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711" r:id="rId6"/>
    <p:sldMasterId id="2147483727" r:id="rId7"/>
    <p:sldMasterId id="2147483743" r:id="rId8"/>
  </p:sldMasterIdLst>
  <p:notesMasterIdLst>
    <p:notesMasterId r:id="rId70"/>
  </p:notesMasterIdLst>
  <p:handoutMasterIdLst>
    <p:handoutMasterId r:id="rId71"/>
  </p:handoutMasterIdLst>
  <p:sldIdLst>
    <p:sldId id="303" r:id="rId9"/>
    <p:sldId id="430" r:id="rId10"/>
    <p:sldId id="378" r:id="rId11"/>
    <p:sldId id="476" r:id="rId12"/>
    <p:sldId id="390" r:id="rId13"/>
    <p:sldId id="391" r:id="rId14"/>
    <p:sldId id="477" r:id="rId15"/>
    <p:sldId id="379" r:id="rId16"/>
    <p:sldId id="380" r:id="rId17"/>
    <p:sldId id="381" r:id="rId18"/>
    <p:sldId id="382" r:id="rId19"/>
    <p:sldId id="383" r:id="rId20"/>
    <p:sldId id="395" r:id="rId21"/>
    <p:sldId id="396" r:id="rId22"/>
    <p:sldId id="483" r:id="rId23"/>
    <p:sldId id="481" r:id="rId24"/>
    <p:sldId id="311" r:id="rId25"/>
    <p:sldId id="266" r:id="rId26"/>
    <p:sldId id="268" r:id="rId27"/>
    <p:sldId id="305" r:id="rId28"/>
    <p:sldId id="271" r:id="rId29"/>
    <p:sldId id="272" r:id="rId30"/>
    <p:sldId id="273" r:id="rId31"/>
    <p:sldId id="306" r:id="rId32"/>
    <p:sldId id="276" r:id="rId33"/>
    <p:sldId id="277" r:id="rId34"/>
    <p:sldId id="278" r:id="rId35"/>
    <p:sldId id="279" r:id="rId36"/>
    <p:sldId id="280" r:id="rId37"/>
    <p:sldId id="475" r:id="rId38"/>
    <p:sldId id="448" r:id="rId39"/>
    <p:sldId id="440" r:id="rId40"/>
    <p:sldId id="447" r:id="rId41"/>
    <p:sldId id="458" r:id="rId42"/>
    <p:sldId id="307" r:id="rId43"/>
    <p:sldId id="282" r:id="rId44"/>
    <p:sldId id="308" r:id="rId45"/>
    <p:sldId id="285" r:id="rId46"/>
    <p:sldId id="286" r:id="rId47"/>
    <p:sldId id="287" r:id="rId48"/>
    <p:sldId id="310" r:id="rId49"/>
    <p:sldId id="387" r:id="rId50"/>
    <p:sldId id="479" r:id="rId51"/>
    <p:sldId id="398" r:id="rId52"/>
    <p:sldId id="399" r:id="rId53"/>
    <p:sldId id="417" r:id="rId54"/>
    <p:sldId id="401" r:id="rId55"/>
    <p:sldId id="402" r:id="rId56"/>
    <p:sldId id="416" r:id="rId57"/>
    <p:sldId id="405" r:id="rId58"/>
    <p:sldId id="467" r:id="rId59"/>
    <p:sldId id="418" r:id="rId60"/>
    <p:sldId id="410" r:id="rId61"/>
    <p:sldId id="411" r:id="rId62"/>
    <p:sldId id="414" r:id="rId63"/>
    <p:sldId id="431" r:id="rId64"/>
    <p:sldId id="432" r:id="rId65"/>
    <p:sldId id="480" r:id="rId66"/>
    <p:sldId id="470" r:id="rId67"/>
    <p:sldId id="484" r:id="rId68"/>
    <p:sldId id="454"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Segoe UI" pitchFamily="34" charset="0"/>
        <a:ea typeface="+mn-ea"/>
        <a:cs typeface="Arial" pitchFamily="34" charset="0"/>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p:defaultTextStyle>
  <p:extLst>
    <p:ext uri="{521415D9-36F7-43E2-AB2F-B90AF26B5E84}">
      <p14:sectionLst xmlns:p14="http://schemas.microsoft.com/office/powerpoint/2010/main" xmlns="">
        <p14:section name="Default Section" id="{3D6C8490-A821-4838-851D-24C2A0EF889A}">
          <p14:sldIdLst>
            <p14:sldId id="303"/>
          </p14:sldIdLst>
        </p14:section>
        <p14:section name="Messaging (9:00 - 9:45)" id="{F5DDE923-A95D-4BCB-B07C-3034E3C37ECB}">
          <p14:sldIdLst>
            <p14:sldId id="430"/>
            <p14:sldId id="377"/>
            <p14:sldId id="378"/>
            <p14:sldId id="390"/>
            <p14:sldId id="391"/>
            <p14:sldId id="379"/>
            <p14:sldId id="380"/>
            <p14:sldId id="381"/>
            <p14:sldId id="382"/>
            <p14:sldId id="383"/>
            <p14:sldId id="395"/>
            <p14:sldId id="396"/>
            <p14:sldId id="397"/>
            <p14:sldId id="471"/>
            <p14:sldId id="472"/>
            <p14:sldId id="473"/>
          </p14:sldIdLst>
        </p14:section>
        <p14:section name="Top 10 Features in GP2010 (9:45 - 10:00)" id="{5B8D1EB6-B646-4F3D-BBC4-8EB463B5AAB4}">
          <p14:sldIdLst>
            <p14:sldId id="423"/>
            <p14:sldId id="421"/>
          </p14:sldIdLst>
        </p14:section>
        <p14:section name="Whats New in GP2010 (10:00 - 12:00)" id="{1714A17C-F5FB-40BC-8F5C-4F5C69794F7A}">
          <p14:sldIdLst>
            <p14:sldId id="424"/>
            <p14:sldId id="311"/>
            <p14:sldId id="266"/>
            <p14:sldId id="268"/>
            <p14:sldId id="305"/>
            <p14:sldId id="271"/>
            <p14:sldId id="272"/>
            <p14:sldId id="273"/>
            <p14:sldId id="306"/>
            <p14:sldId id="276"/>
            <p14:sldId id="277"/>
            <p14:sldId id="278"/>
            <p14:sldId id="279"/>
            <p14:sldId id="280"/>
            <p14:sldId id="475"/>
            <p14:sldId id="448"/>
            <p14:sldId id="440"/>
            <p14:sldId id="447"/>
            <p14:sldId id="442"/>
            <p14:sldId id="458"/>
            <p14:sldId id="307"/>
            <p14:sldId id="282"/>
            <p14:sldId id="283"/>
            <p14:sldId id="308"/>
            <p14:sldId id="285"/>
            <p14:sldId id="286"/>
            <p14:sldId id="287"/>
            <p14:sldId id="309"/>
            <p14:sldId id="289"/>
            <p14:sldId id="290"/>
            <p14:sldId id="310"/>
            <p14:sldId id="387"/>
            <p14:sldId id="292"/>
            <p14:sldId id="474"/>
          </p14:sldIdLst>
        </p14:section>
        <p14:section name="Licensing (12:30 - 1:30)" id="{665B6C70-4419-4D77-8999-A98025053985}">
          <p14:sldIdLst>
            <p14:sldId id="425"/>
            <p14:sldId id="398"/>
            <p14:sldId id="399"/>
            <p14:sldId id="417"/>
            <p14:sldId id="401"/>
            <p14:sldId id="402"/>
            <p14:sldId id="403"/>
            <p14:sldId id="416"/>
            <p14:sldId id="405"/>
            <p14:sldId id="406"/>
            <p14:sldId id="407"/>
            <p14:sldId id="467"/>
            <p14:sldId id="418"/>
            <p14:sldId id="410"/>
            <p14:sldId id="411"/>
            <p14:sldId id="412"/>
            <p14:sldId id="413"/>
            <p14:sldId id="414"/>
            <p14:sldId id="431"/>
            <p14:sldId id="432"/>
            <p14:sldId id="465"/>
          </p14:sldIdLst>
        </p14:section>
        <p14:section name="Virtualization (1:30 - 2:00)" id="{4B752946-BA12-4872-AE33-184B4C85E600}">
          <p14:sldIdLst>
            <p14:sldId id="428"/>
            <p14:sldId id="341"/>
            <p14:sldId id="433"/>
            <p14:sldId id="450"/>
            <p14:sldId id="449"/>
            <p14:sldId id="434"/>
            <p14:sldId id="435"/>
            <p14:sldId id="436"/>
            <p14:sldId id="451"/>
            <p14:sldId id="346"/>
            <p14:sldId id="347"/>
            <p14:sldId id="351"/>
            <p14:sldId id="370"/>
            <p14:sldId id="469"/>
            <p14:sldId id="462"/>
          </p14:sldIdLst>
        </p14:section>
        <p14:section name="DemoMate (2:00 - 2:30)" id="{672B81CB-43C9-44C4-A678-27ABA9B78542}">
          <p14:sldIdLst>
            <p14:sldId id="427"/>
            <p14:sldId id="338"/>
            <p14:sldId id="339"/>
            <p14:sldId id="340"/>
          </p14:sldIdLst>
        </p14:section>
        <p14:section name="Labs-Extended Demos (2:30 - 4:00)" id="{35E71CE3-7558-4F01-8060-12F44E9B7F6E}">
          <p14:sldIdLst>
            <p14:sldId id="429"/>
            <p14:sldId id="420"/>
          </p14:sldIdLst>
        </p14:section>
        <p14:section name="Next Steps" id="{E6B9BC86-BD81-410A-9E8D-06A7CDAFB627}">
          <p14:sldIdLst>
            <p14:sldId id="456"/>
            <p14:sldId id="470"/>
            <p14:sldId id="454"/>
          </p14:sldIdLst>
        </p14:section>
        <p14:section name="Additional Resources" id="{C03763D5-09A0-46FA-9705-F06B0035CE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005825"/>
    <a:srgbClr val="6BC6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6" autoAdjust="0"/>
    <p:restoredTop sz="80769" autoAdjust="0"/>
  </p:normalViewPr>
  <p:slideViewPr>
    <p:cSldViewPr>
      <p:cViewPr>
        <p:scale>
          <a:sx n="130" d="100"/>
          <a:sy n="130" d="100"/>
        </p:scale>
        <p:origin x="372" y="-72"/>
      </p:cViewPr>
      <p:guideLst>
        <p:guide orient="horz" pos="2160"/>
        <p:guide pos="2880"/>
      </p:guideLst>
    </p:cSldViewPr>
  </p:slideViewPr>
  <p:outlineViewPr>
    <p:cViewPr>
      <p:scale>
        <a:sx n="33" d="100"/>
        <a:sy n="33" d="100"/>
      </p:scale>
      <p:origin x="0" y="352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2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fontAlgn="auto">
              <a:spcBef>
                <a:spcPts val="0"/>
              </a:spcBef>
              <a:spcAft>
                <a:spcPts val="0"/>
              </a:spcAft>
              <a:defRPr sz="1200" smtClean="0">
                <a:latin typeface="+mn-lt"/>
                <a:cs typeface="+mn-cs"/>
              </a:defRPr>
            </a:lvl1pPr>
          </a:lstStyle>
          <a:p>
            <a:pPr>
              <a:defRPr/>
            </a:pPr>
            <a:fld id="{BA986FC1-8FBF-4EFD-A032-907936E09A7D}" type="datetimeFigureOut">
              <a:rPr lang="en-US"/>
              <a:pPr>
                <a:defRPr/>
              </a:pPr>
              <a:t>03/24/2010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fontAlgn="auto">
              <a:spcBef>
                <a:spcPts val="0"/>
              </a:spcBef>
              <a:spcAft>
                <a:spcPts val="0"/>
              </a:spcAft>
              <a:defRPr sz="1200" smtClean="0">
                <a:latin typeface="+mn-lt"/>
                <a:cs typeface="+mn-cs"/>
              </a:defRPr>
            </a:lvl1pPr>
          </a:lstStyle>
          <a:p>
            <a:pPr>
              <a:defRPr/>
            </a:pPr>
            <a:fld id="{6B322653-CCCB-4019-AAA6-52CA7D67C68D}" type="slidenum">
              <a:rPr lang="en-US"/>
              <a:pPr>
                <a:defRPr/>
              </a:pPr>
              <a:t>‹#›</a:t>
            </a:fld>
            <a:endParaRPr lang="en-US"/>
          </a:p>
        </p:txBody>
      </p:sp>
    </p:spTree>
    <p:extLst>
      <p:ext uri="{BB962C8B-B14F-4D97-AF65-F5344CB8AC3E}">
        <p14:creationId xmlns:p14="http://schemas.microsoft.com/office/powerpoint/2010/main" xmlns="" val="3305384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fontAlgn="auto">
              <a:spcBef>
                <a:spcPts val="0"/>
              </a:spcBef>
              <a:spcAft>
                <a:spcPts val="0"/>
              </a:spcAft>
              <a:defRPr sz="1200" smtClean="0">
                <a:latin typeface="+mn-lt"/>
                <a:cs typeface="+mn-cs"/>
              </a:defRPr>
            </a:lvl1pPr>
          </a:lstStyle>
          <a:p>
            <a:pPr>
              <a:defRPr/>
            </a:pPr>
            <a:fld id="{1EAECDD7-C01A-4596-A088-59FB008CB317}" type="datetimeFigureOut">
              <a:rPr lang="en-US"/>
              <a:pPr>
                <a:defRPr/>
              </a:pPr>
              <a:t>03/24/2010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fontAlgn="auto">
              <a:spcBef>
                <a:spcPts val="0"/>
              </a:spcBef>
              <a:spcAft>
                <a:spcPts val="0"/>
              </a:spcAft>
              <a:defRPr sz="1200" smtClean="0">
                <a:latin typeface="+mn-lt"/>
                <a:cs typeface="+mn-cs"/>
              </a:defRPr>
            </a:lvl1pPr>
          </a:lstStyle>
          <a:p>
            <a:pPr>
              <a:defRPr/>
            </a:pPr>
            <a:fld id="{34D2093E-EDEE-4874-920C-198B9D34A5B7}" type="slidenum">
              <a:rPr lang="en-US"/>
              <a:pPr>
                <a:defRPr/>
              </a:pPr>
              <a:t>‹#›</a:t>
            </a:fld>
            <a:endParaRPr lang="en-US"/>
          </a:p>
        </p:txBody>
      </p:sp>
    </p:spTree>
    <p:extLst>
      <p:ext uri="{BB962C8B-B14F-4D97-AF65-F5344CB8AC3E}">
        <p14:creationId xmlns:p14="http://schemas.microsoft.com/office/powerpoint/2010/main" xmlns="" val="3864996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1</a:t>
            </a:fld>
            <a:endParaRPr lang="en-US"/>
          </a:p>
        </p:txBody>
      </p:sp>
    </p:spTree>
    <p:extLst>
      <p:ext uri="{BB962C8B-B14F-4D97-AF65-F5344CB8AC3E}">
        <p14:creationId xmlns:p14="http://schemas.microsoft.com/office/powerpoint/2010/main" xmlns="" val="4032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FCD6A1-2698-4BA9-AC0A-5171E2C1E9C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FCD6A1-2698-4BA9-AC0A-5171E2C1E9C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FCD6A1-2698-4BA9-AC0A-5171E2C1E9C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13</a:t>
            </a:fld>
            <a:endParaRPr lang="en-US"/>
          </a:p>
        </p:txBody>
      </p:sp>
    </p:spTree>
    <p:extLst>
      <p:ext uri="{BB962C8B-B14F-4D97-AF65-F5344CB8AC3E}">
        <p14:creationId xmlns:p14="http://schemas.microsoft.com/office/powerpoint/2010/main" xmlns="" val="330172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14</a:t>
            </a:fld>
            <a:endParaRPr lang="en-US"/>
          </a:p>
        </p:txBody>
      </p:sp>
    </p:spTree>
    <p:extLst>
      <p:ext uri="{BB962C8B-B14F-4D97-AF65-F5344CB8AC3E}">
        <p14:creationId xmlns:p14="http://schemas.microsoft.com/office/powerpoint/2010/main" xmlns="" val="33236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15</a:t>
            </a:fld>
            <a:endParaRPr lang="en-US"/>
          </a:p>
        </p:txBody>
      </p:sp>
    </p:spTree>
    <p:extLst>
      <p:ext uri="{BB962C8B-B14F-4D97-AF65-F5344CB8AC3E}">
        <p14:creationId xmlns:p14="http://schemas.microsoft.com/office/powerpoint/2010/main" xmlns="" val="33236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17</a:t>
            </a:fld>
            <a:endParaRPr lang="en-US"/>
          </a:p>
        </p:txBody>
      </p:sp>
    </p:spTree>
    <p:extLst>
      <p:ext uri="{BB962C8B-B14F-4D97-AF65-F5344CB8AC3E}">
        <p14:creationId xmlns:p14="http://schemas.microsoft.com/office/powerpoint/2010/main" xmlns="" val="273820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50" dirty="0" smtClean="0"/>
              <a:t>Cues – checkbox on reminders window</a:t>
            </a:r>
          </a:p>
          <a:p>
            <a:pPr defTabSz="914350" eaLnBrk="0" hangingPunct="0">
              <a:defRPr/>
            </a:pPr>
            <a:r>
              <a:rPr lang="en-US" baseline="0" dirty="0" smtClean="0"/>
              <a:t>Dynamics Connect Part – will display customer source information specific to the company and role, will cycle through the slides</a:t>
            </a:r>
          </a:p>
          <a:p>
            <a:r>
              <a:rPr lang="en-US" dirty="0" smtClean="0"/>
              <a:t>UC</a:t>
            </a:r>
            <a:r>
              <a:rPr lang="en-US" baseline="0" dirty="0" smtClean="0"/>
              <a:t> Integration – messenger address on customer/vendor/employee address record </a:t>
            </a:r>
            <a:r>
              <a:rPr lang="en-US" baseline="0" dirty="0" smtClean="0">
                <a:sym typeface="Wingdings" pitchFamily="2" charset="2"/>
              </a:rPr>
              <a:t> </a:t>
            </a:r>
            <a:r>
              <a:rPr lang="en-US" baseline="0" dirty="0" smtClean="0"/>
              <a:t>internet information, once added, presence will display, can left click on the presence icon and start a conversation with the contact.  In inquiry as well.</a:t>
            </a:r>
          </a:p>
          <a:p>
            <a:pPr defTabSz="914203">
              <a:lnSpc>
                <a:spcPct val="80000"/>
              </a:lnSpc>
            </a:pPr>
            <a:r>
              <a:rPr lang="en-US" sz="1400" dirty="0" smtClean="0"/>
              <a:t>Registration Navigation Pane</a:t>
            </a:r>
          </a:p>
          <a:p>
            <a:pPr lvl="0"/>
            <a:r>
              <a:rPr lang="en-US" dirty="0" smtClean="0"/>
              <a:t>    Business Essentials and Advanced Management install multiple modules. In prior versions if a module was installed the Navigation Pane was available regardless if the customer would use it. </a:t>
            </a:r>
          </a:p>
          <a:p>
            <a:pPr lvl="0"/>
            <a:r>
              <a:rPr lang="en-US" dirty="0" smtClean="0"/>
              <a:t>    Allows administrators control over which Navigation Panes are available to users</a:t>
            </a:r>
          </a:p>
          <a:p>
            <a:pPr defTabSz="914203">
              <a:lnSpc>
                <a:spcPct val="80000"/>
              </a:lnSpc>
            </a:pPr>
            <a:r>
              <a:rPr lang="en-US" sz="1400" dirty="0" smtClean="0"/>
              <a:t>Remember User and Company</a:t>
            </a:r>
          </a:p>
          <a:p>
            <a:pPr lvl="0"/>
            <a:r>
              <a:rPr lang="en-US" dirty="0" smtClean="0"/>
              <a:t>    Allows the user the ability to login without typing a password reducing the time needed to log into the system</a:t>
            </a:r>
          </a:p>
          <a:p>
            <a:pPr lvl="0"/>
            <a:r>
              <a:rPr lang="en-US" dirty="0" smtClean="0"/>
              <a:t>    Allows the user the ability to save their most used company reducing the time needed to log into the system</a:t>
            </a:r>
          </a:p>
          <a:p>
            <a:pPr lvl="0"/>
            <a:r>
              <a:rPr lang="en-US" dirty="0" smtClean="0"/>
              <a:t>    With both User and Company saved the user auto-magically is logged into Dynamics GP</a:t>
            </a:r>
          </a:p>
          <a:p>
            <a:pPr defTabSz="914203">
              <a:lnSpc>
                <a:spcPct val="80000"/>
              </a:lnSpc>
            </a:pPr>
            <a:r>
              <a:rPr lang="en-US" sz="3200" dirty="0" smtClean="0"/>
              <a:t>Security Sorting</a:t>
            </a:r>
          </a:p>
          <a:p>
            <a:pPr lvl="0"/>
            <a:r>
              <a:rPr lang="en-US" dirty="0" smtClean="0"/>
              <a:t>    Allows the Security Administrator to view only selected:</a:t>
            </a:r>
          </a:p>
          <a:p>
            <a:pPr lvl="1"/>
            <a:r>
              <a:rPr lang="en-US" dirty="0" smtClean="0"/>
              <a:t>Operations assigned to tasks</a:t>
            </a:r>
          </a:p>
          <a:p>
            <a:pPr lvl="1"/>
            <a:r>
              <a:rPr lang="en-US" dirty="0" smtClean="0"/>
              <a:t>Tasks assigned to roles</a:t>
            </a:r>
          </a:p>
          <a:p>
            <a:pPr lvl="1"/>
            <a:r>
              <a:rPr lang="en-US" dirty="0" smtClean="0"/>
              <a:t>Roles assigned to users</a:t>
            </a:r>
          </a:p>
          <a:p>
            <a:pPr lvl="0"/>
            <a:r>
              <a:rPr lang="en-US" dirty="0" smtClean="0"/>
              <a:t>    Increases efficiency for the Security Administrator</a:t>
            </a:r>
          </a:p>
          <a:p>
            <a:pPr defTabSz="914203">
              <a:lnSpc>
                <a:spcPct val="80000"/>
              </a:lnSpc>
            </a:pPr>
            <a:r>
              <a:rPr lang="en-US" sz="1400" dirty="0" smtClean="0"/>
              <a:t>User Copy</a:t>
            </a:r>
          </a:p>
          <a:p>
            <a:pPr lvl="0"/>
            <a:r>
              <a:rPr lang="en-US" dirty="0" smtClean="0"/>
              <a:t>    Provides the ability to copy all security access from one user to another</a:t>
            </a:r>
          </a:p>
          <a:p>
            <a:pPr lvl="0"/>
            <a:r>
              <a:rPr lang="en-US" dirty="0" smtClean="0"/>
              <a:t>    Copies all operations, tasks, roles and company access</a:t>
            </a:r>
          </a:p>
          <a:p>
            <a:pPr lvl="0"/>
            <a:r>
              <a:rPr lang="en-US" dirty="0" smtClean="0"/>
              <a:t>    Increases efficiency for the Security Administrator</a:t>
            </a:r>
          </a:p>
          <a:p>
            <a:r>
              <a:rPr lang="en-US" baseline="0" dirty="0" smtClean="0"/>
              <a:t>E-mail</a:t>
            </a:r>
          </a:p>
          <a:p>
            <a:r>
              <a:rPr lang="en-US" baseline="0" dirty="0" smtClean="0"/>
              <a:t>     send customer/vendor facing docs to assigned e-mail address automatically, assign diff docs to diff e-mails, attach multiple docs to single e-mail, customize e-mail message, send to multiple e-mail addresses</a:t>
            </a:r>
          </a:p>
          <a:p>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solidFill>
                  <a:prstClr val="black"/>
                </a:solidFill>
              </a:rPr>
              <a:pPr>
                <a:defRPr/>
              </a:pPr>
              <a:t>03/24/2010 7:17 AM</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©2005 Microsoft Corporation. All rights reserved.</a:t>
            </a:r>
          </a:p>
          <a:p>
            <a:pPr>
              <a:defRPr/>
            </a:pPr>
            <a:r>
              <a:rPr lang="en-US" smtClean="0">
                <a:solidFill>
                  <a:prstClr val="black"/>
                </a:solidFill>
              </a:rPr>
              <a:t>This presentation is for informational purposes only. Microsoft makes no warranties, express or implied, in this summary.</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SharePoint</a:t>
            </a:r>
            <a:r>
              <a:rPr lang="en-US" baseline="0" dirty="0" smtClean="0"/>
              <a:t> Foundation support for GP 11. Supports Versions 3.0 and 4.0.  New customers will get SharePoint Foundation.  Existing GP 10 customers that are upgrading to 11, can continue to stay on MOSS.  MOSS is not available for new customers on GP 11.</a:t>
            </a:r>
          </a:p>
          <a:p>
            <a:endParaRPr lang="en-US" baseline="0" dirty="0" smtClean="0"/>
          </a:p>
          <a:p>
            <a:r>
              <a:rPr lang="en-US" baseline="0" dirty="0" smtClean="0"/>
              <a:t>Action Step Workflow- Ability to define an action that needs to be completed as part of the workflow process.  Example:  A step in the Credit Limit Override process might be ‘Check customers credit score and average days to pay’.</a:t>
            </a:r>
          </a:p>
          <a:p>
            <a:endParaRPr lang="en-US" baseline="0" dirty="0" smtClean="0"/>
          </a:p>
          <a:p>
            <a:r>
              <a:rPr lang="en-US" baseline="0" dirty="0" smtClean="0"/>
              <a:t>Vendor Approval Workflow-Route New vendors for approval, and route changes to existing vendors for approval.</a:t>
            </a:r>
          </a:p>
          <a:p>
            <a:r>
              <a:rPr lang="en-US" baseline="0" dirty="0" smtClean="0"/>
              <a:t> </a:t>
            </a:r>
          </a:p>
          <a:p>
            <a:r>
              <a:rPr lang="en-US" baseline="0" dirty="0" smtClean="0"/>
              <a:t>Employee </a:t>
            </a:r>
            <a:r>
              <a:rPr lang="en-US" baseline="0" dirty="0" err="1" smtClean="0"/>
              <a:t>Onboarding</a:t>
            </a:r>
            <a:r>
              <a:rPr lang="en-US" baseline="0" dirty="0" smtClean="0"/>
              <a:t>- Integrated into Personnel Maintenance and HR Hire, when adding a new employee can be routed for approval or steps</a:t>
            </a:r>
          </a:p>
          <a:p>
            <a:r>
              <a:rPr lang="en-US" baseline="0" dirty="0" smtClean="0"/>
              <a:t>Personnel Maintenance- - Integrated into personnel </a:t>
            </a:r>
            <a:r>
              <a:rPr lang="en-US" baseline="0" dirty="0" err="1" smtClean="0"/>
              <a:t>maint</a:t>
            </a:r>
            <a:r>
              <a:rPr lang="en-US" baseline="0" dirty="0" smtClean="0"/>
              <a:t> when make a change to an employee, route for step or approval</a:t>
            </a:r>
          </a:p>
          <a:p>
            <a:endParaRPr lang="en-US" baseline="0" dirty="0" smtClean="0"/>
          </a:p>
        </p:txBody>
      </p:sp>
      <p:sp>
        <p:nvSpPr>
          <p:cNvPr id="4" name="Date Placeholder 3"/>
          <p:cNvSpPr>
            <a:spLocks noGrp="1"/>
          </p:cNvSpPr>
          <p:nvPr>
            <p:ph type="dt" idx="10"/>
          </p:nvPr>
        </p:nvSpPr>
        <p:spPr/>
        <p:txBody>
          <a:bodyPr/>
          <a:lstStyle/>
          <a:p>
            <a:pPr>
              <a:defRPr/>
            </a:pPr>
            <a:fld id="{70CED83E-73CC-4E60-A8A2-5BB98C3A322A}" type="datetime8">
              <a:rPr lang="en-US" smtClean="0">
                <a:solidFill>
                  <a:prstClr val="black"/>
                </a:solidFill>
              </a:rPr>
              <a:pPr>
                <a:defRPr/>
              </a:pPr>
              <a:t>03/24/2010 7:17 AM</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©2005 Microsoft Corporation. All rights reserved.</a:t>
            </a:r>
          </a:p>
          <a:p>
            <a:pPr>
              <a:defRPr/>
            </a:pPr>
            <a:r>
              <a:rPr lang="en-US" smtClean="0">
                <a:solidFill>
                  <a:prstClr val="black"/>
                </a:solidFill>
              </a:rPr>
              <a:t>This presentation is for informational purposes only. Microsoft makes no warranties, express or implied, in this summary.</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xmlns="" val="227903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Improved access to information</a:t>
            </a:r>
          </a:p>
          <a:p>
            <a:pPr lvl="1"/>
            <a:r>
              <a:rPr lang="en-US" dirty="0" smtClean="0"/>
              <a:t>Microsoft Dynamics GP 2010 features that will make finding and navigating to information more efficient for end users</a:t>
            </a:r>
          </a:p>
          <a:p>
            <a:pPr marL="344468" lvl="1"/>
            <a:endParaRPr lang="en-US" dirty="0" smtClean="0"/>
          </a:p>
          <a:p>
            <a:r>
              <a:rPr lang="en-US" dirty="0" smtClean="0"/>
              <a:t>What’s new in Business Intelligence</a:t>
            </a:r>
          </a:p>
          <a:p>
            <a:pPr lvl="1"/>
            <a:r>
              <a:rPr lang="en-US" dirty="0" smtClean="0"/>
              <a:t>Microsoft Dynamics GP 2010 Business Intelligence features that enable you to personalize and visualize your data.</a:t>
            </a:r>
          </a:p>
          <a:p>
            <a:pPr lvl="1"/>
            <a:endParaRPr lang="en-US" dirty="0" smtClean="0"/>
          </a:p>
          <a:p>
            <a:r>
              <a:rPr lang="en-US" dirty="0" smtClean="0"/>
              <a:t>Extending report deployment &amp; publishing</a:t>
            </a:r>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20</a:t>
            </a:fld>
            <a:endParaRPr lang="en-US"/>
          </a:p>
        </p:txBody>
      </p:sp>
    </p:spTree>
    <p:extLst>
      <p:ext uri="{BB962C8B-B14F-4D97-AF65-F5344CB8AC3E}">
        <p14:creationId xmlns:p14="http://schemas.microsoft.com/office/powerpoint/2010/main" xmlns="" val="701709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Enhanced integration</a:t>
            </a:r>
            <a:r>
              <a:rPr lang="en-US" baseline="0" dirty="0" smtClean="0"/>
              <a:t> – Excel reports can be displayed in the series reports now, i.e. sales excel reports shows under sales </a:t>
            </a:r>
            <a:r>
              <a:rPr lang="en-US" baseline="0" dirty="0" err="1" smtClean="0"/>
              <a:t>nav</a:t>
            </a:r>
            <a:r>
              <a:rPr lang="en-US" baseline="0" dirty="0" smtClean="0"/>
              <a:t> button</a:t>
            </a:r>
          </a:p>
          <a:p>
            <a:r>
              <a:rPr lang="en-US" baseline="0" dirty="0" smtClean="0"/>
              <a:t>Advanced lookups – save a default view, by user, customers, vendors, items, salespeople and employees</a:t>
            </a:r>
          </a:p>
          <a:p>
            <a:r>
              <a:rPr lang="en-US" baseline="0" dirty="0" smtClean="0"/>
              <a:t>Drill through support – protocol handler allows you to drill back into GP from outside the app, i.e. from a metric or a SRS report, 23 fields available for drill back, the user can go into the SQL views and add them to other reports (e-one piece did not get done) there are 5 reports that have drill back enabled</a:t>
            </a:r>
          </a:p>
          <a:p>
            <a:endParaRPr lang="en-US" baseline="0" dirty="0" smtClean="0"/>
          </a:p>
          <a:p>
            <a:r>
              <a:rPr lang="en-US" baseline="0" dirty="0" smtClean="0"/>
              <a:t>E-one</a:t>
            </a:r>
          </a:p>
          <a:p>
            <a:r>
              <a:rPr lang="en-US" baseline="0" dirty="0" err="1" smtClean="0"/>
              <a:t>Nav</a:t>
            </a:r>
            <a:r>
              <a:rPr lang="en-US" baseline="0" dirty="0" smtClean="0"/>
              <a:t> List Builder – will be part of smart list builder. Works off existing </a:t>
            </a:r>
            <a:r>
              <a:rPr lang="en-US" baseline="0" dirty="0" err="1" smtClean="0"/>
              <a:t>nav</a:t>
            </a:r>
            <a:r>
              <a:rPr lang="en-US" baseline="0" dirty="0" smtClean="0"/>
              <a:t> lists and lets them build custom lists by adding custom actions and fields using any GP. Can help </a:t>
            </a:r>
            <a:r>
              <a:rPr lang="en-US" baseline="0" dirty="0" err="1" smtClean="0"/>
              <a:t>perf</a:t>
            </a:r>
            <a:r>
              <a:rPr lang="en-US" baseline="0" dirty="0" smtClean="0"/>
              <a:t> by adding restrictions directly to the list which may speed up the access to the data.  Will be a price increase if want to buy after May 1</a:t>
            </a:r>
          </a:p>
          <a:p>
            <a:endParaRPr lang="en-US" dirty="0" smtClean="0"/>
          </a:p>
        </p:txBody>
      </p:sp>
      <p:sp>
        <p:nvSpPr>
          <p:cNvPr id="4" name="Date Placeholder 3"/>
          <p:cNvSpPr>
            <a:spLocks noGrp="1"/>
          </p:cNvSpPr>
          <p:nvPr>
            <p:ph type="dt" idx="10"/>
          </p:nvPr>
        </p:nvSpPr>
        <p:spPr/>
        <p:txBody>
          <a:bodyPr/>
          <a:lstStyle/>
          <a:p>
            <a:pPr>
              <a:defRPr/>
            </a:pPr>
            <a:fld id="{70CED83E-73CC-4E60-A8A2-5BB98C3A322A}" type="datetime8">
              <a:rPr lang="en-US" smtClean="0">
                <a:solidFill>
                  <a:prstClr val="black"/>
                </a:solidFill>
              </a:rPr>
              <a:pPr>
                <a:defRPr/>
              </a:pPr>
              <a:t>03/24/2010 7:17 AM</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©2005 Microsoft Corporation. All rights reserved.</a:t>
            </a:r>
          </a:p>
          <a:p>
            <a:pPr>
              <a:defRPr/>
            </a:pPr>
            <a:r>
              <a:rPr lang="en-US" smtClean="0">
                <a:solidFill>
                  <a:prstClr val="black"/>
                </a:solidFill>
              </a:rPr>
              <a:t>This presentation is for informational purposes only. Microsoft makes no warranties, express or implied, in this summary.</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xmlns="" val="1303663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 templates – focused on top 22 external</a:t>
            </a:r>
            <a:r>
              <a:rPr lang="en-US" baseline="0" dirty="0" smtClean="0"/>
              <a:t> facing documents customers use, to modify the templates need Office 2007.  No office dependency to view the reports.  This will support the modified documents they’ve already got. Enabled by default. Go to SOP </a:t>
            </a:r>
            <a:r>
              <a:rPr lang="en-US" baseline="0" dirty="0" smtClean="0">
                <a:sym typeface="Wingdings" pitchFamily="2" charset="2"/>
              </a:rPr>
              <a:t> Enter invoice  Print invoice  Print destination window will display template  will open the form in word</a:t>
            </a:r>
          </a:p>
          <a:p>
            <a:pPr>
              <a:buFont typeface="Arial" charset="0"/>
              <a:buChar char="•"/>
            </a:pPr>
            <a:r>
              <a:rPr lang="en-US" baseline="0" dirty="0" smtClean="0">
                <a:sym typeface="Wingdings" pitchFamily="2" charset="2"/>
              </a:rPr>
              <a:t>New options are under reports menu --&gt; Configuration  allows you to turn word forms on/off by form  and lets you define an image for the company (allows you to use a single template and pull the image from the company you are in.)</a:t>
            </a:r>
          </a:p>
          <a:p>
            <a:pPr>
              <a:buFont typeface="Arial" charset="0"/>
              <a:buChar char="•"/>
            </a:pPr>
            <a:r>
              <a:rPr lang="en-US" baseline="0" dirty="0" smtClean="0">
                <a:sym typeface="Wingdings" pitchFamily="2" charset="2"/>
              </a:rPr>
              <a:t>Template maintenance – allows you to say which templates to assign to the RW report, there will be at least one template, it shows with the asterisk  to create a new template click new  mark existing checkbox  can modify which opens word  go to the developer tab to show the Dynamics GP add-in  shows field list and xml source to let you change/add/modify the fields on the report  save it will commit the template changes  click the add button in template maintenance to allow you to use this template in GP</a:t>
            </a:r>
          </a:p>
          <a:p>
            <a:pPr>
              <a:buFont typeface="Arial" charset="0"/>
              <a:buChar char="•"/>
            </a:pPr>
            <a:r>
              <a:rPr lang="en-US" baseline="0" dirty="0" smtClean="0">
                <a:sym typeface="Wingdings" pitchFamily="2" charset="2"/>
              </a:rPr>
              <a:t> can assign templates to specific customer/vendor or class </a:t>
            </a:r>
          </a:p>
          <a:p>
            <a:endParaRPr lang="en-US" dirty="0" smtClean="0"/>
          </a:p>
          <a:p>
            <a:r>
              <a:rPr lang="en-US" dirty="0" smtClean="0"/>
              <a:t>Home Page metrics – took existing home page metrics, duplicated</a:t>
            </a:r>
            <a:r>
              <a:rPr lang="en-US" baseline="0" dirty="0" smtClean="0"/>
              <a:t> in SQL reporting services, 2008 dependency, over 150 additional reports built on the portal side, then create own KPI’s and metrics and show them on the home page, drill back from the home page metric </a:t>
            </a:r>
            <a:r>
              <a:rPr lang="en-US" baseline="0" dirty="0" smtClean="0">
                <a:sym typeface="Wingdings" pitchFamily="2" charset="2"/>
              </a:rPr>
              <a:t> to </a:t>
            </a:r>
            <a:r>
              <a:rPr lang="en-US" baseline="0" dirty="0" err="1" smtClean="0">
                <a:sym typeface="Wingdings" pitchFamily="2" charset="2"/>
              </a:rPr>
              <a:t>srs</a:t>
            </a:r>
            <a:r>
              <a:rPr lang="en-US" baseline="0" dirty="0" smtClean="0">
                <a:sym typeface="Wingdings" pitchFamily="2" charset="2"/>
              </a:rPr>
              <a:t> report  to detail information   back to GP transaction</a:t>
            </a:r>
          </a:p>
          <a:p>
            <a:endParaRPr lang="en-US" dirty="0" smtClean="0"/>
          </a:p>
          <a:p>
            <a:r>
              <a:rPr lang="en-US" dirty="0" smtClean="0"/>
              <a:t>BP KPI’s are redone in SQL 2008</a:t>
            </a:r>
          </a:p>
          <a:p>
            <a:r>
              <a:rPr lang="en-US" dirty="0" smtClean="0"/>
              <a:t>Excel Report builder – can now select a pivot table</a:t>
            </a:r>
            <a:r>
              <a:rPr lang="en-US" baseline="0" dirty="0" smtClean="0"/>
              <a:t> as an option in the builder (traditional option is list)</a:t>
            </a:r>
          </a:p>
          <a:p>
            <a:r>
              <a:rPr lang="en-US" baseline="0" dirty="0" smtClean="0"/>
              <a:t>- Totals on reports saves the option for totals</a:t>
            </a:r>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solidFill>
                  <a:prstClr val="black"/>
                </a:solidFill>
              </a:rPr>
              <a:pPr>
                <a:defRPr/>
              </a:pPr>
              <a:t>03/24/2010 7:17 AM</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©2005 Microsoft Corporation. All rights reserved.</a:t>
            </a:r>
          </a:p>
          <a:p>
            <a:pPr>
              <a:defRPr/>
            </a:pPr>
            <a:r>
              <a:rPr lang="en-US" smtClean="0">
                <a:solidFill>
                  <a:prstClr val="black"/>
                </a:solidFill>
              </a:rPr>
              <a:t>This presentation is for informational purposes only. Microsoft makes no warranties, express or implied, in this summary.</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 to deploy reports to </a:t>
            </a:r>
            <a:r>
              <a:rPr lang="en-US" dirty="0" err="1" smtClean="0"/>
              <a:t>Sharepoint</a:t>
            </a:r>
            <a:endParaRPr lang="en-US" dirty="0" smtClean="0"/>
          </a:p>
          <a:p>
            <a:r>
              <a:rPr lang="en-US" dirty="0" smtClean="0"/>
              <a:t>New option</a:t>
            </a:r>
            <a:r>
              <a:rPr lang="en-US" baseline="0" dirty="0" smtClean="0"/>
              <a:t> in deployment wizard for Charts and KPIs</a:t>
            </a:r>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solidFill>
                  <a:prstClr val="black"/>
                </a:solidFill>
              </a:rPr>
              <a:pPr>
                <a:defRPr/>
              </a:pPr>
              <a:t>03/24/2010 7:17 AM</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©2005 Microsoft Corporation. All rights reserved.</a:t>
            </a:r>
          </a:p>
          <a:p>
            <a:pPr>
              <a:defRPr/>
            </a:pPr>
            <a:r>
              <a:rPr lang="en-US" smtClean="0">
                <a:solidFill>
                  <a:prstClr val="black"/>
                </a:solidFill>
              </a:rPr>
              <a:t>This presentation is for informational purposes only. Microsoft makes no warranties, express or implied, in this summary.</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xmlns="" val="167127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itchFamily="18" charset="0"/>
              </a:rPr>
              <a:t>GP11 install – all mods</a:t>
            </a:r>
          </a:p>
          <a:p>
            <a:pPr defTabSz="914350">
              <a:buFont typeface="Arial" charset="0"/>
              <a:buChar char="•"/>
              <a:defRPr/>
            </a:pPr>
            <a:r>
              <a:rPr lang="en-US" dirty="0" err="1" smtClean="0">
                <a:latin typeface="Times New Roman" pitchFamily="18" charset="0"/>
              </a:rPr>
              <a:t>SmartList</a:t>
            </a:r>
            <a:r>
              <a:rPr lang="en-US" dirty="0" smtClean="0">
                <a:latin typeface="Times New Roman" pitchFamily="18" charset="0"/>
              </a:rPr>
              <a:t> builder installed</a:t>
            </a:r>
          </a:p>
          <a:p>
            <a:pPr defTabSz="914350">
              <a:buFont typeface="Arial" charset="0"/>
              <a:buChar char="•"/>
              <a:defRPr/>
            </a:pPr>
            <a:r>
              <a:rPr lang="en-US" dirty="0" smtClean="0">
                <a:latin typeface="Times New Roman" pitchFamily="18" charset="0"/>
              </a:rPr>
              <a:t> Analytical</a:t>
            </a:r>
            <a:r>
              <a:rPr lang="en-US" baseline="0" dirty="0" smtClean="0">
                <a:latin typeface="Times New Roman" pitchFamily="18" charset="0"/>
              </a:rPr>
              <a:t> Acct installed</a:t>
            </a:r>
          </a:p>
          <a:p>
            <a:pPr defTabSz="914350">
              <a:buFont typeface="Arial" charset="0"/>
              <a:buChar char="•"/>
              <a:defRPr/>
            </a:pPr>
            <a:r>
              <a:rPr lang="en-US" baseline="0" dirty="0" smtClean="0">
                <a:latin typeface="Times New Roman" pitchFamily="18" charset="0"/>
              </a:rPr>
              <a:t> Collections Manager installed</a:t>
            </a:r>
          </a:p>
          <a:p>
            <a:pPr defTabSz="914350">
              <a:buFont typeface="Arial" charset="0"/>
              <a:buChar char="•"/>
              <a:defRPr/>
            </a:pPr>
            <a:r>
              <a:rPr lang="en-US" baseline="0" dirty="0" smtClean="0">
                <a:latin typeface="Times New Roman" pitchFamily="18" charset="0"/>
              </a:rPr>
              <a:t>Office Communicator installed</a:t>
            </a:r>
          </a:p>
          <a:p>
            <a:pPr defTabSz="914350">
              <a:buFont typeface="Arial" charset="0"/>
              <a:buChar char="•"/>
              <a:defRPr/>
            </a:pPr>
            <a:r>
              <a:rPr lang="en-US" baseline="0" dirty="0" smtClean="0">
                <a:latin typeface="Times New Roman" pitchFamily="18" charset="0"/>
              </a:rPr>
              <a:t> email </a:t>
            </a:r>
            <a:r>
              <a:rPr lang="en-US" baseline="0" dirty="0" err="1" smtClean="0">
                <a:latin typeface="Times New Roman" pitchFamily="18" charset="0"/>
              </a:rPr>
              <a:t>pdf</a:t>
            </a:r>
            <a:r>
              <a:rPr lang="en-US" baseline="0" dirty="0" smtClean="0">
                <a:latin typeface="Times New Roman" pitchFamily="18" charset="0"/>
              </a:rPr>
              <a:t> needs Word installed and word forms turned on</a:t>
            </a:r>
          </a:p>
          <a:p>
            <a:pPr defTabSz="914350">
              <a:buFont typeface="Arial" charset="0"/>
              <a:buChar char="•"/>
              <a:defRPr/>
            </a:pPr>
            <a:r>
              <a:rPr lang="en-US" baseline="0" dirty="0" smtClean="0">
                <a:latin typeface="Times New Roman" pitchFamily="18" charset="0"/>
              </a:rPr>
              <a:t>HRP Suite installed</a:t>
            </a:r>
            <a:endParaRPr lang="en-US" dirty="0" smtClean="0">
              <a:latin typeface="Times New Roman" pitchFamily="18" charset="0"/>
            </a:endParaRPr>
          </a:p>
          <a:p>
            <a:pPr eaLnBrk="1" hangingPunct="1"/>
            <a:r>
              <a:rPr lang="en-US" dirty="0" smtClean="0">
                <a:latin typeface="Times New Roman" pitchFamily="18" charset="0"/>
              </a:rPr>
              <a:t>SRS 2008</a:t>
            </a:r>
            <a:r>
              <a:rPr lang="en-US" baseline="0" dirty="0" smtClean="0">
                <a:latin typeface="Times New Roman" pitchFamily="18" charset="0"/>
              </a:rPr>
              <a:t> Report Services installed (</a:t>
            </a:r>
            <a:r>
              <a:rPr lang="en-US" baseline="0" dirty="0" err="1" smtClean="0">
                <a:latin typeface="Times New Roman" pitchFamily="18" charset="0"/>
              </a:rPr>
              <a:t>sharepoint</a:t>
            </a:r>
            <a:r>
              <a:rPr lang="en-US" baseline="0" dirty="0" smtClean="0">
                <a:latin typeface="Times New Roman" pitchFamily="18" charset="0"/>
              </a:rPr>
              <a:t> or native mode)</a:t>
            </a:r>
          </a:p>
          <a:p>
            <a:pPr eaLnBrk="1" hangingPunct="1"/>
            <a:r>
              <a:rPr lang="en-US" baseline="0" dirty="0" smtClean="0">
                <a:latin typeface="Times New Roman" pitchFamily="18" charset="0"/>
              </a:rPr>
              <a:t>SRS Reports deployed</a:t>
            </a:r>
          </a:p>
          <a:p>
            <a:pPr eaLnBrk="1" hangingPunct="1"/>
            <a:r>
              <a:rPr lang="en-US" dirty="0" smtClean="0">
                <a:latin typeface="Times New Roman" pitchFamily="18" charset="0"/>
              </a:rPr>
              <a:t>Lesson company data</a:t>
            </a:r>
          </a:p>
          <a:p>
            <a:r>
              <a:rPr lang="en-US" dirty="0" smtClean="0"/>
              <a:t>Enable Reporting Ledgers in GL Setup</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24</a:t>
            </a:fld>
            <a:endParaRPr lang="en-US"/>
          </a:p>
        </p:txBody>
      </p:sp>
    </p:spTree>
    <p:extLst>
      <p:ext uri="{BB962C8B-B14F-4D97-AF65-F5344CB8AC3E}">
        <p14:creationId xmlns:p14="http://schemas.microsoft.com/office/powerpoint/2010/main" xmlns="" val="933766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Budget transactions</a:t>
            </a:r>
            <a:r>
              <a:rPr lang="en-US" baseline="0" dirty="0" smtClean="0"/>
              <a:t> – Add GL Budget </a:t>
            </a:r>
            <a:r>
              <a:rPr lang="en-US" baseline="0" dirty="0" err="1" smtClean="0"/>
              <a:t>Trx</a:t>
            </a:r>
            <a:r>
              <a:rPr lang="en-US" baseline="0" dirty="0" smtClean="0"/>
              <a:t> Batch, enter transactions and show how can view edit list and post</a:t>
            </a:r>
          </a:p>
          <a:p>
            <a:endParaRPr lang="en-US" baseline="0" dirty="0" smtClean="0"/>
          </a:p>
          <a:p>
            <a:r>
              <a:rPr lang="en-US" baseline="0" dirty="0" smtClean="0"/>
              <a:t>Consolidate budgets – can copy from one budget to another, same accounts will combine amounts, can remove copied budget when complete, option in budget maintenance</a:t>
            </a:r>
          </a:p>
          <a:p>
            <a:endParaRPr lang="en-US" baseline="0" dirty="0" smtClean="0"/>
          </a:p>
          <a:p>
            <a:r>
              <a:rPr lang="en-US" baseline="0" dirty="0" smtClean="0"/>
              <a:t>Reporting Ledger – option in GL setup, show checkbox in GL Journal to assign a journal entry to a specific reporting ledger.  Sub ledgers automatically assign to base, can stop in GL and modify if desire, show inquiry where can view summary for one, two or all 3 reporting ledgers.  Can setup Excel Reports to restrict by reporting ledger, will be integrated with MR and FRx</a:t>
            </a:r>
          </a:p>
          <a:p>
            <a:pPr>
              <a:buFont typeface="Arial" charset="0"/>
              <a:buChar char="•"/>
            </a:pPr>
            <a:r>
              <a:rPr lang="en-US" baseline="0" dirty="0" smtClean="0"/>
              <a:t>To help make IFRS reporting easier</a:t>
            </a:r>
          </a:p>
          <a:p>
            <a:pPr>
              <a:buFont typeface="Arial" charset="0"/>
              <a:buChar char="•"/>
            </a:pPr>
            <a:r>
              <a:rPr lang="en-US" baseline="0" dirty="0" smtClean="0"/>
              <a:t>Base ledger is automatic for all sub ledger transactions</a:t>
            </a:r>
          </a:p>
          <a:p>
            <a:pPr>
              <a:buFont typeface="Arial" charset="0"/>
              <a:buChar char="•"/>
            </a:pPr>
            <a:r>
              <a:rPr lang="en-US" baseline="0" dirty="0" smtClean="0"/>
              <a:t>GL Journal transactions can be assigned to 1 of the 3 ledgers, so enter the fixed asset using IFRS rules as IFRS and enter the same </a:t>
            </a:r>
            <a:r>
              <a:rPr lang="en-US" baseline="0" dirty="0" err="1" smtClean="0"/>
              <a:t>trx</a:t>
            </a:r>
            <a:r>
              <a:rPr lang="en-US" baseline="0" dirty="0" smtClean="0"/>
              <a:t> using local GAAP as Local Ledger. Then, when inquire or report, you can choose which reporting ledgers to combine to choose the amounts on the report</a:t>
            </a:r>
          </a:p>
          <a:p>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RM</a:t>
            </a:r>
            <a:r>
              <a:rPr lang="en-US" baseline="0" dirty="0" smtClean="0"/>
              <a:t> EFT</a:t>
            </a:r>
          </a:p>
          <a:p>
            <a:pPr>
              <a:buFont typeface="Arial" charset="0"/>
              <a:buChar char="•"/>
            </a:pPr>
            <a:r>
              <a:rPr lang="en-US" baseline="0" dirty="0" smtClean="0"/>
              <a:t>Financials </a:t>
            </a:r>
            <a:r>
              <a:rPr lang="en-US" baseline="0" dirty="0" smtClean="0">
                <a:sym typeface="Wingdings" pitchFamily="2" charset="2"/>
              </a:rPr>
              <a:t> EFT format, </a:t>
            </a:r>
          </a:p>
          <a:p>
            <a:pPr>
              <a:buFont typeface="Arial" charset="0"/>
              <a:buChar char="•"/>
            </a:pPr>
            <a:r>
              <a:rPr lang="en-US" baseline="0" dirty="0" smtClean="0">
                <a:sym typeface="Wingdings" pitchFamily="2" charset="2"/>
              </a:rPr>
              <a:t>Financials  Checkbook  setup the checkbook with EFT bank information for RM</a:t>
            </a:r>
          </a:p>
          <a:p>
            <a:pPr>
              <a:buFont typeface="Arial" charset="0"/>
              <a:buChar char="•"/>
            </a:pPr>
            <a:r>
              <a:rPr lang="en-US" baseline="0" dirty="0" smtClean="0">
                <a:sym typeface="Wingdings" pitchFamily="2" charset="2"/>
              </a:rPr>
              <a:t>customer Address ID  EFT Bank information</a:t>
            </a:r>
          </a:p>
          <a:p>
            <a:pPr>
              <a:buFont typeface="Arial" charset="0"/>
              <a:buChar char="•"/>
            </a:pPr>
            <a:r>
              <a:rPr lang="en-US" baseline="0" dirty="0" smtClean="0">
                <a:sym typeface="Wingdings" pitchFamily="2" charset="2"/>
              </a:rPr>
              <a:t>When you enter a cash receipt sale</a:t>
            </a:r>
            <a:endParaRPr lang="en-US" baseline="0" dirty="0" smtClean="0"/>
          </a:p>
          <a:p>
            <a:r>
              <a:rPr lang="en-US" baseline="0" dirty="0" smtClean="0"/>
              <a:t>E-mail – do not e-mail statements with this, continues to function as it does today for email statements</a:t>
            </a:r>
          </a:p>
          <a:p>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Collections Letters by Address ID – option on Collection Letters, a customer could</a:t>
            </a:r>
            <a:r>
              <a:rPr lang="en-US" baseline="0" dirty="0" smtClean="0"/>
              <a:t> now receive multiple letters, each letter will display the invoices grouped for that address ID</a:t>
            </a:r>
          </a:p>
          <a:p>
            <a:r>
              <a:rPr lang="en-US" dirty="0" smtClean="0"/>
              <a:t>Reply</a:t>
            </a:r>
            <a:r>
              <a:rPr lang="en-US" baseline="0" dirty="0" smtClean="0"/>
              <a:t> to – Option in Collections Setup – Current Workstation, Current Agent, Customers Credit Manager</a:t>
            </a:r>
          </a:p>
          <a:p>
            <a:r>
              <a:rPr lang="en-US" baseline="0" dirty="0" smtClean="0"/>
              <a:t>Use E-mail from Customer – if one exists on the Address ID for e-mail address, use it, otherwise, function as it does today</a:t>
            </a:r>
          </a:p>
          <a:p>
            <a:endParaRPr lang="en-US" baseline="0" dirty="0" smtClean="0"/>
          </a:p>
          <a:p>
            <a:endParaRPr lang="en-US" dirty="0" smtClean="0"/>
          </a:p>
          <a:p>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a:t>
            </a:r>
            <a:r>
              <a:rPr lang="en-US" baseline="0" dirty="0" smtClean="0"/>
              <a:t> Checks Enhancements </a:t>
            </a:r>
          </a:p>
          <a:p>
            <a:pPr>
              <a:buFont typeface="Arial" charset="0"/>
              <a:buChar char="•"/>
            </a:pPr>
            <a:r>
              <a:rPr lang="en-US" baseline="0" dirty="0" smtClean="0"/>
              <a:t>Show setup option for discount date</a:t>
            </a:r>
          </a:p>
          <a:p>
            <a:pPr>
              <a:buFont typeface="Arial" charset="0"/>
              <a:buChar char="•"/>
            </a:pPr>
            <a:r>
              <a:rPr lang="en-US" baseline="0" dirty="0" smtClean="0"/>
              <a:t>Show select checks window, choose restriction and insert into selection window</a:t>
            </a:r>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NFP</a:t>
            </a:r>
          </a:p>
          <a:p>
            <a:r>
              <a:rPr lang="en-US" dirty="0" smtClean="0"/>
              <a:t>Encumbrance options – allows you to set how the encumbrance will happen once</a:t>
            </a:r>
            <a:r>
              <a:rPr lang="en-US" baseline="0" dirty="0" smtClean="0"/>
              <a:t> a PO has been approved.  It’s in encumbrance setup, lets you choose to encumber right away when PO is approved (same as GP10), encumber if under budget or never encumber.  Never encumber would need to go through Mass encumbrance and can validate budget amounts.</a:t>
            </a:r>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egoe" pitchFamily="34" charset="0"/>
              </a:rPr>
              <a:t>For mid-sized companies that struggle with a lack of functionality or that are overwhelmed by and overly complex system—Microsoft Dynamics® GP delivers a comprehensive ERP solution that goes beyond basic business management and reporting to meet your unique needs. Unlike many ERP systems, Microsoft Dynamics GP is easy to implement and use, enables </a:t>
            </a:r>
            <a:r>
              <a:rPr lang="en-US" b="1" dirty="0" smtClean="0">
                <a:latin typeface="Segoe" pitchFamily="34" charset="0"/>
              </a:rPr>
              <a:t>all </a:t>
            </a:r>
            <a:r>
              <a:rPr lang="en-US" dirty="0" smtClean="0">
                <a:latin typeface="Segoe" pitchFamily="34" charset="0"/>
              </a:rPr>
              <a:t>your people to work with information in ways that are familiar to them, and delivers innovation now and into the future.</a:t>
            </a:r>
          </a:p>
          <a:p>
            <a:endParaRPr lang="en-US" dirty="0" smtClean="0">
              <a:latin typeface="Segoe" pitchFamily="34" charset="0"/>
            </a:endParaRPr>
          </a:p>
          <a:p>
            <a:r>
              <a:rPr lang="en-US" dirty="0" smtClean="0">
                <a:latin typeface="Segoe" pitchFamily="34" charset="0"/>
              </a:rPr>
              <a:t>Microsoft Dynamics GP has a strong product roadmap with GP “11” nearing release with GP “12” research and spec design underway.  This consistent roadmap give confidence in the product future.</a:t>
            </a:r>
          </a:p>
          <a:p>
            <a:endParaRPr lang="en-US" dirty="0" smtClean="0">
              <a:latin typeface="Segoe"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3</a:t>
            </a:fld>
            <a:endParaRPr lang="en-US"/>
          </a:p>
        </p:txBody>
      </p:sp>
    </p:spTree>
    <p:extLst>
      <p:ext uri="{BB962C8B-B14F-4D97-AF65-F5344CB8AC3E}">
        <p14:creationId xmlns:p14="http://schemas.microsoft.com/office/powerpoint/2010/main" xmlns="" val="1842440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31</a:t>
            </a:fld>
            <a:endParaRPr lang="en-US"/>
          </a:p>
        </p:txBody>
      </p:sp>
    </p:spTree>
    <p:extLst>
      <p:ext uri="{BB962C8B-B14F-4D97-AF65-F5344CB8AC3E}">
        <p14:creationId xmlns:p14="http://schemas.microsoft.com/office/powerpoint/2010/main" xmlns="" val="933766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Transition</a:t>
            </a:r>
          </a:p>
          <a:p>
            <a:pPr marL="171420" indent="-171420">
              <a:buFont typeface="Arial" pitchFamily="34" charset="0"/>
              <a:buChar char="•"/>
            </a:pPr>
            <a:r>
              <a:rPr lang="en-US" dirty="0" smtClean="0"/>
              <a:t>Since Management Reporter is built using the same concepts as FRx, it</a:t>
            </a:r>
            <a:r>
              <a:rPr lang="en-US" baseline="0" dirty="0" smtClean="0"/>
              <a:t> will be an easy transition for customers. </a:t>
            </a:r>
            <a:endParaRPr lang="en-US" dirty="0" smtClean="0"/>
          </a:p>
          <a:p>
            <a:r>
              <a:rPr lang="en-US" dirty="0" smtClean="0"/>
              <a:t>Undo</a:t>
            </a:r>
            <a:r>
              <a:rPr lang="en-US" baseline="0" dirty="0" smtClean="0"/>
              <a:t> </a:t>
            </a:r>
          </a:p>
          <a:p>
            <a:pPr marL="171420" indent="-171420">
              <a:buFont typeface="Arial" pitchFamily="34" charset="0"/>
              <a:buChar char="•"/>
            </a:pPr>
            <a:r>
              <a:rPr lang="en-US" baseline="0" dirty="0" smtClean="0"/>
              <a:t>Seems small, but makes the app more consistent with other </a:t>
            </a:r>
            <a:r>
              <a:rPr lang="en-US" baseline="0" dirty="0" err="1" smtClean="0"/>
              <a:t>msft</a:t>
            </a:r>
            <a:r>
              <a:rPr lang="en-US" baseline="0" dirty="0" smtClean="0"/>
              <a:t> applications.</a:t>
            </a:r>
          </a:p>
          <a:p>
            <a:r>
              <a:rPr lang="en-US" baseline="0" dirty="0" smtClean="0"/>
              <a:t>Dimension flexibility</a:t>
            </a:r>
          </a:p>
          <a:p>
            <a:pPr marL="171420" indent="-171420">
              <a:buFont typeface="Arial" pitchFamily="34" charset="0"/>
              <a:buChar char="•"/>
            </a:pPr>
            <a:r>
              <a:rPr lang="en-US" baseline="0" dirty="0" smtClean="0"/>
              <a:t>Allows for more flexibility when creating reports.  The structured rules of regarding segments in FRx are no longer a limitation.  By allowing larger and variable length masks, Management Reporter scales better to larger customers. By having the same functionality in columns and trees as rows, customers can use individual dimensions, ranges of dimensions, wildcard any dimension or subtract any dimension. They can go crazy!</a:t>
            </a:r>
          </a:p>
          <a:p>
            <a:r>
              <a:rPr lang="en-US" baseline="0" dirty="0" smtClean="0"/>
              <a:t>Formatting</a:t>
            </a:r>
          </a:p>
          <a:p>
            <a:pPr marL="171420" indent="-171420">
              <a:buFont typeface="Arial" pitchFamily="34" charset="0"/>
              <a:buChar char="•"/>
            </a:pPr>
            <a:r>
              <a:rPr lang="en-US" baseline="0" dirty="0" smtClean="0"/>
              <a:t>Board room quality reports are a given and by adding logos/images to headers and footers, reports become even more customized. Allowing for page breaks to be specified in columns, users can control what data is displayed on what page. If the columns contain departments, they can specify the departments they want printed on each page by using the column page breaks. </a:t>
            </a:r>
          </a:p>
          <a:p>
            <a:r>
              <a:rPr lang="en-US" dirty="0" smtClean="0"/>
              <a:t>Organization</a:t>
            </a:r>
          </a:p>
          <a:p>
            <a:pPr marL="171420" indent="-171420">
              <a:buFont typeface="Arial" pitchFamily="34" charset="0"/>
              <a:buChar char="•"/>
            </a:pPr>
            <a:r>
              <a:rPr lang="en-US" dirty="0" smtClean="0"/>
              <a:t>By creating folders,</a:t>
            </a:r>
            <a:r>
              <a:rPr lang="en-US" baseline="0" dirty="0" smtClean="0"/>
              <a:t> users can organize and easily find the building blocks they are looking for, which increases productivity. </a:t>
            </a:r>
            <a:endParaRPr lang="en-US" dirty="0" smtClean="0"/>
          </a:p>
          <a:p>
            <a:r>
              <a:rPr lang="en-US" baseline="0" dirty="0" smtClean="0"/>
              <a:t>Report Viewer</a:t>
            </a:r>
          </a:p>
          <a:p>
            <a:pPr marL="171420" indent="-171420">
              <a:buFont typeface="Arial" pitchFamily="34" charset="0"/>
              <a:buChar char="•"/>
            </a:pPr>
            <a:r>
              <a:rPr lang="en-US" baseline="0" dirty="0" smtClean="0"/>
              <a:t>Again, by creating folders in the report library,  reports can be found easily and put into folders that make sense to everyone in the organization.  Security can also be applied to these folders to make sure only those individuals that should have access to certain folders or items have access.  Also, any supporting documents to the financials can be added to the report library.  All of the information users need are all in one place. </a:t>
            </a:r>
          </a:p>
          <a:p>
            <a:pPr marL="171420" indent="-171420">
              <a:buFont typeface="Arial" pitchFamily="34" charset="0"/>
              <a:buChar char="•"/>
            </a:pPr>
            <a:r>
              <a:rPr lang="en-US" baseline="0" dirty="0" smtClean="0"/>
              <a:t>When viewing report data, the same great drill down functionality is available to get to the information users need, but can either use a tree to navigate or drill through as they are used to in FRx.  And, it doesn’t open a new view each time you drill.  Users can see where they are it the report and can easily get back to summary information. </a:t>
            </a:r>
          </a:p>
          <a:p>
            <a:r>
              <a:rPr lang="en-US" baseline="0" dirty="0" smtClean="0"/>
              <a:t>XBRL</a:t>
            </a:r>
          </a:p>
          <a:p>
            <a:pPr marL="171420" indent="-171420">
              <a:buFont typeface="Arial" pitchFamily="34" charset="0"/>
              <a:buChar char="•"/>
            </a:pPr>
            <a:r>
              <a:rPr lang="en-US" baseline="0" dirty="0" smtClean="0"/>
              <a:t>Management Reporters supports XBRL 2.1 and Dimension 1.0 specifications. Tagging of financial data is done at design time which allows the tagging to be re-used. A new instance document can be created by simply changing the report date. This is unique in the field as most XBRL applications tag financial information in Excel after the report has been generated. </a:t>
            </a:r>
          </a:p>
          <a:p>
            <a:endParaRPr lang="en-US" baseline="0" dirty="0" smtClean="0"/>
          </a:p>
          <a:p>
            <a:endParaRPr lang="en-US" baseline="0"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32</a:t>
            </a:fld>
            <a:endParaRPr lang="en-US" dirty="0"/>
          </a:p>
        </p:txBody>
      </p:sp>
    </p:spTree>
    <p:extLst>
      <p:ext uri="{BB962C8B-B14F-4D97-AF65-F5344CB8AC3E}">
        <p14:creationId xmlns:p14="http://schemas.microsoft.com/office/powerpoint/2010/main" xmlns="" val="3465094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New code base and architecture</a:t>
            </a:r>
          </a:p>
          <a:p>
            <a:r>
              <a:rPr lang="en-US" dirty="0" smtClean="0"/>
              <a:t>64-bit support</a:t>
            </a:r>
          </a:p>
          <a:p>
            <a:pPr marL="171420" indent="-171420">
              <a:buFont typeface="Arial" pitchFamily="34" charset="0"/>
              <a:buChar char="•"/>
            </a:pPr>
            <a:r>
              <a:rPr lang="en-US" dirty="0" smtClean="0"/>
              <a:t>Many</a:t>
            </a:r>
            <a:r>
              <a:rPr lang="en-US" baseline="0" dirty="0" smtClean="0"/>
              <a:t> companies are upgrading their systems to 64-bit.  Management Reporter was built using in 64-bit environments. The IT department won’t need to maintain a separate machine just for Management Reporter as they may need to do for </a:t>
            </a:r>
            <a:r>
              <a:rPr lang="en-US" baseline="0" dirty="0" err="1" smtClean="0"/>
              <a:t>FRx</a:t>
            </a:r>
            <a:r>
              <a:rPr lang="en-US" baseline="0" dirty="0" smtClean="0"/>
              <a:t>. </a:t>
            </a:r>
          </a:p>
          <a:p>
            <a:r>
              <a:rPr lang="en-US" dirty="0" smtClean="0"/>
              <a:t>More stable</a:t>
            </a:r>
          </a:p>
          <a:p>
            <a:pPr marL="171420" indent="-171420">
              <a:buFont typeface="Arial" pitchFamily="34" charset="0"/>
              <a:buChar char="•"/>
            </a:pPr>
            <a:r>
              <a:rPr lang="en-US" dirty="0" err="1" smtClean="0"/>
              <a:t>FRx</a:t>
            </a:r>
            <a:r>
              <a:rPr lang="en-US" baseline="0" dirty="0" smtClean="0"/>
              <a:t>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baseline="0" dirty="0" smtClean="0"/>
              <a:t>Improved performance</a:t>
            </a:r>
          </a:p>
          <a:p>
            <a:pPr marL="171420" indent="-171420">
              <a:buFont typeface="Arial" pitchFamily="34" charset="0"/>
              <a:buChar char="•"/>
            </a:pPr>
            <a:r>
              <a:rPr lang="en-US" baseline="0" dirty="0" smtClean="0"/>
              <a:t>Processing takes place on the server, not the client. This frees up the client to continue designing reports instead of locking it up until the report has finished generating. </a:t>
            </a:r>
          </a:p>
          <a:p>
            <a:r>
              <a:rPr lang="en-US" baseline="0" dirty="0" smtClean="0"/>
              <a:t>SQL Server</a:t>
            </a:r>
          </a:p>
          <a:p>
            <a:pPr marL="171420" indent="-171420">
              <a:buFont typeface="Arial" pitchFamily="34" charset="0"/>
              <a:buChar char="•"/>
            </a:pPr>
            <a:r>
              <a:rPr lang="en-US" baseline="0" dirty="0" smtClean="0"/>
              <a:t>No more Microsoft Access databases! This means no more corrupted spec files, no need to rebuild indexes to ensure new accounts are picked up. This results in less calls to IT or the partner to “fix” the issue.  End users are much more productive.</a:t>
            </a:r>
          </a:p>
          <a:p>
            <a:r>
              <a:rPr lang="en-US" baseline="0" dirty="0" smtClean="0"/>
              <a:t>Improved multi-user environment</a:t>
            </a:r>
          </a:p>
          <a:p>
            <a:pPr marL="171420" indent="-171420">
              <a:buFont typeface="Arial" pitchFamily="34" charset="0"/>
              <a:buChar char="•"/>
            </a:pPr>
            <a:r>
              <a:rPr lang="en-US" baseline="0" dirty="0" smtClean="0"/>
              <a:t>With the switch to IIS and SQL Server, there is no need create shares for the </a:t>
            </a:r>
            <a:r>
              <a:rPr lang="en-US" baseline="0" dirty="0" err="1" smtClean="0"/>
              <a:t>sysdata</a:t>
            </a:r>
            <a:r>
              <a:rPr lang="en-US" baseline="0" dirty="0" smtClean="0"/>
              <a:t> and </a:t>
            </a:r>
            <a:r>
              <a:rPr lang="en-US" baseline="0" dirty="0" err="1" smtClean="0"/>
              <a:t>io_data</a:t>
            </a:r>
            <a:r>
              <a:rPr lang="en-US" baseline="0" dirty="0" smtClean="0"/>
              <a:t>.  All of the building block, company information  and generated reports are in a SQL database.  Administrators can see all reports that are being generated at any given time since all processing is done on the server. </a:t>
            </a:r>
          </a:p>
          <a:p>
            <a:r>
              <a:rPr lang="en-US" baseline="0" dirty="0" smtClean="0"/>
              <a:t>Active directory</a:t>
            </a:r>
          </a:p>
          <a:p>
            <a:pPr marL="171420" indent="-171420">
              <a:buFont typeface="Arial" pitchFamily="34" charset="0"/>
              <a:buChar char="•"/>
            </a:pPr>
            <a:r>
              <a:rPr lang="en-US" baseline="0" dirty="0" smtClean="0"/>
              <a:t>Once users are added to Management Reporter, any changes made to passwords, </a:t>
            </a:r>
            <a:r>
              <a:rPr lang="en-US" baseline="0" dirty="0" err="1" smtClean="0"/>
              <a:t>etc</a:t>
            </a:r>
            <a:r>
              <a:rPr lang="en-US" baseline="0" dirty="0" smtClean="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33</a:t>
            </a:fld>
            <a:endParaRPr lang="en-US"/>
          </a:p>
        </p:txBody>
      </p:sp>
    </p:spTree>
    <p:extLst>
      <p:ext uri="{BB962C8B-B14F-4D97-AF65-F5344CB8AC3E}">
        <p14:creationId xmlns:p14="http://schemas.microsoft.com/office/powerpoint/2010/main" xmlns="" val="3990731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Currency translation</a:t>
            </a:r>
          </a:p>
          <a:p>
            <a:pPr marL="171420" indent="-171420">
              <a:buFont typeface="Arial" pitchFamily="34" charset="0"/>
              <a:buChar char="•"/>
            </a:pPr>
            <a:r>
              <a:rPr lang="en-US" dirty="0" smtClean="0"/>
              <a:t>Moving</a:t>
            </a:r>
            <a:r>
              <a:rPr lang="en-US" baseline="0" dirty="0" smtClean="0"/>
              <a:t> the functionality back into the GL allows the data to be done at the source and Management Reporter reports off of converted data as any other data in the GL.</a:t>
            </a:r>
          </a:p>
          <a:p>
            <a:r>
              <a:rPr lang="en-US" baseline="0" dirty="0" smtClean="0"/>
              <a:t>Forecaster integration</a:t>
            </a:r>
          </a:p>
          <a:p>
            <a:pPr marL="171420" indent="-171420">
              <a:buFont typeface="Arial" pitchFamily="34" charset="0"/>
              <a:buChar char="•"/>
            </a:pPr>
            <a:r>
              <a:rPr lang="en-US" baseline="0" dirty="0" smtClean="0"/>
              <a:t>Many customers want to have their budget data back in the GL for historical purposed. By providing them a way to move data from Forecaster back into the GL, the data is where they want it to be and they can create budget to actual reports in Management Reporter with no extra setup.</a:t>
            </a:r>
          </a:p>
          <a:p>
            <a:r>
              <a:rPr lang="en-US" baseline="0" dirty="0" smtClean="0"/>
              <a:t>Row Linking</a:t>
            </a:r>
          </a:p>
          <a:p>
            <a:pPr marL="171420" indent="-171420">
              <a:buFont typeface="Arial" pitchFamily="34" charset="0"/>
              <a:buChar char="•"/>
            </a:pPr>
            <a:r>
              <a:rPr lang="en-US" baseline="0" dirty="0" smtClean="0"/>
              <a:t>Not a large number of customers use row linking, but those that do tend to use it extensively.  There are multiple workarounds to accomplish the same goal.  In the next release of Management Reporter, we are evaluating a new way to handle the scenarios where row linking is used. </a:t>
            </a:r>
          </a:p>
          <a:p>
            <a:r>
              <a:rPr lang="en-US" baseline="0" dirty="0" smtClean="0"/>
              <a:t>WebPort</a:t>
            </a:r>
          </a:p>
          <a:p>
            <a:pPr marL="171420" indent="-171420">
              <a:buFont typeface="Arial" pitchFamily="34" charset="0"/>
              <a:buChar char="•"/>
            </a:pPr>
            <a:r>
              <a:rPr lang="en-US" baseline="0" dirty="0" smtClean="0"/>
              <a:t>The Report Library can be used to secure and share reports. Or, reports can be exported to Excel and uploaded to Sharepoint. In the future, the right solution is integrate directly with SharePoint. This is being planned for the next release of Management Reporter. </a:t>
            </a:r>
          </a:p>
          <a:p>
            <a:r>
              <a:rPr lang="en-US" baseline="0" dirty="0" smtClean="0"/>
              <a:t>Email</a:t>
            </a:r>
          </a:p>
          <a:p>
            <a:pPr marL="171420" indent="-171420">
              <a:buFont typeface="Arial" pitchFamily="34" charset="0"/>
              <a:buChar char="•"/>
            </a:pPr>
            <a:r>
              <a:rPr lang="en-US" baseline="0" dirty="0" smtClean="0"/>
              <a:t>Reports can be exported to Excel and the files can be sent to users via email. Again, the solution for the future is to use SharePoint and notification services to notify users of reports ready for review. </a:t>
            </a:r>
          </a:p>
          <a:p>
            <a:r>
              <a:rPr lang="en-US" baseline="0" dirty="0" smtClean="0"/>
              <a:t>Report Manager</a:t>
            </a:r>
          </a:p>
          <a:p>
            <a:pPr marL="171420" indent="-171420">
              <a:buFont typeface="Arial" pitchFamily="34" charset="0"/>
              <a:buChar char="•"/>
            </a:pPr>
            <a:r>
              <a:rPr lang="en-US" baseline="0" dirty="0" smtClean="0"/>
              <a:t>The report library, with it’s ability to create folders and upload external files, can be used to group items. Reports and files can be manually printed and included in a report book.  In the next release of Management Reporter, we are evaluating the ability to select files, folders and reports and print them all at once.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xmlns="" val="1798166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35</a:t>
            </a:fld>
            <a:endParaRPr lang="en-US"/>
          </a:p>
        </p:txBody>
      </p:sp>
    </p:spTree>
    <p:extLst>
      <p:ext uri="{BB962C8B-B14F-4D97-AF65-F5344CB8AC3E}">
        <p14:creationId xmlns:p14="http://schemas.microsoft.com/office/powerpoint/2010/main" xmlns="" val="3794239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3D194D41-01B3-4D87-AC79-FB1927A5E280}" type="datetime8">
              <a:rPr lang="en-US" smtClean="0">
                <a:solidFill>
                  <a:prstClr val="black"/>
                </a:solidFill>
                <a:latin typeface="Times New Roman" pitchFamily="18" charset="0"/>
              </a:rPr>
              <a:pPr/>
              <a:t>03/24/2010 7:17 AM</a:t>
            </a:fld>
            <a:endParaRPr lang="en-US" smtClean="0">
              <a:solidFill>
                <a:prstClr val="black"/>
              </a:solidFill>
              <a:latin typeface="Times New Roman" pitchFamily="18" charset="0"/>
            </a:endParaRPr>
          </a:p>
        </p:txBody>
      </p:sp>
      <p:sp>
        <p:nvSpPr>
          <p:cNvPr id="27651" name="Rectangle 6"/>
          <p:cNvSpPr>
            <a:spLocks noGrp="1" noChangeArrowheads="1"/>
          </p:cNvSpPr>
          <p:nvPr>
            <p:ph type="ftr" sz="quarter" idx="4"/>
          </p:nvPr>
        </p:nvSpPr>
        <p:spPr>
          <a:noFill/>
        </p:spPr>
        <p:txBody>
          <a:bodyPr/>
          <a:lstStyle/>
          <a:p>
            <a:r>
              <a:rPr lang="en-US" smtClean="0">
                <a:solidFill>
                  <a:prstClr val="black"/>
                </a:solidFill>
              </a:rPr>
              <a:t>©2005 Microsoft Corporation. All rights reserved.</a:t>
            </a:r>
          </a:p>
          <a:p>
            <a:r>
              <a:rPr lang="en-US" smtClean="0">
                <a:solidFill>
                  <a:prstClr val="black"/>
                </a:solidFill>
              </a:rPr>
              <a:t>This presentation is for informational purposes only. Microsoft makes no warranties, express or implied, in this summary.</a:t>
            </a:r>
          </a:p>
        </p:txBody>
      </p:sp>
      <p:sp>
        <p:nvSpPr>
          <p:cNvPr id="27652" name="Rectangle 7"/>
          <p:cNvSpPr>
            <a:spLocks noGrp="1" noChangeArrowheads="1"/>
          </p:cNvSpPr>
          <p:nvPr>
            <p:ph type="sldNum" sz="quarter" idx="5"/>
          </p:nvPr>
        </p:nvSpPr>
        <p:spPr>
          <a:noFill/>
        </p:spPr>
        <p:txBody>
          <a:bodyPr/>
          <a:lstStyle/>
          <a:p>
            <a:fld id="{D4CA7813-D087-4B64-B2ED-D3A4E5F09A75}" type="slidenum">
              <a:rPr lang="en-US" smtClean="0">
                <a:solidFill>
                  <a:prstClr val="black"/>
                </a:solidFill>
                <a:latin typeface="Times New Roman" pitchFamily="18" charset="0"/>
              </a:rPr>
              <a:pPr/>
              <a:t>36</a:t>
            </a:fld>
            <a:endParaRPr lang="en-US" smtClean="0">
              <a:solidFill>
                <a:prstClr val="black"/>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normAutofit fontScale="55000" lnSpcReduction="20000"/>
          </a:bodyPr>
          <a:lstStyle/>
          <a:p>
            <a:pPr eaLnBrk="1" hangingPunct="1"/>
            <a:r>
              <a:rPr lang="en-US" dirty="0" smtClean="0">
                <a:latin typeface="Times New Roman" pitchFamily="18" charset="0"/>
              </a:rPr>
              <a:t>Inventory Auto</a:t>
            </a:r>
            <a:r>
              <a:rPr lang="en-US" baseline="0" dirty="0" smtClean="0">
                <a:latin typeface="Times New Roman" pitchFamily="18" charset="0"/>
              </a:rPr>
              <a:t> Number Lot</a:t>
            </a:r>
          </a:p>
          <a:p>
            <a:pPr lvl="1"/>
            <a:r>
              <a:rPr lang="en-US" dirty="0" smtClean="0"/>
              <a:t>Allows users to setup a pre-defined lot mask for designated items</a:t>
            </a:r>
          </a:p>
          <a:p>
            <a:pPr lvl="1"/>
            <a:r>
              <a:rPr lang="en-US" dirty="0" smtClean="0"/>
              <a:t>Provides the ability split receipts into multiple lots</a:t>
            </a:r>
          </a:p>
          <a:p>
            <a:pPr lvl="1"/>
            <a:r>
              <a:rPr lang="en-US" dirty="0" smtClean="0"/>
              <a:t>Similar user experience to the Auto S/N feature requiring short learning curve</a:t>
            </a:r>
          </a:p>
          <a:p>
            <a:pPr>
              <a:lnSpc>
                <a:spcPct val="80000"/>
              </a:lnSpc>
            </a:pPr>
            <a:r>
              <a:rPr lang="en-US" sz="2400" dirty="0" smtClean="0"/>
              <a:t>SOP</a:t>
            </a:r>
          </a:p>
          <a:p>
            <a:pPr>
              <a:lnSpc>
                <a:spcPct val="80000"/>
              </a:lnSpc>
            </a:pPr>
            <a:r>
              <a:rPr lang="en-US" sz="2400" dirty="0" smtClean="0"/>
              <a:t>E-mail is turned on by default, but the documents are not defined to e-mail</a:t>
            </a:r>
          </a:p>
          <a:p>
            <a:pPr>
              <a:lnSpc>
                <a:spcPct val="80000"/>
              </a:lnSpc>
              <a:buFont typeface="Arial" charset="0"/>
              <a:buChar char="•"/>
            </a:pPr>
            <a:r>
              <a:rPr lang="en-US" sz="2400" dirty="0" smtClean="0"/>
              <a:t>Setup </a:t>
            </a:r>
            <a:r>
              <a:rPr lang="en-US" sz="2400" dirty="0" smtClean="0">
                <a:sym typeface="Wingdings" pitchFamily="2" charset="2"/>
              </a:rPr>
              <a:t> Company E-mail setup (don’t need word to create </a:t>
            </a:r>
            <a:r>
              <a:rPr lang="en-US" sz="2400" dirty="0" err="1" smtClean="0">
                <a:sym typeface="Wingdings" pitchFamily="2" charset="2"/>
              </a:rPr>
              <a:t>Docx</a:t>
            </a:r>
            <a:r>
              <a:rPr lang="en-US" sz="2400" dirty="0" smtClean="0">
                <a:sym typeface="Wingdings" pitchFamily="2" charset="2"/>
              </a:rPr>
              <a:t>), </a:t>
            </a:r>
            <a:r>
              <a:rPr lang="en-US" sz="2400" dirty="0" err="1" smtClean="0">
                <a:sym typeface="Wingdings" pitchFamily="2" charset="2"/>
              </a:rPr>
              <a:t>docx</a:t>
            </a:r>
            <a:r>
              <a:rPr lang="en-US" sz="2400" dirty="0" smtClean="0">
                <a:sym typeface="Wingdings" pitchFamily="2" charset="2"/>
              </a:rPr>
              <a:t> uses word forms, html uses Report writer report, </a:t>
            </a:r>
            <a:r>
              <a:rPr lang="en-US" sz="2400" dirty="0" err="1" smtClean="0">
                <a:sym typeface="Wingdings" pitchFamily="2" charset="2"/>
              </a:rPr>
              <a:t>pdf</a:t>
            </a:r>
            <a:r>
              <a:rPr lang="en-US" sz="2400" dirty="0" smtClean="0">
                <a:sym typeface="Wingdings" pitchFamily="2" charset="2"/>
              </a:rPr>
              <a:t>/</a:t>
            </a:r>
            <a:r>
              <a:rPr lang="en-US" sz="2400" dirty="0" err="1" smtClean="0">
                <a:sym typeface="Wingdings" pitchFamily="2" charset="2"/>
              </a:rPr>
              <a:t>xps</a:t>
            </a:r>
            <a:r>
              <a:rPr lang="en-US" sz="2400" dirty="0" smtClean="0">
                <a:sym typeface="Wingdings" pitchFamily="2" charset="2"/>
              </a:rPr>
              <a:t> do require word installed</a:t>
            </a:r>
          </a:p>
          <a:p>
            <a:pPr lvl="1">
              <a:lnSpc>
                <a:spcPct val="80000"/>
              </a:lnSpc>
              <a:buFont typeface="Arial" charset="0"/>
              <a:buChar char="•"/>
            </a:pPr>
            <a:r>
              <a:rPr lang="en-US" sz="2400" dirty="0" smtClean="0">
                <a:sym typeface="Wingdings" pitchFamily="2" charset="2"/>
              </a:rPr>
              <a:t>Enable – series, can setup messages and enable which docs you want to e-mail</a:t>
            </a:r>
          </a:p>
          <a:p>
            <a:pPr lvl="1">
              <a:lnSpc>
                <a:spcPct val="80000"/>
              </a:lnSpc>
              <a:buFont typeface="Arial" charset="0"/>
              <a:buChar char="•"/>
            </a:pPr>
            <a:r>
              <a:rPr lang="en-US" sz="2400" dirty="0" smtClean="0">
                <a:sym typeface="Wingdings" pitchFamily="2" charset="2"/>
              </a:rPr>
              <a:t>Customer setup in enable – lets you say which customers you want to turn on documents and format type for the customers.  This opens the customer navigation list, or can edit individually on the customer card</a:t>
            </a:r>
          </a:p>
          <a:p>
            <a:pPr lvl="0">
              <a:lnSpc>
                <a:spcPct val="80000"/>
              </a:lnSpc>
              <a:buFont typeface="Arial" charset="0"/>
              <a:buChar char="•"/>
            </a:pPr>
            <a:r>
              <a:rPr lang="en-US" sz="2400" dirty="0" smtClean="0">
                <a:sym typeface="Wingdings" pitchFamily="2" charset="2"/>
              </a:rPr>
              <a:t>Sales </a:t>
            </a:r>
            <a:r>
              <a:rPr lang="en-US" sz="2400" dirty="0" err="1" smtClean="0">
                <a:sym typeface="Wingdings" pitchFamily="2" charset="2"/>
              </a:rPr>
              <a:t>trx</a:t>
            </a:r>
            <a:r>
              <a:rPr lang="en-US" sz="2400" dirty="0" smtClean="0">
                <a:sym typeface="Wingdings" pitchFamily="2" charset="2"/>
              </a:rPr>
              <a:t> Entry enter document for an e-mail customer  Click e-mail expansion button next to customer ID, will display how the e-mail is going to be sent out</a:t>
            </a:r>
          </a:p>
          <a:p>
            <a:pPr>
              <a:lnSpc>
                <a:spcPct val="80000"/>
              </a:lnSpc>
              <a:buFont typeface="Arial" charset="0"/>
              <a:buChar char="•"/>
            </a:pPr>
            <a:endParaRPr lang="en-US" sz="2400" dirty="0" smtClean="0"/>
          </a:p>
          <a:p>
            <a:pPr>
              <a:lnSpc>
                <a:spcPct val="80000"/>
              </a:lnSpc>
            </a:pPr>
            <a:r>
              <a:rPr lang="en-US" sz="2400" dirty="0" smtClean="0"/>
              <a:t>    </a:t>
            </a:r>
          </a:p>
          <a:p>
            <a:pPr>
              <a:lnSpc>
                <a:spcPct val="80000"/>
              </a:lnSpc>
            </a:pPr>
            <a:r>
              <a:rPr lang="en-US" sz="2400" dirty="0" smtClean="0"/>
              <a:t>PO Returns -	Replace returned goods, will reopen line item or PO if still current.  If completed and removed, will create a new PO, will update encumbrance</a:t>
            </a:r>
          </a:p>
          <a:p>
            <a:pPr lvl="1"/>
            <a:endParaRPr lang="en-US" sz="1600" dirty="0" smtClean="0"/>
          </a:p>
          <a:p>
            <a:pPr eaLnBrk="1" hangingPunct="1"/>
            <a:endParaRPr lang="en-US" dirty="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37</a:t>
            </a:fld>
            <a:endParaRPr lang="en-US"/>
          </a:p>
        </p:txBody>
      </p:sp>
    </p:spTree>
    <p:extLst>
      <p:ext uri="{BB962C8B-B14F-4D97-AF65-F5344CB8AC3E}">
        <p14:creationId xmlns:p14="http://schemas.microsoft.com/office/powerpoint/2010/main" xmlns="" val="2312140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Posting </a:t>
            </a:r>
            <a:r>
              <a:rPr lang="en-US" dirty="0" smtClean="0">
                <a:sym typeface="Wingdings" pitchFamily="2" charset="2"/>
              </a:rPr>
              <a:t> AA Dimension Defaults – you can define default dimension</a:t>
            </a:r>
            <a:r>
              <a:rPr lang="en-US" baseline="0" dirty="0" smtClean="0">
                <a:sym typeface="Wingdings" pitchFamily="2" charset="2"/>
              </a:rPr>
              <a:t> distributions for Payroll transactions, show transaction entry  dimensions window, also show Payroll Posting Edit List window (I built and calculated checks just for salary employees)</a:t>
            </a:r>
          </a:p>
          <a:p>
            <a:r>
              <a:rPr lang="en-US" baseline="0" dirty="0" smtClean="0">
                <a:sym typeface="Wingdings" pitchFamily="2" charset="2"/>
              </a:rPr>
              <a:t>Post with Detail option – cool because gives additional detail in the general ledger, is available for customers who are not using AA, but is required for AA-PR</a:t>
            </a:r>
          </a:p>
          <a:p>
            <a:r>
              <a:rPr lang="en-US" baseline="0" dirty="0" smtClean="0">
                <a:sym typeface="Wingdings" pitchFamily="2" charset="2"/>
              </a:rPr>
              <a:t>Multiple W2 boxes, up to 4 for each deduction and benefit.  This will enable the amounts to print in multiple places on the w2 itself.  Will also display in the edit W2 window</a:t>
            </a:r>
          </a:p>
          <a:p>
            <a:r>
              <a:rPr lang="en-US" baseline="0" dirty="0" smtClean="0">
                <a:sym typeface="Wingdings" pitchFamily="2" charset="2"/>
              </a:rPr>
              <a:t>Secondary </a:t>
            </a:r>
            <a:r>
              <a:rPr lang="en-US" baseline="0" dirty="0" err="1" smtClean="0">
                <a:sym typeface="Wingdings" pitchFamily="2" charset="2"/>
              </a:rPr>
              <a:t>emp</a:t>
            </a:r>
            <a:r>
              <a:rPr lang="en-US" baseline="0" dirty="0" smtClean="0">
                <a:sym typeface="Wingdings" pitchFamily="2" charset="2"/>
              </a:rPr>
              <a:t> status code – additional way to group employees.  For example, if an employee is inactive, you may want to see who is inactive because they are military deployed or who is on maternity leave</a:t>
            </a:r>
          </a:p>
          <a:p>
            <a:r>
              <a:rPr lang="en-US" baseline="0" dirty="0" smtClean="0">
                <a:sym typeface="Wingdings" pitchFamily="2" charset="2"/>
              </a:rPr>
              <a:t>Additional Payroll and HR Excel reports – based on some of the feedback from Convergence last year, took 5 additional reports and incorporated them into the GP11 release</a:t>
            </a:r>
          </a:p>
          <a:p>
            <a:r>
              <a:rPr lang="en-US" baseline="0" dirty="0" smtClean="0">
                <a:sym typeface="Wingdings" pitchFamily="2" charset="2"/>
              </a:rPr>
              <a:t>Check Inquiry Reprint – go to Check inquiry  select an employee, mark the checkbox on the right for a check and select to recreate pay stub</a:t>
            </a:r>
          </a:p>
          <a:p>
            <a:r>
              <a:rPr lang="en-US" baseline="0" dirty="0" smtClean="0">
                <a:sym typeface="Wingdings" pitchFamily="2" charset="2"/>
              </a:rPr>
              <a:t>Garnishment single Maximum – in some cases, we’ve had the request to have a maximum garnishment that runs in sequence to give a minimum pay for an employee.  As an option in garnishment maximum setup, choose to include previously sequenced garnishments</a:t>
            </a:r>
          </a:p>
          <a:p>
            <a:endParaRPr lang="en-US" baseline="0" dirty="0" smtClean="0">
              <a:sym typeface="Wingdings" pitchFamily="2" charset="2"/>
            </a:endParaRPr>
          </a:p>
          <a:p>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Fiscal Year Payroll Tracking – show setup option, </a:t>
            </a:r>
            <a:r>
              <a:rPr lang="en-US" baseline="0" dirty="0" smtClean="0"/>
              <a:t>show benefit/deduction maximums for Fiscal year</a:t>
            </a:r>
          </a:p>
          <a:p>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Historically,</a:t>
            </a:r>
            <a:r>
              <a:rPr lang="en-US" baseline="0" dirty="0" smtClean="0"/>
              <a:t> there has been a considerable wall around the core Back Office people and tasks that many ERP applications have served.  People, processes, and information in the back office have been separated from the rest of the organization by means of closed ERP applications available only to those who had an actual login to use the system.  </a:t>
            </a:r>
          </a:p>
          <a:p>
            <a:endParaRPr lang="en-US"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1" baseline="0" dirty="0" smtClean="0"/>
              <a:t>BUILD 1: </a:t>
            </a:r>
            <a:r>
              <a:rPr lang="en-US" b="0" baseline="0" dirty="0" smtClean="0"/>
              <a:t>What surrounds that wall are all of the other people and processes that make up the rest of the organization.  In fact, the overwhelming majority of processes and need for information lies outside of this wall, where everything from Executives to Customers and Vendors to processes like Time Entry or Document Approvals have lived.  These people have had to rely on those inside of the wall to get them the information they need to be effective, and the processes they require to be productive in their jobs have been supported by a series of disconnected systems or manual procedures that lead to many inefficiencies throughout an organization. </a:t>
            </a:r>
            <a:r>
              <a:rPr lang="en-US" baseline="0" dirty="0" smtClean="0"/>
              <a:t>This wall made it difficult for an organization to operate at their full potential, and made decision making a guessing game in many cases.</a:t>
            </a:r>
          </a:p>
          <a:p>
            <a:endParaRPr lang="en-US" b="0" baseline="0" dirty="0" smtClean="0"/>
          </a:p>
          <a:p>
            <a:endParaRPr lang="en-US" b="0" baseline="0" dirty="0" smtClean="0"/>
          </a:p>
          <a:p>
            <a:r>
              <a:rPr lang="en-US" b="1" baseline="0" dirty="0" smtClean="0"/>
              <a:t>BUILD 2:</a:t>
            </a:r>
          </a:p>
          <a:p>
            <a:r>
              <a:rPr lang="en-US" b="0" dirty="0" smtClean="0"/>
              <a:t>When using Microsoft Dynamics GP 10.0</a:t>
            </a:r>
            <a:r>
              <a:rPr lang="en-US" b="0" baseline="0" dirty="0" smtClean="0"/>
              <a:t> along with the Microsoft Office and SharePoint products, customers can break down that wall and enable </a:t>
            </a:r>
            <a:r>
              <a:rPr lang="en-US" b="0" i="1" baseline="0" dirty="0" smtClean="0"/>
              <a:t>everyone</a:t>
            </a:r>
            <a:r>
              <a:rPr lang="en-US" b="0" i="0" baseline="0" dirty="0" smtClean="0"/>
              <a:t> throughout the organization to have access to the information and processes required to do their jobs.  They can get more information with less confusion.  More collaboration and less isolation.  More productivity and less manual workarounds.</a:t>
            </a:r>
          </a:p>
          <a:p>
            <a:endParaRPr lang="en-US" b="0" i="0" baseline="0" dirty="0" smtClean="0"/>
          </a:p>
          <a:p>
            <a:r>
              <a:rPr lang="en-US" b="0" i="0" baseline="0" dirty="0" smtClean="0"/>
              <a:t>The ability to Extend the Reach of ERP is the type of power and flexibility customers are beginning to demand more and more from Microsoft products and partners.  </a:t>
            </a:r>
            <a:endParaRPr lang="en-US" b="0" dirty="0"/>
          </a:p>
        </p:txBody>
      </p:sp>
      <p:sp>
        <p:nvSpPr>
          <p:cNvPr id="7" name="Slide Number Placeholder 6"/>
          <p:cNvSpPr>
            <a:spLocks noGrp="1"/>
          </p:cNvSpPr>
          <p:nvPr>
            <p:ph type="sldNum" sz="quarter" idx="13"/>
          </p:nvPr>
        </p:nvSpPr>
        <p:spPr/>
        <p:txBody>
          <a:bodyPr/>
          <a:lstStyle/>
          <a:p>
            <a:pPr algn="r" defTabSz="914363" rtl="0"/>
            <a:fld id="{F272945D-A6B9-4092-A100-431451DFA45B}" type="slidenum">
              <a:rPr lang="en-US" sz="1200" kern="1200">
                <a:solidFill>
                  <a:prstClr val="black"/>
                </a:solidFill>
                <a:latin typeface="Calibri"/>
                <a:ea typeface="+mn-ea"/>
                <a:cs typeface="+mn-cs"/>
              </a:rPr>
              <a:pPr algn="r" defTabSz="914363" rtl="0"/>
              <a:t>4</a:t>
            </a:fld>
            <a:endParaRPr lang="en-US" sz="1200" kern="1200" dirty="0">
              <a:solidFill>
                <a:prstClr val="black"/>
              </a:solidFill>
              <a:latin typeface="Calibri"/>
              <a:ea typeface="+mn-ea"/>
              <a:cs typeface="+mn-cs"/>
            </a:endParaRPr>
          </a:p>
        </p:txBody>
      </p:sp>
      <p:sp>
        <p:nvSpPr>
          <p:cNvPr id="5" name="Header Placeholder 4"/>
          <p:cNvSpPr>
            <a:spLocks noGrp="1"/>
          </p:cNvSpPr>
          <p:nvPr>
            <p:ph type="hdr" sz="quarter" idx="14"/>
          </p:nvPr>
        </p:nvSpPr>
        <p:spPr/>
        <p:txBody>
          <a:bodyPr/>
          <a:lstStyle/>
          <a:p>
            <a:pPr algn="l" defTabSz="914363" rtl="0"/>
            <a:r>
              <a:rPr lang="en-US" sz="1200" kern="1200">
                <a:solidFill>
                  <a:prstClr val="black"/>
                </a:solidFill>
                <a:latin typeface="Calibri"/>
                <a:ea typeface="+mn-ea"/>
                <a:cs typeface="+mn-cs"/>
              </a:rPr>
              <a:t>BPIO U BI Module 3: Selling Business Intelligence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HRP Suite Slide</a:t>
            </a:r>
          </a:p>
          <a:p>
            <a:r>
              <a:rPr lang="en-US" dirty="0" smtClean="0"/>
              <a:t>6 Certification Licensing</a:t>
            </a:r>
            <a:r>
              <a:rPr lang="en-US" baseline="0" dirty="0" smtClean="0"/>
              <a:t> reports – 3 current, 3 history</a:t>
            </a:r>
          </a:p>
          <a:p>
            <a:r>
              <a:rPr lang="en-US" dirty="0" smtClean="0"/>
              <a:t>Payroll Extensions, reports display in</a:t>
            </a:r>
            <a:r>
              <a:rPr lang="en-US" baseline="0" dirty="0" smtClean="0"/>
              <a:t> with posting accounts reports, so can set defaults for outputs when installed</a:t>
            </a:r>
          </a:p>
          <a:p>
            <a:r>
              <a:rPr lang="en-US" baseline="0" dirty="0" smtClean="0"/>
              <a:t>Security tasks and roles have been created for all the HRP suite modules.  Making it easier to grant access for individual users.</a:t>
            </a:r>
          </a:p>
          <a:p>
            <a:r>
              <a:rPr lang="en-US" baseline="0" dirty="0" smtClean="0"/>
              <a:t>BSS – confirmation statement, now a user can print out the selections they’ve made for BSS in a friendly easy format</a:t>
            </a:r>
          </a:p>
          <a:p>
            <a:r>
              <a:rPr lang="en-US" baseline="0" dirty="0" smtClean="0"/>
              <a:t>Enrollment summary – a HR manager can see the status of the benefit enrollment, how many users have submitted their selections, how many have not</a:t>
            </a:r>
          </a:p>
          <a:p>
            <a:endParaRPr lang="en-US" dirty="0"/>
          </a:p>
        </p:txBody>
      </p:sp>
      <p:sp>
        <p:nvSpPr>
          <p:cNvPr id="4" name="Date Placeholder 3"/>
          <p:cNvSpPr>
            <a:spLocks noGrp="1"/>
          </p:cNvSpPr>
          <p:nvPr>
            <p:ph type="dt" idx="10"/>
          </p:nvPr>
        </p:nvSpPr>
        <p:spPr/>
        <p:txBody>
          <a:bodyPr/>
          <a:lstStyle/>
          <a:p>
            <a:pPr>
              <a:defRPr/>
            </a:pPr>
            <a:fld id="{70CED83E-73CC-4E60-A8A2-5BB98C3A322A}" type="datetime8">
              <a:rPr lang="en-US" smtClean="0"/>
              <a:pPr>
                <a:defRPr/>
              </a:pPr>
              <a:t>03/24/2010 7:17 AM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71C4455-5F70-4125-B9F2-89D60CE50D5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41</a:t>
            </a:fld>
            <a:endParaRPr lang="en-US"/>
          </a:p>
        </p:txBody>
      </p:sp>
    </p:spTree>
    <p:extLst>
      <p:ext uri="{BB962C8B-B14F-4D97-AF65-F5344CB8AC3E}">
        <p14:creationId xmlns:p14="http://schemas.microsoft.com/office/powerpoint/2010/main" xmlns="" val="475642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ln/>
        </p:spPr>
        <p:txBody>
          <a:bodyPr/>
          <a:lstStyle/>
          <a:p>
            <a:endParaRPr lang="en-US" dirty="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suites are being</a:t>
            </a:r>
            <a:r>
              <a:rPr lang="en-US" baseline="0" dirty="0" smtClean="0"/>
              <a:t> created for Business Ready Licensing on Microsoft Dynamics GP 2010.  Existing Customers must upgrade to take advantage of the suites.  Their list price will remain the same.</a:t>
            </a:r>
          </a:p>
          <a:p>
            <a:r>
              <a:rPr lang="en-US" baseline="0" dirty="0" smtClean="0"/>
              <a:t>Module Based Customers have the opportunity to license model transfer if it makes financial sense.  If they already own one of the modules, then the transition they will automatically get the suite.  Or they can purchase one module now and if they transition anytime in the future, they will receive the suite.</a:t>
            </a:r>
          </a:p>
          <a:p>
            <a:r>
              <a:rPr lang="en-US" baseline="0" dirty="0" smtClean="0"/>
              <a:t>This is a huge opportunity customers can take advantage of by May 1, 2010.</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46</a:t>
            </a:fld>
            <a:endParaRPr lang="en-US"/>
          </a:p>
        </p:txBody>
      </p:sp>
    </p:spTree>
    <p:extLst>
      <p:ext uri="{BB962C8B-B14F-4D97-AF65-F5344CB8AC3E}">
        <p14:creationId xmlns:p14="http://schemas.microsoft.com/office/powerpoint/2010/main" xmlns="" val="1237592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Existing Customers can buy one component module before May 1, and get the full suite when they upgrade to GP 2010.  Which is a huge opportunity.</a:t>
            </a:r>
          </a:p>
          <a:p>
            <a:endParaRPr lang="en-US" baseline="0" dirty="0" smtClean="0"/>
          </a:p>
          <a:p>
            <a:r>
              <a:rPr lang="en-US" baseline="0" dirty="0" smtClean="0"/>
              <a:t>These are available on Ala Carte for Advanced Management and Business Essentials (NEW) May 1</a:t>
            </a:r>
            <a:r>
              <a:rPr lang="en-US" baseline="30000" dirty="0" smtClean="0"/>
              <a:t>st</a:t>
            </a:r>
            <a:r>
              <a:rPr lang="en-US" baseline="0" dirty="0" smtClean="0"/>
              <a:t>.</a:t>
            </a:r>
            <a:endParaRPr lang="en-US" dirty="0" smtClean="0"/>
          </a:p>
          <a:p>
            <a:pPr>
              <a:buFont typeface="Arial" pitchFamily="34" charset="0"/>
              <a:buChar cha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961AF5-2DD7-4292-A00C-E786F1BBDA1F}"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Existing Customers can buy one component module before May 1, and get the full suite when they upgrade to GP 2010.  Which is a huge opportunity.</a:t>
            </a:r>
          </a:p>
          <a:p>
            <a:endParaRPr lang="en-US" baseline="0" dirty="0" smtClean="0"/>
          </a:p>
          <a:p>
            <a:r>
              <a:rPr lang="en-US" baseline="0" dirty="0" smtClean="0"/>
              <a:t>These are available on Ala Carte for Advanced Management only.</a:t>
            </a:r>
            <a:endParaRPr lang="en-US" dirty="0"/>
          </a:p>
        </p:txBody>
      </p:sp>
      <p:sp>
        <p:nvSpPr>
          <p:cNvPr id="4" name="Slide Number Placeholder 3"/>
          <p:cNvSpPr>
            <a:spLocks noGrp="1"/>
          </p:cNvSpPr>
          <p:nvPr>
            <p:ph type="sldNum" sz="quarter" idx="10"/>
          </p:nvPr>
        </p:nvSpPr>
        <p:spPr/>
        <p:txBody>
          <a:bodyPr/>
          <a:lstStyle/>
          <a:p>
            <a:fld id="{24961AF5-2DD7-4292-A00C-E786F1BBDA1F}"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5751">
              <a:spcAft>
                <a:spcPts val="326"/>
              </a:spcAft>
              <a:defRPr/>
            </a:pPr>
            <a:r>
              <a:rPr lang="en-US" b="1" dirty="0" smtClean="0"/>
              <a:t>Three Launch Themes:</a:t>
            </a:r>
          </a:p>
          <a:p>
            <a:pPr defTabSz="895751">
              <a:spcAft>
                <a:spcPts val="326"/>
              </a:spcAft>
              <a:defRPr/>
            </a:pPr>
            <a:endParaRPr lang="en-US" dirty="0" smtClean="0"/>
          </a:p>
          <a:p>
            <a:pPr defTabSz="895751">
              <a:spcAft>
                <a:spcPts val="326"/>
              </a:spcAft>
              <a:defRPr/>
            </a:pPr>
            <a:r>
              <a:rPr lang="en-US" dirty="0" smtClean="0"/>
              <a:t>Microsoft Dynamics GP 2010 extends the reach of insight, productivity, and collaboration across your entire business, helping ensure that people—and the different ways they work—are your most powerful asset. New capabilities deliver faster access to personalized business intelligence, enhanced ways to streamline business processes, and built-in tools that speed deployment and customization. Equally important, Microsoft Dynamics GP 2010 takes full advantage of Web-based innovation, community, and collaboration to connect the entire enterprise—employees, customers, and vendors. We keep it simple, but we deliver the new way to do business.</a:t>
            </a:r>
          </a:p>
          <a:p>
            <a:endParaRPr lang="en-US" dirty="0" smtClean="0"/>
          </a:p>
          <a:p>
            <a:r>
              <a:rPr lang="en-US" b="1" dirty="0" smtClean="0"/>
              <a:t>Enhance insight</a:t>
            </a:r>
            <a:endParaRPr lang="en-US" dirty="0" smtClean="0"/>
          </a:p>
          <a:p>
            <a:r>
              <a:rPr lang="en-US" dirty="0" smtClean="0"/>
              <a:t>Bring personalized business insight to key roles in your organization and extend access to information to everyone in your company</a:t>
            </a:r>
            <a:r>
              <a:rPr lang="en-US" i="1" dirty="0" smtClean="0"/>
              <a:t>.</a:t>
            </a:r>
            <a:r>
              <a:rPr lang="en-US" b="1" i="1" dirty="0" smtClean="0"/>
              <a:t> </a:t>
            </a:r>
            <a:endParaRPr lang="en-US" dirty="0" smtClean="0"/>
          </a:p>
          <a:p>
            <a:pPr defTabSz="895751">
              <a:spcAft>
                <a:spcPts val="326"/>
              </a:spcAft>
              <a:defRPr/>
            </a:pPr>
            <a:r>
              <a:rPr lang="en-US" b="1" dirty="0" smtClean="0"/>
              <a:t>Make it easier</a:t>
            </a:r>
            <a:endParaRPr lang="en-US" dirty="0" smtClean="0"/>
          </a:p>
          <a:p>
            <a:r>
              <a:rPr lang="en-US" dirty="0" smtClean="0"/>
              <a:t>Automate business processes with rich new features that make it easier to work faster and smarter</a:t>
            </a:r>
            <a:r>
              <a:rPr lang="en-US" i="1" dirty="0" smtClean="0"/>
              <a:t>.</a:t>
            </a:r>
            <a:endParaRPr lang="en-US" dirty="0" smtClean="0"/>
          </a:p>
          <a:p>
            <a:pPr defTabSz="895751">
              <a:spcAft>
                <a:spcPts val="326"/>
              </a:spcAft>
              <a:defRPr/>
            </a:pPr>
            <a:r>
              <a:rPr lang="en-US" b="1" dirty="0" smtClean="0"/>
              <a:t>Extend connections </a:t>
            </a:r>
            <a:endParaRPr lang="en-US" dirty="0" smtClean="0"/>
          </a:p>
          <a:p>
            <a:r>
              <a:rPr lang="en-US" dirty="0" smtClean="0"/>
              <a:t>Dissolve traditional boundaries with solutions and services that connect people and systems and make it easier to strengthen business relationships.</a:t>
            </a:r>
          </a:p>
          <a:p>
            <a:r>
              <a:rPr lang="en-US" i="1" dirty="0" smtClean="0"/>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5</a:t>
            </a:fld>
            <a:endParaRPr lang="en-US"/>
          </a:p>
        </p:txBody>
      </p:sp>
    </p:spTree>
    <p:extLst>
      <p:ext uri="{BB962C8B-B14F-4D97-AF65-F5344CB8AC3E}">
        <p14:creationId xmlns:p14="http://schemas.microsoft.com/office/powerpoint/2010/main" xmlns="" val="2243882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056" lvl="1" indent="-342881"/>
            <a:r>
              <a:rPr lang="en-US" sz="2400" dirty="0" smtClean="0"/>
              <a:t>Field Level Security and Account Level Security came from Advanced Management</a:t>
            </a:r>
          </a:p>
          <a:p>
            <a:pPr marL="800056" lvl="1" indent="-342881"/>
            <a:r>
              <a:rPr lang="en-US" sz="2400" dirty="0" smtClean="0"/>
              <a:t>Electronic Banking Suite and Electronic Bank Management (UK) came from Business Essentials Ala Carte.</a:t>
            </a:r>
          </a:p>
          <a:p>
            <a:pPr marL="800056" lvl="1" indent="-342881"/>
            <a:r>
              <a:rPr lang="en-US" sz="2400" dirty="0" smtClean="0"/>
              <a:t>Modifier at reduced $3K price and Dynamics Client for Office (DCO) came from Advanced Management ALC.</a:t>
            </a:r>
          </a:p>
          <a:p>
            <a:pPr marL="800056" lvl="1" indent="-342881"/>
            <a:endParaRPr lang="en-US" sz="2400" dirty="0" smtClean="0"/>
          </a:p>
        </p:txBody>
      </p:sp>
      <p:sp>
        <p:nvSpPr>
          <p:cNvPr id="4" name="Slide Number Placeholder 3"/>
          <p:cNvSpPr>
            <a:spLocks noGrp="1"/>
          </p:cNvSpPr>
          <p:nvPr>
            <p:ph type="sldNum" sz="quarter" idx="10"/>
          </p:nvPr>
        </p:nvSpPr>
        <p:spPr/>
        <p:txBody>
          <a:bodyPr/>
          <a:lstStyle/>
          <a:p>
            <a:fld id="{24961AF5-2DD7-4292-A00C-E786F1BBDA1F}"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fontAlgn="auto">
              <a:spcBef>
                <a:spcPts val="0"/>
              </a:spcBef>
              <a:spcAft>
                <a:spcPts val="0"/>
              </a:spcAft>
              <a:defRPr/>
            </a:pPr>
            <a:r>
              <a:rPr lang="en-US" dirty="0" smtClean="0"/>
              <a:t>Presenter Note: The 26 is the total # of DCOs they receive. We purposely omitted DCO until the DCO and Scenario section … immediately next.</a:t>
            </a:r>
          </a:p>
          <a:p>
            <a:pPr defTabSz="914350" fontAlgn="auto">
              <a:spcBef>
                <a:spcPts val="0"/>
              </a:spcBef>
              <a:spcAft>
                <a:spcPts val="0"/>
              </a:spcAft>
              <a:defRPr/>
            </a:pPr>
            <a:endParaRPr lang="en-US" dirty="0" smtClean="0"/>
          </a:p>
          <a:p>
            <a:pPr defTabSz="914350" fontAlgn="auto">
              <a:spcBef>
                <a:spcPts val="0"/>
              </a:spcBef>
              <a:spcAft>
                <a:spcPts val="0"/>
              </a:spcAft>
              <a:defRPr/>
            </a:pPr>
            <a:r>
              <a:rPr lang="en-US" dirty="0" smtClean="0"/>
              <a:t>Existing Customers will have their accounts simplified.  For every user licensed that is named, they will received 1 named FRx Designer or FRx Viewer user.  For every user licensed that is Concurrent they will receive 2 FRx Designer or FRx Viewers.  Modules are folded into the product and not charge for additionally anymore.</a:t>
            </a:r>
          </a:p>
          <a:p>
            <a:pPr defTabSz="914350" fontAlgn="auto">
              <a:spcBef>
                <a:spcPts val="0"/>
              </a:spcBef>
              <a:spcAft>
                <a:spcPts val="0"/>
              </a:spcAft>
              <a:defRPr/>
            </a:pPr>
            <a:endParaRPr lang="en-US" dirty="0" smtClean="0"/>
          </a:p>
          <a:p>
            <a:pPr defTabSz="914350" fontAlgn="auto">
              <a:spcBef>
                <a:spcPts val="0"/>
              </a:spcBef>
              <a:spcAft>
                <a:spcPts val="0"/>
              </a:spcAft>
              <a:defRPr/>
            </a:pPr>
            <a:r>
              <a:rPr lang="en-US" dirty="0" smtClean="0"/>
              <a:t>Existing Customers will receive Management Reporter licenses as well which are Management Reporter Designers and Viewers.  After consolidating FRx, then they will get the equal number of Management Reporter licensing.</a:t>
            </a:r>
          </a:p>
          <a:p>
            <a:pPr defTabSz="914350" fontAlgn="auto">
              <a:spcBef>
                <a:spcPts val="0"/>
              </a:spcBef>
              <a:spcAft>
                <a:spcPts val="0"/>
              </a:spcAft>
              <a:defRPr/>
            </a:pPr>
            <a:endParaRPr lang="en-US" dirty="0" smtClean="0"/>
          </a:p>
          <a:p>
            <a:pPr defTabSz="914350" fontAlgn="auto">
              <a:spcBef>
                <a:spcPts val="0"/>
              </a:spcBef>
              <a:spcAft>
                <a:spcPts val="0"/>
              </a:spcAft>
              <a:defRPr/>
            </a:pPr>
            <a:r>
              <a:rPr lang="en-US" dirty="0" smtClean="0"/>
              <a:t>FRx Report Manager is a module and does not have an equivalent, so no users will transfer to Management Reporter.  Existing customers list price will be reduce for the value of this module.</a:t>
            </a:r>
          </a:p>
          <a:p>
            <a:pPr defTabSz="914350" fontAlgn="auto">
              <a:spcBef>
                <a:spcPts val="0"/>
              </a:spcBef>
              <a:spcAft>
                <a:spcPts val="0"/>
              </a:spcAft>
              <a:defRPr/>
            </a:pPr>
            <a:endParaRPr lang="en-US" dirty="0" smtClean="0"/>
          </a:p>
          <a:p>
            <a:pPr defTabSz="914350" fontAlgn="auto">
              <a:spcBef>
                <a:spcPts val="0"/>
              </a:spcBef>
              <a:spcAft>
                <a:spcPts val="0"/>
              </a:spcAft>
              <a:defRPr/>
            </a:pPr>
            <a:r>
              <a:rPr lang="en-US" dirty="0" smtClean="0"/>
              <a:t>New Customers who have an exception will be able to purchase FRx Designers and FRx viewers.  The pricing will match the MR Designers and Viewers.  MR users will come with the full user licenses and not FRx users.</a:t>
            </a:r>
          </a:p>
          <a:p>
            <a:endParaRPr lang="en-US" dirty="0"/>
          </a:p>
        </p:txBody>
      </p:sp>
      <p:sp>
        <p:nvSpPr>
          <p:cNvPr id="4" name="Slide Number Placeholder 3"/>
          <p:cNvSpPr>
            <a:spLocks noGrp="1"/>
          </p:cNvSpPr>
          <p:nvPr>
            <p:ph type="sldNum" sz="quarter" idx="10"/>
          </p:nvPr>
        </p:nvSpPr>
        <p:spPr/>
        <p:txBody>
          <a:bodyPr/>
          <a:lstStyle/>
          <a:p>
            <a:fld id="{24961AF5-2DD7-4292-A00C-E786F1BBDA1F}"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smtClean="0"/>
              <a:t>DCO opens up a wealth of familiar, easy-to-use, widely-used, and well tested tools that you can use with your Dynamics GP investment. These include a library of Excel-based Reports, a library of SQL Server Reporting Services Reports, a large collection of browser-based Employee Self-Service applications, Financial Report Viewing, and a library of SQL Analysis cubes. These tools open up endless possibilities to provide better insight and broader visibility into your Dynamics ERP information.</a:t>
            </a:r>
          </a:p>
          <a:p>
            <a:r>
              <a:rPr lang="en-US" dirty="0" smtClean="0"/>
              <a:t> </a:t>
            </a:r>
          </a:p>
          <a:p>
            <a:pPr lvl="0"/>
            <a:r>
              <a:rPr lang="en-US" dirty="0" smtClean="0"/>
              <a:t>DCO encourages customers to stay current on their Dynamics ERP licensing. Customers on legacy licensing programs (also known as module-based licensing) do not have the option to license DCO.</a:t>
            </a:r>
          </a:p>
          <a:p>
            <a:r>
              <a:rPr lang="en-US" dirty="0" smtClean="0"/>
              <a:t> </a:t>
            </a:r>
          </a:p>
          <a:p>
            <a:pPr lvl="0"/>
            <a:r>
              <a:rPr lang="en-US" dirty="0" smtClean="0"/>
              <a:t>DCO encourages customers to stay current on Dynamics and other Microsoft products. Many of the latest innovations can only be used when using the latest versions of Office, SharePoint, SQL, and Dynamics.</a:t>
            </a:r>
          </a:p>
          <a:p>
            <a:r>
              <a:rPr lang="en-US" dirty="0" smtClean="0"/>
              <a:t> </a:t>
            </a:r>
          </a:p>
          <a:p>
            <a:pPr lvl="0"/>
            <a:r>
              <a:rPr lang="en-US" dirty="0" smtClean="0"/>
              <a:t>Microsoft, like our customers, is in business to make money. Cloud-computing and SAS are driving changes to the way that Microsoft must think about delivering value in on-premise licensing.</a:t>
            </a:r>
          </a:p>
          <a:p>
            <a:r>
              <a:rPr lang="en-US" dirty="0" smtClean="0"/>
              <a:t> </a:t>
            </a:r>
          </a:p>
          <a:p>
            <a:pPr lvl="0"/>
            <a:r>
              <a:rPr lang="en-US" dirty="0" smtClean="0"/>
              <a:t>DCO leverages Microsoft’s economies of scale.  A customer cannot build (or subsequently maintain) their own data access tool at near the per employee cost of a DCO investment.</a:t>
            </a:r>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52</a:t>
            </a:fld>
            <a:endParaRPr lang="en-US"/>
          </a:p>
        </p:txBody>
      </p:sp>
    </p:spTree>
    <p:extLst>
      <p:ext uri="{BB962C8B-B14F-4D97-AF65-F5344CB8AC3E}">
        <p14:creationId xmlns:p14="http://schemas.microsoft.com/office/powerpoint/2010/main" xmlns="" val="1960029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6"/>
          <p:cNvSpPr>
            <a:spLocks noGrp="1" noChangeArrowheads="1"/>
          </p:cNvSpPr>
          <p:nvPr>
            <p:ph type="sldNum" sz="quarter" idx="5"/>
          </p:nvPr>
        </p:nvSpPr>
        <p:spPr bwMode="auto">
          <a:noFill/>
          <a:ln>
            <a:miter lim="800000"/>
            <a:headEnd/>
            <a:tailEnd/>
          </a:ln>
        </p:spPr>
        <p:txBody>
          <a:bodyPr/>
          <a:lstStyle/>
          <a:p>
            <a:fld id="{49AFC6C2-85CC-420B-B5AF-C98FDFC97A91}" type="slidenum">
              <a:rPr lang="en-US" smtClean="0">
                <a:solidFill>
                  <a:prstClr val="black"/>
                </a:solidFill>
                <a:latin typeface="Arial" charset="0"/>
              </a:rPr>
              <a:pPr/>
              <a:t>53</a:t>
            </a:fld>
            <a:endParaRPr lang="en-US" smtClean="0">
              <a:solidFill>
                <a:prstClr val="black"/>
              </a:solidFill>
              <a:latin typeface="Arial" charset="0"/>
            </a:endParaRPr>
          </a:p>
        </p:txBody>
      </p:sp>
      <p:sp>
        <p:nvSpPr>
          <p:cNvPr id="5123" name="Rectangle 58369"/>
          <p:cNvSpPr>
            <a:spLocks noGrp="1" noRot="1" noChangeAspect="1" noTextEdit="1"/>
          </p:cNvSpPr>
          <p:nvPr>
            <p:ph type="sldImg"/>
          </p:nvPr>
        </p:nvSpPr>
        <p:spPr>
          <a:xfrm>
            <a:off x="1143000" y="685800"/>
            <a:ext cx="4573588" cy="3430588"/>
          </a:xfrm>
          <a:noFill/>
          <a:ln cap="flat">
            <a:round/>
            <a:headEnd type="none" w="med" len="med"/>
            <a:tailEnd type="none" w="med" len="med"/>
          </a:ln>
        </p:spPr>
      </p:sp>
      <p:sp>
        <p:nvSpPr>
          <p:cNvPr id="5124" name="Rectangle 29"/>
          <p:cNvSpPr>
            <a:spLocks noGrp="1" noChangeArrowheads="1"/>
          </p:cNvSpPr>
          <p:nvPr>
            <p:ph type="body" idx="1"/>
          </p:nvPr>
        </p:nvSpPr>
        <p:spPr bwMode="auto">
          <a:noFill/>
        </p:spPr>
        <p:txBody>
          <a:bodyPr lIns="93617" tIns="46807" rIns="93617" bIns="46807"/>
          <a:lstStyle/>
          <a:p>
            <a:pPr eaLnBrk="1" hangingPunct="1">
              <a:lnSpc>
                <a:spcPct val="80000"/>
              </a:lnSpc>
              <a:spcBef>
                <a:spcPct val="20000"/>
              </a:spcBef>
              <a:buClr>
                <a:schemeClr val="hlink"/>
              </a:buClr>
              <a:buFont typeface="Arial Black" pitchFamily="34" charset="0"/>
              <a:buNone/>
            </a:pPr>
            <a:r>
              <a:rPr lang="en-US" sz="800" dirty="0" smtClean="0">
                <a:latin typeface="Arial" charset="0"/>
              </a:rPr>
              <a:t>DCO is a license for people in your organization that do not have access to Microsoft Dynamics GP full client.</a:t>
            </a:r>
          </a:p>
          <a:p>
            <a:pPr eaLnBrk="1" hangingPunct="1">
              <a:lnSpc>
                <a:spcPct val="80000"/>
              </a:lnSpc>
              <a:spcBef>
                <a:spcPct val="20000"/>
              </a:spcBef>
              <a:buClr>
                <a:schemeClr val="hlink"/>
              </a:buClr>
              <a:buFont typeface="Arial Black" pitchFamily="34" charset="0"/>
              <a:buNone/>
            </a:pPr>
            <a:endParaRPr lang="en-US" sz="800" dirty="0" smtClean="0">
              <a:latin typeface="Arial" charset="0"/>
            </a:endParaRPr>
          </a:p>
          <a:p>
            <a:pPr eaLnBrk="1" hangingPunct="1">
              <a:lnSpc>
                <a:spcPct val="80000"/>
              </a:lnSpc>
              <a:spcBef>
                <a:spcPct val="20000"/>
              </a:spcBef>
              <a:buClr>
                <a:schemeClr val="hlink"/>
              </a:buClr>
              <a:buFont typeface="Arial Black" pitchFamily="34" charset="0"/>
              <a:buNone/>
            </a:pPr>
            <a:r>
              <a:rPr lang="en-US" sz="800" dirty="0" smtClean="0">
                <a:latin typeface="Arial" charset="0"/>
              </a:rPr>
              <a:t>It contains a ton of functionality at a competitive cost.  It contains functionality for portal solutions, reporting, and access the database.</a:t>
            </a:r>
          </a:p>
          <a:p>
            <a:pPr eaLnBrk="1" hangingPunct="1">
              <a:lnSpc>
                <a:spcPct val="80000"/>
              </a:lnSpc>
              <a:spcBef>
                <a:spcPct val="20000"/>
              </a:spcBef>
              <a:buClr>
                <a:schemeClr val="hlink"/>
              </a:buClr>
              <a:buFont typeface="Arial Black" pitchFamily="34" charset="0"/>
              <a:buNone/>
            </a:pPr>
            <a:endParaRPr lang="en-US" sz="800" dirty="0" smtClean="0">
              <a:latin typeface="Arial" charset="0"/>
            </a:endParaRPr>
          </a:p>
          <a:p>
            <a:pPr eaLnBrk="1" hangingPunct="1">
              <a:lnSpc>
                <a:spcPct val="80000"/>
              </a:lnSpc>
              <a:spcBef>
                <a:spcPct val="20000"/>
              </a:spcBef>
              <a:buClr>
                <a:schemeClr val="hlink"/>
              </a:buClr>
              <a:buFont typeface="Arial Black" pitchFamily="34" charset="0"/>
              <a:buNone/>
            </a:pPr>
            <a:endParaRPr lang="en-US" sz="800" dirty="0" smtClean="0">
              <a:latin typeface="Arial" charset="0"/>
            </a:endParaRPr>
          </a:p>
        </p:txBody>
      </p:sp>
      <p:sp>
        <p:nvSpPr>
          <p:cNvPr id="5125" name="Rectangle 12"/>
          <p:cNvSpPr>
            <a:spLocks noChangeArrowheads="1"/>
          </p:cNvSpPr>
          <p:nvPr/>
        </p:nvSpPr>
        <p:spPr bwMode="auto">
          <a:xfrm>
            <a:off x="3884613" y="0"/>
            <a:ext cx="2971800" cy="457200"/>
          </a:xfrm>
          <a:prstGeom prst="rect">
            <a:avLst/>
          </a:prstGeom>
          <a:noFill/>
          <a:ln w="9525" algn="ctr">
            <a:noFill/>
            <a:miter lim="800000"/>
            <a:headEnd/>
            <a:tailEnd/>
          </a:ln>
        </p:spPr>
        <p:txBody>
          <a:bodyPr lIns="93617" tIns="46807" rIns="93617" bIns="46807"/>
          <a:lstStyle/>
          <a:p>
            <a:pPr algn="r" eaLnBrk="0" fontAlgn="auto" hangingPunct="0">
              <a:spcBef>
                <a:spcPts val="0"/>
              </a:spcBef>
              <a:spcAft>
                <a:spcPts val="0"/>
              </a:spcAft>
            </a:pPr>
            <a:fld id="{EDBAD16C-E708-4F23-A8D3-FBC3F8CDAB8B}" type="datetime8">
              <a:rPr lang="en-US" sz="1200" b="1">
                <a:solidFill>
                  <a:prstClr val="black"/>
                </a:solidFill>
                <a:latin typeface="Arial Narrow" pitchFamily="34" charset="0"/>
                <a:cs typeface="+mn-cs"/>
              </a:rPr>
              <a:pPr algn="r" eaLnBrk="0" fontAlgn="auto" hangingPunct="0">
                <a:spcBef>
                  <a:spcPts val="0"/>
                </a:spcBef>
                <a:spcAft>
                  <a:spcPts val="0"/>
                </a:spcAft>
              </a:pPr>
              <a:t>03/24/2010 7:17 AM</a:t>
            </a:fld>
            <a:endParaRPr lang="en-US" sz="1200" b="1" dirty="0">
              <a:solidFill>
                <a:prstClr val="black"/>
              </a:solidFill>
              <a:latin typeface="Arial Narrow" pitchFamily="34" charset="0"/>
              <a:cs typeface="+mn-cs"/>
            </a:endParaRPr>
          </a:p>
        </p:txBody>
      </p:sp>
      <p:sp>
        <p:nvSpPr>
          <p:cNvPr id="5126" name="Rectangle 24"/>
          <p:cNvSpPr>
            <a:spLocks noChangeArrowheads="1"/>
          </p:cNvSpPr>
          <p:nvPr/>
        </p:nvSpPr>
        <p:spPr bwMode="auto">
          <a:xfrm>
            <a:off x="5583240" y="8685213"/>
            <a:ext cx="1273175" cy="457200"/>
          </a:xfrm>
          <a:prstGeom prst="rect">
            <a:avLst/>
          </a:prstGeom>
          <a:noFill/>
          <a:ln w="9525" algn="ctr">
            <a:noFill/>
            <a:miter lim="800000"/>
            <a:headEnd/>
            <a:tailEnd/>
          </a:ln>
        </p:spPr>
        <p:txBody>
          <a:bodyPr lIns="93617" tIns="46807" rIns="93617" bIns="46807" anchor="b"/>
          <a:lstStyle/>
          <a:p>
            <a:pPr algn="r" eaLnBrk="0" fontAlgn="auto" hangingPunct="0">
              <a:spcBef>
                <a:spcPts val="0"/>
              </a:spcBef>
              <a:spcAft>
                <a:spcPts val="0"/>
              </a:spcAft>
            </a:pPr>
            <a:fld id="{597E1CB8-9D35-48F1-B138-C1AE7A601240}" type="slidenum">
              <a:rPr lang="en-US" sz="1200" b="1">
                <a:solidFill>
                  <a:prstClr val="black"/>
                </a:solidFill>
                <a:latin typeface="Arial Narrow" pitchFamily="34" charset="0"/>
                <a:cs typeface="+mn-cs"/>
              </a:rPr>
              <a:pPr algn="r" eaLnBrk="0" fontAlgn="auto" hangingPunct="0">
                <a:spcBef>
                  <a:spcPts val="0"/>
                </a:spcBef>
                <a:spcAft>
                  <a:spcPts val="0"/>
                </a:spcAft>
              </a:pPr>
              <a:t>53</a:t>
            </a:fld>
            <a:endParaRPr lang="en-US" sz="1200" b="1" dirty="0">
              <a:solidFill>
                <a:prstClr val="black"/>
              </a:solidFill>
              <a:latin typeface="Arial Narrow" pitchFamily="34"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6"/>
          <p:cNvSpPr>
            <a:spLocks noGrp="1" noChangeArrowheads="1"/>
          </p:cNvSpPr>
          <p:nvPr>
            <p:ph type="sldNum" sz="quarter" idx="5"/>
          </p:nvPr>
        </p:nvSpPr>
        <p:spPr bwMode="auto">
          <a:noFill/>
          <a:ln>
            <a:miter lim="800000"/>
            <a:headEnd/>
            <a:tailEnd/>
          </a:ln>
        </p:spPr>
        <p:txBody>
          <a:bodyPr/>
          <a:lstStyle/>
          <a:p>
            <a:fld id="{49AFC6C2-85CC-420B-B5AF-C98FDFC97A91}" type="slidenum">
              <a:rPr lang="en-US" smtClean="0">
                <a:solidFill>
                  <a:prstClr val="black"/>
                </a:solidFill>
                <a:latin typeface="Arial" charset="0"/>
              </a:rPr>
              <a:pPr/>
              <a:t>54</a:t>
            </a:fld>
            <a:endParaRPr lang="en-US" smtClean="0">
              <a:solidFill>
                <a:prstClr val="black"/>
              </a:solidFill>
              <a:latin typeface="Arial" charset="0"/>
            </a:endParaRPr>
          </a:p>
        </p:txBody>
      </p:sp>
      <p:sp>
        <p:nvSpPr>
          <p:cNvPr id="5123" name="Rectangle 58369"/>
          <p:cNvSpPr>
            <a:spLocks noGrp="1" noRot="1" noChangeAspect="1" noTextEdit="1"/>
          </p:cNvSpPr>
          <p:nvPr>
            <p:ph type="sldImg"/>
          </p:nvPr>
        </p:nvSpPr>
        <p:spPr>
          <a:xfrm>
            <a:off x="1143000" y="685800"/>
            <a:ext cx="4573588" cy="3430588"/>
          </a:xfrm>
          <a:noFill/>
          <a:ln cap="flat">
            <a:round/>
            <a:headEnd type="none" w="med" len="med"/>
            <a:tailEnd type="none" w="med" len="med"/>
          </a:ln>
        </p:spPr>
      </p:sp>
      <p:sp>
        <p:nvSpPr>
          <p:cNvPr id="5124" name="Rectangle 29"/>
          <p:cNvSpPr>
            <a:spLocks noGrp="1" noChangeArrowheads="1"/>
          </p:cNvSpPr>
          <p:nvPr>
            <p:ph type="body" idx="1"/>
          </p:nvPr>
        </p:nvSpPr>
        <p:spPr bwMode="auto">
          <a:noFill/>
        </p:spPr>
        <p:txBody>
          <a:bodyPr lIns="93617" tIns="46807" rIns="93617" bIns="46807"/>
          <a:lstStyle/>
          <a:p>
            <a:pPr eaLnBrk="1" hangingPunct="1">
              <a:lnSpc>
                <a:spcPct val="80000"/>
              </a:lnSpc>
              <a:spcBef>
                <a:spcPct val="20000"/>
              </a:spcBef>
              <a:buClr>
                <a:schemeClr val="hlink"/>
              </a:buClr>
              <a:buFont typeface="Arial Black" pitchFamily="34" charset="0"/>
              <a:buNone/>
            </a:pPr>
            <a:r>
              <a:rPr lang="en-US" sz="800" dirty="0" smtClean="0">
                <a:latin typeface="Arial" charset="0"/>
              </a:rPr>
              <a:t>The value of DCO is organized into three buckets, Portal, Business Intelligence, and Database Access.</a:t>
            </a:r>
          </a:p>
          <a:p>
            <a:pPr eaLnBrk="1" hangingPunct="1">
              <a:lnSpc>
                <a:spcPct val="80000"/>
              </a:lnSpc>
              <a:spcBef>
                <a:spcPct val="20000"/>
              </a:spcBef>
              <a:buClr>
                <a:schemeClr val="hlink"/>
              </a:buClr>
              <a:buFont typeface="Arial Black" pitchFamily="34" charset="0"/>
              <a:buNone/>
            </a:pPr>
            <a:r>
              <a:rPr lang="en-US" sz="800" dirty="0" smtClean="0">
                <a:latin typeface="Arial" charset="0"/>
              </a:rPr>
              <a:t>Portal includes our new executive dashboards, external lists that write back to the database and of business portal.</a:t>
            </a:r>
          </a:p>
          <a:p>
            <a:pPr eaLnBrk="1" hangingPunct="1">
              <a:lnSpc>
                <a:spcPct val="80000"/>
              </a:lnSpc>
              <a:spcBef>
                <a:spcPct val="20000"/>
              </a:spcBef>
              <a:buClr>
                <a:schemeClr val="hlink"/>
              </a:buClr>
              <a:buFont typeface="Arial Black" pitchFamily="34" charset="0"/>
              <a:buNone/>
            </a:pPr>
            <a:r>
              <a:rPr lang="en-US" sz="800" dirty="0" smtClean="0">
                <a:latin typeface="Arial" charset="0"/>
              </a:rPr>
              <a:t>Business Intelligence includes the new Excel Reports, SRS reports, the SRS report models that make it really easy to create reports without a lot of Dynamics GP knowledge.  It has over 190 charts and </a:t>
            </a:r>
            <a:r>
              <a:rPr lang="en-US" sz="800" dirty="0" err="1" smtClean="0">
                <a:latin typeface="Arial" charset="0"/>
              </a:rPr>
              <a:t>kpi’s</a:t>
            </a:r>
            <a:r>
              <a:rPr lang="en-US" sz="800" dirty="0" smtClean="0">
                <a:latin typeface="Arial" charset="0"/>
              </a:rPr>
              <a:t> with the ability to drilldown to deeper details.  You can also take our out of the box, built in charts and graph and modify them, create different drilldowns, all without a developer and limited knowledge.  Plus you get our analysis cubes for data warehouses, large datasets, and complex reporting.  And you even get a Management Reporter view to view financial statements.</a:t>
            </a:r>
          </a:p>
          <a:p>
            <a:pPr eaLnBrk="1" hangingPunct="1">
              <a:lnSpc>
                <a:spcPct val="80000"/>
              </a:lnSpc>
              <a:spcBef>
                <a:spcPct val="20000"/>
              </a:spcBef>
              <a:buClr>
                <a:schemeClr val="hlink"/>
              </a:buClr>
              <a:buFont typeface="Arial Black" pitchFamily="34" charset="0"/>
              <a:buNone/>
            </a:pPr>
            <a:endParaRPr lang="en-US" sz="800" dirty="0" smtClean="0">
              <a:latin typeface="Arial" charset="0"/>
            </a:endParaRPr>
          </a:p>
          <a:p>
            <a:pPr eaLnBrk="1" hangingPunct="1">
              <a:lnSpc>
                <a:spcPct val="80000"/>
              </a:lnSpc>
              <a:spcBef>
                <a:spcPct val="20000"/>
              </a:spcBef>
              <a:buClr>
                <a:schemeClr val="hlink"/>
              </a:buClr>
              <a:buFont typeface="Arial Black" pitchFamily="34" charset="0"/>
              <a:buNone/>
            </a:pPr>
            <a:r>
              <a:rPr lang="en-US" sz="800" dirty="0" smtClean="0">
                <a:latin typeface="Arial" charset="0"/>
              </a:rPr>
              <a:t>You get all of these things that are built in, plus database access and integration connections.</a:t>
            </a:r>
          </a:p>
          <a:p>
            <a:pPr eaLnBrk="1" hangingPunct="1">
              <a:lnSpc>
                <a:spcPct val="80000"/>
              </a:lnSpc>
              <a:spcBef>
                <a:spcPct val="20000"/>
              </a:spcBef>
              <a:buClr>
                <a:schemeClr val="hlink"/>
              </a:buClr>
              <a:buFont typeface="Arial Black" pitchFamily="34" charset="0"/>
              <a:buNone/>
            </a:pPr>
            <a:endParaRPr lang="en-US" sz="800" dirty="0" smtClean="0">
              <a:latin typeface="Arial" charset="0"/>
            </a:endParaRPr>
          </a:p>
          <a:p>
            <a:pPr eaLnBrk="1" hangingPunct="1">
              <a:lnSpc>
                <a:spcPct val="80000"/>
              </a:lnSpc>
              <a:spcBef>
                <a:spcPct val="20000"/>
              </a:spcBef>
              <a:buClr>
                <a:schemeClr val="hlink"/>
              </a:buClr>
              <a:buFont typeface="Arial Black" pitchFamily="34" charset="0"/>
              <a:buNone/>
            </a:pPr>
            <a:r>
              <a:rPr lang="en-US" sz="800" dirty="0" smtClean="0">
                <a:latin typeface="Arial" charset="0"/>
              </a:rPr>
              <a:t>For Portal and Business Intelligence and Database Access, users get a huge amount of value for just $195 a user.  To put into perspective, Management Reporter Viewers are $300 now $195.  Web Port, now included in MR was $350 a user (minimum of 10).  Report Launcher was $500 per user now in DCO.  Analysis Cubes was 9,500 as a module, now in DCO. HRM Self Service Suite was $5000 plus $40 per user now in DCO.  Focusing on portal and BI there is a huge amount of value.</a:t>
            </a:r>
          </a:p>
          <a:p>
            <a:pPr eaLnBrk="1" hangingPunct="1">
              <a:lnSpc>
                <a:spcPct val="80000"/>
              </a:lnSpc>
              <a:spcBef>
                <a:spcPct val="20000"/>
              </a:spcBef>
              <a:buClr>
                <a:schemeClr val="hlink"/>
              </a:buClr>
              <a:buFont typeface="Arial Black" pitchFamily="34" charset="0"/>
              <a:buNone/>
            </a:pPr>
            <a:endParaRPr lang="en-US" sz="800" dirty="0" smtClean="0">
              <a:latin typeface="Arial" charset="0"/>
            </a:endParaRPr>
          </a:p>
        </p:txBody>
      </p:sp>
      <p:sp>
        <p:nvSpPr>
          <p:cNvPr id="5125" name="Rectangle 12"/>
          <p:cNvSpPr>
            <a:spLocks noChangeArrowheads="1"/>
          </p:cNvSpPr>
          <p:nvPr/>
        </p:nvSpPr>
        <p:spPr bwMode="auto">
          <a:xfrm>
            <a:off x="3884613" y="0"/>
            <a:ext cx="2971800" cy="457200"/>
          </a:xfrm>
          <a:prstGeom prst="rect">
            <a:avLst/>
          </a:prstGeom>
          <a:noFill/>
          <a:ln w="9525" algn="ctr">
            <a:noFill/>
            <a:miter lim="800000"/>
            <a:headEnd/>
            <a:tailEnd/>
          </a:ln>
        </p:spPr>
        <p:txBody>
          <a:bodyPr lIns="93617" tIns="46807" rIns="93617" bIns="46807"/>
          <a:lstStyle/>
          <a:p>
            <a:pPr algn="r" eaLnBrk="0" fontAlgn="auto" hangingPunct="0">
              <a:spcBef>
                <a:spcPts val="0"/>
              </a:spcBef>
              <a:spcAft>
                <a:spcPts val="0"/>
              </a:spcAft>
            </a:pPr>
            <a:fld id="{EDBAD16C-E708-4F23-A8D3-FBC3F8CDAB8B}" type="datetime8">
              <a:rPr lang="en-US" sz="1200" b="1">
                <a:solidFill>
                  <a:prstClr val="black"/>
                </a:solidFill>
                <a:latin typeface="Arial Narrow" pitchFamily="34" charset="0"/>
                <a:cs typeface="+mn-cs"/>
              </a:rPr>
              <a:pPr algn="r" eaLnBrk="0" fontAlgn="auto" hangingPunct="0">
                <a:spcBef>
                  <a:spcPts val="0"/>
                </a:spcBef>
                <a:spcAft>
                  <a:spcPts val="0"/>
                </a:spcAft>
              </a:pPr>
              <a:t>03/24/2010 7:17 AM</a:t>
            </a:fld>
            <a:endParaRPr lang="en-US" sz="1200" b="1" dirty="0">
              <a:solidFill>
                <a:prstClr val="black"/>
              </a:solidFill>
              <a:latin typeface="Arial Narrow" pitchFamily="34" charset="0"/>
              <a:cs typeface="+mn-cs"/>
            </a:endParaRPr>
          </a:p>
        </p:txBody>
      </p:sp>
      <p:sp>
        <p:nvSpPr>
          <p:cNvPr id="5126" name="Rectangle 24"/>
          <p:cNvSpPr>
            <a:spLocks noChangeArrowheads="1"/>
          </p:cNvSpPr>
          <p:nvPr/>
        </p:nvSpPr>
        <p:spPr bwMode="auto">
          <a:xfrm>
            <a:off x="5583240" y="8685213"/>
            <a:ext cx="1273175" cy="457200"/>
          </a:xfrm>
          <a:prstGeom prst="rect">
            <a:avLst/>
          </a:prstGeom>
          <a:noFill/>
          <a:ln w="9525" algn="ctr">
            <a:noFill/>
            <a:miter lim="800000"/>
            <a:headEnd/>
            <a:tailEnd/>
          </a:ln>
        </p:spPr>
        <p:txBody>
          <a:bodyPr lIns="93617" tIns="46807" rIns="93617" bIns="46807" anchor="b"/>
          <a:lstStyle/>
          <a:p>
            <a:pPr algn="r" eaLnBrk="0" fontAlgn="auto" hangingPunct="0">
              <a:spcBef>
                <a:spcPts val="0"/>
              </a:spcBef>
              <a:spcAft>
                <a:spcPts val="0"/>
              </a:spcAft>
            </a:pPr>
            <a:fld id="{597E1CB8-9D35-48F1-B138-C1AE7A601240}" type="slidenum">
              <a:rPr lang="en-US" sz="1200" b="1">
                <a:solidFill>
                  <a:prstClr val="black"/>
                </a:solidFill>
                <a:latin typeface="Arial Narrow" pitchFamily="34" charset="0"/>
                <a:cs typeface="+mn-cs"/>
              </a:rPr>
              <a:pPr algn="r" eaLnBrk="0" fontAlgn="auto" hangingPunct="0">
                <a:spcBef>
                  <a:spcPts val="0"/>
                </a:spcBef>
                <a:spcAft>
                  <a:spcPts val="0"/>
                </a:spcAft>
              </a:pPr>
              <a:t>54</a:t>
            </a:fld>
            <a:endParaRPr lang="en-US" sz="1200" b="1" dirty="0">
              <a:solidFill>
                <a:prstClr val="black"/>
              </a:solidFill>
              <a:latin typeface="Arial Narrow" pitchFamily="34" charset="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Exceptions</a:t>
            </a:r>
            <a:r>
              <a:rPr lang="en-US" baseline="0" dirty="0" smtClean="0"/>
              <a:t> for this pricing should be brought to the Business Desk.</a:t>
            </a:r>
            <a:endParaRPr lang="en-US" dirty="0"/>
          </a:p>
        </p:txBody>
      </p:sp>
      <p:sp>
        <p:nvSpPr>
          <p:cNvPr id="4" name="Slide Number Placeholder 3"/>
          <p:cNvSpPr>
            <a:spLocks noGrp="1"/>
          </p:cNvSpPr>
          <p:nvPr>
            <p:ph type="sldNum" sz="quarter" idx="10"/>
          </p:nvPr>
        </p:nvSpPr>
        <p:spPr/>
        <p:txBody>
          <a:bodyPr/>
          <a:lstStyle/>
          <a:p>
            <a:fld id="{24961AF5-2DD7-4292-A00C-E786F1BBDA1F}"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FRx</a:t>
            </a:r>
            <a:r>
              <a:rPr lang="en-US" baseline="0" dirty="0" smtClean="0"/>
              <a:t> Concurrent License = x2</a:t>
            </a:r>
          </a:p>
          <a:p>
            <a:r>
              <a:rPr lang="en-US" baseline="0" dirty="0" smtClean="0"/>
              <a:t>	- Concurrent licenses are = WebPort</a:t>
            </a:r>
          </a:p>
          <a:p>
            <a:r>
              <a:rPr lang="en-US" baseline="0" dirty="0" smtClean="0"/>
              <a:t>	- Designers are not consider in the equation for DCO</a:t>
            </a:r>
          </a:p>
          <a:p>
            <a:endParaRPr lang="en-US" baseline="0" dirty="0" smtClean="0"/>
          </a:p>
          <a:p>
            <a:r>
              <a:rPr lang="en-US" baseline="0" dirty="0" err="1" smtClean="0"/>
              <a:t>FRx</a:t>
            </a:r>
            <a:r>
              <a:rPr lang="en-US" baseline="0" dirty="0" smtClean="0"/>
              <a:t> Named License = x1</a:t>
            </a:r>
          </a:p>
          <a:p>
            <a:r>
              <a:rPr lang="en-US" baseline="0" dirty="0" smtClean="0"/>
              <a:t>	- Named License are = Drill Down Viewers, Launchers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56</a:t>
            </a:fld>
            <a:endParaRPr lang="en-US"/>
          </a:p>
        </p:txBody>
      </p:sp>
    </p:spTree>
    <p:extLst>
      <p:ext uri="{BB962C8B-B14F-4D97-AF65-F5344CB8AC3E}">
        <p14:creationId xmlns:p14="http://schemas.microsoft.com/office/powerpoint/2010/main" xmlns="" val="2896594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FRx</a:t>
            </a:r>
            <a:r>
              <a:rPr lang="en-US" baseline="0" dirty="0" smtClean="0"/>
              <a:t> Concurrent License = x2</a:t>
            </a:r>
          </a:p>
          <a:p>
            <a:r>
              <a:rPr lang="en-US" baseline="0" dirty="0" smtClean="0"/>
              <a:t>	- Concurrent licenses are = WebPort</a:t>
            </a:r>
          </a:p>
          <a:p>
            <a:r>
              <a:rPr lang="en-US" baseline="0" dirty="0" smtClean="0"/>
              <a:t>	- Designers are not consider in the equation for DCO</a:t>
            </a:r>
          </a:p>
          <a:p>
            <a:endParaRPr lang="en-US" baseline="0" dirty="0" smtClean="0"/>
          </a:p>
          <a:p>
            <a:r>
              <a:rPr lang="en-US" baseline="0" dirty="0" err="1" smtClean="0"/>
              <a:t>FRx</a:t>
            </a:r>
            <a:r>
              <a:rPr lang="en-US" baseline="0" dirty="0" smtClean="0"/>
              <a:t> Named License = x1</a:t>
            </a:r>
          </a:p>
          <a:p>
            <a:r>
              <a:rPr lang="en-US" baseline="0" dirty="0" smtClean="0"/>
              <a:t>	- Named License are = Drill Down Viewers, Launchers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57</a:t>
            </a:fld>
            <a:endParaRPr lang="en-US"/>
          </a:p>
        </p:txBody>
      </p:sp>
    </p:spTree>
    <p:extLst>
      <p:ext uri="{BB962C8B-B14F-4D97-AF65-F5344CB8AC3E}">
        <p14:creationId xmlns:p14="http://schemas.microsoft.com/office/powerpoint/2010/main" xmlns="" val="1740217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latin typeface="Segoe" pitchFamily="34" charset="0"/>
              </a:rPr>
              <a:t>With the upcoming release, Microsoft Dynamics GP 2010 extends the reach of insight, productivity, and collaboration across your entire business, helping ensure that people—and the different ways they work—are your most powerful asset.  Microsoft Dynamics GP 2010 gives people fast, access to personalized business intelligence, new ways to streamline business processes and build better relationships. Microsoft Dynamics GP 2010—The New Way To Do Business.</a:t>
            </a:r>
            <a:endParaRPr lang="en-US" dirty="0" smtClean="0">
              <a:latin typeface="Segoe" pitchFamily="34" charset="0"/>
            </a:endParaRPr>
          </a:p>
          <a:p>
            <a:r>
              <a:rPr lang="en-US" dirty="0" smtClean="0">
                <a:latin typeface="Segoe" pitchFamily="34" charset="0"/>
              </a:rPr>
              <a:t> </a:t>
            </a:r>
          </a:p>
          <a:p>
            <a:r>
              <a:rPr lang="en-US" b="1" dirty="0" smtClean="0">
                <a:latin typeface="Segoe" pitchFamily="34" charset="0"/>
              </a:rPr>
              <a:t>The three launch themes include:</a:t>
            </a:r>
            <a:endParaRPr lang="en-US" dirty="0" smtClean="0">
              <a:latin typeface="Segoe" pitchFamily="34" charset="0"/>
            </a:endParaRPr>
          </a:p>
          <a:p>
            <a:r>
              <a:rPr lang="en-US" dirty="0" smtClean="0">
                <a:latin typeface="Segoe" pitchFamily="34" charset="0"/>
              </a:rPr>
              <a:t> </a:t>
            </a:r>
          </a:p>
          <a:p>
            <a:r>
              <a:rPr lang="en-GB" b="1" dirty="0" smtClean="0">
                <a:latin typeface="Segoe" pitchFamily="34" charset="0"/>
              </a:rPr>
              <a:t>Enhance Insight</a:t>
            </a:r>
            <a:endParaRPr lang="en-US" dirty="0" smtClean="0">
              <a:latin typeface="Segoe" pitchFamily="34" charset="0"/>
            </a:endParaRPr>
          </a:p>
          <a:p>
            <a:r>
              <a:rPr lang="en-GB" dirty="0" smtClean="0">
                <a:latin typeface="Segoe" pitchFamily="34" charset="0"/>
              </a:rPr>
              <a:t>Bring personalized business insight to key roles in your organization and extend access to information to everyone in your company. Microsoft Dynamics GP 2010:</a:t>
            </a:r>
            <a:endParaRPr lang="en-US" dirty="0" smtClean="0">
              <a:latin typeface="Segoe" pitchFamily="34" charset="0"/>
            </a:endParaRPr>
          </a:p>
          <a:p>
            <a:pPr lvl="0"/>
            <a:r>
              <a:rPr lang="da-DK" dirty="0" smtClean="0">
                <a:latin typeface="Segoe" pitchFamily="34" charset="0"/>
              </a:rPr>
              <a:t>Delivers role-tailored insight</a:t>
            </a:r>
            <a:endParaRPr lang="en-US" dirty="0" smtClean="0">
              <a:latin typeface="Segoe" pitchFamily="34" charset="0"/>
            </a:endParaRPr>
          </a:p>
          <a:p>
            <a:pPr lvl="0"/>
            <a:r>
              <a:rPr lang="da-DK" dirty="0" smtClean="0">
                <a:latin typeface="Segoe" pitchFamily="34" charset="0"/>
              </a:rPr>
              <a:t>Streamlines access information</a:t>
            </a:r>
            <a:endParaRPr lang="en-US" dirty="0" smtClean="0">
              <a:latin typeface="Segoe" pitchFamily="34" charset="0"/>
            </a:endParaRPr>
          </a:p>
          <a:p>
            <a:pPr lvl="0"/>
            <a:r>
              <a:rPr lang="da-DK" dirty="0" smtClean="0">
                <a:latin typeface="Segoe" pitchFamily="34" charset="0"/>
              </a:rPr>
              <a:t>Enables advanced business intelligence capabilities</a:t>
            </a:r>
            <a:endParaRPr lang="en-US" dirty="0" smtClean="0">
              <a:latin typeface="Segoe" pitchFamily="34" charset="0"/>
            </a:endParaRPr>
          </a:p>
          <a:p>
            <a:r>
              <a:rPr lang="en-GB" dirty="0" smtClean="0">
                <a:latin typeface="Segoe" pitchFamily="34" charset="0"/>
              </a:rPr>
              <a:t> </a:t>
            </a:r>
            <a:endParaRPr lang="en-US" dirty="0" smtClean="0">
              <a:latin typeface="Segoe" pitchFamily="34" charset="0"/>
            </a:endParaRPr>
          </a:p>
          <a:p>
            <a:r>
              <a:rPr lang="en-GB" b="1" dirty="0" smtClean="0">
                <a:latin typeface="Segoe" pitchFamily="34" charset="0"/>
              </a:rPr>
              <a:t>Make It Easier</a:t>
            </a:r>
            <a:endParaRPr lang="en-US" dirty="0" smtClean="0">
              <a:latin typeface="Segoe" pitchFamily="34" charset="0"/>
            </a:endParaRPr>
          </a:p>
          <a:p>
            <a:r>
              <a:rPr lang="en-GB" dirty="0" smtClean="0">
                <a:latin typeface="Segoe" pitchFamily="34" charset="0"/>
              </a:rPr>
              <a:t>Increase productivity and automate business processes with rich new features that make it easier to do more with less. Microsoft Dynamics GP 2010:</a:t>
            </a:r>
            <a:endParaRPr lang="en-US" dirty="0" smtClean="0">
              <a:latin typeface="Segoe" pitchFamily="34" charset="0"/>
            </a:endParaRPr>
          </a:p>
          <a:p>
            <a:pPr lvl="0"/>
            <a:r>
              <a:rPr lang="da-DK" dirty="0" smtClean="0">
                <a:latin typeface="Segoe" pitchFamily="34" charset="0"/>
              </a:rPr>
              <a:t>Increases productivity</a:t>
            </a:r>
            <a:endParaRPr lang="en-US" dirty="0" smtClean="0">
              <a:latin typeface="Segoe" pitchFamily="34" charset="0"/>
            </a:endParaRPr>
          </a:p>
          <a:p>
            <a:pPr lvl="0"/>
            <a:r>
              <a:rPr lang="da-DK" dirty="0" smtClean="0">
                <a:latin typeface="Segoe" pitchFamily="34" charset="0"/>
              </a:rPr>
              <a:t>Automates business processes </a:t>
            </a:r>
            <a:endParaRPr lang="en-US" dirty="0" smtClean="0">
              <a:latin typeface="Segoe" pitchFamily="34" charset="0"/>
            </a:endParaRPr>
          </a:p>
          <a:p>
            <a:pPr lvl="0"/>
            <a:r>
              <a:rPr lang="da-DK" dirty="0" smtClean="0">
                <a:latin typeface="Segoe" pitchFamily="34" charset="0"/>
              </a:rPr>
              <a:t>Simplifies personalization</a:t>
            </a:r>
            <a:endParaRPr lang="en-US" dirty="0" smtClean="0">
              <a:latin typeface="Segoe" pitchFamily="34" charset="0"/>
            </a:endParaRPr>
          </a:p>
          <a:p>
            <a:r>
              <a:rPr lang="en-GB" b="1" dirty="0" smtClean="0">
                <a:latin typeface="Segoe" pitchFamily="34" charset="0"/>
              </a:rPr>
              <a:t>Remove Barriers</a:t>
            </a:r>
            <a:endParaRPr lang="en-US" dirty="0" smtClean="0">
              <a:latin typeface="Segoe" pitchFamily="34" charset="0"/>
            </a:endParaRPr>
          </a:p>
          <a:p>
            <a:r>
              <a:rPr lang="en-GB" dirty="0" smtClean="0">
                <a:latin typeface="Segoe" pitchFamily="34" charset="0"/>
              </a:rPr>
              <a:t>Dissolve traditional boundaries to build better business relationships that connect people, information, and processes across applications and systems. Microsoft Dynamics GP 2010:</a:t>
            </a:r>
            <a:endParaRPr lang="en-US" dirty="0" smtClean="0">
              <a:latin typeface="Segoe" pitchFamily="34" charset="0"/>
            </a:endParaRPr>
          </a:p>
          <a:p>
            <a:pPr lvl="0"/>
            <a:r>
              <a:rPr lang="da-DK" dirty="0" smtClean="0">
                <a:latin typeface="Segoe" pitchFamily="34" charset="0"/>
              </a:rPr>
              <a:t>Builds better relationships</a:t>
            </a:r>
            <a:endParaRPr lang="en-US" dirty="0" smtClean="0">
              <a:latin typeface="Segoe" pitchFamily="34" charset="0"/>
            </a:endParaRPr>
          </a:p>
          <a:p>
            <a:pPr lvl="0"/>
            <a:r>
              <a:rPr lang="da-DK" dirty="0" smtClean="0">
                <a:latin typeface="Segoe" pitchFamily="34" charset="0"/>
              </a:rPr>
              <a:t>Connects people and systems</a:t>
            </a:r>
            <a:endParaRPr lang="en-US" dirty="0" smtClean="0">
              <a:latin typeface="Segoe" pitchFamily="34" charset="0"/>
            </a:endParaRPr>
          </a:p>
          <a:p>
            <a:r>
              <a:rPr lang="en-US" dirty="0" smtClean="0">
                <a:latin typeface="Segoe" pitchFamily="34" charset="0"/>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6</a:t>
            </a:fld>
            <a:endParaRPr lang="en-US"/>
          </a:p>
        </p:txBody>
      </p:sp>
    </p:spTree>
    <p:extLst>
      <p:ext uri="{BB962C8B-B14F-4D97-AF65-F5344CB8AC3E}">
        <p14:creationId xmlns:p14="http://schemas.microsoft.com/office/powerpoint/2010/main" xmlns="" val="564764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60</a:t>
            </a:fld>
            <a:endParaRPr lang="en-US"/>
          </a:p>
        </p:txBody>
      </p:sp>
    </p:spTree>
    <p:extLst>
      <p:ext uri="{BB962C8B-B14F-4D97-AF65-F5344CB8AC3E}">
        <p14:creationId xmlns:p14="http://schemas.microsoft.com/office/powerpoint/2010/main" xmlns="" val="1846254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61</a:t>
            </a:fld>
            <a:endParaRPr lang="en-US"/>
          </a:p>
        </p:txBody>
      </p:sp>
    </p:spTree>
    <p:extLst>
      <p:ext uri="{BB962C8B-B14F-4D97-AF65-F5344CB8AC3E}">
        <p14:creationId xmlns:p14="http://schemas.microsoft.com/office/powerpoint/2010/main" xmlns="" val="184625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D2093E-EDEE-4874-920C-198B9D34A5B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FCD6A1-2698-4BA9-AC0A-5171E2C1E9C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FCD6A1-2698-4BA9-AC0A-5171E2C1E9C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32.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pic>
        <p:nvPicPr>
          <p:cNvPr id="3" name="Picture 12"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4" name="Picture 13" descr="mslogo_black_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2359025"/>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airplane3.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629400" y="4760913"/>
            <a:ext cx="2286000" cy="8096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381000" y="3166764"/>
            <a:ext cx="8077200" cy="1165225"/>
          </a:xfrm>
        </p:spPr>
        <p:txBody>
          <a:bodyPr>
            <a:normAutofit/>
          </a:bodyPr>
          <a:lstStyle>
            <a:lvl1pPr>
              <a:defRPr sz="4400" baseline="0">
                <a:solidFill>
                  <a:schemeClr val="tx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a:xfrm>
            <a:off x="381000" y="4403725"/>
            <a:ext cx="4419600" cy="261938"/>
          </a:xfrm>
        </p:spPr>
        <p:txBody>
          <a:bodyPr anchor="t" anchorCtr="0"/>
          <a:lstStyle>
            <a:lvl1pPr>
              <a:defRPr sz="1000" b="1" cap="all" baseline="0" smtClean="0">
                <a:solidFill>
                  <a:schemeClr val="accent6">
                    <a:lumMod val="75000"/>
                  </a:schemeClr>
                </a:solidFill>
              </a:defRPr>
            </a:lvl1pPr>
          </a:lstStyle>
          <a:p>
            <a:pPr>
              <a:defRPr/>
            </a:pPr>
            <a:fld id="{80EBE6A2-4CB9-41EB-A674-51C00D6EED24}" type="datetime4">
              <a:rPr lang="en-US"/>
              <a:pPr>
                <a:defRPr/>
              </a:pPr>
              <a:t>March 24, 2010</a:t>
            </a:fld>
            <a:r>
              <a:rPr lang="en-US" dirty="0"/>
              <a:t>  |  Presenter’s Name</a:t>
            </a:r>
          </a:p>
        </p:txBody>
      </p:sp>
      <p:sp>
        <p:nvSpPr>
          <p:cNvPr id="8"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1057A3-1F04-433B-A350-21CE42C24B2B}" type="slidenum">
              <a:rPr lang="en-US"/>
              <a:pPr>
                <a:defRPr/>
              </a:pPr>
              <a:t>‹#›</a:t>
            </a:fld>
            <a:endParaRPr lang="en-US"/>
          </a:p>
        </p:txBody>
      </p:sp>
      <p:pic>
        <p:nvPicPr>
          <p:cNvPr id="1026" name="Picture 2"/>
          <p:cNvPicPr>
            <a:picLocks noChangeAspect="1" noChangeArrowheads="1"/>
          </p:cNvPicPr>
          <p:nvPr userDrawn="1"/>
        </p:nvPicPr>
        <p:blipFill>
          <a:blip r:embed="rId6" cstate="print"/>
          <a:srcRect/>
          <a:stretch>
            <a:fillRect/>
          </a:stretch>
        </p:blipFill>
        <p:spPr bwMode="auto">
          <a:xfrm>
            <a:off x="8077200" y="152400"/>
            <a:ext cx="811211" cy="279493"/>
          </a:xfrm>
          <a:prstGeom prst="rect">
            <a:avLst/>
          </a:prstGeom>
          <a:noFill/>
          <a:ln w="9525">
            <a:noFill/>
            <a:miter lim="800000"/>
            <a:headEnd/>
            <a:tailEnd/>
          </a:ln>
        </p:spPr>
      </p:pic>
      <p:grpSp>
        <p:nvGrpSpPr>
          <p:cNvPr id="15" name="Group 14"/>
          <p:cNvGrpSpPr/>
          <p:nvPr userDrawn="1"/>
        </p:nvGrpSpPr>
        <p:grpSpPr>
          <a:xfrm>
            <a:off x="7848600" y="111825"/>
            <a:ext cx="1066800" cy="421575"/>
            <a:chOff x="7848600" y="111825"/>
            <a:chExt cx="1066800" cy="421575"/>
          </a:xfrm>
        </p:grpSpPr>
        <p:pic>
          <p:nvPicPr>
            <p:cNvPr id="12" name="Picture 14" descr="MSD_logo.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3" name="Picture 2"/>
            <p:cNvPicPr>
              <a:picLocks noChangeAspect="1" noChangeArrowheads="1"/>
            </p:cNvPicPr>
            <p:nvPr userDrawn="1"/>
          </p:nvPicPr>
          <p:blipFill>
            <a:blip r:embed="rId6"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401662578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bert - Chief Financial Offic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airplane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095750"/>
            <a:ext cx="3486150" cy="3238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7" name="Picture 16" descr="head_robert.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2354263"/>
            <a:ext cx="1524000" cy="2143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8" name="Picture 17" descr="mslogo_black_2.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ED6E83EC-17D7-4DA4-8450-882B6E2E3A16}" type="datetimeFigureOut">
              <a:rPr lang="en-US"/>
              <a:pPr>
                <a:defRPr/>
              </a:pPr>
              <a:t>03/24/2010</a:t>
            </a:fld>
            <a:endParaRPr lang="en-US"/>
          </a:p>
        </p:txBody>
      </p:sp>
      <p:sp>
        <p:nvSpPr>
          <p:cNvPr id="10"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AF83BAB8-58AA-4CC2-9E94-75313D54501D}" type="slidenum">
              <a:rPr lang="en-US"/>
              <a:pPr>
                <a:defRPr/>
              </a:pPr>
              <a:t>‹#›</a:t>
            </a:fld>
            <a:endParaRPr lang="en-US"/>
          </a:p>
        </p:txBody>
      </p:sp>
    </p:spTree>
    <p:extLst>
      <p:ext uri="{BB962C8B-B14F-4D97-AF65-F5344CB8AC3E}">
        <p14:creationId xmlns:p14="http://schemas.microsoft.com/office/powerpoint/2010/main" xmlns="" val="47600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ection Head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airplane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095750"/>
            <a:ext cx="3486150" cy="3238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7" name="Picture 16" descr="mslogo_black_2.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8" name="Picture 17" descr="head_robert.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010400" y="2438400"/>
            <a:ext cx="1752600" cy="207327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C81D9FA7-C3D5-4CA2-ABEC-94BE24F008DD}" type="datetimeFigureOut">
              <a:rPr lang="en-US"/>
              <a:pPr>
                <a:defRPr/>
              </a:pPr>
              <a:t>03/24/2010</a:t>
            </a:fld>
            <a:endParaRPr lang="en-US"/>
          </a:p>
        </p:txBody>
      </p:sp>
      <p:sp>
        <p:nvSpPr>
          <p:cNvPr id="10"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96AB97D-E787-459F-8B57-14869AF50E2D}" type="slidenum">
              <a:rPr lang="en-US"/>
              <a:pPr>
                <a:defRPr/>
              </a:pPr>
              <a:t>‹#›</a:t>
            </a:fld>
            <a:endParaRPr lang="en-US"/>
          </a:p>
        </p:txBody>
      </p:sp>
    </p:spTree>
    <p:extLst>
      <p:ext uri="{BB962C8B-B14F-4D97-AF65-F5344CB8AC3E}">
        <p14:creationId xmlns:p14="http://schemas.microsoft.com/office/powerpoint/2010/main" xmlns="" val="209186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ection Head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MSD_logo.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logo_black_2.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A3BDD6C-D660-4E61-B2CA-4F3D9EF379B8}" type="datetimeFigureOut">
              <a:rPr lang="en-US"/>
              <a:pPr>
                <a:defRPr/>
              </a:pPr>
              <a:t>03/24/2010</a:t>
            </a:fld>
            <a:endParaRPr lang="en-US"/>
          </a:p>
        </p:txBody>
      </p:sp>
      <p:sp>
        <p:nvSpPr>
          <p:cNvPr id="8"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4F3610-87BD-4CCA-82F6-4B3EEB5583CF}" type="slidenum">
              <a:rPr lang="en-US"/>
              <a:pPr>
                <a:defRPr/>
              </a:pPr>
              <a:t>‹#›</a:t>
            </a:fld>
            <a:endParaRPr lang="en-US"/>
          </a:p>
        </p:txBody>
      </p:sp>
      <p:pic>
        <p:nvPicPr>
          <p:cNvPr id="10" name="Picture 2"/>
          <p:cNvPicPr>
            <a:picLocks noChangeAspect="1" noChangeArrowheads="1"/>
          </p:cNvPicPr>
          <p:nvPr userDrawn="1"/>
        </p:nvPicPr>
        <p:blipFill>
          <a:blip r:embed="rId5" cstate="print"/>
          <a:srcRect/>
          <a:stretch>
            <a:fillRect/>
          </a:stretch>
        </p:blipFill>
        <p:spPr bwMode="auto">
          <a:xfrm>
            <a:off x="8077200" y="152400"/>
            <a:ext cx="811211" cy="279493"/>
          </a:xfrm>
          <a:prstGeom prst="rect">
            <a:avLst/>
          </a:prstGeom>
          <a:noFill/>
          <a:ln w="9525">
            <a:noFill/>
            <a:miter lim="800000"/>
            <a:headEnd/>
            <a:tailEnd/>
          </a:ln>
        </p:spPr>
      </p:pic>
      <p:grpSp>
        <p:nvGrpSpPr>
          <p:cNvPr id="17" name="Group 16"/>
          <p:cNvGrpSpPr/>
          <p:nvPr userDrawn="1"/>
        </p:nvGrpSpPr>
        <p:grpSpPr>
          <a:xfrm>
            <a:off x="7848600" y="111825"/>
            <a:ext cx="1066800" cy="421575"/>
            <a:chOff x="7848600" y="111825"/>
            <a:chExt cx="1066800" cy="421575"/>
          </a:xfrm>
        </p:grpSpPr>
        <p:pic>
          <p:nvPicPr>
            <p:cNvPr id="18"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9" name="Picture 2"/>
            <p:cNvPicPr>
              <a:picLocks noChangeAspect="1" noChangeArrowheads="1"/>
            </p:cNvPicPr>
            <p:nvPr userDrawn="1"/>
          </p:nvPicPr>
          <p:blipFill>
            <a:blip r:embed="rId5"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1827401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527FE86-DE74-4DF3-B51E-D41EEEA8D6DB}" type="datetimeFigureOut">
              <a:rPr lang="en-US"/>
              <a:pPr>
                <a:defRPr/>
              </a:pPr>
              <a:t>03/24/2010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7E19ECB-2FB5-41C5-B293-14D9123EEA1C}"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8077200" y="152400"/>
            <a:ext cx="811211" cy="279493"/>
          </a:xfrm>
          <a:prstGeom prst="rect">
            <a:avLst/>
          </a:prstGeom>
          <a:noFill/>
          <a:ln w="9525">
            <a:noFill/>
            <a:miter lim="800000"/>
            <a:headEnd/>
            <a:tailEnd/>
          </a:ln>
        </p:spPr>
      </p:pic>
      <p:grpSp>
        <p:nvGrpSpPr>
          <p:cNvPr id="11" name="Group 10"/>
          <p:cNvGrpSpPr/>
          <p:nvPr userDrawn="1"/>
        </p:nvGrpSpPr>
        <p:grpSpPr>
          <a:xfrm>
            <a:off x="7848600" y="111825"/>
            <a:ext cx="1066800" cy="421575"/>
            <a:chOff x="7848600" y="111825"/>
            <a:chExt cx="1066800" cy="421575"/>
          </a:xfrm>
        </p:grpSpPr>
        <p:pic>
          <p:nvPicPr>
            <p:cNvPr id="12"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3" name="Picture 2"/>
            <p:cNvPicPr>
              <a:picLocks noChangeAspect="1" noChangeArrowheads="1"/>
            </p:cNvPicPr>
            <p:nvPr userDrawn="1"/>
          </p:nvPicPr>
          <p:blipFill>
            <a:blip r:embed="rId2"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279332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RESOURCES ONLY! NOT A LAYOUT!">
    <p:spTree>
      <p:nvGrpSpPr>
        <p:cNvPr id="1" name=""/>
        <p:cNvGrpSpPr/>
        <p:nvPr/>
      </p:nvGrpSpPr>
      <p:grpSpPr>
        <a:xfrm>
          <a:off x="0" y="0"/>
          <a:ext cx="0" cy="0"/>
          <a:chOff x="0" y="0"/>
          <a:chExt cx="0" cy="0"/>
        </a:xfrm>
      </p:grpSpPr>
      <p:pic>
        <p:nvPicPr>
          <p:cNvPr id="2" name="Picture 12" descr="head_robert.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514600"/>
            <a:ext cx="1219200" cy="1500188"/>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3" name="Picture 13" descr="head_robert.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2590800"/>
            <a:ext cx="1308100" cy="16002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4" name="Picture 14" descr="head_robert.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4419600"/>
            <a:ext cx="1371600" cy="15430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5" descr="airplane2.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477000" y="762000"/>
            <a:ext cx="1733550" cy="19240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6" descr="airplane3.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6019800" y="2590800"/>
            <a:ext cx="2905125" cy="10287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7" name="Rectangle 6"/>
          <p:cNvSpPr>
            <a:spLocks noChangeAspect="1"/>
          </p:cNvSpPr>
          <p:nvPr userDrawn="1"/>
        </p:nvSpPr>
        <p:spPr>
          <a:xfrm>
            <a:off x="6248400" y="4267200"/>
            <a:ext cx="2895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8" descr="airplane4.png"/>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5895975" y="3657600"/>
            <a:ext cx="3248025" cy="26003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9" name="Picture 19" descr="head_robert.png"/>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124200" y="4267200"/>
            <a:ext cx="1184275" cy="1665288"/>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10" name="Picture 20" descr="head_robert.png"/>
          <p:cNvPicPr>
            <a:picLocks noChangeAspect="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381000" y="4191000"/>
            <a:ext cx="1296988" cy="176847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11" name="Picture 21" descr="head_robert.png"/>
          <p:cNvPicPr>
            <a:picLocks noChangeAspect="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2971800" y="2667000"/>
            <a:ext cx="1306513" cy="15462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12" name="Date Placeholder 1"/>
          <p:cNvSpPr>
            <a:spLocks noGrp="1"/>
          </p:cNvSpPr>
          <p:nvPr>
            <p:ph type="dt" sz="half" idx="10"/>
          </p:nvPr>
        </p:nvSpPr>
        <p:spPr/>
        <p:txBody>
          <a:bodyPr/>
          <a:lstStyle>
            <a:lvl1pPr>
              <a:defRPr/>
            </a:lvl1pPr>
          </a:lstStyle>
          <a:p>
            <a:pPr>
              <a:defRPr/>
            </a:pPr>
            <a:fld id="{FD7C7914-D794-40F9-965F-2D93966E302E}" type="datetimeFigureOut">
              <a:rPr lang="en-US"/>
              <a:pPr>
                <a:defRPr/>
              </a:pPr>
              <a:t>03/24/2010</a:t>
            </a:fld>
            <a:endParaRPr lang="en-US"/>
          </a:p>
        </p:txBody>
      </p:sp>
      <p:sp>
        <p:nvSpPr>
          <p:cNvPr id="13" name="Footer Placeholder 2"/>
          <p:cNvSpPr>
            <a:spLocks noGrp="1"/>
          </p:cNvSpPr>
          <p:nvPr>
            <p:ph type="ftr" sz="quarter" idx="11"/>
          </p:nvPr>
        </p:nvSpPr>
        <p:spPr/>
        <p:txBody>
          <a:bodyPr/>
          <a:lstStyle>
            <a:lvl1pPr>
              <a:defRPr/>
            </a:lvl1pPr>
          </a:lstStyle>
          <a:p>
            <a:pPr>
              <a:defRPr/>
            </a:pPr>
            <a:endParaRPr lang="en-US"/>
          </a:p>
        </p:txBody>
      </p:sp>
      <p:sp>
        <p:nvSpPr>
          <p:cNvPr id="14" name="Slide Number Placeholder 3"/>
          <p:cNvSpPr>
            <a:spLocks noGrp="1"/>
          </p:cNvSpPr>
          <p:nvPr>
            <p:ph type="sldNum" sz="quarter" idx="12"/>
          </p:nvPr>
        </p:nvSpPr>
        <p:spPr/>
        <p:txBody>
          <a:bodyPr/>
          <a:lstStyle>
            <a:lvl1pPr>
              <a:defRPr/>
            </a:lvl1pPr>
          </a:lstStyle>
          <a:p>
            <a:pPr>
              <a:defRPr/>
            </a:pPr>
            <a:fld id="{652A6889-74BC-4101-8BC0-78CAEB13805F}" type="slidenum">
              <a:rPr lang="en-US"/>
              <a:pPr>
                <a:defRPr/>
              </a:pPr>
              <a:t>‹#›</a:t>
            </a:fld>
            <a:endParaRPr lang="en-US"/>
          </a:p>
        </p:txBody>
      </p:sp>
    </p:spTree>
    <p:extLst>
      <p:ext uri="{BB962C8B-B14F-4D97-AF65-F5344CB8AC3E}">
        <p14:creationId xmlns:p14="http://schemas.microsoft.com/office/powerpoint/2010/main" xmlns="" val="2192441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22775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22775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436" tIns="45718" rIns="91436" bIns="45718"/>
          <a:lstStyle>
            <a:lvl1pPr>
              <a:defRPr/>
            </a:lvl1pPr>
          </a:lstStyle>
          <a:p>
            <a:pPr>
              <a:defRPr/>
            </a:pPr>
            <a:fld id="{1F72634D-E01D-456D-A38B-1632ABECE285}" type="datetimeFigureOut">
              <a:rPr lang="en-US"/>
              <a:pPr>
                <a:defRPr/>
              </a:pPr>
              <a:t>03/24/2010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lIns="91436" tIns="45718" rIns="91436" bIns="45718"/>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lIns="91436" tIns="45718" rIns="91436" bIns="45718"/>
          <a:lstStyle>
            <a:lvl1pPr>
              <a:defRPr/>
            </a:lvl1pPr>
          </a:lstStyle>
          <a:p>
            <a:pPr>
              <a:defRPr/>
            </a:pPr>
            <a:fld id="{873BFEDB-E8EF-4D04-A26A-D608828B3DE4}" type="slidenum">
              <a:rPr lang="en-US"/>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8077200" y="152400"/>
            <a:ext cx="811211" cy="279493"/>
          </a:xfrm>
          <a:prstGeom prst="rect">
            <a:avLst/>
          </a:prstGeom>
          <a:noFill/>
          <a:ln w="9525">
            <a:noFill/>
            <a:miter lim="800000"/>
            <a:headEnd/>
            <a:tailEnd/>
          </a:ln>
        </p:spPr>
      </p:pic>
      <p:grpSp>
        <p:nvGrpSpPr>
          <p:cNvPr id="12" name="Group 11"/>
          <p:cNvGrpSpPr/>
          <p:nvPr userDrawn="1"/>
        </p:nvGrpSpPr>
        <p:grpSpPr>
          <a:xfrm>
            <a:off x="7848600" y="111825"/>
            <a:ext cx="1066800" cy="421575"/>
            <a:chOff x="7848600" y="111825"/>
            <a:chExt cx="1066800" cy="421575"/>
          </a:xfrm>
        </p:grpSpPr>
        <p:pic>
          <p:nvPicPr>
            <p:cNvPr id="13"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4" name="Picture 2"/>
            <p:cNvPicPr>
              <a:picLocks noChangeAspect="1" noChangeArrowheads="1"/>
            </p:cNvPicPr>
            <p:nvPr userDrawn="1"/>
          </p:nvPicPr>
          <p:blipFill>
            <a:blip r:embed="rId2" cstate="print"/>
            <a:srcRect/>
            <a:stretch>
              <a:fillRect/>
            </a:stretch>
          </p:blipFill>
          <p:spPr bwMode="auto">
            <a:xfrm>
              <a:off x="7979055" y="180710"/>
              <a:ext cx="811211" cy="279493"/>
            </a:xfrm>
            <a:prstGeom prst="rect">
              <a:avLst/>
            </a:prstGeom>
            <a:noFill/>
            <a:ln w="9525">
              <a:noFill/>
              <a:miter lim="800000"/>
              <a:headEnd/>
              <a:tailEnd/>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3040" y="0"/>
            <a:ext cx="913792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&lt;Name&gt;</a:t>
            </a:r>
          </a:p>
          <a:p>
            <a:pPr fontAlgn="auto">
              <a:spcBef>
                <a:spcPts val="0"/>
              </a:spcBef>
              <a:spcAft>
                <a:spcPts val="0"/>
              </a:spcAft>
            </a:pPr>
            <a:r>
              <a:rPr lang="en-US" sz="1000" b="1" dirty="0" smtClean="0">
                <a:solidFill>
                  <a:srgbClr val="71A25B"/>
                </a:solidFill>
                <a:latin typeface="Arial"/>
                <a:cs typeface="+mn-cs"/>
              </a:rPr>
              <a:t>&lt;TITLE&gt;</a:t>
            </a:r>
            <a:endParaRPr lang="en-US" sz="1000" b="1" dirty="0">
              <a:solidFill>
                <a:srgbClr val="71A25B"/>
              </a:solidFill>
              <a:latin typeface="Arial"/>
              <a:cs typeface="+mn-cs"/>
            </a:endParaRPr>
          </a:p>
        </p:txBody>
      </p:sp>
      <p:pic>
        <p:nvPicPr>
          <p:cNvPr id="8" name="Picture 7" descr="Customer Ready.jpg"/>
          <p:cNvPicPr>
            <a:picLocks noChangeAspect="1"/>
          </p:cNvPicPr>
          <p:nvPr userDrawn="1"/>
        </p:nvPicPr>
        <p:blipFill>
          <a:blip r:embed="rId3" cstate="print"/>
          <a:stretch>
            <a:fillRect/>
          </a:stretch>
        </p:blipFill>
        <p:spPr>
          <a:xfrm>
            <a:off x="3166" y="0"/>
            <a:ext cx="9137668" cy="6858000"/>
          </a:xfrm>
          <a:prstGeom prst="rect">
            <a:avLst/>
          </a:prstGeom>
        </p:spPr>
      </p:pic>
    </p:spTree>
    <p:extLst>
      <p:ext uri="{BB962C8B-B14F-4D97-AF65-F5344CB8AC3E}">
        <p14:creationId xmlns:p14="http://schemas.microsoft.com/office/powerpoint/2010/main" xmlns="" val="109099637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NO LOGO-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&lt;Name&gt;</a:t>
            </a:r>
          </a:p>
          <a:p>
            <a:pPr fontAlgn="auto">
              <a:spcBef>
                <a:spcPts val="0"/>
              </a:spcBef>
              <a:spcAft>
                <a:spcPts val="0"/>
              </a:spcAft>
            </a:pPr>
            <a:r>
              <a:rPr lang="en-US" sz="1000" b="1" dirty="0" smtClean="0">
                <a:solidFill>
                  <a:srgbClr val="71A25B"/>
                </a:solidFill>
                <a:latin typeface="Arial"/>
                <a:cs typeface="+mn-cs"/>
              </a:rPr>
              <a:t>&lt;TITLE&gt;</a:t>
            </a:r>
            <a:endParaRPr lang="en-US" sz="1000" b="1" dirty="0">
              <a:solidFill>
                <a:srgbClr val="71A25B"/>
              </a:solidFill>
              <a:latin typeface="Arial"/>
              <a:cs typeface="+mn-cs"/>
            </a:endParaRPr>
          </a:p>
        </p:txBody>
      </p:sp>
    </p:spTree>
    <p:extLst>
      <p:ext uri="{BB962C8B-B14F-4D97-AF65-F5344CB8AC3E}">
        <p14:creationId xmlns:p14="http://schemas.microsoft.com/office/powerpoint/2010/main" xmlns="" val="420278982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efront-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&lt;Name&gt;</a:t>
            </a:r>
          </a:p>
          <a:p>
            <a:pPr fontAlgn="auto">
              <a:spcBef>
                <a:spcPts val="0"/>
              </a:spcBef>
              <a:spcAft>
                <a:spcPts val="0"/>
              </a:spcAft>
            </a:pPr>
            <a:r>
              <a:rPr lang="en-US" sz="1000" b="1" dirty="0" smtClean="0">
                <a:solidFill>
                  <a:srgbClr val="71A25B"/>
                </a:solidFill>
                <a:latin typeface="Arial"/>
                <a:cs typeface="+mn-cs"/>
              </a:rPr>
              <a:t>&lt;TITLE&gt;</a:t>
            </a:r>
            <a:endParaRPr lang="en-US" sz="1000" b="1" dirty="0">
              <a:solidFill>
                <a:srgbClr val="71A25B"/>
              </a:solidFill>
              <a:latin typeface="Arial"/>
              <a:cs typeface="+mn-cs"/>
            </a:endParaRPr>
          </a:p>
        </p:txBody>
      </p:sp>
    </p:spTree>
    <p:extLst>
      <p:ext uri="{BB962C8B-B14F-4D97-AF65-F5344CB8AC3E}">
        <p14:creationId xmlns:p14="http://schemas.microsoft.com/office/powerpoint/2010/main" xmlns="" val="5231640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L Server-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&lt;Name&gt;</a:t>
            </a:r>
          </a:p>
          <a:p>
            <a:pPr fontAlgn="auto">
              <a:spcBef>
                <a:spcPts val="0"/>
              </a:spcBef>
              <a:spcAft>
                <a:spcPts val="0"/>
              </a:spcAft>
            </a:pPr>
            <a:r>
              <a:rPr lang="en-US" sz="1000" b="1" dirty="0" smtClean="0">
                <a:solidFill>
                  <a:srgbClr val="71A25B"/>
                </a:solidFill>
                <a:latin typeface="Arial"/>
                <a:cs typeface="+mn-cs"/>
              </a:rPr>
              <a:t>&lt;TITLE&gt;</a:t>
            </a:r>
            <a:endParaRPr lang="en-US" sz="1000" b="1" dirty="0">
              <a:solidFill>
                <a:srgbClr val="71A25B"/>
              </a:solidFill>
              <a:latin typeface="Arial"/>
              <a:cs typeface="+mn-cs"/>
            </a:endParaRPr>
          </a:p>
        </p:txBody>
      </p:sp>
    </p:spTree>
    <p:extLst>
      <p:ext uri="{BB962C8B-B14F-4D97-AF65-F5344CB8AC3E}">
        <p14:creationId xmlns:p14="http://schemas.microsoft.com/office/powerpoint/2010/main" xmlns="" val="2631634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 Blank">
    <p:spTree>
      <p:nvGrpSpPr>
        <p:cNvPr id="1" name=""/>
        <p:cNvGrpSpPr/>
        <p:nvPr/>
      </p:nvGrpSpPr>
      <p:grpSpPr>
        <a:xfrm>
          <a:off x="0" y="0"/>
          <a:ext cx="0" cy="0"/>
          <a:chOff x="0" y="0"/>
          <a:chExt cx="0" cy="0"/>
        </a:xfrm>
      </p:grpSpPr>
      <p:pic>
        <p:nvPicPr>
          <p:cNvPr id="3" name="Picture 12"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4" name="Picture 13" descr="mslogo_black_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airplane3.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629400" y="4760913"/>
            <a:ext cx="2286000" cy="8096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381000" y="3166764"/>
            <a:ext cx="8077200" cy="1165225"/>
          </a:xfrm>
        </p:spPr>
        <p:txBody>
          <a:bodyPr>
            <a:normAutofit/>
          </a:bodyPr>
          <a:lstStyle>
            <a:lvl1pPr>
              <a:defRPr sz="4400" baseline="0">
                <a:solidFill>
                  <a:schemeClr val="tx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a:xfrm>
            <a:off x="381000" y="4403725"/>
            <a:ext cx="4419600" cy="261938"/>
          </a:xfrm>
        </p:spPr>
        <p:txBody>
          <a:bodyPr anchor="t" anchorCtr="0"/>
          <a:lstStyle>
            <a:lvl1pPr>
              <a:defRPr sz="1000" b="1" cap="all" baseline="0" smtClean="0">
                <a:solidFill>
                  <a:schemeClr val="accent6">
                    <a:lumMod val="75000"/>
                  </a:schemeClr>
                </a:solidFill>
              </a:defRPr>
            </a:lvl1pPr>
          </a:lstStyle>
          <a:p>
            <a:pPr>
              <a:defRPr/>
            </a:pPr>
            <a:fld id="{80EBE6A2-4CB9-41EB-A674-51C00D6EED24}" type="datetime4">
              <a:rPr lang="en-US"/>
              <a:pPr>
                <a:defRPr/>
              </a:pPr>
              <a:t>March 24, 2010</a:t>
            </a:fld>
            <a:r>
              <a:rPr lang="en-US" dirty="0"/>
              <a:t>  |  Presenter’s Name</a:t>
            </a:r>
          </a:p>
        </p:txBody>
      </p:sp>
      <p:sp>
        <p:nvSpPr>
          <p:cNvPr id="8"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1057A3-1F04-433B-A350-21CE42C24B2B}" type="slidenum">
              <a:rPr lang="en-US"/>
              <a:pPr>
                <a:defRPr/>
              </a:pPr>
              <a:t>‹#›</a:t>
            </a:fld>
            <a:endParaRPr lang="en-US"/>
          </a:p>
        </p:txBody>
      </p:sp>
      <p:pic>
        <p:nvPicPr>
          <p:cNvPr id="10" name="Picture 2"/>
          <p:cNvPicPr>
            <a:picLocks noChangeAspect="1" noChangeArrowheads="1"/>
          </p:cNvPicPr>
          <p:nvPr userDrawn="1"/>
        </p:nvPicPr>
        <p:blipFill>
          <a:blip r:embed="rId5" cstate="print"/>
          <a:srcRect/>
          <a:stretch>
            <a:fillRect/>
          </a:stretch>
        </p:blipFill>
        <p:spPr bwMode="auto">
          <a:xfrm>
            <a:off x="8077200" y="152400"/>
            <a:ext cx="811211" cy="279493"/>
          </a:xfrm>
          <a:prstGeom prst="rect">
            <a:avLst/>
          </a:prstGeom>
          <a:noFill/>
          <a:ln w="9525">
            <a:noFill/>
            <a:miter lim="800000"/>
            <a:headEnd/>
            <a:tailEnd/>
          </a:ln>
        </p:spPr>
      </p:pic>
      <p:grpSp>
        <p:nvGrpSpPr>
          <p:cNvPr id="17" name="Group 16"/>
          <p:cNvGrpSpPr/>
          <p:nvPr userDrawn="1"/>
        </p:nvGrpSpPr>
        <p:grpSpPr>
          <a:xfrm>
            <a:off x="7848600" y="111825"/>
            <a:ext cx="1066800" cy="421575"/>
            <a:chOff x="7848600" y="111825"/>
            <a:chExt cx="1066800" cy="421575"/>
          </a:xfrm>
        </p:grpSpPr>
        <p:pic>
          <p:nvPicPr>
            <p:cNvPr id="18" name="Picture 14" descr="MSD_logo.png"/>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9" name="Picture 2"/>
            <p:cNvPicPr>
              <a:picLocks noChangeAspect="1" noChangeArrowheads="1"/>
            </p:cNvPicPr>
            <p:nvPr userDrawn="1"/>
          </p:nvPicPr>
          <p:blipFill>
            <a:blip r:embed="rId5"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4016625780"/>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n Server-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8" name="TextBox 7"/>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Gurinder</a:t>
            </a:r>
          </a:p>
          <a:p>
            <a:pPr fontAlgn="auto">
              <a:spcBef>
                <a:spcPts val="0"/>
              </a:spcBef>
              <a:spcAft>
                <a:spcPts val="0"/>
              </a:spcAft>
            </a:pPr>
            <a:r>
              <a:rPr lang="en-US" sz="1000" b="1" dirty="0" smtClean="0">
                <a:solidFill>
                  <a:srgbClr val="D86A46"/>
                </a:solidFill>
                <a:latin typeface="Arial"/>
                <a:cs typeface="+mn-cs"/>
              </a:rPr>
              <a:t>CTO</a:t>
            </a:r>
            <a:endParaRPr lang="en-US" sz="1000" b="1" dirty="0">
              <a:solidFill>
                <a:srgbClr val="D86A46"/>
              </a:solidFill>
              <a:latin typeface="Arial"/>
              <a:cs typeface="+mn-cs"/>
            </a:endParaRPr>
          </a:p>
        </p:txBody>
      </p:sp>
    </p:spTree>
    <p:extLst>
      <p:ext uri="{BB962C8B-B14F-4D97-AF65-F5344CB8AC3E}">
        <p14:creationId xmlns:p14="http://schemas.microsoft.com/office/powerpoint/2010/main" xmlns="" val="36362018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rePoint-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8" name="TextBox 7"/>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Gurinder</a:t>
            </a:r>
          </a:p>
          <a:p>
            <a:pPr fontAlgn="auto">
              <a:spcBef>
                <a:spcPts val="0"/>
              </a:spcBef>
              <a:spcAft>
                <a:spcPts val="0"/>
              </a:spcAft>
            </a:pPr>
            <a:r>
              <a:rPr lang="en-US" sz="1000" b="1" dirty="0" smtClean="0">
                <a:solidFill>
                  <a:srgbClr val="C82F3F"/>
                </a:solidFill>
                <a:latin typeface="Arial"/>
                <a:cs typeface="+mn-cs"/>
              </a:rPr>
              <a:t>CTO</a:t>
            </a:r>
            <a:endParaRPr lang="en-US" sz="1000" b="1" dirty="0">
              <a:solidFill>
                <a:srgbClr val="C82F3F"/>
              </a:solidFill>
              <a:latin typeface="Arial"/>
              <a:cs typeface="+mn-cs"/>
            </a:endParaRPr>
          </a:p>
        </p:txBody>
      </p:sp>
    </p:spTree>
    <p:extLst>
      <p:ext uri="{BB962C8B-B14F-4D97-AF65-F5344CB8AC3E}">
        <p14:creationId xmlns:p14="http://schemas.microsoft.com/office/powerpoint/2010/main" xmlns="" val="28222089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ystemCenter-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8" name="TextBox 7"/>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Gurinder</a:t>
            </a:r>
          </a:p>
          <a:p>
            <a:pPr fontAlgn="auto">
              <a:spcBef>
                <a:spcPts val="0"/>
              </a:spcBef>
              <a:spcAft>
                <a:spcPts val="0"/>
              </a:spcAft>
            </a:pPr>
            <a:r>
              <a:rPr lang="en-US" sz="1000" b="1" dirty="0" smtClean="0">
                <a:solidFill>
                  <a:srgbClr val="6AA6C3"/>
                </a:solidFill>
                <a:latin typeface="Arial"/>
                <a:cs typeface="+mn-cs"/>
              </a:rPr>
              <a:t>CTO</a:t>
            </a:r>
            <a:endParaRPr lang="en-US" sz="1000" b="1" dirty="0">
              <a:solidFill>
                <a:srgbClr val="6AA6C3"/>
              </a:solidFill>
              <a:latin typeface="Arial"/>
              <a:cs typeface="+mn-cs"/>
            </a:endParaRPr>
          </a:p>
        </p:txBody>
      </p:sp>
    </p:spTree>
    <p:extLst>
      <p:ext uri="{BB962C8B-B14F-4D97-AF65-F5344CB8AC3E}">
        <p14:creationId xmlns:p14="http://schemas.microsoft.com/office/powerpoint/2010/main" xmlns="" val="97612960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nifiedComm-Title Slid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
        <p:nvSpPr>
          <p:cNvPr id="8" name="TextBox 7"/>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Gurinder</a:t>
            </a:r>
          </a:p>
          <a:p>
            <a:pPr fontAlgn="auto">
              <a:spcBef>
                <a:spcPts val="0"/>
              </a:spcBef>
              <a:spcAft>
                <a:spcPts val="0"/>
              </a:spcAft>
            </a:pPr>
            <a:r>
              <a:rPr lang="en-US" sz="1000" b="1" dirty="0" smtClean="0">
                <a:solidFill>
                  <a:srgbClr val="8F748A"/>
                </a:solidFill>
                <a:latin typeface="Arial"/>
                <a:cs typeface="+mn-cs"/>
              </a:rPr>
              <a:t>CTO</a:t>
            </a:r>
            <a:endParaRPr lang="en-US" sz="1000" b="1" dirty="0">
              <a:solidFill>
                <a:srgbClr val="8F748A"/>
              </a:solidFill>
              <a:latin typeface="Arial"/>
              <a:cs typeface="+mn-cs"/>
            </a:endParaRPr>
          </a:p>
        </p:txBody>
      </p:sp>
    </p:spTree>
    <p:extLst>
      <p:ext uri="{BB962C8B-B14F-4D97-AF65-F5344CB8AC3E}">
        <p14:creationId xmlns:p14="http://schemas.microsoft.com/office/powerpoint/2010/main" xmlns="" val="311104458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tx1"/>
                </a:solidFill>
                <a:latin typeface="-banhart- ver : 008" pitchFamily="2" charset="2"/>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0FE97-0CB4-4155-B6B2-561BA6563ADF}" type="datetime4">
              <a:rPr lang="en-US" smtClean="0">
                <a:solidFill>
                  <a:prstClr val="black">
                    <a:tint val="75000"/>
                  </a:prstClr>
                </a:solidFill>
              </a:rPr>
              <a:pPr/>
              <a:t>March 24, 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570121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descr="89312_OCC_Wave1_PPT_T2_Solution_ChapterSlide_M1r1t0_m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rot="21034393">
            <a:off x="315718" y="2779498"/>
            <a:ext cx="3209256" cy="1819275"/>
          </a:xfrm>
        </p:spPr>
        <p:txBody>
          <a:bodyPr anchor="b" anchorCtr="0">
            <a:noAutofit/>
          </a:bodyPr>
          <a:lstStyle>
            <a:lvl1pPr algn="l">
              <a:defRPr sz="11200" b="0" kern="0" cap="none" spc="-2000" baseline="0">
                <a:solidFill>
                  <a:srgbClr val="D96B47"/>
                </a:solidFill>
                <a:latin typeface="-banhart- ver : 010" pitchFamily="2" charset="2"/>
              </a:defRPr>
            </a:lvl1pPr>
          </a:lstStyle>
          <a:p>
            <a:r>
              <a:rPr lang="en-US" dirty="0" smtClean="0"/>
              <a:t>60%</a:t>
            </a:r>
            <a:endParaRPr lang="en-US" dirty="0"/>
          </a:p>
        </p:txBody>
      </p:sp>
      <p:sp>
        <p:nvSpPr>
          <p:cNvPr id="4" name="Date Placeholder 3"/>
          <p:cNvSpPr>
            <a:spLocks noGrp="1"/>
          </p:cNvSpPr>
          <p:nvPr>
            <p:ph type="dt" sz="half" idx="10"/>
          </p:nvPr>
        </p:nvSpPr>
        <p:spPr/>
        <p:txBody>
          <a:bodyPr/>
          <a:lstStyle/>
          <a:p>
            <a:fld id="{B6411025-16E6-4A9D-9FA0-3F387557B154}" type="datetime4">
              <a:rPr lang="en-US" smtClean="0">
                <a:solidFill>
                  <a:prstClr val="black">
                    <a:tint val="75000"/>
                  </a:prstClr>
                </a:solidFill>
              </a:rPr>
              <a:pPr/>
              <a:t>March 24, 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mslogo_black_2.png"/>
          <p:cNvPicPr>
            <a:picLocks noChangeAspect="1"/>
          </p:cNvPicPr>
          <p:nvPr userDrawn="1"/>
        </p:nvPicPr>
        <p:blipFill>
          <a:blip r:embed="rId3" cstate="print"/>
          <a:stretch>
            <a:fillRect/>
          </a:stretch>
        </p:blipFill>
        <p:spPr>
          <a:xfrm>
            <a:off x="8153400" y="152400"/>
            <a:ext cx="829823" cy="134713"/>
          </a:xfrm>
          <a:prstGeom prst="rect">
            <a:avLst/>
          </a:prstGeom>
        </p:spPr>
      </p:pic>
      <p:pic>
        <p:nvPicPr>
          <p:cNvPr id="11" name="Picture 10" descr="Because its everybody's business_T1Logo.png"/>
          <p:cNvPicPr>
            <a:picLocks noChangeAspect="1"/>
          </p:cNvPicPr>
          <p:nvPr userDrawn="1"/>
        </p:nvPicPr>
        <p:blipFill>
          <a:blip r:embed="rId4" cstate="print"/>
          <a:stretch>
            <a:fillRect/>
          </a:stretch>
        </p:blipFill>
        <p:spPr>
          <a:xfrm>
            <a:off x="7315200" y="6400800"/>
            <a:ext cx="1656596" cy="280779"/>
          </a:xfrm>
          <a:prstGeom prst="rect">
            <a:avLst/>
          </a:prstGeom>
        </p:spPr>
      </p:pic>
      <p:grpSp>
        <p:nvGrpSpPr>
          <p:cNvPr id="3" name="Group 14"/>
          <p:cNvGrpSpPr/>
          <p:nvPr userDrawn="1"/>
        </p:nvGrpSpPr>
        <p:grpSpPr>
          <a:xfrm>
            <a:off x="14286" y="4648200"/>
            <a:ext cx="2043114" cy="2209800"/>
            <a:chOff x="14286" y="4648200"/>
            <a:chExt cx="2043114" cy="2209800"/>
          </a:xfrm>
        </p:grpSpPr>
        <p:pic>
          <p:nvPicPr>
            <p:cNvPr id="17" name="Picture 16" descr="90108_FPO_Head and Title.png"/>
            <p:cNvPicPr>
              <a:picLocks noChangeAspect="1"/>
            </p:cNvPicPr>
            <p:nvPr userDrawn="1"/>
          </p:nvPicPr>
          <p:blipFill>
            <a:blip r:embed="rId5" cstate="print"/>
            <a:srcRect l="3004" t="19373" r="35474" b="2849"/>
            <a:stretch>
              <a:fillRect/>
            </a:stretch>
          </p:blipFill>
          <p:spPr>
            <a:xfrm>
              <a:off x="76200" y="4648200"/>
              <a:ext cx="1676400" cy="2133600"/>
            </a:xfrm>
            <a:prstGeom prst="rect">
              <a:avLst/>
            </a:prstGeom>
          </p:spPr>
        </p:pic>
        <p:grpSp>
          <p:nvGrpSpPr>
            <p:cNvPr id="7" name="Group 11"/>
            <p:cNvGrpSpPr/>
            <p:nvPr userDrawn="1"/>
          </p:nvGrpSpPr>
          <p:grpSpPr>
            <a:xfrm>
              <a:off x="14286" y="4876800"/>
              <a:ext cx="2043114" cy="1981200"/>
              <a:chOff x="14286" y="4876800"/>
              <a:chExt cx="2043114" cy="1981200"/>
            </a:xfrm>
          </p:grpSpPr>
          <p:sp>
            <p:nvSpPr>
              <p:cNvPr id="19" name="Rectangle 18"/>
              <p:cNvSpPr/>
              <p:nvPr userDrawn="1"/>
            </p:nvSpPr>
            <p:spPr>
              <a:xfrm>
                <a:off x="14286" y="4876800"/>
                <a:ext cx="76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0" name="Rectangle 19"/>
              <p:cNvSpPr/>
              <p:nvPr userDrawn="1"/>
            </p:nvSpPr>
            <p:spPr>
              <a:xfrm rot="5400000">
                <a:off x="1028700" y="5812633"/>
                <a:ext cx="76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sp>
        <p:nvSpPr>
          <p:cNvPr id="21" name="TextBox 20"/>
          <p:cNvSpPr txBox="1"/>
          <p:nvPr userDrawn="1"/>
        </p:nvSpPr>
        <p:spPr>
          <a:xfrm>
            <a:off x="1733550" y="6200775"/>
            <a:ext cx="1162050" cy="430887"/>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Arial"/>
                <a:cs typeface="+mn-cs"/>
              </a:rPr>
              <a:t>Gurinder</a:t>
            </a:r>
          </a:p>
          <a:p>
            <a:pPr fontAlgn="auto">
              <a:spcBef>
                <a:spcPts val="0"/>
              </a:spcBef>
              <a:spcAft>
                <a:spcPts val="0"/>
              </a:spcAft>
            </a:pPr>
            <a:r>
              <a:rPr lang="en-US" sz="1000" b="1" dirty="0" smtClean="0">
                <a:solidFill>
                  <a:srgbClr val="D96B47"/>
                </a:solidFill>
                <a:latin typeface="Arial"/>
                <a:cs typeface="+mn-cs"/>
              </a:rPr>
              <a:t>CTO</a:t>
            </a:r>
            <a:endParaRPr lang="en-US" sz="1000" b="1" dirty="0">
              <a:solidFill>
                <a:srgbClr val="D96B47"/>
              </a:solidFill>
              <a:latin typeface="Arial"/>
              <a:cs typeface="+mn-cs"/>
            </a:endParaRPr>
          </a:p>
        </p:txBody>
      </p:sp>
    </p:spTree>
    <p:extLst>
      <p:ext uri="{BB962C8B-B14F-4D97-AF65-F5344CB8AC3E}">
        <p14:creationId xmlns:p14="http://schemas.microsoft.com/office/powerpoint/2010/main" xmlns="" val="96180078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spcBef>
                <a:spcPct val="0"/>
              </a:spcBef>
              <a:buNone/>
              <a:defRPr lang="en-US" sz="2400" kern="1200" dirty="0">
                <a:solidFill>
                  <a:schemeClr val="tx1"/>
                </a:solidFill>
                <a:latin typeface="-banhart- ver : 008" pitchFamily="2" charset="2"/>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FC4E4EB-3CFE-4A6A-928D-A1ACB2A0C46F}" type="datetime4">
              <a:rPr lang="en-US" smtClean="0">
                <a:solidFill>
                  <a:prstClr val="black">
                    <a:tint val="75000"/>
                  </a:prstClr>
                </a:solidFill>
              </a:rPr>
              <a:pPr/>
              <a:t>March 24, 2010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3456630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AAE1C-62A0-405F-8B60-4B5D99A0B2A7}" type="datetime4">
              <a:rPr lang="en-US" smtClean="0">
                <a:solidFill>
                  <a:prstClr val="black">
                    <a:tint val="75000"/>
                  </a:prstClr>
                </a:solidFill>
              </a:rPr>
              <a:pPr/>
              <a:t>March 24, 2010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7035103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Picture 5" descr="89312_OCC_Wave1_PPT_T2_Solution_ChapterSlide_M1r1t0_mg.jpg"/>
          <p:cNvPicPr>
            <a:picLocks noChangeAspect="1"/>
          </p:cNvPicPr>
          <p:nvPr userDrawn="1"/>
        </p:nvPicPr>
        <p:blipFill>
          <a:blip r:embed="rId2" cstate="print"/>
          <a:stretch>
            <a:fillRect/>
          </a:stretch>
        </p:blipFill>
        <p:spPr>
          <a:xfrm>
            <a:off x="3040" y="0"/>
            <a:ext cx="9137920" cy="6858000"/>
          </a:xfrm>
          <a:prstGeom prst="rect">
            <a:avLst/>
          </a:prstGeom>
        </p:spPr>
      </p:pic>
      <p:sp>
        <p:nvSpPr>
          <p:cNvPr id="2" name="Title 1"/>
          <p:cNvSpPr>
            <a:spLocks noGrp="1"/>
          </p:cNvSpPr>
          <p:nvPr>
            <p:ph type="title"/>
          </p:nvPr>
        </p:nvSpPr>
        <p:spPr>
          <a:xfrm>
            <a:off x="182880" y="411480"/>
            <a:ext cx="8020496" cy="457200"/>
          </a:xfrm>
        </p:spPr>
        <p:txBody>
          <a:bodyPr/>
          <a:lstStyle>
            <a:lvl1pPr algn="l" defTabSz="914400" rtl="0" eaLnBrk="1" latinLnBrk="0" hangingPunct="1">
              <a:spcBef>
                <a:spcPct val="0"/>
              </a:spcBef>
              <a:buNone/>
              <a:defRPr lang="en-US" sz="3200" kern="1200" dirty="0">
                <a:solidFill>
                  <a:schemeClr val="tx1">
                    <a:lumMod val="85000"/>
                    <a:lumOff val="15000"/>
                  </a:schemeClr>
                </a:solidFill>
                <a:effectLst>
                  <a:outerShdw blurRad="63500" dist="50800" dir="5400000" algn="ctr" rotWithShape="0">
                    <a:srgbClr val="000000">
                      <a:alpha val="17000"/>
                    </a:srgbClr>
                  </a:outerShdw>
                </a:effectLst>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Date Placeholder 2"/>
          <p:cNvSpPr>
            <a:spLocks noGrp="1"/>
          </p:cNvSpPr>
          <p:nvPr>
            <p:ph type="dt" sz="half" idx="10"/>
          </p:nvPr>
        </p:nvSpPr>
        <p:spPr>
          <a:xfrm>
            <a:off x="2609849" y="6356350"/>
            <a:ext cx="3667125" cy="365125"/>
          </a:xfrm>
        </p:spPr>
        <p:txBody>
          <a:bodyPr/>
          <a:lstStyle>
            <a:lvl1pPr>
              <a:defRPr/>
            </a:lvl1pPr>
          </a:lstStyle>
          <a:p>
            <a:r>
              <a:rPr lang="en-US" dirty="0" smtClean="0">
                <a:solidFill>
                  <a:prstClr val="black">
                    <a:tint val="75000"/>
                  </a:prstClr>
                </a:solidFill>
              </a:rPr>
              <a:t>Microsoft Confidential </a:t>
            </a:r>
            <a:r>
              <a:rPr lang="en-US" dirty="0" smtClean="0">
                <a:solidFill>
                  <a:prstClr val="black">
                    <a:tint val="75000"/>
                  </a:prstClr>
                </a:solidFill>
                <a:cs typeface="Arial"/>
              </a:rPr>
              <a:t>– Do Not Distribute. </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724668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Only-New">
    <p:spTree>
      <p:nvGrpSpPr>
        <p:cNvPr id="1" name=""/>
        <p:cNvGrpSpPr/>
        <p:nvPr/>
      </p:nvGrpSpPr>
      <p:grpSpPr>
        <a:xfrm>
          <a:off x="0" y="0"/>
          <a:ext cx="0" cy="0"/>
          <a:chOff x="0" y="0"/>
          <a:chExt cx="0" cy="0"/>
        </a:xfrm>
      </p:grpSpPr>
      <p:pic>
        <p:nvPicPr>
          <p:cNvPr id="6" name="Picture 5" descr="89312_OCC_Wave1_PPT_T2_Solution_ChapterSlide_M1r1t0_mg.jpg"/>
          <p:cNvPicPr>
            <a:picLocks noChangeAspect="1"/>
          </p:cNvPicPr>
          <p:nvPr userDrawn="1"/>
        </p:nvPicPr>
        <p:blipFill>
          <a:blip r:embed="rId2" cstate="print"/>
          <a:stretch>
            <a:fillRect/>
          </a:stretch>
        </p:blipFill>
        <p:spPr>
          <a:xfrm>
            <a:off x="3040" y="0"/>
            <a:ext cx="9137920" cy="6858000"/>
          </a:xfrm>
          <a:prstGeom prst="rect">
            <a:avLst/>
          </a:prstGeom>
        </p:spPr>
      </p:pic>
      <p:sp>
        <p:nvSpPr>
          <p:cNvPr id="2" name="Title 1"/>
          <p:cNvSpPr>
            <a:spLocks noGrp="1"/>
          </p:cNvSpPr>
          <p:nvPr>
            <p:ph type="title"/>
          </p:nvPr>
        </p:nvSpPr>
        <p:spPr>
          <a:xfrm>
            <a:off x="182880" y="301752"/>
            <a:ext cx="8020496" cy="457200"/>
          </a:xfrm>
        </p:spPr>
        <p:txBody>
          <a:bodyPr/>
          <a:lstStyle>
            <a:lvl1pPr algn="l" defTabSz="914400" rtl="0" eaLnBrk="1" latinLnBrk="0" hangingPunct="1">
              <a:spcBef>
                <a:spcPct val="0"/>
              </a:spcBef>
              <a:buNone/>
              <a:defRPr lang="en-US" sz="3200" kern="1200" dirty="0">
                <a:solidFill>
                  <a:schemeClr val="tx1">
                    <a:lumMod val="85000"/>
                    <a:lumOff val="15000"/>
                  </a:schemeClr>
                </a:solidFill>
                <a:effectLst>
                  <a:outerShdw blurRad="63500" dist="50800" dir="5400000" algn="ctr" rotWithShape="0">
                    <a:srgbClr val="000000">
                      <a:alpha val="17000"/>
                    </a:srgbClr>
                  </a:outerShdw>
                </a:effectLst>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Date Placeholder 2"/>
          <p:cNvSpPr>
            <a:spLocks noGrp="1"/>
          </p:cNvSpPr>
          <p:nvPr>
            <p:ph type="dt" sz="half" idx="10"/>
          </p:nvPr>
        </p:nvSpPr>
        <p:spPr>
          <a:xfrm>
            <a:off x="2609849" y="6356350"/>
            <a:ext cx="3667125" cy="365125"/>
          </a:xfrm>
        </p:spPr>
        <p:txBody>
          <a:bodyPr/>
          <a:lstStyle>
            <a:lvl1pPr>
              <a:defRPr/>
            </a:lvl1pPr>
          </a:lstStyle>
          <a:p>
            <a:r>
              <a:rPr lang="en-US" dirty="0" smtClean="0">
                <a:solidFill>
                  <a:prstClr val="black">
                    <a:tint val="75000"/>
                  </a:prstClr>
                </a:solidFill>
              </a:rPr>
              <a:t>Microsoft Confidential </a:t>
            </a:r>
            <a:r>
              <a:rPr lang="en-US" dirty="0" smtClean="0">
                <a:solidFill>
                  <a:prstClr val="black">
                    <a:tint val="75000"/>
                  </a:prstClr>
                </a:solidFill>
                <a:cs typeface="Arial"/>
              </a:rPr>
              <a:t>– Do Not Distribute. </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8116460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52F5BC3-CA4B-4024-B947-D63C0999DDEC}" type="datetimeFigureOut">
              <a:rPr lang="en-US"/>
              <a:pPr>
                <a:defRPr/>
              </a:pPr>
              <a:t>03/24/2010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118E65-2A31-46E6-8626-10FFBCE69B44}"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8077200" y="152400"/>
            <a:ext cx="811211" cy="279493"/>
          </a:xfrm>
          <a:prstGeom prst="rect">
            <a:avLst/>
          </a:prstGeom>
          <a:noFill/>
          <a:ln w="9525">
            <a:noFill/>
            <a:miter lim="800000"/>
            <a:headEnd/>
            <a:tailEnd/>
          </a:ln>
        </p:spPr>
      </p:pic>
      <p:grpSp>
        <p:nvGrpSpPr>
          <p:cNvPr id="14" name="Group 13"/>
          <p:cNvGrpSpPr/>
          <p:nvPr userDrawn="1"/>
        </p:nvGrpSpPr>
        <p:grpSpPr>
          <a:xfrm>
            <a:off x="7848600" y="111825"/>
            <a:ext cx="1066800" cy="421575"/>
            <a:chOff x="7848600" y="111825"/>
            <a:chExt cx="1066800" cy="421575"/>
          </a:xfrm>
        </p:grpSpPr>
        <p:pic>
          <p:nvPicPr>
            <p:cNvPr id="15"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6" name="Picture 2"/>
            <p:cNvPicPr>
              <a:picLocks noChangeAspect="1" noChangeArrowheads="1"/>
            </p:cNvPicPr>
            <p:nvPr userDrawn="1"/>
          </p:nvPicPr>
          <p:blipFill>
            <a:blip r:embed="rId2"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1262042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6" name="Picture 5" descr="89312_OCC_Wave1_PPT_T2_Solution_ChapterSlide_M1r1t0_mg.jpg"/>
          <p:cNvPicPr>
            <a:picLocks noChangeAspect="1"/>
          </p:cNvPicPr>
          <p:nvPr userDrawn="1"/>
        </p:nvPicPr>
        <p:blipFill>
          <a:blip r:embed="rId2" cstate="print"/>
          <a:stretch>
            <a:fillRect/>
          </a:stretch>
        </p:blipFill>
        <p:spPr>
          <a:xfrm>
            <a:off x="3040" y="2280"/>
            <a:ext cx="9137920" cy="6853440"/>
          </a:xfrm>
          <a:prstGeom prst="rect">
            <a:avLst/>
          </a:prstGeom>
        </p:spPr>
      </p:pic>
      <p:sp>
        <p:nvSpPr>
          <p:cNvPr id="2" name="Title 1"/>
          <p:cNvSpPr>
            <a:spLocks noGrp="1"/>
          </p:cNvSpPr>
          <p:nvPr>
            <p:ph type="title"/>
          </p:nvPr>
        </p:nvSpPr>
        <p:spPr>
          <a:xfrm>
            <a:off x="595424" y="457200"/>
            <a:ext cx="8020496" cy="457200"/>
          </a:xfrm>
        </p:spPr>
        <p:txBody>
          <a:bodyPr/>
          <a:lstStyle>
            <a:lvl1pPr algn="l" defTabSz="914400" rtl="0" eaLnBrk="1" latinLnBrk="0" hangingPunct="1">
              <a:spcBef>
                <a:spcPct val="0"/>
              </a:spcBef>
              <a:buNone/>
              <a:defRPr lang="en-US" sz="2400" kern="1200" dirty="0">
                <a:solidFill>
                  <a:schemeClr val="tx1"/>
                </a:solidFill>
                <a:latin typeface="-banhart- ver : 008" pitchFamily="2" charset="2"/>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ED6BD54-2030-4C1F-B895-704258A24C17}" type="datetime4">
              <a:rPr lang="en-US" smtClean="0">
                <a:solidFill>
                  <a:prstClr val="black">
                    <a:tint val="75000"/>
                  </a:prstClr>
                </a:solidFill>
              </a:rPr>
              <a:pPr/>
              <a:t>March 24, 2010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700133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1000" y="3166764"/>
            <a:ext cx="8077200" cy="1165225"/>
          </a:xfrm>
        </p:spPr>
        <p:txBody>
          <a:bodyPr anchor="b" anchorCtr="0">
            <a:normAutofit/>
          </a:bodyPr>
          <a:lstStyle>
            <a:lvl1pPr>
              <a:defRPr sz="4400" baseline="0">
                <a:solidFill>
                  <a:schemeClr val="tx1"/>
                </a:solidFill>
              </a:defRPr>
            </a:lvl1pPr>
          </a:lstStyle>
          <a:p>
            <a:r>
              <a:rPr lang="en-US" dirty="0" smtClean="0"/>
              <a:t>Presentation Title</a:t>
            </a:r>
            <a:endParaRPr lang="en-US" dirty="0"/>
          </a:p>
        </p:txBody>
      </p:sp>
      <p:sp>
        <p:nvSpPr>
          <p:cNvPr id="4" name="Date Placeholder 3"/>
          <p:cNvSpPr>
            <a:spLocks noGrp="1"/>
          </p:cNvSpPr>
          <p:nvPr>
            <p:ph type="dt" sz="half" idx="10"/>
          </p:nvPr>
        </p:nvSpPr>
        <p:spPr>
          <a:xfrm>
            <a:off x="381000" y="4402951"/>
            <a:ext cx="4419600" cy="262997"/>
          </a:xfrm>
        </p:spPr>
        <p:txBody>
          <a:bodyPr anchor="t" anchorCtr="0"/>
          <a:lstStyle>
            <a:lvl1pPr>
              <a:defRPr sz="1000" b="1" cap="all" baseline="0">
                <a:solidFill>
                  <a:schemeClr val="accent6">
                    <a:lumMod val="75000"/>
                  </a:schemeClr>
                </a:solidFill>
              </a:defRPr>
            </a:lvl1pPr>
          </a:lstStyle>
          <a:p>
            <a:fld id="{80EBE6A2-4CB9-41EB-A674-51C00D6EED24}" type="datetime4">
              <a:rPr lang="en-US" smtClean="0">
                <a:solidFill>
                  <a:srgbClr val="F79646">
                    <a:lumMod val="75000"/>
                  </a:srgbClr>
                </a:solidFill>
              </a:rPr>
              <a:pPr/>
              <a:t>March 24, 2010</a:t>
            </a:fld>
            <a:r>
              <a:rPr lang="en-US" dirty="0" smtClean="0">
                <a:solidFill>
                  <a:srgbClr val="F79646">
                    <a:lumMod val="75000"/>
                  </a:srgbClr>
                </a:solidFill>
              </a:rPr>
              <a:t>  |  Presenter’s Name</a:t>
            </a:r>
            <a:endParaRPr lang="en-US" dirty="0">
              <a:solidFill>
                <a:srgbClr val="F79646">
                  <a:lumMod val="75000"/>
                </a:srgb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4" name="Picture 13" descr="mslogo_black_2.png"/>
          <p:cNvPicPr>
            <a:picLocks noChangeAspect="1"/>
          </p:cNvPicPr>
          <p:nvPr userDrawn="1"/>
        </p:nvPicPr>
        <p:blipFill>
          <a:blip r:embed="rId3" cstate="print"/>
          <a:stretch>
            <a:fillRect/>
          </a:stretch>
        </p:blipFill>
        <p:spPr>
          <a:xfrm>
            <a:off x="8153400" y="202016"/>
            <a:ext cx="685800" cy="111333"/>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1949064"/>
            <a:ext cx="2830787" cy="1022736"/>
          </a:xfrm>
          <a:prstGeom prst="rect">
            <a:avLst/>
          </a:prstGeom>
        </p:spPr>
      </p:pic>
      <p:pic>
        <p:nvPicPr>
          <p:cNvPr id="12" name="Picture 11" descr="airplane3.png"/>
          <p:cNvPicPr>
            <a:picLocks noChangeAspect="1"/>
          </p:cNvPicPr>
          <p:nvPr userDrawn="1"/>
        </p:nvPicPr>
        <p:blipFill>
          <a:blip r:embed="rId5" cstate="print"/>
          <a:stretch>
            <a:fillRect/>
          </a:stretch>
        </p:blipFill>
        <p:spPr>
          <a:xfrm>
            <a:off x="6629400" y="4760430"/>
            <a:ext cx="2286000" cy="809468"/>
          </a:xfrm>
          <a:prstGeom prst="rect">
            <a:avLst/>
          </a:prstGeom>
        </p:spPr>
      </p:pic>
      <p:pic>
        <p:nvPicPr>
          <p:cNvPr id="10" name="Picture 2"/>
          <p:cNvPicPr>
            <a:picLocks noChangeAspect="1" noChangeArrowheads="1"/>
          </p:cNvPicPr>
          <p:nvPr userDrawn="1"/>
        </p:nvPicPr>
        <p:blipFill>
          <a:blip r:embed="rId6" cstate="print"/>
          <a:srcRect/>
          <a:stretch>
            <a:fillRect/>
          </a:stretch>
        </p:blipFill>
        <p:spPr bwMode="auto">
          <a:xfrm>
            <a:off x="8077200" y="152400"/>
            <a:ext cx="811211" cy="279493"/>
          </a:xfrm>
          <a:prstGeom prst="rect">
            <a:avLst/>
          </a:prstGeom>
          <a:noFill/>
          <a:ln w="9525">
            <a:noFill/>
            <a:miter lim="800000"/>
            <a:headEnd/>
            <a:tailEnd/>
          </a:ln>
        </p:spPr>
      </p:pic>
      <p:grpSp>
        <p:nvGrpSpPr>
          <p:cNvPr id="20" name="Group 19"/>
          <p:cNvGrpSpPr/>
          <p:nvPr userDrawn="1"/>
        </p:nvGrpSpPr>
        <p:grpSpPr>
          <a:xfrm>
            <a:off x="7848600" y="111825"/>
            <a:ext cx="1066800" cy="421575"/>
            <a:chOff x="7848600" y="111825"/>
            <a:chExt cx="1066800" cy="421575"/>
          </a:xfrm>
        </p:grpSpPr>
        <p:pic>
          <p:nvPicPr>
            <p:cNvPr id="21" name="Picture 14" descr="MSD_logo.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22" name="Picture 2"/>
            <p:cNvPicPr>
              <a:picLocks noChangeAspect="1" noChangeArrowheads="1"/>
            </p:cNvPicPr>
            <p:nvPr userDrawn="1"/>
          </p:nvPicPr>
          <p:blipFill>
            <a:blip r:embed="rId6"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962886282"/>
      </p:ext>
    </p:extLst>
  </p:cSld>
  <p:clrMapOvr>
    <a:masterClrMapping/>
  </p:clrMapOvr>
  <p:timing>
    <p:tnLst>
      <p:par>
        <p:cTn id="1" dur="indefinite" restart="never" nodeType="tmRoot"/>
      </p:par>
    </p:tnLst>
  </p:timing>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31261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Jane - President">
    <p:spTree>
      <p:nvGrpSpPr>
        <p:cNvPr id="1" name=""/>
        <p:cNvGrpSpPr/>
        <p:nvPr/>
      </p:nvGrpSpPr>
      <p:grpSpPr>
        <a:xfrm>
          <a:off x="0" y="0"/>
          <a:ext cx="0" cy="0"/>
          <a:chOff x="0" y="0"/>
          <a:chExt cx="0" cy="0"/>
        </a:xfrm>
      </p:grpSpPr>
      <p:pic>
        <p:nvPicPr>
          <p:cNvPr id="16" name="Picture 15"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5" name="Picture 14" descr="mslogo_black_2.png"/>
          <p:cNvPicPr>
            <a:picLocks noChangeAspect="1"/>
          </p:cNvPicPr>
          <p:nvPr userDrawn="1"/>
        </p:nvPicPr>
        <p:blipFill>
          <a:blip r:embed="rId4" cstate="print"/>
          <a:stretch>
            <a:fillRect/>
          </a:stretch>
        </p:blipFill>
        <p:spPr>
          <a:xfrm>
            <a:off x="8153400" y="202016"/>
            <a:ext cx="685800" cy="111333"/>
          </a:xfrm>
          <a:prstGeom prst="rect">
            <a:avLst/>
          </a:prstGeom>
        </p:spPr>
      </p:pic>
      <p:pic>
        <p:nvPicPr>
          <p:cNvPr id="17" name="Picture 16" descr="MSD_logo.png"/>
          <p:cNvPicPr>
            <a:picLocks noChangeAspect="1"/>
          </p:cNvPicPr>
          <p:nvPr userDrawn="1"/>
        </p:nvPicPr>
        <p:blipFill>
          <a:blip r:embed="rId5" cstate="print"/>
          <a:stretch>
            <a:fillRect/>
          </a:stretch>
        </p:blipFill>
        <p:spPr>
          <a:xfrm>
            <a:off x="445813" y="3473064"/>
            <a:ext cx="2830787" cy="1022736"/>
          </a:xfrm>
          <a:prstGeom prst="rect">
            <a:avLst/>
          </a:prstGeom>
        </p:spPr>
      </p:pic>
    </p:spTree>
    <p:extLst>
      <p:ext uri="{BB962C8B-B14F-4D97-AF65-F5344CB8AC3E}">
        <p14:creationId xmlns:p14="http://schemas.microsoft.com/office/powerpoint/2010/main" xmlns="" val="22452602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3" name="Picture 22" descr="Quote paper.png"/>
          <p:cNvPicPr>
            <a:picLocks noChangeAspect="1"/>
          </p:cNvPicPr>
          <p:nvPr userDrawn="1"/>
        </p:nvPicPr>
        <p:blipFill>
          <a:blip r:embed="rId2" cstate="print"/>
          <a:stretch>
            <a:fillRect/>
          </a:stretch>
        </p:blipFill>
        <p:spPr>
          <a:xfrm>
            <a:off x="0" y="1981200"/>
            <a:ext cx="9144000" cy="4953062"/>
          </a:xfrm>
          <a:prstGeom prst="rect">
            <a:avLst/>
          </a:prstGeom>
        </p:spPr>
      </p:pic>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5" name="Picture 14" descr="mslogo_black_2.png"/>
          <p:cNvPicPr>
            <a:picLocks noChangeAspect="1"/>
          </p:cNvPicPr>
          <p:nvPr userDrawn="1"/>
        </p:nvPicPr>
        <p:blipFill>
          <a:blip r:embed="rId3" cstate="print"/>
          <a:stretch>
            <a:fillRect/>
          </a:stretch>
        </p:blipFill>
        <p:spPr>
          <a:xfrm>
            <a:off x="8153400" y="202016"/>
            <a:ext cx="685800" cy="111333"/>
          </a:xfrm>
          <a:prstGeom prst="rect">
            <a:avLst/>
          </a:prstGeom>
        </p:spPr>
      </p:pic>
      <p:sp>
        <p:nvSpPr>
          <p:cNvPr id="17" name="Text Placeholder 16"/>
          <p:cNvSpPr>
            <a:spLocks noGrp="1"/>
          </p:cNvSpPr>
          <p:nvPr>
            <p:ph type="body" sz="quarter" idx="13"/>
          </p:nvPr>
        </p:nvSpPr>
        <p:spPr>
          <a:xfrm>
            <a:off x="609600" y="2819400"/>
            <a:ext cx="7924800" cy="1524000"/>
          </a:xfrm>
        </p:spPr>
        <p:txBody>
          <a:bodyPr/>
          <a:lstStyle>
            <a:lvl1pPr>
              <a:buFontTx/>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4"/>
          </p:nvPr>
        </p:nvSpPr>
        <p:spPr>
          <a:xfrm>
            <a:off x="609600" y="4873752"/>
            <a:ext cx="7924800" cy="1527048"/>
          </a:xfrm>
        </p:spPr>
        <p:txBody>
          <a:bodyPr/>
          <a:lstStyle>
            <a:lvl1pPr>
              <a:buFontTx/>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19" descr="MSD_logo.png"/>
          <p:cNvPicPr>
            <a:picLocks noChangeAspect="1"/>
          </p:cNvPicPr>
          <p:nvPr userDrawn="1"/>
        </p:nvPicPr>
        <p:blipFill>
          <a:blip r:embed="rId4" cstate="print"/>
          <a:stretch>
            <a:fillRect/>
          </a:stretch>
        </p:blipFill>
        <p:spPr>
          <a:xfrm>
            <a:off x="5932213" y="1587992"/>
            <a:ext cx="2830787" cy="1022736"/>
          </a:xfrm>
          <a:prstGeom prst="rect">
            <a:avLst/>
          </a:prstGeom>
        </p:spPr>
      </p:pic>
    </p:spTree>
    <p:extLst>
      <p:ext uri="{BB962C8B-B14F-4D97-AF65-F5344CB8AC3E}">
        <p14:creationId xmlns:p14="http://schemas.microsoft.com/office/powerpoint/2010/main" xmlns="" val="19191439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_blu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hasCustomPrompt="1"/>
          </p:nvPr>
        </p:nvSpPr>
        <p:spPr>
          <a:xfrm>
            <a:off x="372144" y="4343400"/>
            <a:ext cx="55714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2" cstate="print"/>
          <a:stretch>
            <a:fillRect/>
          </a:stretch>
        </p:blipFill>
        <p:spPr>
          <a:xfrm>
            <a:off x="3402105" y="5791200"/>
            <a:ext cx="5741895" cy="533400"/>
          </a:xfrm>
          <a:prstGeom prst="rect">
            <a:avLst/>
          </a:prstGeom>
        </p:spPr>
      </p:pic>
      <p:pic>
        <p:nvPicPr>
          <p:cNvPr id="15" name="Picture 14" descr="mslogo_black_2.png"/>
          <p:cNvPicPr>
            <a:picLocks noChangeAspect="1"/>
          </p:cNvPicPr>
          <p:nvPr userDrawn="1"/>
        </p:nvPicPr>
        <p:blipFill>
          <a:blip r:embed="rId3" cstate="print"/>
          <a:stretch>
            <a:fillRect/>
          </a:stretch>
        </p:blipFill>
        <p:spPr>
          <a:xfrm>
            <a:off x="8153400" y="202016"/>
            <a:ext cx="685800" cy="111333"/>
          </a:xfrm>
          <a:prstGeom prst="rect">
            <a:avLst/>
          </a:prstGeom>
        </p:spPr>
      </p:pic>
      <p:pic>
        <p:nvPicPr>
          <p:cNvPr id="10" name="Picture 2"/>
          <p:cNvPicPr>
            <a:picLocks noChangeAspect="1" noChangeArrowheads="1"/>
          </p:cNvPicPr>
          <p:nvPr userDrawn="1"/>
        </p:nvPicPr>
        <p:blipFill>
          <a:blip r:embed="rId4" cstate="print"/>
          <a:srcRect/>
          <a:stretch>
            <a:fillRect/>
          </a:stretch>
        </p:blipFill>
        <p:spPr bwMode="auto">
          <a:xfrm>
            <a:off x="8077200" y="152400"/>
            <a:ext cx="811211" cy="279493"/>
          </a:xfrm>
          <a:prstGeom prst="rect">
            <a:avLst/>
          </a:prstGeom>
          <a:noFill/>
          <a:ln w="9525">
            <a:noFill/>
            <a:miter lim="800000"/>
            <a:headEnd/>
            <a:tailEnd/>
          </a:ln>
        </p:spPr>
      </p:pic>
      <p:grpSp>
        <p:nvGrpSpPr>
          <p:cNvPr id="19" name="Group 18"/>
          <p:cNvGrpSpPr/>
          <p:nvPr userDrawn="1"/>
        </p:nvGrpSpPr>
        <p:grpSpPr>
          <a:xfrm>
            <a:off x="7848600" y="111825"/>
            <a:ext cx="1066800" cy="421575"/>
            <a:chOff x="7848600" y="111825"/>
            <a:chExt cx="1066800" cy="421575"/>
          </a:xfrm>
        </p:grpSpPr>
        <p:pic>
          <p:nvPicPr>
            <p:cNvPr id="20" name="Picture 14" descr="MSD_logo.png"/>
            <p:cNvPicPr>
              <a:picLocks noChangeAspect="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21" name="Picture 2"/>
            <p:cNvPicPr>
              <a:picLocks noChangeAspect="1" noChangeArrowheads="1"/>
            </p:cNvPicPr>
            <p:nvPr userDrawn="1"/>
          </p:nvPicPr>
          <p:blipFill>
            <a:blip r:embed="rId4"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34452242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_green">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2" cstate="print"/>
          <a:stretch>
            <a:fillRect/>
          </a:stretch>
        </p:blipFill>
        <p:spPr>
          <a:xfrm>
            <a:off x="3402105" y="5791200"/>
            <a:ext cx="5741895" cy="533400"/>
          </a:xfrm>
          <a:prstGeom prst="rect">
            <a:avLst/>
          </a:prstGeom>
        </p:spPr>
      </p:pic>
      <p:pic>
        <p:nvPicPr>
          <p:cNvPr id="15" name="Picture 14" descr="mslogo_black_2.png"/>
          <p:cNvPicPr>
            <a:picLocks noChangeAspect="1"/>
          </p:cNvPicPr>
          <p:nvPr userDrawn="1"/>
        </p:nvPicPr>
        <p:blipFill>
          <a:blip r:embed="rId3"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24945191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emo_green">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hasCustomPrompt="1"/>
          </p:nvPr>
        </p:nvSpPr>
        <p:spPr>
          <a:xfrm>
            <a:off x="372144" y="4343400"/>
            <a:ext cx="55714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2" cstate="print"/>
          <a:stretch>
            <a:fillRect/>
          </a:stretch>
        </p:blipFill>
        <p:spPr>
          <a:xfrm>
            <a:off x="3402105" y="5791200"/>
            <a:ext cx="5741895" cy="533400"/>
          </a:xfrm>
          <a:prstGeom prst="rect">
            <a:avLst/>
          </a:prstGeom>
        </p:spPr>
      </p:pic>
      <p:pic>
        <p:nvPicPr>
          <p:cNvPr id="15" name="Picture 14" descr="mslogo_black_2.png"/>
          <p:cNvPicPr>
            <a:picLocks noChangeAspect="1"/>
          </p:cNvPicPr>
          <p:nvPr userDrawn="1"/>
        </p:nvPicPr>
        <p:blipFill>
          <a:blip r:embed="rId3" cstate="print"/>
          <a:stretch>
            <a:fillRect/>
          </a:stretch>
        </p:blipFill>
        <p:spPr>
          <a:xfrm>
            <a:off x="8153400" y="202016"/>
            <a:ext cx="685800" cy="111333"/>
          </a:xfrm>
          <a:prstGeom prst="rect">
            <a:avLst/>
          </a:prstGeom>
        </p:spPr>
      </p:pic>
      <p:pic>
        <p:nvPicPr>
          <p:cNvPr id="10" name="Picture 2"/>
          <p:cNvPicPr>
            <a:picLocks noChangeAspect="1" noChangeArrowheads="1"/>
          </p:cNvPicPr>
          <p:nvPr userDrawn="1"/>
        </p:nvPicPr>
        <p:blipFill>
          <a:blip r:embed="rId4" cstate="print"/>
          <a:srcRect/>
          <a:stretch>
            <a:fillRect/>
          </a:stretch>
        </p:blipFill>
        <p:spPr bwMode="auto">
          <a:xfrm>
            <a:off x="8077200" y="152400"/>
            <a:ext cx="811211" cy="279493"/>
          </a:xfrm>
          <a:prstGeom prst="rect">
            <a:avLst/>
          </a:prstGeom>
          <a:noFill/>
          <a:ln w="9525">
            <a:noFill/>
            <a:miter lim="800000"/>
            <a:headEnd/>
            <a:tailEnd/>
          </a:ln>
        </p:spPr>
      </p:pic>
      <p:grpSp>
        <p:nvGrpSpPr>
          <p:cNvPr id="16" name="Group 15"/>
          <p:cNvGrpSpPr/>
          <p:nvPr userDrawn="1"/>
        </p:nvGrpSpPr>
        <p:grpSpPr>
          <a:xfrm>
            <a:off x="7848600" y="111825"/>
            <a:ext cx="1066800" cy="421575"/>
            <a:chOff x="7848600" y="111825"/>
            <a:chExt cx="1066800" cy="421575"/>
          </a:xfrm>
        </p:grpSpPr>
        <p:pic>
          <p:nvPicPr>
            <p:cNvPr id="17" name="Picture 14" descr="MSD_logo.png"/>
            <p:cNvPicPr>
              <a:picLocks noChangeAspect="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8" name="Picture 2"/>
            <p:cNvPicPr>
              <a:picLocks noChangeAspect="1" noChangeArrowheads="1"/>
            </p:cNvPicPr>
            <p:nvPr userDrawn="1"/>
          </p:nvPicPr>
          <p:blipFill>
            <a:blip r:embed="rId4"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39166874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l - IT Manag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6872099" y="2285366"/>
            <a:ext cx="1795977" cy="2210434"/>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7623395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ria - Sales Manag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043901" y="2388216"/>
            <a:ext cx="1804775" cy="2031384"/>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947411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52F5BC3-CA4B-4024-B947-D63C0999DDEC}" type="datetimeFigureOut">
              <a:rPr lang="en-US"/>
              <a:pPr>
                <a:defRPr/>
              </a:pPr>
              <a:t>03/24/2010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118E65-2A31-46E6-8626-10FFBCE69B44}"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8077200" y="152400"/>
            <a:ext cx="811211" cy="279493"/>
          </a:xfrm>
          <a:prstGeom prst="rect">
            <a:avLst/>
          </a:prstGeom>
          <a:noFill/>
          <a:ln w="9525">
            <a:noFill/>
            <a:miter lim="800000"/>
            <a:headEnd/>
            <a:tailEnd/>
          </a:ln>
        </p:spPr>
      </p:pic>
      <p:grpSp>
        <p:nvGrpSpPr>
          <p:cNvPr id="11" name="Group 10"/>
          <p:cNvGrpSpPr/>
          <p:nvPr userDrawn="1"/>
        </p:nvGrpSpPr>
        <p:grpSpPr>
          <a:xfrm>
            <a:off x="7848600" y="111825"/>
            <a:ext cx="1066800" cy="421575"/>
            <a:chOff x="7848600" y="111825"/>
            <a:chExt cx="1066800" cy="421575"/>
          </a:xfrm>
        </p:grpSpPr>
        <p:pic>
          <p:nvPicPr>
            <p:cNvPr id="12"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3" name="Picture 2"/>
            <p:cNvPicPr>
              <a:picLocks noChangeAspect="1" noChangeArrowheads="1"/>
            </p:cNvPicPr>
            <p:nvPr userDrawn="1"/>
          </p:nvPicPr>
          <p:blipFill>
            <a:blip r:embed="rId2"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1262042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mela - Operations Manag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010400" y="2438399"/>
            <a:ext cx="1632592" cy="1997983"/>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1493537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tricia - Controll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184596" y="2388215"/>
            <a:ext cx="1578404" cy="2153031"/>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37700186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bert - Chief Financial Offic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239000" y="2354915"/>
            <a:ext cx="1524000" cy="2143125"/>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40188950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5" name="Picture 14" descr="mslogo_black_2.png"/>
          <p:cNvPicPr>
            <a:picLocks noChangeAspect="1"/>
          </p:cNvPicPr>
          <p:nvPr userDrawn="1"/>
        </p:nvPicPr>
        <p:blipFill>
          <a:blip r:embed="rId5" cstate="print"/>
          <a:stretch>
            <a:fillRect/>
          </a:stretch>
        </p:blipFill>
        <p:spPr>
          <a:xfrm>
            <a:off x="8153400" y="202016"/>
            <a:ext cx="685800" cy="111333"/>
          </a:xfrm>
          <a:prstGeom prst="rect">
            <a:avLst/>
          </a:prstGeom>
        </p:spPr>
      </p:pic>
      <p:pic>
        <p:nvPicPr>
          <p:cNvPr id="12" name="Picture 11" descr="head_robert.png"/>
          <p:cNvPicPr>
            <a:picLocks noChangeAspect="1"/>
          </p:cNvPicPr>
          <p:nvPr userDrawn="1"/>
        </p:nvPicPr>
        <p:blipFill>
          <a:blip r:embed="rId6" cstate="print"/>
          <a:stretch>
            <a:fillRect/>
          </a:stretch>
        </p:blipFill>
        <p:spPr>
          <a:xfrm>
            <a:off x="7010400" y="2438400"/>
            <a:ext cx="1752600" cy="2074038"/>
          </a:xfrm>
          <a:prstGeom prst="rect">
            <a:avLst/>
          </a:prstGeom>
        </p:spPr>
      </p:pic>
    </p:spTree>
    <p:extLst>
      <p:ext uri="{BB962C8B-B14F-4D97-AF65-F5344CB8AC3E}">
        <p14:creationId xmlns:p14="http://schemas.microsoft.com/office/powerpoint/2010/main" xmlns="" val="34510816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31432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RESOURCES ONLY! NOT A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5" name="Picture 4" descr="head_robert.png"/>
          <p:cNvPicPr>
            <a:picLocks noChangeAspect="1"/>
          </p:cNvPicPr>
          <p:nvPr userDrawn="1"/>
        </p:nvPicPr>
        <p:blipFill>
          <a:blip r:embed="rId2" cstate="print"/>
          <a:stretch>
            <a:fillRect/>
          </a:stretch>
        </p:blipFill>
        <p:spPr>
          <a:xfrm>
            <a:off x="381000" y="2514600"/>
            <a:ext cx="1219200" cy="1500554"/>
          </a:xfrm>
          <a:prstGeom prst="rect">
            <a:avLst/>
          </a:prstGeom>
        </p:spPr>
      </p:pic>
      <p:pic>
        <p:nvPicPr>
          <p:cNvPr id="7" name="Picture 6" descr="head_robert.png"/>
          <p:cNvPicPr>
            <a:picLocks noChangeAspect="1"/>
          </p:cNvPicPr>
          <p:nvPr userDrawn="1"/>
        </p:nvPicPr>
        <p:blipFill>
          <a:blip r:embed="rId3" cstate="print"/>
          <a:stretch>
            <a:fillRect/>
          </a:stretch>
        </p:blipFill>
        <p:spPr>
          <a:xfrm>
            <a:off x="1600200" y="2590800"/>
            <a:ext cx="1307556" cy="1600200"/>
          </a:xfrm>
          <a:prstGeom prst="rect">
            <a:avLst/>
          </a:prstGeom>
        </p:spPr>
      </p:pic>
      <p:pic>
        <p:nvPicPr>
          <p:cNvPr id="10" name="Picture 9" descr="head_robert.png"/>
          <p:cNvPicPr>
            <a:picLocks noChangeAspect="1"/>
          </p:cNvPicPr>
          <p:nvPr userDrawn="1"/>
        </p:nvPicPr>
        <p:blipFill>
          <a:blip r:embed="rId4" cstate="print"/>
          <a:stretch>
            <a:fillRect/>
          </a:stretch>
        </p:blipFill>
        <p:spPr>
          <a:xfrm>
            <a:off x="1676400" y="4419600"/>
            <a:ext cx="1371600" cy="1543818"/>
          </a:xfrm>
          <a:prstGeom prst="rect">
            <a:avLst/>
          </a:prstGeom>
        </p:spPr>
      </p:pic>
      <p:pic>
        <p:nvPicPr>
          <p:cNvPr id="12" name="Picture 11" descr="airplane2.png"/>
          <p:cNvPicPr>
            <a:picLocks noChangeAspect="1"/>
          </p:cNvPicPr>
          <p:nvPr userDrawn="1"/>
        </p:nvPicPr>
        <p:blipFill>
          <a:blip r:embed="rId5" cstate="print"/>
          <a:stretch>
            <a:fillRect/>
          </a:stretch>
        </p:blipFill>
        <p:spPr>
          <a:xfrm>
            <a:off x="6477000" y="762000"/>
            <a:ext cx="1733550" cy="1924050"/>
          </a:xfrm>
          <a:prstGeom prst="rect">
            <a:avLst/>
          </a:prstGeom>
        </p:spPr>
      </p:pic>
      <p:pic>
        <p:nvPicPr>
          <p:cNvPr id="13" name="Picture 12" descr="airplane3.png"/>
          <p:cNvPicPr>
            <a:picLocks noChangeAspect="1"/>
          </p:cNvPicPr>
          <p:nvPr userDrawn="1"/>
        </p:nvPicPr>
        <p:blipFill>
          <a:blip r:embed="rId6" cstate="print"/>
          <a:stretch>
            <a:fillRect/>
          </a:stretch>
        </p:blipFill>
        <p:spPr>
          <a:xfrm>
            <a:off x="6019800" y="2590800"/>
            <a:ext cx="2905125" cy="1028700"/>
          </a:xfrm>
          <a:prstGeom prst="rect">
            <a:avLst/>
          </a:prstGeom>
        </p:spPr>
      </p:pic>
      <p:sp>
        <p:nvSpPr>
          <p:cNvPr id="15" name="Rectangle 14"/>
          <p:cNvSpPr>
            <a:spLocks noChangeAspect="1"/>
          </p:cNvSpPr>
          <p:nvPr userDrawn="1"/>
        </p:nvSpPr>
        <p:spPr>
          <a:xfrm>
            <a:off x="6248400" y="4267200"/>
            <a:ext cx="2895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4" name="Picture 13" descr="airplane4.png"/>
          <p:cNvPicPr>
            <a:picLocks noChangeAspect="1"/>
          </p:cNvPicPr>
          <p:nvPr userDrawn="1"/>
        </p:nvPicPr>
        <p:blipFill>
          <a:blip r:embed="rId7" cstate="print"/>
          <a:stretch>
            <a:fillRect/>
          </a:stretch>
        </p:blipFill>
        <p:spPr>
          <a:xfrm>
            <a:off x="5895975" y="3657600"/>
            <a:ext cx="3248025" cy="2600325"/>
          </a:xfrm>
          <a:prstGeom prst="rect">
            <a:avLst/>
          </a:prstGeom>
        </p:spPr>
      </p:pic>
      <p:pic>
        <p:nvPicPr>
          <p:cNvPr id="16" name="Picture 15" descr="head_robert.png"/>
          <p:cNvPicPr>
            <a:picLocks noChangeAspect="1"/>
          </p:cNvPicPr>
          <p:nvPr userDrawn="1"/>
        </p:nvPicPr>
        <p:blipFill>
          <a:blip r:embed="rId8" cstate="print"/>
          <a:stretch>
            <a:fillRect/>
          </a:stretch>
        </p:blipFill>
        <p:spPr>
          <a:xfrm>
            <a:off x="3124200" y="4267200"/>
            <a:ext cx="1184560" cy="1665788"/>
          </a:xfrm>
          <a:prstGeom prst="rect">
            <a:avLst/>
          </a:prstGeom>
        </p:spPr>
      </p:pic>
      <p:pic>
        <p:nvPicPr>
          <p:cNvPr id="17" name="Picture 16" descr="head_robert.png"/>
          <p:cNvPicPr>
            <a:picLocks noChangeAspect="1"/>
          </p:cNvPicPr>
          <p:nvPr userDrawn="1"/>
        </p:nvPicPr>
        <p:blipFill>
          <a:blip r:embed="rId9" cstate="print"/>
          <a:stretch>
            <a:fillRect/>
          </a:stretch>
        </p:blipFill>
        <p:spPr>
          <a:xfrm>
            <a:off x="381000" y="4191000"/>
            <a:ext cx="1296605" cy="1768642"/>
          </a:xfrm>
          <a:prstGeom prst="rect">
            <a:avLst/>
          </a:prstGeom>
        </p:spPr>
      </p:pic>
      <p:pic>
        <p:nvPicPr>
          <p:cNvPr id="19" name="Picture 18" descr="head_robert.png"/>
          <p:cNvPicPr>
            <a:picLocks noChangeAspect="1"/>
          </p:cNvPicPr>
          <p:nvPr userDrawn="1"/>
        </p:nvPicPr>
        <p:blipFill>
          <a:blip r:embed="rId10" cstate="print"/>
          <a:stretch>
            <a:fillRect/>
          </a:stretch>
        </p:blipFill>
        <p:spPr>
          <a:xfrm>
            <a:off x="2971800" y="2667000"/>
            <a:ext cx="1307253" cy="1547011"/>
          </a:xfrm>
          <a:prstGeom prst="rect">
            <a:avLst/>
          </a:prstGeom>
        </p:spPr>
      </p:pic>
    </p:spTree>
    <p:extLst>
      <p:ext uri="{BB962C8B-B14F-4D97-AF65-F5344CB8AC3E}">
        <p14:creationId xmlns:p14="http://schemas.microsoft.com/office/powerpoint/2010/main" xmlns="" val="4453139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pic>
        <p:nvPicPr>
          <p:cNvPr id="7" name="Picture 6"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1000" y="3166764"/>
            <a:ext cx="8077200" cy="1165225"/>
          </a:xfrm>
        </p:spPr>
        <p:txBody>
          <a:bodyPr anchor="b" anchorCtr="0">
            <a:normAutofit/>
          </a:bodyPr>
          <a:lstStyle>
            <a:lvl1pPr>
              <a:defRPr sz="4400" baseline="0">
                <a:solidFill>
                  <a:schemeClr val="tx1"/>
                </a:solidFill>
              </a:defRPr>
            </a:lvl1pPr>
          </a:lstStyle>
          <a:p>
            <a:r>
              <a:rPr lang="en-US" dirty="0" smtClean="0"/>
              <a:t>Presentation Title</a:t>
            </a:r>
            <a:endParaRPr lang="en-US" dirty="0"/>
          </a:p>
        </p:txBody>
      </p:sp>
      <p:sp>
        <p:nvSpPr>
          <p:cNvPr id="4" name="Date Placeholder 3"/>
          <p:cNvSpPr>
            <a:spLocks noGrp="1"/>
          </p:cNvSpPr>
          <p:nvPr>
            <p:ph type="dt" sz="half" idx="10"/>
          </p:nvPr>
        </p:nvSpPr>
        <p:spPr>
          <a:xfrm>
            <a:off x="381000" y="4402951"/>
            <a:ext cx="4419600" cy="262997"/>
          </a:xfrm>
        </p:spPr>
        <p:txBody>
          <a:bodyPr anchor="t" anchorCtr="0"/>
          <a:lstStyle>
            <a:lvl1pPr>
              <a:defRPr sz="1000" b="1" cap="all" baseline="0">
                <a:solidFill>
                  <a:schemeClr val="accent6">
                    <a:lumMod val="75000"/>
                  </a:schemeClr>
                </a:solidFill>
              </a:defRPr>
            </a:lvl1pPr>
          </a:lstStyle>
          <a:p>
            <a:fld id="{80EBE6A2-4CB9-41EB-A674-51C00D6EED24}" type="datetime4">
              <a:rPr lang="en-US" smtClean="0">
                <a:solidFill>
                  <a:srgbClr val="F79646">
                    <a:lumMod val="75000"/>
                  </a:srgbClr>
                </a:solidFill>
              </a:rPr>
              <a:pPr/>
              <a:t>March 24, 2010</a:t>
            </a:fld>
            <a:r>
              <a:rPr lang="en-US" dirty="0" smtClean="0">
                <a:solidFill>
                  <a:srgbClr val="F79646">
                    <a:lumMod val="75000"/>
                  </a:srgbClr>
                </a:solidFill>
              </a:rPr>
              <a:t>  |  Presenter’s Name</a:t>
            </a:r>
            <a:endParaRPr lang="en-US" dirty="0">
              <a:solidFill>
                <a:srgbClr val="F79646">
                  <a:lumMod val="75000"/>
                </a:srgb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4" name="Picture 13" descr="mslogo_black_2.png"/>
          <p:cNvPicPr>
            <a:picLocks noChangeAspect="1"/>
          </p:cNvPicPr>
          <p:nvPr userDrawn="1"/>
        </p:nvPicPr>
        <p:blipFill>
          <a:blip r:embed="rId3" cstate="print"/>
          <a:stretch>
            <a:fillRect/>
          </a:stretch>
        </p:blipFill>
        <p:spPr>
          <a:xfrm>
            <a:off x="8153400" y="202016"/>
            <a:ext cx="685800" cy="111333"/>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1949064"/>
            <a:ext cx="2830787" cy="1022736"/>
          </a:xfrm>
          <a:prstGeom prst="rect">
            <a:avLst/>
          </a:prstGeom>
        </p:spPr>
      </p:pic>
      <p:pic>
        <p:nvPicPr>
          <p:cNvPr id="12" name="Picture 11" descr="airplane3.png"/>
          <p:cNvPicPr>
            <a:picLocks noChangeAspect="1"/>
          </p:cNvPicPr>
          <p:nvPr userDrawn="1"/>
        </p:nvPicPr>
        <p:blipFill>
          <a:blip r:embed="rId5" cstate="print"/>
          <a:stretch>
            <a:fillRect/>
          </a:stretch>
        </p:blipFill>
        <p:spPr>
          <a:xfrm>
            <a:off x="6629400" y="4760430"/>
            <a:ext cx="2286000" cy="809468"/>
          </a:xfrm>
          <a:prstGeom prst="rect">
            <a:avLst/>
          </a:prstGeom>
        </p:spPr>
      </p:pic>
      <p:pic>
        <p:nvPicPr>
          <p:cNvPr id="10" name="Picture 2"/>
          <p:cNvPicPr>
            <a:picLocks noChangeAspect="1" noChangeArrowheads="1"/>
          </p:cNvPicPr>
          <p:nvPr userDrawn="1"/>
        </p:nvPicPr>
        <p:blipFill>
          <a:blip r:embed="rId6" cstate="print"/>
          <a:srcRect/>
          <a:stretch>
            <a:fillRect/>
          </a:stretch>
        </p:blipFill>
        <p:spPr bwMode="auto">
          <a:xfrm>
            <a:off x="8077200" y="152400"/>
            <a:ext cx="811211" cy="279493"/>
          </a:xfrm>
          <a:prstGeom prst="rect">
            <a:avLst/>
          </a:prstGeom>
          <a:noFill/>
          <a:ln w="9525">
            <a:noFill/>
            <a:miter lim="800000"/>
            <a:headEnd/>
            <a:tailEnd/>
          </a:ln>
        </p:spPr>
      </p:pic>
      <p:grpSp>
        <p:nvGrpSpPr>
          <p:cNvPr id="17" name="Group 16"/>
          <p:cNvGrpSpPr/>
          <p:nvPr userDrawn="1"/>
        </p:nvGrpSpPr>
        <p:grpSpPr>
          <a:xfrm>
            <a:off x="7848600" y="111825"/>
            <a:ext cx="1066800" cy="421575"/>
            <a:chOff x="7848600" y="111825"/>
            <a:chExt cx="1066800" cy="421575"/>
          </a:xfrm>
        </p:grpSpPr>
        <p:pic>
          <p:nvPicPr>
            <p:cNvPr id="18" name="Picture 14" descr="MSD_logo.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9" name="Picture 2"/>
            <p:cNvPicPr>
              <a:picLocks noChangeAspect="1" noChangeArrowheads="1"/>
            </p:cNvPicPr>
            <p:nvPr userDrawn="1"/>
          </p:nvPicPr>
          <p:blipFill>
            <a:blip r:embed="rId6"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3678252617"/>
      </p:ext>
    </p:extLst>
  </p:cSld>
  <p:clrMapOvr>
    <a:masterClrMapping/>
  </p:clrMapOvr>
  <p:timing>
    <p:tnLst>
      <p:par>
        <p:cTn id="1" dur="indefinite" restart="never" nodeType="tmRoot"/>
      </p:par>
    </p:tnLst>
  </p:timing>
  <p:hf sldNum="0"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077200" y="152400"/>
            <a:ext cx="811211" cy="279493"/>
          </a:xfrm>
          <a:prstGeom prst="rect">
            <a:avLst/>
          </a:prstGeom>
          <a:noFill/>
          <a:ln w="9525">
            <a:noFill/>
            <a:miter lim="800000"/>
            <a:headEnd/>
            <a:tailEnd/>
          </a:ln>
        </p:spPr>
      </p:pic>
      <p:grpSp>
        <p:nvGrpSpPr>
          <p:cNvPr id="11" name="Group 10"/>
          <p:cNvGrpSpPr/>
          <p:nvPr userDrawn="1"/>
        </p:nvGrpSpPr>
        <p:grpSpPr>
          <a:xfrm>
            <a:off x="7848600" y="111825"/>
            <a:ext cx="1066800" cy="421575"/>
            <a:chOff x="7848600" y="111825"/>
            <a:chExt cx="1066800" cy="421575"/>
          </a:xfrm>
        </p:grpSpPr>
        <p:pic>
          <p:nvPicPr>
            <p:cNvPr id="12"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3" name="Picture 2"/>
            <p:cNvPicPr>
              <a:picLocks noChangeAspect="1" noChangeArrowheads="1"/>
            </p:cNvPicPr>
            <p:nvPr userDrawn="1"/>
          </p:nvPicPr>
          <p:blipFill>
            <a:blip r:embed="rId2"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31969340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Jane - President">
    <p:spTree>
      <p:nvGrpSpPr>
        <p:cNvPr id="1" name=""/>
        <p:cNvGrpSpPr/>
        <p:nvPr/>
      </p:nvGrpSpPr>
      <p:grpSpPr>
        <a:xfrm>
          <a:off x="0" y="0"/>
          <a:ext cx="0" cy="0"/>
          <a:chOff x="0" y="0"/>
          <a:chExt cx="0" cy="0"/>
        </a:xfrm>
      </p:grpSpPr>
      <p:pic>
        <p:nvPicPr>
          <p:cNvPr id="16" name="Picture 15"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5" name="Picture 14" descr="mslogo_black_2.png"/>
          <p:cNvPicPr>
            <a:picLocks noChangeAspect="1"/>
          </p:cNvPicPr>
          <p:nvPr userDrawn="1"/>
        </p:nvPicPr>
        <p:blipFill>
          <a:blip r:embed="rId4" cstate="print"/>
          <a:stretch>
            <a:fillRect/>
          </a:stretch>
        </p:blipFill>
        <p:spPr>
          <a:xfrm>
            <a:off x="8153400" y="202016"/>
            <a:ext cx="685800" cy="111333"/>
          </a:xfrm>
          <a:prstGeom prst="rect">
            <a:avLst/>
          </a:prstGeom>
        </p:spPr>
      </p:pic>
      <p:pic>
        <p:nvPicPr>
          <p:cNvPr id="17" name="Picture 16" descr="MSD_logo.png"/>
          <p:cNvPicPr>
            <a:picLocks noChangeAspect="1"/>
          </p:cNvPicPr>
          <p:nvPr userDrawn="1"/>
        </p:nvPicPr>
        <p:blipFill>
          <a:blip r:embed="rId5" cstate="print"/>
          <a:stretch>
            <a:fillRect/>
          </a:stretch>
        </p:blipFill>
        <p:spPr>
          <a:xfrm>
            <a:off x="445813" y="3473064"/>
            <a:ext cx="2830787" cy="1022736"/>
          </a:xfrm>
          <a:prstGeom prst="rect">
            <a:avLst/>
          </a:prstGeom>
        </p:spPr>
      </p:pic>
    </p:spTree>
    <p:extLst>
      <p:ext uri="{BB962C8B-B14F-4D97-AF65-F5344CB8AC3E}">
        <p14:creationId xmlns:p14="http://schemas.microsoft.com/office/powerpoint/2010/main" xmlns="" val="7004112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3" name="Picture 22" descr="Quote paper.png"/>
          <p:cNvPicPr>
            <a:picLocks noChangeAspect="1"/>
          </p:cNvPicPr>
          <p:nvPr userDrawn="1"/>
        </p:nvPicPr>
        <p:blipFill>
          <a:blip r:embed="rId2" cstate="print"/>
          <a:stretch>
            <a:fillRect/>
          </a:stretch>
        </p:blipFill>
        <p:spPr>
          <a:xfrm>
            <a:off x="0" y="1981200"/>
            <a:ext cx="9144000" cy="4953062"/>
          </a:xfrm>
          <a:prstGeom prst="rect">
            <a:avLst/>
          </a:prstGeom>
        </p:spPr>
      </p:pic>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5" name="Picture 14" descr="mslogo_black_2.png"/>
          <p:cNvPicPr>
            <a:picLocks noChangeAspect="1"/>
          </p:cNvPicPr>
          <p:nvPr userDrawn="1"/>
        </p:nvPicPr>
        <p:blipFill>
          <a:blip r:embed="rId3" cstate="print"/>
          <a:stretch>
            <a:fillRect/>
          </a:stretch>
        </p:blipFill>
        <p:spPr>
          <a:xfrm>
            <a:off x="8153400" y="202016"/>
            <a:ext cx="685800" cy="111333"/>
          </a:xfrm>
          <a:prstGeom prst="rect">
            <a:avLst/>
          </a:prstGeom>
        </p:spPr>
      </p:pic>
      <p:sp>
        <p:nvSpPr>
          <p:cNvPr id="17" name="Text Placeholder 16"/>
          <p:cNvSpPr>
            <a:spLocks noGrp="1"/>
          </p:cNvSpPr>
          <p:nvPr>
            <p:ph type="body" sz="quarter" idx="13"/>
          </p:nvPr>
        </p:nvSpPr>
        <p:spPr>
          <a:xfrm>
            <a:off x="609600" y="2819400"/>
            <a:ext cx="7924800" cy="1524000"/>
          </a:xfrm>
        </p:spPr>
        <p:txBody>
          <a:bodyPr/>
          <a:lstStyle>
            <a:lvl1pPr>
              <a:buFontTx/>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4"/>
          </p:nvPr>
        </p:nvSpPr>
        <p:spPr>
          <a:xfrm>
            <a:off x="609600" y="4873752"/>
            <a:ext cx="7924800" cy="1527048"/>
          </a:xfrm>
        </p:spPr>
        <p:txBody>
          <a:bodyPr/>
          <a:lstStyle>
            <a:lvl1pPr>
              <a:buFontTx/>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19" descr="MSD_logo.png"/>
          <p:cNvPicPr>
            <a:picLocks noChangeAspect="1"/>
          </p:cNvPicPr>
          <p:nvPr userDrawn="1"/>
        </p:nvPicPr>
        <p:blipFill>
          <a:blip r:embed="rId4" cstate="print"/>
          <a:stretch>
            <a:fillRect/>
          </a:stretch>
        </p:blipFill>
        <p:spPr>
          <a:xfrm>
            <a:off x="5932213" y="1587992"/>
            <a:ext cx="2830787" cy="1022736"/>
          </a:xfrm>
          <a:prstGeom prst="rect">
            <a:avLst/>
          </a:prstGeom>
        </p:spPr>
      </p:pic>
    </p:spTree>
    <p:extLst>
      <p:ext uri="{BB962C8B-B14F-4D97-AF65-F5344CB8AC3E}">
        <p14:creationId xmlns:p14="http://schemas.microsoft.com/office/powerpoint/2010/main" xmlns="" val="26422799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ane - Presid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airplane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095750"/>
            <a:ext cx="3486150" cy="3238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7" name="Picture 16" descr="mslogo_black_2.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BEE13EA2-E49B-4559-9CCD-02E4B43BA263}" type="datetimeFigureOut">
              <a:rPr lang="en-US"/>
              <a:pPr>
                <a:defRPr/>
              </a:pPr>
              <a:t>03/24/2010</a:t>
            </a:fld>
            <a:endParaRPr lang="en-US"/>
          </a:p>
        </p:txBody>
      </p:sp>
      <p:sp>
        <p:nvSpPr>
          <p:cNvPr id="9"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9F01C36-CFB6-4BF0-A14C-956DB91FF8DD}" type="slidenum">
              <a:rPr lang="en-US"/>
              <a:pPr>
                <a:defRPr/>
              </a:pPr>
              <a:t>‹#›</a:t>
            </a:fld>
            <a:endParaRPr lang="en-US"/>
          </a:p>
        </p:txBody>
      </p:sp>
    </p:spTree>
    <p:extLst>
      <p:ext uri="{BB962C8B-B14F-4D97-AF65-F5344CB8AC3E}">
        <p14:creationId xmlns:p14="http://schemas.microsoft.com/office/powerpoint/2010/main" xmlns="" val="2275256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_blu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55714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402105" y="5791200"/>
            <a:ext cx="5741895" cy="53340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5" name="Picture 14" descr="mslogo_black_2.png"/>
          <p:cNvPicPr>
            <a:picLocks noChangeAspect="1"/>
          </p:cNvPicPr>
          <p:nvPr userDrawn="1"/>
        </p:nvPicPr>
        <p:blipFill>
          <a:blip r:embed="rId5" cstate="print"/>
          <a:stretch>
            <a:fillRect/>
          </a:stretch>
        </p:blipFill>
        <p:spPr>
          <a:xfrm>
            <a:off x="8153400" y="202016"/>
            <a:ext cx="685800" cy="111333"/>
          </a:xfrm>
          <a:prstGeom prst="rect">
            <a:avLst/>
          </a:prstGeom>
        </p:spPr>
      </p:pic>
      <p:pic>
        <p:nvPicPr>
          <p:cNvPr id="12" name="Picture 11" descr="Demo.png"/>
          <p:cNvPicPr>
            <a:picLocks noChangeAspect="1"/>
          </p:cNvPicPr>
          <p:nvPr userDrawn="1"/>
        </p:nvPicPr>
        <p:blipFill>
          <a:blip r:embed="rId6" cstate="print"/>
          <a:stretch>
            <a:fillRect/>
          </a:stretch>
        </p:blipFill>
        <p:spPr>
          <a:xfrm>
            <a:off x="6096000" y="4724400"/>
            <a:ext cx="2568819" cy="929781"/>
          </a:xfrm>
          <a:prstGeom prst="rect">
            <a:avLst/>
          </a:prstGeom>
        </p:spPr>
      </p:pic>
    </p:spTree>
    <p:extLst>
      <p:ext uri="{BB962C8B-B14F-4D97-AF65-F5344CB8AC3E}">
        <p14:creationId xmlns:p14="http://schemas.microsoft.com/office/powerpoint/2010/main" xmlns="" val="21789994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_green">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55714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402105" y="5791200"/>
            <a:ext cx="5741895" cy="53340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5" name="Picture 14" descr="mslogo_black_2.png"/>
          <p:cNvPicPr>
            <a:picLocks noChangeAspect="1"/>
          </p:cNvPicPr>
          <p:nvPr userDrawn="1"/>
        </p:nvPicPr>
        <p:blipFill>
          <a:blip r:embed="rId5" cstate="print"/>
          <a:stretch>
            <a:fillRect/>
          </a:stretch>
        </p:blipFill>
        <p:spPr>
          <a:xfrm>
            <a:off x="8153400" y="202016"/>
            <a:ext cx="685800" cy="111333"/>
          </a:xfrm>
          <a:prstGeom prst="rect">
            <a:avLst/>
          </a:prstGeom>
        </p:spPr>
      </p:pic>
      <p:pic>
        <p:nvPicPr>
          <p:cNvPr id="17" name="Picture 16" descr="Demo_green.png"/>
          <p:cNvPicPr>
            <a:picLocks noChangeAspect="1"/>
          </p:cNvPicPr>
          <p:nvPr userDrawn="1"/>
        </p:nvPicPr>
        <p:blipFill>
          <a:blip r:embed="rId6" cstate="print"/>
          <a:stretch>
            <a:fillRect/>
          </a:stretch>
        </p:blipFill>
        <p:spPr>
          <a:xfrm>
            <a:off x="6096000" y="4724400"/>
            <a:ext cx="2576850" cy="932688"/>
          </a:xfrm>
          <a:prstGeom prst="rect">
            <a:avLst/>
          </a:prstGeom>
        </p:spPr>
      </p:pic>
    </p:spTree>
    <p:extLst>
      <p:ext uri="{BB962C8B-B14F-4D97-AF65-F5344CB8AC3E}">
        <p14:creationId xmlns:p14="http://schemas.microsoft.com/office/powerpoint/2010/main" xmlns="" val="36902667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mo_green">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55714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402105" y="5791200"/>
            <a:ext cx="5741895" cy="53340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5" name="Picture 14" descr="mslogo_black_2.png"/>
          <p:cNvPicPr>
            <a:picLocks noChangeAspect="1"/>
          </p:cNvPicPr>
          <p:nvPr userDrawn="1"/>
        </p:nvPicPr>
        <p:blipFill>
          <a:blip r:embed="rId5" cstate="print"/>
          <a:stretch>
            <a:fillRect/>
          </a:stretch>
        </p:blipFill>
        <p:spPr>
          <a:xfrm>
            <a:off x="8153400" y="202016"/>
            <a:ext cx="685800" cy="111333"/>
          </a:xfrm>
          <a:prstGeom prst="rect">
            <a:avLst/>
          </a:prstGeom>
        </p:spPr>
      </p:pic>
      <p:pic>
        <p:nvPicPr>
          <p:cNvPr id="16" name="Picture 15" descr="Demo_orange.png"/>
          <p:cNvPicPr>
            <a:picLocks noChangeAspect="1"/>
          </p:cNvPicPr>
          <p:nvPr userDrawn="1"/>
        </p:nvPicPr>
        <p:blipFill>
          <a:blip r:embed="rId6" cstate="print"/>
          <a:stretch>
            <a:fillRect/>
          </a:stretch>
        </p:blipFill>
        <p:spPr>
          <a:xfrm>
            <a:off x="6096000" y="4724400"/>
            <a:ext cx="2576850" cy="932688"/>
          </a:xfrm>
          <a:prstGeom prst="rect">
            <a:avLst/>
          </a:prstGeom>
        </p:spPr>
      </p:pic>
    </p:spTree>
    <p:extLst>
      <p:ext uri="{BB962C8B-B14F-4D97-AF65-F5344CB8AC3E}">
        <p14:creationId xmlns:p14="http://schemas.microsoft.com/office/powerpoint/2010/main" xmlns="" val="272950448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l - IT Manag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6872099" y="2285366"/>
            <a:ext cx="1795977" cy="2210434"/>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38426459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ria - Sales Manag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043901" y="2388216"/>
            <a:ext cx="1804775" cy="2031384"/>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10664503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mela - Operations Manag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010400" y="2438399"/>
            <a:ext cx="1632592" cy="1997983"/>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207109092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tricia - Controll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184596" y="2388215"/>
            <a:ext cx="1578404" cy="2153031"/>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7912852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obert - Chief Financial Offic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2" name="Picture 11" descr="head_robert.png"/>
          <p:cNvPicPr>
            <a:picLocks noChangeAspect="1"/>
          </p:cNvPicPr>
          <p:nvPr userDrawn="1"/>
        </p:nvPicPr>
        <p:blipFill>
          <a:blip r:embed="rId5" cstate="print"/>
          <a:stretch>
            <a:fillRect/>
          </a:stretch>
        </p:blipFill>
        <p:spPr>
          <a:xfrm>
            <a:off x="7239000" y="2354915"/>
            <a:ext cx="1524000" cy="2143125"/>
          </a:xfrm>
          <a:prstGeom prst="rect">
            <a:avLst/>
          </a:prstGeom>
        </p:spPr>
      </p:pic>
      <p:pic>
        <p:nvPicPr>
          <p:cNvPr id="15" name="Picture 14" descr="mslogo_black_2.png"/>
          <p:cNvPicPr>
            <a:picLocks noChangeAspect="1"/>
          </p:cNvPicPr>
          <p:nvPr userDrawn="1"/>
        </p:nvPicPr>
        <p:blipFill>
          <a:blip r:embed="rId6"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132183482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 name="Picture 13" descr="90108_090814_BIEB_T_PPT_Product_TitleSlide_c3_r3t0_s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372144" y="4343400"/>
            <a:ext cx="8086056" cy="1362075"/>
          </a:xfrm>
        </p:spPr>
        <p:txBody>
          <a:bodyPr anchor="b" anchorCtr="0">
            <a:normAutofit/>
          </a:bodyPr>
          <a:lstStyle>
            <a:lvl1pPr algn="l">
              <a:defRPr sz="4400" b="0" cap="none" spc="-150" baseline="0">
                <a:solidFill>
                  <a:schemeClr val="tx1"/>
                </a:solidFill>
              </a:defRPr>
            </a:lvl1pPr>
          </a:lstStyle>
          <a:p>
            <a:r>
              <a:rPr lang="en-US" dirty="0" err="1" smtClean="0"/>
              <a:t>Lorem</a:t>
            </a:r>
            <a:r>
              <a:rPr lang="en-US" dirty="0" smtClean="0"/>
              <a:t> </a:t>
            </a:r>
            <a:r>
              <a:rPr lang="en-US" dirty="0" err="1" smtClean="0"/>
              <a:t>Ipsum</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a:xfrm>
            <a:off x="304800" y="636004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airplane2.png"/>
          <p:cNvPicPr>
            <a:picLocks noChangeAspect="1"/>
          </p:cNvPicPr>
          <p:nvPr userDrawn="1"/>
        </p:nvPicPr>
        <p:blipFill>
          <a:blip r:embed="rId3" cstate="print"/>
          <a:stretch>
            <a:fillRect/>
          </a:stretch>
        </p:blipFill>
        <p:spPr>
          <a:xfrm>
            <a:off x="3352800" y="4095750"/>
            <a:ext cx="3486150" cy="323850"/>
          </a:xfrm>
          <a:prstGeom prst="rect">
            <a:avLst/>
          </a:prstGeom>
        </p:spPr>
      </p:pic>
      <p:pic>
        <p:nvPicPr>
          <p:cNvPr id="11" name="Picture 10" descr="MSD_logo.png"/>
          <p:cNvPicPr>
            <a:picLocks noChangeAspect="1"/>
          </p:cNvPicPr>
          <p:nvPr userDrawn="1"/>
        </p:nvPicPr>
        <p:blipFill>
          <a:blip r:embed="rId4" cstate="print"/>
          <a:stretch>
            <a:fillRect/>
          </a:stretch>
        </p:blipFill>
        <p:spPr>
          <a:xfrm>
            <a:off x="445813" y="3473064"/>
            <a:ext cx="2830787" cy="1022736"/>
          </a:xfrm>
          <a:prstGeom prst="rect">
            <a:avLst/>
          </a:prstGeom>
        </p:spPr>
      </p:pic>
      <p:pic>
        <p:nvPicPr>
          <p:cNvPr id="15" name="Picture 14" descr="mslogo_black_2.png"/>
          <p:cNvPicPr>
            <a:picLocks noChangeAspect="1"/>
          </p:cNvPicPr>
          <p:nvPr userDrawn="1"/>
        </p:nvPicPr>
        <p:blipFill>
          <a:blip r:embed="rId5" cstate="print"/>
          <a:stretch>
            <a:fillRect/>
          </a:stretch>
        </p:blipFill>
        <p:spPr>
          <a:xfrm>
            <a:off x="8153400" y="202016"/>
            <a:ext cx="685800" cy="111333"/>
          </a:xfrm>
          <a:prstGeom prst="rect">
            <a:avLst/>
          </a:prstGeom>
        </p:spPr>
      </p:pic>
      <p:pic>
        <p:nvPicPr>
          <p:cNvPr id="12" name="Picture 11" descr="head_robert.png"/>
          <p:cNvPicPr>
            <a:picLocks noChangeAspect="1"/>
          </p:cNvPicPr>
          <p:nvPr userDrawn="1"/>
        </p:nvPicPr>
        <p:blipFill>
          <a:blip r:embed="rId6" cstate="print"/>
          <a:stretch>
            <a:fillRect/>
          </a:stretch>
        </p:blipFill>
        <p:spPr>
          <a:xfrm>
            <a:off x="7010400" y="2438400"/>
            <a:ext cx="1752600" cy="2074038"/>
          </a:xfrm>
          <a:prstGeom prst="rect">
            <a:avLst/>
          </a:prstGeom>
        </p:spPr>
      </p:pic>
    </p:spTree>
    <p:extLst>
      <p:ext uri="{BB962C8B-B14F-4D97-AF65-F5344CB8AC3E}">
        <p14:creationId xmlns:p14="http://schemas.microsoft.com/office/powerpoint/2010/main" xmlns="" val="323105326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3418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l - IT Manag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airplane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095750"/>
            <a:ext cx="3486150" cy="3238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7" name="Picture 16" descr="head_robert.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872288" y="2286000"/>
            <a:ext cx="1795462" cy="22098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8" name="Picture 17" descr="mslogo_black_2.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B7C32DA5-1B89-47E3-A992-EB0BDF861191}" type="datetimeFigureOut">
              <a:rPr lang="en-US"/>
              <a:pPr>
                <a:defRPr/>
              </a:pPr>
              <a:t>03/24/2010</a:t>
            </a:fld>
            <a:endParaRPr lang="en-US"/>
          </a:p>
        </p:txBody>
      </p:sp>
      <p:sp>
        <p:nvSpPr>
          <p:cNvPr id="10"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BE44F5D-0872-488B-BE53-B886E1AFE437}" type="slidenum">
              <a:rPr lang="en-US"/>
              <a:pPr>
                <a:defRPr/>
              </a:pPr>
              <a:t>‹#›</a:t>
            </a:fld>
            <a:endParaRPr lang="en-US"/>
          </a:p>
        </p:txBody>
      </p:sp>
    </p:spTree>
    <p:extLst>
      <p:ext uri="{BB962C8B-B14F-4D97-AF65-F5344CB8AC3E}">
        <p14:creationId xmlns:p14="http://schemas.microsoft.com/office/powerpoint/2010/main" xmlns="" val="3227049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RESOURCES ONLY! NOT A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5" name="Picture 4" descr="head_robert.png"/>
          <p:cNvPicPr>
            <a:picLocks noChangeAspect="1"/>
          </p:cNvPicPr>
          <p:nvPr userDrawn="1"/>
        </p:nvPicPr>
        <p:blipFill>
          <a:blip r:embed="rId2" cstate="print"/>
          <a:stretch>
            <a:fillRect/>
          </a:stretch>
        </p:blipFill>
        <p:spPr>
          <a:xfrm>
            <a:off x="381000" y="2514600"/>
            <a:ext cx="1219200" cy="1500554"/>
          </a:xfrm>
          <a:prstGeom prst="rect">
            <a:avLst/>
          </a:prstGeom>
        </p:spPr>
      </p:pic>
      <p:pic>
        <p:nvPicPr>
          <p:cNvPr id="7" name="Picture 6" descr="head_robert.png"/>
          <p:cNvPicPr>
            <a:picLocks noChangeAspect="1"/>
          </p:cNvPicPr>
          <p:nvPr userDrawn="1"/>
        </p:nvPicPr>
        <p:blipFill>
          <a:blip r:embed="rId3" cstate="print"/>
          <a:stretch>
            <a:fillRect/>
          </a:stretch>
        </p:blipFill>
        <p:spPr>
          <a:xfrm>
            <a:off x="1600200" y="2590800"/>
            <a:ext cx="1307556" cy="1600200"/>
          </a:xfrm>
          <a:prstGeom prst="rect">
            <a:avLst/>
          </a:prstGeom>
        </p:spPr>
      </p:pic>
      <p:pic>
        <p:nvPicPr>
          <p:cNvPr id="10" name="Picture 9" descr="head_robert.png"/>
          <p:cNvPicPr>
            <a:picLocks noChangeAspect="1"/>
          </p:cNvPicPr>
          <p:nvPr userDrawn="1"/>
        </p:nvPicPr>
        <p:blipFill>
          <a:blip r:embed="rId4" cstate="print"/>
          <a:stretch>
            <a:fillRect/>
          </a:stretch>
        </p:blipFill>
        <p:spPr>
          <a:xfrm>
            <a:off x="1676400" y="4419600"/>
            <a:ext cx="1371600" cy="1543818"/>
          </a:xfrm>
          <a:prstGeom prst="rect">
            <a:avLst/>
          </a:prstGeom>
        </p:spPr>
      </p:pic>
      <p:pic>
        <p:nvPicPr>
          <p:cNvPr id="12" name="Picture 11" descr="airplane2.png"/>
          <p:cNvPicPr>
            <a:picLocks noChangeAspect="1"/>
          </p:cNvPicPr>
          <p:nvPr userDrawn="1"/>
        </p:nvPicPr>
        <p:blipFill>
          <a:blip r:embed="rId5" cstate="print"/>
          <a:stretch>
            <a:fillRect/>
          </a:stretch>
        </p:blipFill>
        <p:spPr>
          <a:xfrm>
            <a:off x="6477000" y="762000"/>
            <a:ext cx="1733550" cy="1924050"/>
          </a:xfrm>
          <a:prstGeom prst="rect">
            <a:avLst/>
          </a:prstGeom>
        </p:spPr>
      </p:pic>
      <p:pic>
        <p:nvPicPr>
          <p:cNvPr id="13" name="Picture 12" descr="airplane3.png"/>
          <p:cNvPicPr>
            <a:picLocks noChangeAspect="1"/>
          </p:cNvPicPr>
          <p:nvPr userDrawn="1"/>
        </p:nvPicPr>
        <p:blipFill>
          <a:blip r:embed="rId6" cstate="print"/>
          <a:stretch>
            <a:fillRect/>
          </a:stretch>
        </p:blipFill>
        <p:spPr>
          <a:xfrm>
            <a:off x="6019800" y="2590800"/>
            <a:ext cx="2905125" cy="1028700"/>
          </a:xfrm>
          <a:prstGeom prst="rect">
            <a:avLst/>
          </a:prstGeom>
        </p:spPr>
      </p:pic>
      <p:sp>
        <p:nvSpPr>
          <p:cNvPr id="15" name="Rectangle 14"/>
          <p:cNvSpPr>
            <a:spLocks noChangeAspect="1"/>
          </p:cNvSpPr>
          <p:nvPr userDrawn="1"/>
        </p:nvSpPr>
        <p:spPr>
          <a:xfrm>
            <a:off x="6248400" y="4267200"/>
            <a:ext cx="2895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4" name="Picture 13" descr="airplane4.png"/>
          <p:cNvPicPr>
            <a:picLocks noChangeAspect="1"/>
          </p:cNvPicPr>
          <p:nvPr userDrawn="1"/>
        </p:nvPicPr>
        <p:blipFill>
          <a:blip r:embed="rId7" cstate="print"/>
          <a:stretch>
            <a:fillRect/>
          </a:stretch>
        </p:blipFill>
        <p:spPr>
          <a:xfrm>
            <a:off x="5895975" y="3657600"/>
            <a:ext cx="3248025" cy="2600325"/>
          </a:xfrm>
          <a:prstGeom prst="rect">
            <a:avLst/>
          </a:prstGeom>
        </p:spPr>
      </p:pic>
      <p:pic>
        <p:nvPicPr>
          <p:cNvPr id="16" name="Picture 15" descr="head_robert.png"/>
          <p:cNvPicPr>
            <a:picLocks noChangeAspect="1"/>
          </p:cNvPicPr>
          <p:nvPr userDrawn="1"/>
        </p:nvPicPr>
        <p:blipFill>
          <a:blip r:embed="rId8" cstate="print"/>
          <a:stretch>
            <a:fillRect/>
          </a:stretch>
        </p:blipFill>
        <p:spPr>
          <a:xfrm>
            <a:off x="3124200" y="4267200"/>
            <a:ext cx="1184560" cy="1665788"/>
          </a:xfrm>
          <a:prstGeom prst="rect">
            <a:avLst/>
          </a:prstGeom>
        </p:spPr>
      </p:pic>
      <p:pic>
        <p:nvPicPr>
          <p:cNvPr id="17" name="Picture 16" descr="head_robert.png"/>
          <p:cNvPicPr>
            <a:picLocks noChangeAspect="1"/>
          </p:cNvPicPr>
          <p:nvPr userDrawn="1"/>
        </p:nvPicPr>
        <p:blipFill>
          <a:blip r:embed="rId9" cstate="print"/>
          <a:stretch>
            <a:fillRect/>
          </a:stretch>
        </p:blipFill>
        <p:spPr>
          <a:xfrm>
            <a:off x="381000" y="4191000"/>
            <a:ext cx="1296605" cy="1768642"/>
          </a:xfrm>
          <a:prstGeom prst="rect">
            <a:avLst/>
          </a:prstGeom>
        </p:spPr>
      </p:pic>
      <p:pic>
        <p:nvPicPr>
          <p:cNvPr id="19" name="Picture 18" descr="head_robert.png"/>
          <p:cNvPicPr>
            <a:picLocks noChangeAspect="1"/>
          </p:cNvPicPr>
          <p:nvPr userDrawn="1"/>
        </p:nvPicPr>
        <p:blipFill>
          <a:blip r:embed="rId10" cstate="print"/>
          <a:stretch>
            <a:fillRect/>
          </a:stretch>
        </p:blipFill>
        <p:spPr>
          <a:xfrm>
            <a:off x="2971800" y="2667000"/>
            <a:ext cx="1307253" cy="1547011"/>
          </a:xfrm>
          <a:prstGeom prst="rect">
            <a:avLst/>
          </a:prstGeom>
        </p:spPr>
      </p:pic>
    </p:spTree>
    <p:extLst>
      <p:ext uri="{BB962C8B-B14F-4D97-AF65-F5344CB8AC3E}">
        <p14:creationId xmlns:p14="http://schemas.microsoft.com/office/powerpoint/2010/main" xmlns="" val="266048602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_no pla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077200" y="152400"/>
            <a:ext cx="811211" cy="279493"/>
          </a:xfrm>
          <a:prstGeom prst="rect">
            <a:avLst/>
          </a:prstGeom>
          <a:noFill/>
          <a:ln w="9525">
            <a:noFill/>
            <a:miter lim="800000"/>
            <a:headEnd/>
            <a:tailEnd/>
          </a:ln>
        </p:spPr>
      </p:pic>
      <p:grpSp>
        <p:nvGrpSpPr>
          <p:cNvPr id="11" name="Group 10"/>
          <p:cNvGrpSpPr/>
          <p:nvPr userDrawn="1"/>
        </p:nvGrpSpPr>
        <p:grpSpPr>
          <a:xfrm>
            <a:off x="7848600" y="111825"/>
            <a:ext cx="1066800" cy="421575"/>
            <a:chOff x="7848600" y="111825"/>
            <a:chExt cx="1066800" cy="421575"/>
          </a:xfrm>
        </p:grpSpPr>
        <p:pic>
          <p:nvPicPr>
            <p:cNvPr id="12"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3" name="Picture 2"/>
            <p:cNvPicPr>
              <a:picLocks noChangeAspect="1" noChangeArrowheads="1"/>
            </p:cNvPicPr>
            <p:nvPr userDrawn="1"/>
          </p:nvPicPr>
          <p:blipFill>
            <a:blip r:embed="rId2"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300006240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ontent Page_no plane">
    <p:spTree>
      <p:nvGrpSpPr>
        <p:cNvPr id="1" name=""/>
        <p:cNvGrpSpPr/>
        <p:nvPr/>
      </p:nvGrpSpPr>
      <p:grpSpPr>
        <a:xfrm>
          <a:off x="0" y="0"/>
          <a:ext cx="0" cy="0"/>
          <a:chOff x="0" y="0"/>
          <a:chExt cx="0" cy="0"/>
        </a:xfrm>
      </p:grpSpPr>
      <p:sp>
        <p:nvSpPr>
          <p:cNvPr id="2" name="Title 1"/>
          <p:cNvSpPr>
            <a:spLocks noGrp="1"/>
          </p:cNvSpPr>
          <p:nvPr>
            <p:ph type="title"/>
          </p:nvPr>
        </p:nvSpPr>
        <p:spPr>
          <a:xfrm>
            <a:off x="595424" y="757173"/>
            <a:ext cx="7938976" cy="590931"/>
          </a:xfrm>
        </p:spPr>
        <p:txBody>
          <a:bodyPr/>
          <a:lstStyle>
            <a:lvl1pPr>
              <a:lnSpc>
                <a:spcPct val="90000"/>
              </a:lnSpc>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8077200" y="152400"/>
            <a:ext cx="811211" cy="279493"/>
          </a:xfrm>
          <a:prstGeom prst="rect">
            <a:avLst/>
          </a:prstGeom>
          <a:noFill/>
          <a:ln w="9525">
            <a:noFill/>
            <a:miter lim="800000"/>
            <a:headEnd/>
            <a:tailEnd/>
          </a:ln>
        </p:spPr>
      </p:pic>
      <p:grpSp>
        <p:nvGrpSpPr>
          <p:cNvPr id="10" name="Group 9"/>
          <p:cNvGrpSpPr/>
          <p:nvPr userDrawn="1"/>
        </p:nvGrpSpPr>
        <p:grpSpPr>
          <a:xfrm>
            <a:off x="7848600" y="111825"/>
            <a:ext cx="1066800" cy="421575"/>
            <a:chOff x="7848600" y="111825"/>
            <a:chExt cx="1066800" cy="421575"/>
          </a:xfrm>
        </p:grpSpPr>
        <p:pic>
          <p:nvPicPr>
            <p:cNvPr id="11" name="Picture 14" descr="MSD_logo.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848600" y="111825"/>
              <a:ext cx="1066800" cy="4215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2" name="Picture 2"/>
            <p:cNvPicPr>
              <a:picLocks noChangeAspect="1" noChangeArrowheads="1"/>
            </p:cNvPicPr>
            <p:nvPr userDrawn="1"/>
          </p:nvPicPr>
          <p:blipFill>
            <a:blip r:embed="rId2" cstate="print"/>
            <a:srcRect/>
            <a:stretch>
              <a:fillRect/>
            </a:stretch>
          </p:blipFill>
          <p:spPr bwMode="auto">
            <a:xfrm>
              <a:off x="7979055" y="180710"/>
              <a:ext cx="811211" cy="279493"/>
            </a:xfrm>
            <a:prstGeom prst="rect">
              <a:avLst/>
            </a:prstGeom>
            <a:noFill/>
            <a:ln w="9525">
              <a:noFill/>
              <a:miter lim="800000"/>
              <a:headEnd/>
              <a:tailEnd/>
            </a:ln>
          </p:spPr>
        </p:pic>
      </p:grpSp>
    </p:spTree>
    <p:extLst>
      <p:ext uri="{BB962C8B-B14F-4D97-AF65-F5344CB8AC3E}">
        <p14:creationId xmlns:p14="http://schemas.microsoft.com/office/powerpoint/2010/main" xmlns="" val="240384015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8E2DA-5DB2-4B0B-8517-FE8AAEBF8739}" type="datetimeFigureOut">
              <a:rPr lang="en-US" smtClean="0">
                <a:solidFill>
                  <a:prstClr val="black">
                    <a:tint val="75000"/>
                  </a:prstClr>
                </a:solidFill>
              </a:rPr>
              <a:pPr/>
              <a:t>03/24/2010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759B23-181A-4DF4-B327-ED62F0603B08}" type="slidenum">
              <a:rPr lang="en-US" smtClean="0">
                <a:solidFill>
                  <a:prstClr val="black">
                    <a:tint val="75000"/>
                  </a:prstClr>
                </a:solidFill>
              </a:rPr>
              <a:pPr/>
              <a:t>‹#›</a:t>
            </a:fld>
            <a:endParaRPr lang="en-US">
              <a:solidFill>
                <a:prstClr val="black">
                  <a:tint val="75000"/>
                </a:prstClr>
              </a:solidFill>
            </a:endParaRPr>
          </a:p>
        </p:txBody>
      </p:sp>
      <p:sp>
        <p:nvSpPr>
          <p:cNvPr id="15" name="Rectangle 14"/>
          <p:cNvSpPr>
            <a:spLocks noChangeAspect="1"/>
          </p:cNvSpPr>
          <p:nvPr userDrawn="1"/>
        </p:nvSpPr>
        <p:spPr>
          <a:xfrm>
            <a:off x="6248400" y="4267200"/>
            <a:ext cx="2895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xmlns="" val="818251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ria - Sales Manag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airplane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095750"/>
            <a:ext cx="3486150" cy="3238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7" name="Picture 16" descr="head_robert.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043738" y="2387600"/>
            <a:ext cx="1804987" cy="2032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8" name="Picture 17" descr="mslogo_black_2.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E4C4782C-358A-4826-B612-FA66C3AA43A2}" type="datetimeFigureOut">
              <a:rPr lang="en-US"/>
              <a:pPr>
                <a:defRPr/>
              </a:pPr>
              <a:t>03/24/2010</a:t>
            </a:fld>
            <a:endParaRPr lang="en-US"/>
          </a:p>
        </p:txBody>
      </p:sp>
      <p:sp>
        <p:nvSpPr>
          <p:cNvPr id="10"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66D6DAF-52F9-47C5-A161-632BE1B7D35D}" type="slidenum">
              <a:rPr lang="en-US"/>
              <a:pPr>
                <a:defRPr/>
              </a:pPr>
              <a:t>‹#›</a:t>
            </a:fld>
            <a:endParaRPr lang="en-US"/>
          </a:p>
        </p:txBody>
      </p:sp>
    </p:spTree>
    <p:extLst>
      <p:ext uri="{BB962C8B-B14F-4D97-AF65-F5344CB8AC3E}">
        <p14:creationId xmlns:p14="http://schemas.microsoft.com/office/powerpoint/2010/main" xmlns="" val="8492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mela - Operations Manag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airplane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095750"/>
            <a:ext cx="3486150" cy="3238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7" name="Picture 16" descr="head_robert.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010400" y="2438400"/>
            <a:ext cx="1631950" cy="1998663"/>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8" name="Picture 17" descr="mslogo_black_2.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3B310069-FF06-41EC-910D-806B5AF41F14}" type="datetimeFigureOut">
              <a:rPr lang="en-US"/>
              <a:pPr>
                <a:defRPr/>
              </a:pPr>
              <a:t>03/24/2010</a:t>
            </a:fld>
            <a:endParaRPr lang="en-US"/>
          </a:p>
        </p:txBody>
      </p:sp>
      <p:sp>
        <p:nvSpPr>
          <p:cNvPr id="10"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207DBF4-72E4-4A3A-995D-71B4DAAFF95F}" type="slidenum">
              <a:rPr lang="en-US"/>
              <a:pPr>
                <a:defRPr/>
              </a:pPr>
              <a:t>‹#›</a:t>
            </a:fld>
            <a:endParaRPr lang="en-US"/>
          </a:p>
        </p:txBody>
      </p:sp>
    </p:spTree>
    <p:extLst>
      <p:ext uri="{BB962C8B-B14F-4D97-AF65-F5344CB8AC3E}">
        <p14:creationId xmlns:p14="http://schemas.microsoft.com/office/powerpoint/2010/main" xmlns="" val="101533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tricia - Controll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90108_090814_BIEB_T_PPT_Product_TitleSlide_c3_r3t0_sg.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5" name="Picture 14" descr="airplane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095750"/>
            <a:ext cx="3486150" cy="3238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6" name="Picture 15" descr="MSD_logo.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46088" y="3473450"/>
            <a:ext cx="2830512" cy="102235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7" name="Picture 16" descr="head_robert.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185025" y="2387600"/>
            <a:ext cx="1577975" cy="2154238"/>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8" name="Picture 17" descr="mslogo_black_2.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72144" y="4343400"/>
            <a:ext cx="8086056" cy="1362075"/>
          </a:xfrm>
        </p:spPr>
        <p:txBody>
          <a:bodyPr>
            <a:normAutofit/>
          </a:bodyPr>
          <a:lstStyle>
            <a:lvl1pPr algn="l">
              <a:defRPr sz="4400" b="0" cap="none" baseline="0">
                <a:solidFill>
                  <a:schemeClr val="tx1"/>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F9961A9E-6F2B-4ABB-9C0E-02A8634281DF}" type="datetimeFigureOut">
              <a:rPr lang="en-US"/>
              <a:pPr>
                <a:defRPr/>
              </a:pPr>
              <a:t>03/24/2010</a:t>
            </a:fld>
            <a:endParaRPr lang="en-US"/>
          </a:p>
        </p:txBody>
      </p:sp>
      <p:sp>
        <p:nvSpPr>
          <p:cNvPr id="10" name="Footer Placeholder 4"/>
          <p:cNvSpPr>
            <a:spLocks noGrp="1"/>
          </p:cNvSpPr>
          <p:nvPr>
            <p:ph type="ftr" sz="quarter" idx="11"/>
          </p:nvPr>
        </p:nvSpPr>
        <p:spPr>
          <a:xfrm>
            <a:off x="304800" y="6359525"/>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82C42D2-A55E-423A-A8C9-82B6C332E43C}" type="slidenum">
              <a:rPr lang="en-US"/>
              <a:pPr>
                <a:defRPr/>
              </a:pPr>
              <a:t>‹#›</a:t>
            </a:fld>
            <a:endParaRPr lang="en-US"/>
          </a:p>
        </p:txBody>
      </p:sp>
    </p:spTree>
    <p:extLst>
      <p:ext uri="{BB962C8B-B14F-4D97-AF65-F5344CB8AC3E}">
        <p14:creationId xmlns:p14="http://schemas.microsoft.com/office/powerpoint/2010/main" xmlns="" val="359082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7.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6.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8.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7.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7.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5313" y="946150"/>
            <a:ext cx="8020050" cy="4572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14363" y="1555750"/>
            <a:ext cx="8229600" cy="4525963"/>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380C656-A94D-4199-B862-12E2A4B61B2B}" type="datetimeFigureOut">
              <a:rPr lang="en-US"/>
              <a:pPr>
                <a:defRPr/>
              </a:pPr>
              <a:t>03/24/2010</a:t>
            </a:fld>
            <a:endParaRPr lang="en-US"/>
          </a:p>
        </p:txBody>
      </p:sp>
      <p:sp>
        <p:nvSpPr>
          <p:cNvPr id="5" name="Footer Placeholder 4"/>
          <p:cNvSpPr>
            <a:spLocks noGrp="1"/>
          </p:cNvSpPr>
          <p:nvPr>
            <p:ph type="ftr" sz="quarter" idx="3"/>
          </p:nvPr>
        </p:nvSpPr>
        <p:spPr>
          <a:xfrm>
            <a:off x="109538" y="6359525"/>
            <a:ext cx="2895600" cy="365125"/>
          </a:xfrm>
          <a:prstGeom prst="rect">
            <a:avLst/>
          </a:prstGeom>
        </p:spPr>
        <p:txBody>
          <a:bodyPr vert="horz" lIns="91440" tIns="45720" rIns="91440" bIns="45720" rtlCol="0" anchor="b" anchorCtr="0"/>
          <a:lstStyle>
            <a:lvl1pPr algn="l" fontAlgn="auto">
              <a:spcBef>
                <a:spcPts val="0"/>
              </a:spcBef>
              <a:spcAft>
                <a:spcPts val="0"/>
              </a:spcAft>
              <a:defRPr sz="900" cap="all" baseline="0" dirty="0" smtClean="0">
                <a:solidFill>
                  <a:schemeClr val="tx1">
                    <a:tint val="75000"/>
                  </a:schemeClr>
                </a:solidFill>
                <a:latin typeface="+mn-lt"/>
                <a:cs typeface="+mn-cs"/>
              </a:defRPr>
            </a:lvl1pPr>
          </a:lstStyle>
          <a:p>
            <a:pPr>
              <a:defRPr/>
            </a:pPr>
            <a:r>
              <a:rPr lang="en-US"/>
              <a:t>Slide Title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C3C7DB7-6958-4862-A09E-82AFB991DF68}" type="slidenum">
              <a:rPr lang="en-US"/>
              <a:pPr>
                <a:defRPr/>
              </a:pPr>
              <a:t>‹#›</a:t>
            </a:fld>
            <a:endParaRPr lang="en-US"/>
          </a:p>
        </p:txBody>
      </p:sp>
      <p:pic>
        <p:nvPicPr>
          <p:cNvPr id="1031" name="Picture 10" descr="MSD_logo.png"/>
          <p:cNvPicPr>
            <a:picLocks noChangeAspect="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304800" y="76200"/>
            <a:ext cx="2352675" cy="849313"/>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1032" name="Picture 11" descr="airplane4.png"/>
          <p:cNvPicPr>
            <a:picLocks noChangeAspect="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6326188" y="4421188"/>
            <a:ext cx="2682875" cy="2147887"/>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1033" name="Picture 9" descr="mslogo_black_2.png"/>
          <p:cNvPicPr>
            <a:picLocks noChangeAspect="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8153400" y="201613"/>
            <a:ext cx="685800" cy="11112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747" r:id="rId2"/>
    <p:sldLayoutId id="2147483679" r:id="rId3"/>
    <p:sldLayoutId id="2147483748"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1" r:id="rId15"/>
  </p:sldLayoutIdLst>
  <p:txStyles>
    <p:titleStyle>
      <a:lvl1pPr algn="l" rtl="0" fontAlgn="base">
        <a:spcBef>
          <a:spcPct val="0"/>
        </a:spcBef>
        <a:spcAft>
          <a:spcPct val="0"/>
        </a:spcAft>
        <a:defRPr sz="2000" kern="1200">
          <a:solidFill>
            <a:srgbClr val="E46C0A"/>
          </a:solidFill>
          <a:latin typeface="+mj-lt"/>
          <a:ea typeface="+mj-ea"/>
          <a:cs typeface="+mj-cs"/>
        </a:defRPr>
      </a:lvl1pPr>
      <a:lvl2pPr algn="l" rtl="0" fontAlgn="base">
        <a:spcBef>
          <a:spcPct val="0"/>
        </a:spcBef>
        <a:spcAft>
          <a:spcPct val="0"/>
        </a:spcAft>
        <a:defRPr sz="2000">
          <a:solidFill>
            <a:srgbClr val="E46C0A"/>
          </a:solidFill>
          <a:latin typeface="Segoe UI" pitchFamily="34" charset="0"/>
        </a:defRPr>
      </a:lvl2pPr>
      <a:lvl3pPr algn="l" rtl="0" fontAlgn="base">
        <a:spcBef>
          <a:spcPct val="0"/>
        </a:spcBef>
        <a:spcAft>
          <a:spcPct val="0"/>
        </a:spcAft>
        <a:defRPr sz="2000">
          <a:solidFill>
            <a:srgbClr val="E46C0A"/>
          </a:solidFill>
          <a:latin typeface="Segoe UI" pitchFamily="34" charset="0"/>
        </a:defRPr>
      </a:lvl3pPr>
      <a:lvl4pPr algn="l" rtl="0" fontAlgn="base">
        <a:spcBef>
          <a:spcPct val="0"/>
        </a:spcBef>
        <a:spcAft>
          <a:spcPct val="0"/>
        </a:spcAft>
        <a:defRPr sz="2000">
          <a:solidFill>
            <a:srgbClr val="E46C0A"/>
          </a:solidFill>
          <a:latin typeface="Segoe UI" pitchFamily="34" charset="0"/>
        </a:defRPr>
      </a:lvl4pPr>
      <a:lvl5pPr algn="l" rtl="0" fontAlgn="base">
        <a:spcBef>
          <a:spcPct val="0"/>
        </a:spcBef>
        <a:spcAft>
          <a:spcPct val="0"/>
        </a:spcAft>
        <a:defRPr sz="2000">
          <a:solidFill>
            <a:srgbClr val="E46C0A"/>
          </a:solidFill>
          <a:latin typeface="Segoe UI" pitchFamily="34" charset="0"/>
        </a:defRPr>
      </a:lvl5pPr>
      <a:lvl6pPr marL="457200" algn="l" rtl="0" fontAlgn="base">
        <a:spcBef>
          <a:spcPct val="0"/>
        </a:spcBef>
        <a:spcAft>
          <a:spcPct val="0"/>
        </a:spcAft>
        <a:defRPr sz="2000">
          <a:solidFill>
            <a:srgbClr val="E46C0A"/>
          </a:solidFill>
          <a:latin typeface="Segoe UI" pitchFamily="34" charset="0"/>
        </a:defRPr>
      </a:lvl6pPr>
      <a:lvl7pPr marL="914400" algn="l" rtl="0" fontAlgn="base">
        <a:spcBef>
          <a:spcPct val="0"/>
        </a:spcBef>
        <a:spcAft>
          <a:spcPct val="0"/>
        </a:spcAft>
        <a:defRPr sz="2000">
          <a:solidFill>
            <a:srgbClr val="E46C0A"/>
          </a:solidFill>
          <a:latin typeface="Segoe UI" pitchFamily="34" charset="0"/>
        </a:defRPr>
      </a:lvl7pPr>
      <a:lvl8pPr marL="1371600" algn="l" rtl="0" fontAlgn="base">
        <a:spcBef>
          <a:spcPct val="0"/>
        </a:spcBef>
        <a:spcAft>
          <a:spcPct val="0"/>
        </a:spcAft>
        <a:defRPr sz="2000">
          <a:solidFill>
            <a:srgbClr val="E46C0A"/>
          </a:solidFill>
          <a:latin typeface="Segoe UI" pitchFamily="34" charset="0"/>
        </a:defRPr>
      </a:lvl8pPr>
      <a:lvl9pPr marL="1828800" algn="l" rtl="0" fontAlgn="base">
        <a:spcBef>
          <a:spcPct val="0"/>
        </a:spcBef>
        <a:spcAft>
          <a:spcPct val="0"/>
        </a:spcAft>
        <a:defRPr sz="2000">
          <a:solidFill>
            <a:srgbClr val="E46C0A"/>
          </a:solidFill>
          <a:latin typeface="Segoe UI" pitchFamily="34" charset="0"/>
        </a:defRPr>
      </a:lvl9pPr>
    </p:titleStyle>
    <p:bodyStyle>
      <a:lvl1pPr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1pPr>
      <a:lvl2pPr marL="74295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2pPr>
      <a:lvl3pPr marL="11430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3pPr>
      <a:lvl4pPr marL="16002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4pPr>
      <a:lvl5pPr marL="20574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9"/>
          <p:cNvGrpSpPr/>
          <p:nvPr/>
        </p:nvGrpSpPr>
        <p:grpSpPr>
          <a:xfrm>
            <a:off x="0" y="0"/>
            <a:ext cx="9144000" cy="6858000"/>
            <a:chOff x="0" y="0"/>
            <a:chExt cx="9144000" cy="6858000"/>
          </a:xfrm>
        </p:grpSpPr>
        <p:pic>
          <p:nvPicPr>
            <p:cNvPr id="21" name="Picture 20" descr="89312_OCC_Wave1_PPT_T2_Solution_ChapterSlide_M1r1t0_mg.jpg"/>
            <p:cNvPicPr>
              <a:picLocks noChangeAspect="1"/>
            </p:cNvPicPr>
            <p:nvPr userDrawn="1"/>
          </p:nvPicPr>
          <p:blipFill>
            <a:blip r:embed="rId17" cstate="print"/>
            <a:stretch>
              <a:fillRect/>
            </a:stretch>
          </p:blipFill>
          <p:spPr>
            <a:xfrm>
              <a:off x="0" y="0"/>
              <a:ext cx="9144000" cy="6858000"/>
            </a:xfrm>
            <a:prstGeom prst="rect">
              <a:avLst/>
            </a:prstGeom>
          </p:spPr>
        </p:pic>
        <p:sp>
          <p:nvSpPr>
            <p:cNvPr id="22" name="Rectangle 21"/>
            <p:cNvSpPr/>
            <p:nvPr userDrawn="1"/>
          </p:nvSpPr>
          <p:spPr>
            <a:xfrm>
              <a:off x="0" y="533400"/>
              <a:ext cx="9144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4" name="Date Placeholder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ED6BD54-2030-4C1F-B895-704258A24C17}" type="datetime4">
              <a:rPr lang="en-US" smtClean="0">
                <a:solidFill>
                  <a:prstClr val="black">
                    <a:tint val="75000"/>
                  </a:prstClr>
                </a:solidFill>
                <a:latin typeface="Arial"/>
                <a:cs typeface="+mn-cs"/>
              </a:rPr>
              <a:pPr fontAlgn="auto">
                <a:spcBef>
                  <a:spcPts val="0"/>
                </a:spcBef>
                <a:spcAft>
                  <a:spcPts val="0"/>
                </a:spcAft>
              </a:pPr>
              <a:t>March 24, 2010</a:t>
            </a:fld>
            <a:endParaRPr lang="en-US" dirty="0">
              <a:solidFill>
                <a:prstClr val="black">
                  <a:tint val="75000"/>
                </a:prstClr>
              </a:solidFill>
              <a:latin typeface="Arial"/>
              <a:cs typeface="+mn-cs"/>
            </a:endParaRPr>
          </a:p>
        </p:txBody>
      </p:sp>
      <p:sp>
        <p:nvSpPr>
          <p:cNvPr id="5" name="Footer Placeholder 4"/>
          <p:cNvSpPr>
            <a:spLocks noGrp="1"/>
          </p:cNvSpPr>
          <p:nvPr>
            <p:ph type="ftr" sz="quarter" idx="3"/>
          </p:nvPr>
        </p:nvSpPr>
        <p:spPr>
          <a:xfrm>
            <a:off x="109872" y="6360040"/>
            <a:ext cx="2895600" cy="365125"/>
          </a:xfrm>
          <a:prstGeom prst="rect">
            <a:avLst/>
          </a:prstGeom>
        </p:spPr>
        <p:txBody>
          <a:bodyPr vert="horz" lIns="91440" tIns="45720" rIns="91440" bIns="45720" rtlCol="0" anchor="b" anchorCtr="0"/>
          <a:lstStyle>
            <a:lvl1pPr algn="l">
              <a:defRPr sz="900" cap="all" baseline="0">
                <a:solidFill>
                  <a:schemeClr val="bg1"/>
                </a:solidFill>
              </a:defRPr>
            </a:lvl1pPr>
          </a:lstStyle>
          <a:p>
            <a:pPr fontAlgn="auto">
              <a:spcBef>
                <a:spcPts val="0"/>
              </a:spcBef>
              <a:spcAft>
                <a:spcPts val="0"/>
              </a:spcAft>
            </a:pPr>
            <a:endParaRPr lang="en-US" dirty="0">
              <a:solidFill>
                <a:prstClr val="white"/>
              </a:solidFill>
              <a:latin typeface="Aria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759B23-181A-4DF4-B327-ED62F0603B08}" type="slidenum">
              <a:rPr lang="en-US" smtClean="0">
                <a:solidFill>
                  <a:prstClr val="black">
                    <a:tint val="75000"/>
                  </a:prstClr>
                </a:solidFill>
                <a:latin typeface="Arial"/>
                <a:cs typeface="+mn-cs"/>
              </a:rPr>
              <a:pPr fontAlgn="auto">
                <a:spcBef>
                  <a:spcPts val="0"/>
                </a:spcBef>
                <a:spcAft>
                  <a:spcPts val="0"/>
                </a:spcAft>
              </a:pPr>
              <a:t>‹#›</a:t>
            </a:fld>
            <a:endParaRPr lang="en-US" dirty="0">
              <a:solidFill>
                <a:prstClr val="black">
                  <a:tint val="75000"/>
                </a:prstClr>
              </a:solidFill>
              <a:latin typeface="Arial"/>
              <a:cs typeface="+mn-cs"/>
            </a:endParaRPr>
          </a:p>
        </p:txBody>
      </p:sp>
      <p:pic>
        <p:nvPicPr>
          <p:cNvPr id="8" name="Picture 7" descr="mslogo_black_2.png"/>
          <p:cNvPicPr>
            <a:picLocks noChangeAspect="1"/>
          </p:cNvPicPr>
          <p:nvPr/>
        </p:nvPicPr>
        <p:blipFill>
          <a:blip r:embed="rId18" cstate="print"/>
          <a:stretch>
            <a:fillRect/>
          </a:stretch>
        </p:blipFill>
        <p:spPr>
          <a:xfrm>
            <a:off x="8273896" y="152400"/>
            <a:ext cx="685800" cy="111333"/>
          </a:xfrm>
          <a:prstGeom prst="rect">
            <a:avLst/>
          </a:prstGeom>
        </p:spPr>
      </p:pic>
      <p:pic>
        <p:nvPicPr>
          <p:cNvPr id="9" name="Picture 8" descr="Because its everybody's business_T1Logo.png"/>
          <p:cNvPicPr>
            <a:picLocks noChangeAspect="1"/>
          </p:cNvPicPr>
          <p:nvPr/>
        </p:nvPicPr>
        <p:blipFill>
          <a:blip r:embed="rId19" cstate="print"/>
          <a:stretch>
            <a:fillRect/>
          </a:stretch>
        </p:blipFill>
        <p:spPr>
          <a:xfrm>
            <a:off x="7315200" y="6443332"/>
            <a:ext cx="1656596" cy="280779"/>
          </a:xfrm>
          <a:prstGeom prst="rect">
            <a:avLst/>
          </a:prstGeom>
        </p:spPr>
      </p:pic>
      <p:sp>
        <p:nvSpPr>
          <p:cNvPr id="2" name="Title Placeholder 1"/>
          <p:cNvSpPr>
            <a:spLocks noGrp="1"/>
          </p:cNvSpPr>
          <p:nvPr>
            <p:ph type="title"/>
          </p:nvPr>
        </p:nvSpPr>
        <p:spPr>
          <a:xfrm>
            <a:off x="595424" y="685800"/>
            <a:ext cx="8020496" cy="4572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4920" y="1295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694948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p:fade/>
  </p:transition>
  <p:timing>
    <p:tnLst>
      <p:par>
        <p:cTn id="1" dur="indefinite" restart="never" nodeType="tmRoot"/>
      </p:par>
    </p:tnLst>
  </p:timing>
  <p:hf sldNum="0" hdr="0" ftr="0" dt="0"/>
  <p:txStyles>
    <p:titleStyle>
      <a:lvl1pPr algn="l" defTabSz="914400" rtl="0" eaLnBrk="1" latinLnBrk="0" hangingPunct="1">
        <a:spcBef>
          <a:spcPct val="0"/>
        </a:spcBef>
        <a:buNone/>
        <a:defRPr lang="en-US" sz="2400" kern="1200" dirty="0">
          <a:solidFill>
            <a:schemeClr val="tx1"/>
          </a:solidFill>
          <a:latin typeface="-banhart- ver : 008" pitchFamily="2" charset="2"/>
          <a:ea typeface="+mj-ea"/>
          <a:cs typeface="+mj-cs"/>
        </a:defRPr>
      </a:lvl1pPr>
    </p:titleStyle>
    <p:bodyStyle>
      <a:lvl1pPr marL="0" indent="-182880" algn="l" defTabSz="914400" rtl="0" eaLnBrk="1" latinLnBrk="0" hangingPunct="1">
        <a:spcBef>
          <a:spcPct val="20000"/>
        </a:spcBef>
        <a:buClr>
          <a:srgbClr val="D96B47"/>
        </a:buClr>
        <a:buFont typeface="Arial" pitchFamily="34" charset="0"/>
        <a:buChar char="•"/>
        <a:defRPr sz="1600" kern="1200">
          <a:solidFill>
            <a:schemeClr val="tx1"/>
          </a:solidFill>
          <a:latin typeface="+mn-lt"/>
          <a:ea typeface="+mn-ea"/>
          <a:cs typeface="+mn-cs"/>
        </a:defRPr>
      </a:lvl1pPr>
      <a:lvl2pPr marL="742950" indent="-182880" algn="l" defTabSz="914400" rtl="0" eaLnBrk="1" latinLnBrk="0" hangingPunct="1">
        <a:spcBef>
          <a:spcPct val="20000"/>
        </a:spcBef>
        <a:buClr>
          <a:srgbClr val="D96B47"/>
        </a:buClr>
        <a:buFont typeface="Arial" pitchFamily="34" charset="0"/>
        <a:buChar char="•"/>
        <a:defRPr sz="1600" kern="1200">
          <a:solidFill>
            <a:schemeClr val="tx1"/>
          </a:solidFill>
          <a:latin typeface="+mn-lt"/>
          <a:ea typeface="+mn-ea"/>
          <a:cs typeface="+mn-cs"/>
        </a:defRPr>
      </a:lvl2pPr>
      <a:lvl3pPr marL="1143000" indent="-182880" algn="l" defTabSz="914400" rtl="0" eaLnBrk="1" latinLnBrk="0" hangingPunct="1">
        <a:spcBef>
          <a:spcPct val="20000"/>
        </a:spcBef>
        <a:buClr>
          <a:srgbClr val="D96B47"/>
        </a:buClr>
        <a:buFont typeface="Arial" pitchFamily="34" charset="0"/>
        <a:buChar char="•"/>
        <a:defRPr sz="1600" kern="1200">
          <a:solidFill>
            <a:schemeClr val="tx1"/>
          </a:solidFill>
          <a:latin typeface="+mn-lt"/>
          <a:ea typeface="+mn-ea"/>
          <a:cs typeface="+mn-cs"/>
        </a:defRPr>
      </a:lvl3pPr>
      <a:lvl4pPr marL="1600200" indent="-182880" algn="l" defTabSz="914400" rtl="0" eaLnBrk="1" latinLnBrk="0" hangingPunct="1">
        <a:spcBef>
          <a:spcPct val="20000"/>
        </a:spcBef>
        <a:buClr>
          <a:srgbClr val="D96B47"/>
        </a:buClr>
        <a:buFont typeface="Arial" pitchFamily="34" charset="0"/>
        <a:buChar char="•"/>
        <a:defRPr sz="1600" kern="1200">
          <a:solidFill>
            <a:schemeClr val="tx1"/>
          </a:solidFill>
          <a:latin typeface="+mn-lt"/>
          <a:ea typeface="+mn-ea"/>
          <a:cs typeface="+mn-cs"/>
        </a:defRPr>
      </a:lvl4pPr>
      <a:lvl5pPr marL="2057400" indent="-182880" algn="l" defTabSz="914400" rtl="0" eaLnBrk="1" latinLnBrk="0" hangingPunct="1">
        <a:spcBef>
          <a:spcPct val="20000"/>
        </a:spcBef>
        <a:buClr>
          <a:srgbClr val="D96B4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424" y="758952"/>
            <a:ext cx="7938976" cy="590931"/>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4920" y="1555904"/>
            <a:ext cx="791948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E8E2DA-5DB2-4B0B-8517-FE8AAEBF8739}" type="datetimeFigureOut">
              <a:rPr lang="en-US" smtClean="0">
                <a:solidFill>
                  <a:prstClr val="black">
                    <a:tint val="75000"/>
                  </a:prstClr>
                </a:solidFill>
                <a:latin typeface="Segoe UI"/>
                <a:cs typeface="+mn-cs"/>
              </a:rPr>
              <a:pPr fontAlgn="auto">
                <a:spcBef>
                  <a:spcPts val="0"/>
                </a:spcBef>
                <a:spcAft>
                  <a:spcPts val="0"/>
                </a:spcAft>
              </a:pPr>
              <a:t>03/24/2010</a:t>
            </a:fld>
            <a:endParaRPr lang="en-US">
              <a:solidFill>
                <a:prstClr val="black">
                  <a:tint val="75000"/>
                </a:prstClr>
              </a:solidFill>
              <a:latin typeface="Segoe UI"/>
              <a:cs typeface="+mn-cs"/>
            </a:endParaRPr>
          </a:p>
        </p:txBody>
      </p:sp>
      <p:sp>
        <p:nvSpPr>
          <p:cNvPr id="5" name="Footer Placeholder 4"/>
          <p:cNvSpPr>
            <a:spLocks noGrp="1"/>
          </p:cNvSpPr>
          <p:nvPr>
            <p:ph type="ftr" sz="quarter" idx="3"/>
          </p:nvPr>
        </p:nvSpPr>
        <p:spPr>
          <a:xfrm>
            <a:off x="109872" y="6360040"/>
            <a:ext cx="2895600" cy="365125"/>
          </a:xfrm>
          <a:prstGeom prst="rect">
            <a:avLst/>
          </a:prstGeom>
        </p:spPr>
        <p:txBody>
          <a:bodyPr vert="horz" lIns="91440" tIns="45720" rIns="91440" bIns="45720" rtlCol="0" anchor="b" anchorCtr="0"/>
          <a:lstStyle>
            <a:lvl1pPr algn="l">
              <a:defRPr sz="900" cap="all" baseline="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Segoe UI"/>
                <a:cs typeface="+mn-cs"/>
              </a:rPr>
              <a:t>Slide Title</a:t>
            </a:r>
            <a:endParaRPr lang="en-US" dirty="0">
              <a:solidFill>
                <a:prstClr val="black">
                  <a:tint val="75000"/>
                </a:prstClr>
              </a:solidFill>
              <a:latin typeface="Segoe U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759B23-181A-4DF4-B327-ED62F0603B08}" type="slidenum">
              <a:rPr lang="en-US" smtClean="0">
                <a:solidFill>
                  <a:prstClr val="black">
                    <a:tint val="75000"/>
                  </a:prstClr>
                </a:solidFill>
                <a:latin typeface="Segoe UI"/>
                <a:cs typeface="+mn-cs"/>
              </a:rPr>
              <a:pPr fontAlgn="auto">
                <a:spcBef>
                  <a:spcPts val="0"/>
                </a:spcBef>
                <a:spcAft>
                  <a:spcPts val="0"/>
                </a:spcAft>
              </a:pPr>
              <a:t>‹#›</a:t>
            </a:fld>
            <a:endParaRPr lang="en-US">
              <a:solidFill>
                <a:prstClr val="black">
                  <a:tint val="75000"/>
                </a:prstClr>
              </a:solidFill>
              <a:latin typeface="Segoe UI"/>
              <a:cs typeface="+mn-cs"/>
            </a:endParaRPr>
          </a:p>
        </p:txBody>
      </p:sp>
      <p:pic>
        <p:nvPicPr>
          <p:cNvPr id="11" name="Picture 10" descr="MSD_logo.png"/>
          <p:cNvPicPr>
            <a:picLocks noChangeAspect="1"/>
          </p:cNvPicPr>
          <p:nvPr/>
        </p:nvPicPr>
        <p:blipFill>
          <a:blip r:embed="rId17" cstate="print"/>
          <a:stretch>
            <a:fillRect/>
          </a:stretch>
        </p:blipFill>
        <p:spPr>
          <a:xfrm>
            <a:off x="304800" y="76201"/>
            <a:ext cx="1905000" cy="688258"/>
          </a:xfrm>
          <a:prstGeom prst="rect">
            <a:avLst/>
          </a:prstGeom>
        </p:spPr>
      </p:pic>
      <p:pic>
        <p:nvPicPr>
          <p:cNvPr id="12" name="Picture 11" descr="airplane4.png"/>
          <p:cNvPicPr>
            <a:picLocks noChangeAspect="1"/>
          </p:cNvPicPr>
          <p:nvPr/>
        </p:nvPicPr>
        <p:blipFill>
          <a:blip r:embed="rId18" cstate="print"/>
          <a:stretch>
            <a:fillRect/>
          </a:stretch>
        </p:blipFill>
        <p:spPr>
          <a:xfrm>
            <a:off x="6325607" y="4420406"/>
            <a:ext cx="2683966" cy="2148746"/>
          </a:xfrm>
          <a:prstGeom prst="rect">
            <a:avLst/>
          </a:prstGeom>
        </p:spPr>
      </p:pic>
      <p:pic>
        <p:nvPicPr>
          <p:cNvPr id="10" name="Picture 9" descr="mslogo_black_2.png"/>
          <p:cNvPicPr>
            <a:picLocks noChangeAspect="1"/>
          </p:cNvPicPr>
          <p:nvPr/>
        </p:nvPicPr>
        <p:blipFill>
          <a:blip r:embed="rId19"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38805393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50">
          <a:solidFill>
            <a:schemeClr val="accent6">
              <a:lumMod val="75000"/>
            </a:schemeClr>
          </a:solidFill>
          <a:latin typeface="+mj-lt"/>
          <a:ea typeface="+mj-ea"/>
          <a:cs typeface="+mj-cs"/>
        </a:defRPr>
      </a:lvl1pPr>
    </p:titleStyle>
    <p:bodyStyle>
      <a:lvl1pPr marL="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1pPr>
      <a:lvl2pPr marL="74295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2pPr>
      <a:lvl3pPr marL="11430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3pPr>
      <a:lvl4pPr marL="16002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4pPr>
      <a:lvl5pPr marL="20574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424" y="758952"/>
            <a:ext cx="7938976" cy="590931"/>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4920" y="1555904"/>
            <a:ext cx="791948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E8E2DA-5DB2-4B0B-8517-FE8AAEBF8739}" type="datetimeFigureOut">
              <a:rPr lang="en-US" smtClean="0">
                <a:solidFill>
                  <a:prstClr val="black">
                    <a:tint val="75000"/>
                  </a:prstClr>
                </a:solidFill>
                <a:latin typeface="Segoe UI"/>
                <a:cs typeface="+mn-cs"/>
              </a:rPr>
              <a:pPr fontAlgn="auto">
                <a:spcBef>
                  <a:spcPts val="0"/>
                </a:spcBef>
                <a:spcAft>
                  <a:spcPts val="0"/>
                </a:spcAft>
              </a:pPr>
              <a:t>03/24/2010</a:t>
            </a:fld>
            <a:endParaRPr lang="en-US">
              <a:solidFill>
                <a:prstClr val="black">
                  <a:tint val="75000"/>
                </a:prstClr>
              </a:solidFill>
              <a:latin typeface="Segoe UI"/>
              <a:cs typeface="+mn-cs"/>
            </a:endParaRPr>
          </a:p>
        </p:txBody>
      </p:sp>
      <p:sp>
        <p:nvSpPr>
          <p:cNvPr id="5" name="Footer Placeholder 4"/>
          <p:cNvSpPr>
            <a:spLocks noGrp="1"/>
          </p:cNvSpPr>
          <p:nvPr>
            <p:ph type="ftr" sz="quarter" idx="3"/>
          </p:nvPr>
        </p:nvSpPr>
        <p:spPr>
          <a:xfrm>
            <a:off x="109872" y="6360040"/>
            <a:ext cx="2895600" cy="365125"/>
          </a:xfrm>
          <a:prstGeom prst="rect">
            <a:avLst/>
          </a:prstGeom>
        </p:spPr>
        <p:txBody>
          <a:bodyPr vert="horz" lIns="91440" tIns="45720" rIns="91440" bIns="45720" rtlCol="0" anchor="b" anchorCtr="0"/>
          <a:lstStyle>
            <a:lvl1pPr algn="l">
              <a:defRPr sz="900" cap="all" baseline="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Segoe UI"/>
                <a:cs typeface="+mn-cs"/>
              </a:rPr>
              <a:t>Slide Title</a:t>
            </a:r>
            <a:endParaRPr lang="en-US" dirty="0">
              <a:solidFill>
                <a:prstClr val="black">
                  <a:tint val="75000"/>
                </a:prstClr>
              </a:solidFill>
              <a:latin typeface="Segoe U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759B23-181A-4DF4-B327-ED62F0603B08}" type="slidenum">
              <a:rPr lang="en-US" smtClean="0">
                <a:solidFill>
                  <a:prstClr val="black">
                    <a:tint val="75000"/>
                  </a:prstClr>
                </a:solidFill>
                <a:latin typeface="Segoe UI"/>
                <a:cs typeface="+mn-cs"/>
              </a:rPr>
              <a:pPr fontAlgn="auto">
                <a:spcBef>
                  <a:spcPts val="0"/>
                </a:spcBef>
                <a:spcAft>
                  <a:spcPts val="0"/>
                </a:spcAft>
              </a:pPr>
              <a:t>‹#›</a:t>
            </a:fld>
            <a:endParaRPr lang="en-US">
              <a:solidFill>
                <a:prstClr val="black">
                  <a:tint val="75000"/>
                </a:prstClr>
              </a:solidFill>
              <a:latin typeface="Segoe UI"/>
              <a:cs typeface="+mn-cs"/>
            </a:endParaRPr>
          </a:p>
        </p:txBody>
      </p:sp>
      <p:pic>
        <p:nvPicPr>
          <p:cNvPr id="11" name="Picture 10" descr="MSD_logo.png"/>
          <p:cNvPicPr>
            <a:picLocks noChangeAspect="1"/>
          </p:cNvPicPr>
          <p:nvPr/>
        </p:nvPicPr>
        <p:blipFill>
          <a:blip r:embed="rId17" cstate="print"/>
          <a:stretch>
            <a:fillRect/>
          </a:stretch>
        </p:blipFill>
        <p:spPr>
          <a:xfrm>
            <a:off x="304800" y="76201"/>
            <a:ext cx="1905000" cy="688258"/>
          </a:xfrm>
          <a:prstGeom prst="rect">
            <a:avLst/>
          </a:prstGeom>
        </p:spPr>
      </p:pic>
      <p:pic>
        <p:nvPicPr>
          <p:cNvPr id="12" name="Picture 11" descr="airplane4.png"/>
          <p:cNvPicPr>
            <a:picLocks noChangeAspect="1"/>
          </p:cNvPicPr>
          <p:nvPr/>
        </p:nvPicPr>
        <p:blipFill>
          <a:blip r:embed="rId18" cstate="print"/>
          <a:stretch>
            <a:fillRect/>
          </a:stretch>
        </p:blipFill>
        <p:spPr>
          <a:xfrm>
            <a:off x="6325607" y="4420406"/>
            <a:ext cx="2683966" cy="2148746"/>
          </a:xfrm>
          <a:prstGeom prst="rect">
            <a:avLst/>
          </a:prstGeom>
        </p:spPr>
      </p:pic>
      <p:pic>
        <p:nvPicPr>
          <p:cNvPr id="10" name="Picture 9" descr="mslogo_black_2.png"/>
          <p:cNvPicPr>
            <a:picLocks noChangeAspect="1"/>
          </p:cNvPicPr>
          <p:nvPr/>
        </p:nvPicPr>
        <p:blipFill>
          <a:blip r:embed="rId19" cstate="print"/>
          <a:stretch>
            <a:fillRect/>
          </a:stretch>
        </p:blipFill>
        <p:spPr>
          <a:xfrm>
            <a:off x="8153400" y="202016"/>
            <a:ext cx="685800" cy="111333"/>
          </a:xfrm>
          <a:prstGeom prst="rect">
            <a:avLst/>
          </a:prstGeom>
        </p:spPr>
      </p:pic>
    </p:spTree>
    <p:extLst>
      <p:ext uri="{BB962C8B-B14F-4D97-AF65-F5344CB8AC3E}">
        <p14:creationId xmlns:p14="http://schemas.microsoft.com/office/powerpoint/2010/main" xmlns="" val="257165245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50">
          <a:solidFill>
            <a:schemeClr val="accent6">
              <a:lumMod val="75000"/>
            </a:schemeClr>
          </a:solidFill>
          <a:latin typeface="+mj-lt"/>
          <a:ea typeface="+mj-ea"/>
          <a:cs typeface="+mj-cs"/>
        </a:defRPr>
      </a:lvl1pPr>
    </p:titleStyle>
    <p:bodyStyle>
      <a:lvl1pPr marL="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1pPr>
      <a:lvl2pPr marL="74295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2pPr>
      <a:lvl3pPr marL="11430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3pPr>
      <a:lvl4pPr marL="16002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4pPr>
      <a:lvl5pPr marL="20574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424" y="757173"/>
            <a:ext cx="7938976" cy="590931"/>
          </a:xfrm>
          <a:prstGeom prst="rect">
            <a:avLst/>
          </a:prstGeom>
        </p:spPr>
        <p:txBody>
          <a:bodyPr vert="horz" wrap="square"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4920" y="1555904"/>
            <a:ext cx="791948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E8E2DA-5DB2-4B0B-8517-FE8AAEBF8739}" type="datetimeFigureOut">
              <a:rPr lang="en-US" smtClean="0">
                <a:solidFill>
                  <a:prstClr val="black">
                    <a:tint val="75000"/>
                  </a:prstClr>
                </a:solidFill>
                <a:latin typeface="Segoe UI"/>
                <a:cs typeface="+mn-cs"/>
              </a:rPr>
              <a:pPr fontAlgn="auto">
                <a:spcBef>
                  <a:spcPts val="0"/>
                </a:spcBef>
                <a:spcAft>
                  <a:spcPts val="0"/>
                </a:spcAft>
              </a:pPr>
              <a:t>03/24/2010</a:t>
            </a:fld>
            <a:endParaRPr lang="en-US">
              <a:solidFill>
                <a:prstClr val="black">
                  <a:tint val="75000"/>
                </a:prstClr>
              </a:solidFill>
              <a:latin typeface="Segoe UI"/>
              <a:cs typeface="+mn-cs"/>
            </a:endParaRPr>
          </a:p>
        </p:txBody>
      </p:sp>
      <p:sp>
        <p:nvSpPr>
          <p:cNvPr id="5" name="Footer Placeholder 4"/>
          <p:cNvSpPr>
            <a:spLocks noGrp="1"/>
          </p:cNvSpPr>
          <p:nvPr>
            <p:ph type="ftr" sz="quarter" idx="3"/>
          </p:nvPr>
        </p:nvSpPr>
        <p:spPr>
          <a:xfrm>
            <a:off x="109872" y="6360040"/>
            <a:ext cx="2895600" cy="365125"/>
          </a:xfrm>
          <a:prstGeom prst="rect">
            <a:avLst/>
          </a:prstGeom>
        </p:spPr>
        <p:txBody>
          <a:bodyPr vert="horz" lIns="91440" tIns="45720" rIns="91440" bIns="45720" rtlCol="0" anchor="b" anchorCtr="0"/>
          <a:lstStyle>
            <a:lvl1pPr algn="l">
              <a:defRPr sz="900" cap="all" baseline="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Segoe UI"/>
                <a:cs typeface="+mn-cs"/>
              </a:rPr>
              <a:t>Slide Title</a:t>
            </a:r>
            <a:endParaRPr lang="en-US" dirty="0">
              <a:solidFill>
                <a:prstClr val="black">
                  <a:tint val="75000"/>
                </a:prstClr>
              </a:solidFill>
              <a:latin typeface="Segoe U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759B23-181A-4DF4-B327-ED62F0603B08}" type="slidenum">
              <a:rPr lang="en-US" smtClean="0">
                <a:solidFill>
                  <a:prstClr val="black">
                    <a:tint val="75000"/>
                  </a:prstClr>
                </a:solidFill>
                <a:latin typeface="Segoe UI"/>
                <a:cs typeface="+mn-cs"/>
              </a:rPr>
              <a:pPr fontAlgn="auto">
                <a:spcBef>
                  <a:spcPts val="0"/>
                </a:spcBef>
                <a:spcAft>
                  <a:spcPts val="0"/>
                </a:spcAft>
              </a:pPr>
              <a:t>‹#›</a:t>
            </a:fld>
            <a:endParaRPr lang="en-US">
              <a:solidFill>
                <a:prstClr val="black">
                  <a:tint val="75000"/>
                </a:prstClr>
              </a:solidFill>
              <a:latin typeface="Segoe UI"/>
              <a:cs typeface="+mn-cs"/>
            </a:endParaRPr>
          </a:p>
        </p:txBody>
      </p:sp>
      <p:pic>
        <p:nvPicPr>
          <p:cNvPr id="10" name="Picture 9" descr="mslogo_black_2.png"/>
          <p:cNvPicPr>
            <a:picLocks noChangeAspect="1"/>
          </p:cNvPicPr>
          <p:nvPr/>
        </p:nvPicPr>
        <p:blipFill>
          <a:blip r:embed="rId5" cstate="print"/>
          <a:stretch>
            <a:fillRect/>
          </a:stretch>
        </p:blipFill>
        <p:spPr>
          <a:xfrm>
            <a:off x="8153400" y="202016"/>
            <a:ext cx="685800" cy="111333"/>
          </a:xfrm>
          <a:prstGeom prst="rect">
            <a:avLst/>
          </a:prstGeom>
        </p:spPr>
      </p:pic>
      <p:pic>
        <p:nvPicPr>
          <p:cNvPr id="9" name="Picture 8" descr="MSD_logo.png"/>
          <p:cNvPicPr>
            <a:picLocks noChangeAspect="1"/>
          </p:cNvPicPr>
          <p:nvPr userDrawn="1"/>
        </p:nvPicPr>
        <p:blipFill>
          <a:blip r:embed="rId6" cstate="print"/>
          <a:stretch>
            <a:fillRect/>
          </a:stretch>
        </p:blipFill>
        <p:spPr>
          <a:xfrm>
            <a:off x="304800" y="76201"/>
            <a:ext cx="1905000" cy="688258"/>
          </a:xfrm>
          <a:prstGeom prst="rect">
            <a:avLst/>
          </a:prstGeom>
        </p:spPr>
      </p:pic>
    </p:spTree>
    <p:extLst>
      <p:ext uri="{BB962C8B-B14F-4D97-AF65-F5344CB8AC3E}">
        <p14:creationId xmlns:p14="http://schemas.microsoft.com/office/powerpoint/2010/main" xmlns="" val="179911820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sz="3600" kern="1200" spc="-150" dirty="0">
          <a:solidFill>
            <a:schemeClr val="accent6">
              <a:lumMod val="75000"/>
            </a:schemeClr>
          </a:solidFill>
          <a:latin typeface="+mj-lt"/>
          <a:ea typeface="+mj-ea"/>
          <a:cs typeface="+mj-cs"/>
        </a:defRPr>
      </a:lvl1pPr>
    </p:titleStyle>
    <p:bodyStyle>
      <a:lvl1pPr marL="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1pPr>
      <a:lvl2pPr marL="74295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2pPr>
      <a:lvl3pPr marL="11430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3pPr>
      <a:lvl4pPr marL="16002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4pPr>
      <a:lvl5pPr marL="205740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44.jpe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1.png"/><Relationship Id="rId7"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62.xml"/><Relationship Id="rId6" Type="http://schemas.openxmlformats.org/officeDocument/2006/relationships/image" Target="../media/image13.png"/><Relationship Id="rId11" Type="http://schemas.openxmlformats.org/officeDocument/2006/relationships/image" Target="../media/image50.png"/><Relationship Id="rId5" Type="http://schemas.openxmlformats.org/officeDocument/2006/relationships/image" Target="../media/image10.png"/><Relationship Id="rId10"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11.png"/></Relationships>
</file>

<file path=ppt/slides/_rels/slide5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62.xml"/><Relationship Id="rId6" Type="http://schemas.openxmlformats.org/officeDocument/2006/relationships/image" Target="../media/image53.png"/><Relationship Id="rId5"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38600"/>
            <a:ext cx="8077200" cy="1165225"/>
          </a:xfrm>
        </p:spPr>
        <p:txBody>
          <a:bodyPr rtlCol="0">
            <a:normAutofit fontScale="90000"/>
          </a:bodyPr>
          <a:lstStyle/>
          <a:p>
            <a:pPr fontAlgn="auto">
              <a:spcAft>
                <a:spcPts val="0"/>
              </a:spcAft>
              <a:defRPr/>
            </a:pPr>
            <a:r>
              <a:rPr lang="en-US" dirty="0" smtClean="0">
                <a:cs typeface="Arial" pitchFamily="34" charset="0"/>
              </a:rPr>
              <a:t>Microsoft Dynamics GP2010 </a:t>
            </a:r>
            <a:br>
              <a:rPr lang="en-US" dirty="0" smtClean="0">
                <a:cs typeface="Arial" pitchFamily="34" charset="0"/>
              </a:rPr>
            </a:br>
            <a:r>
              <a:rPr lang="en-US" dirty="0" smtClean="0">
                <a:cs typeface="Arial" pitchFamily="34" charset="0"/>
              </a:rPr>
              <a:t>Pre-Launch</a:t>
            </a:r>
            <a:endParaRPr lang="en-US" dirty="0"/>
          </a:p>
        </p:txBody>
      </p:sp>
      <p:sp>
        <p:nvSpPr>
          <p:cNvPr id="3" name="Date Placeholder 2"/>
          <p:cNvSpPr>
            <a:spLocks noGrp="1"/>
          </p:cNvSpPr>
          <p:nvPr>
            <p:ph type="dt" sz="quarter" idx="10"/>
          </p:nvPr>
        </p:nvSpPr>
        <p:spPr>
          <a:xfrm>
            <a:off x="381000" y="5562600"/>
            <a:ext cx="4419600" cy="263525"/>
          </a:xfrm>
        </p:spPr>
        <p:txBody>
          <a:bodyPr/>
          <a:lstStyle/>
          <a:p>
            <a:pPr>
              <a:defRPr/>
            </a:pPr>
            <a:r>
              <a:rPr lang="en-US" dirty="0" smtClean="0"/>
              <a:t>March, 2010</a:t>
            </a:r>
            <a:endParaRPr lang="en-US" dirty="0"/>
          </a:p>
        </p:txBody>
      </p:sp>
    </p:spTree>
    <p:extLst>
      <p:ext uri="{BB962C8B-B14F-4D97-AF65-F5344CB8AC3E}">
        <p14:creationId xmlns:p14="http://schemas.microsoft.com/office/powerpoint/2010/main" xmlns="" val="26454365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90108_090814_BIEB_T_PPT_Product_TitleSlide_c3_r3t0_sg.jpg"/>
          <p:cNvPicPr>
            <a:picLocks noChangeAspect="1"/>
          </p:cNvPicPr>
          <p:nvPr/>
        </p:nvPicPr>
        <p:blipFill>
          <a:blip r:embed="rId3" cstate="print"/>
          <a:stretch>
            <a:fillRect/>
          </a:stretch>
        </p:blipFill>
        <p:spPr>
          <a:xfrm>
            <a:off x="0" y="0"/>
            <a:ext cx="9144000" cy="6858000"/>
          </a:xfrm>
          <a:prstGeom prst="rect">
            <a:avLst/>
          </a:prstGeom>
        </p:spPr>
      </p:pic>
      <p:grpSp>
        <p:nvGrpSpPr>
          <p:cNvPr id="2" name="Group 53"/>
          <p:cNvGrpSpPr/>
          <p:nvPr/>
        </p:nvGrpSpPr>
        <p:grpSpPr>
          <a:xfrm>
            <a:off x="1003626" y="2979784"/>
            <a:ext cx="3401986" cy="1058816"/>
            <a:chOff x="797812" y="1423463"/>
            <a:chExt cx="3401986" cy="1058816"/>
          </a:xfrm>
        </p:grpSpPr>
        <p:sp>
          <p:nvSpPr>
            <p:cNvPr id="55" name="Rectangle 54"/>
            <p:cNvSpPr/>
            <p:nvPr/>
          </p:nvSpPr>
          <p:spPr>
            <a:xfrm>
              <a:off x="2134809" y="1468248"/>
              <a:ext cx="2064989"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Financials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Features</a:t>
              </a:r>
            </a:p>
          </p:txBody>
        </p:sp>
        <p:sp>
          <p:nvSpPr>
            <p:cNvPr id="56" name="Rectangle 55"/>
            <p:cNvSpPr/>
            <p:nvPr/>
          </p:nvSpPr>
          <p:spPr>
            <a:xfrm>
              <a:off x="797812" y="1423463"/>
              <a:ext cx="1354858" cy="1058816"/>
            </a:xfrm>
            <a:prstGeom prst="rect">
              <a:avLst/>
            </a:prstGeom>
          </p:spPr>
          <p:txBody>
            <a:bodyPr wrap="non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25</a:t>
              </a:r>
            </a:p>
          </p:txBody>
        </p:sp>
      </p:grpSp>
      <p:grpSp>
        <p:nvGrpSpPr>
          <p:cNvPr id="3" name="Group 49"/>
          <p:cNvGrpSpPr/>
          <p:nvPr/>
        </p:nvGrpSpPr>
        <p:grpSpPr>
          <a:xfrm>
            <a:off x="470226" y="1849228"/>
            <a:ext cx="3268708" cy="1058816"/>
            <a:chOff x="3810000" y="3130073"/>
            <a:chExt cx="3268708" cy="1058816"/>
          </a:xfrm>
        </p:grpSpPr>
        <p:sp>
          <p:nvSpPr>
            <p:cNvPr id="26" name="Rectangle 25"/>
            <p:cNvSpPr/>
            <p:nvPr/>
          </p:nvSpPr>
          <p:spPr>
            <a:xfrm>
              <a:off x="5334000" y="3166848"/>
              <a:ext cx="1744708" cy="867930"/>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System</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Features</a:t>
              </a:r>
            </a:p>
          </p:txBody>
        </p:sp>
        <p:sp>
          <p:nvSpPr>
            <p:cNvPr id="44" name="Rectangle 43"/>
            <p:cNvSpPr/>
            <p:nvPr/>
          </p:nvSpPr>
          <p:spPr>
            <a:xfrm>
              <a:off x="3810000" y="3130073"/>
              <a:ext cx="1524000" cy="1058816"/>
            </a:xfrm>
            <a:prstGeom prst="rect">
              <a:avLst/>
            </a:prstGeom>
          </p:spPr>
          <p:txBody>
            <a:bodyPr wrap="squar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11</a:t>
              </a:r>
            </a:p>
          </p:txBody>
        </p:sp>
      </p:grpSp>
      <p:grpSp>
        <p:nvGrpSpPr>
          <p:cNvPr id="4" name="Group 51"/>
          <p:cNvGrpSpPr/>
          <p:nvPr/>
        </p:nvGrpSpPr>
        <p:grpSpPr>
          <a:xfrm>
            <a:off x="1003626" y="698500"/>
            <a:ext cx="3492174" cy="1078987"/>
            <a:chOff x="3979142" y="4811702"/>
            <a:chExt cx="3492174" cy="1078987"/>
          </a:xfrm>
        </p:grpSpPr>
        <p:sp>
          <p:nvSpPr>
            <p:cNvPr id="28" name="Rectangle 27"/>
            <p:cNvSpPr/>
            <p:nvPr/>
          </p:nvSpPr>
          <p:spPr>
            <a:xfrm>
              <a:off x="5334000" y="4811702"/>
              <a:ext cx="2137316"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New Web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Services</a:t>
              </a:r>
            </a:p>
          </p:txBody>
        </p:sp>
        <p:sp>
          <p:nvSpPr>
            <p:cNvPr id="46" name="Rectangle 45"/>
            <p:cNvSpPr/>
            <p:nvPr/>
          </p:nvSpPr>
          <p:spPr>
            <a:xfrm>
              <a:off x="3979142" y="4831873"/>
              <a:ext cx="1354858" cy="1058816"/>
            </a:xfrm>
            <a:prstGeom prst="rect">
              <a:avLst/>
            </a:prstGeom>
          </p:spPr>
          <p:txBody>
            <a:bodyPr wrap="none">
              <a:spAutoFit/>
            </a:bodyPr>
            <a:lstStyle/>
            <a:p>
              <a:pPr lvl="0"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83</a:t>
              </a:r>
            </a:p>
          </p:txBody>
        </p:sp>
      </p:grpSp>
      <p:pic>
        <p:nvPicPr>
          <p:cNvPr id="36" name="Picture 35" descr="dyn-GP10_h_rgb.png"/>
          <p:cNvPicPr>
            <a:picLocks noChangeAspect="1"/>
          </p:cNvPicPr>
          <p:nvPr/>
        </p:nvPicPr>
        <p:blipFill>
          <a:blip r:embed="rId4" cstate="print"/>
          <a:stretch>
            <a:fillRect/>
          </a:stretch>
        </p:blipFill>
        <p:spPr>
          <a:xfrm>
            <a:off x="1404937" y="5530145"/>
            <a:ext cx="6334125" cy="1099255"/>
          </a:xfrm>
          <a:prstGeom prst="rect">
            <a:avLst/>
          </a:prstGeom>
        </p:spPr>
      </p:pic>
      <p:pic>
        <p:nvPicPr>
          <p:cNvPr id="23" name="Picture 22" descr="UC.jpg"/>
          <p:cNvPicPr>
            <a:picLocks noChangeAspect="1"/>
          </p:cNvPicPr>
          <p:nvPr/>
        </p:nvPicPr>
        <p:blipFill>
          <a:blip r:embed="rId5" cstate="print">
            <a:lum bright="-10000"/>
          </a:blip>
          <a:srcRect l="421" t="541" r="681" b="403"/>
          <a:stretch>
            <a:fillRect/>
          </a:stretch>
        </p:blipFill>
        <p:spPr>
          <a:xfrm>
            <a:off x="4511644" y="1696016"/>
            <a:ext cx="3717956" cy="3591208"/>
          </a:xfrm>
          <a:prstGeom prst="rect">
            <a:avLst/>
          </a:prstGeom>
          <a:noFill/>
          <a:ln w="9525">
            <a:noFill/>
            <a:miter lim="800000"/>
            <a:headEnd/>
            <a:tailEnd/>
          </a:ln>
          <a:effectLst>
            <a:outerShdw blurRad="317500" sx="102000" sy="102000" algn="ctr"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xmlns="" val="577703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2000"/>
                            </p:stCondLst>
                            <p:childTnLst>
                              <p:par>
                                <p:cTn id="25" presetID="23" presetClass="entr" presetSubtype="52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ppt_x</p:attrName>
                                        </p:attrNameLst>
                                      </p:cBhvr>
                                      <p:tavLst>
                                        <p:tav tm="0">
                                          <p:val>
                                            <p:fltVal val="0.5"/>
                                          </p:val>
                                        </p:tav>
                                        <p:tav tm="100000">
                                          <p:val>
                                            <p:strVal val="#ppt_x"/>
                                          </p:val>
                                        </p:tav>
                                      </p:tavLst>
                                    </p:anim>
                                    <p:anim calcmode="lin" valueType="num">
                                      <p:cBhvr>
                                        <p:cTn id="3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90108_090814_BIEB_T_PPT_Product_TitleSlide_c3_r3t0_sg.jpg"/>
          <p:cNvPicPr>
            <a:picLocks noChangeAspect="1"/>
          </p:cNvPicPr>
          <p:nvPr/>
        </p:nvPicPr>
        <p:blipFill>
          <a:blip r:embed="rId3" cstate="print"/>
          <a:stretch>
            <a:fillRect/>
          </a:stretch>
        </p:blipFill>
        <p:spPr>
          <a:xfrm>
            <a:off x="0" y="-1587"/>
            <a:ext cx="9144000" cy="6858000"/>
          </a:xfrm>
          <a:prstGeom prst="rect">
            <a:avLst/>
          </a:prstGeom>
        </p:spPr>
      </p:pic>
      <p:pic>
        <p:nvPicPr>
          <p:cNvPr id="39" name="Picture 38" descr="WF.jpg"/>
          <p:cNvPicPr>
            <a:picLocks noChangeAspect="1"/>
          </p:cNvPicPr>
          <p:nvPr/>
        </p:nvPicPr>
        <p:blipFill>
          <a:blip r:embed="rId4" cstate="print">
            <a:lum bright="-10000"/>
          </a:blip>
          <a:stretch>
            <a:fillRect/>
          </a:stretch>
        </p:blipFill>
        <p:spPr>
          <a:xfrm>
            <a:off x="457200" y="902208"/>
            <a:ext cx="5147158" cy="4279392"/>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Left">
              <a:rot lat="229689" lon="20393547" rev="106867"/>
            </a:camera>
            <a:lightRig rig="threePt" dir="t"/>
          </a:scene3d>
        </p:spPr>
      </p:pic>
      <p:grpSp>
        <p:nvGrpSpPr>
          <p:cNvPr id="2" name="Group 53"/>
          <p:cNvGrpSpPr/>
          <p:nvPr/>
        </p:nvGrpSpPr>
        <p:grpSpPr>
          <a:xfrm>
            <a:off x="4893681" y="1828800"/>
            <a:ext cx="3793119" cy="1058816"/>
            <a:chOff x="797812" y="1423463"/>
            <a:chExt cx="3793119" cy="1058816"/>
          </a:xfrm>
        </p:grpSpPr>
        <p:sp>
          <p:nvSpPr>
            <p:cNvPr id="55" name="Rectangle 54"/>
            <p:cNvSpPr/>
            <p:nvPr/>
          </p:nvSpPr>
          <p:spPr>
            <a:xfrm>
              <a:off x="2134809" y="1455548"/>
              <a:ext cx="2456122"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Distribution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Features</a:t>
              </a:r>
            </a:p>
          </p:txBody>
        </p:sp>
        <p:sp>
          <p:nvSpPr>
            <p:cNvPr id="56" name="Rectangle 55"/>
            <p:cNvSpPr/>
            <p:nvPr/>
          </p:nvSpPr>
          <p:spPr>
            <a:xfrm>
              <a:off x="797812" y="1423463"/>
              <a:ext cx="1354858" cy="1058816"/>
            </a:xfrm>
            <a:prstGeom prst="rect">
              <a:avLst/>
            </a:prstGeom>
          </p:spPr>
          <p:txBody>
            <a:bodyPr wrap="non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12</a:t>
              </a:r>
            </a:p>
          </p:txBody>
        </p:sp>
      </p:grpSp>
      <p:grpSp>
        <p:nvGrpSpPr>
          <p:cNvPr id="3" name="Group 49"/>
          <p:cNvGrpSpPr/>
          <p:nvPr/>
        </p:nvGrpSpPr>
        <p:grpSpPr>
          <a:xfrm>
            <a:off x="4495800" y="685800"/>
            <a:ext cx="3672537" cy="1058816"/>
            <a:chOff x="3810000" y="3130073"/>
            <a:chExt cx="3672537" cy="1058816"/>
          </a:xfrm>
        </p:grpSpPr>
        <p:sp>
          <p:nvSpPr>
            <p:cNvPr id="26" name="Rectangle 25"/>
            <p:cNvSpPr/>
            <p:nvPr/>
          </p:nvSpPr>
          <p:spPr>
            <a:xfrm>
              <a:off x="5334000" y="3159282"/>
              <a:ext cx="2148537"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New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Workflows</a:t>
              </a:r>
            </a:p>
          </p:txBody>
        </p:sp>
        <p:sp>
          <p:nvSpPr>
            <p:cNvPr id="44" name="Rectangle 43"/>
            <p:cNvSpPr/>
            <p:nvPr/>
          </p:nvSpPr>
          <p:spPr>
            <a:xfrm>
              <a:off x="3810000" y="3130073"/>
              <a:ext cx="1524000" cy="1058816"/>
            </a:xfrm>
            <a:prstGeom prst="rect">
              <a:avLst/>
            </a:prstGeom>
          </p:spPr>
          <p:txBody>
            <a:bodyPr wrap="squar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3</a:t>
              </a:r>
            </a:p>
          </p:txBody>
        </p:sp>
      </p:grpSp>
      <p:grpSp>
        <p:nvGrpSpPr>
          <p:cNvPr id="4" name="Group 51"/>
          <p:cNvGrpSpPr/>
          <p:nvPr/>
        </p:nvGrpSpPr>
        <p:grpSpPr>
          <a:xfrm>
            <a:off x="3581400" y="2984500"/>
            <a:ext cx="5058436" cy="1078987"/>
            <a:chOff x="3979142" y="4811702"/>
            <a:chExt cx="5058436" cy="1078987"/>
          </a:xfrm>
        </p:grpSpPr>
        <p:sp>
          <p:nvSpPr>
            <p:cNvPr id="28" name="Rectangle 27"/>
            <p:cNvSpPr/>
            <p:nvPr/>
          </p:nvSpPr>
          <p:spPr>
            <a:xfrm>
              <a:off x="5334000" y="4811702"/>
              <a:ext cx="3703578"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Human Resources/</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Payroll Features</a:t>
              </a:r>
            </a:p>
          </p:txBody>
        </p:sp>
        <p:sp>
          <p:nvSpPr>
            <p:cNvPr id="46" name="Rectangle 45"/>
            <p:cNvSpPr/>
            <p:nvPr/>
          </p:nvSpPr>
          <p:spPr>
            <a:xfrm>
              <a:off x="3979142" y="4831873"/>
              <a:ext cx="1354858" cy="1058816"/>
            </a:xfrm>
            <a:prstGeom prst="rect">
              <a:avLst/>
            </a:prstGeom>
          </p:spPr>
          <p:txBody>
            <a:bodyPr wrap="none">
              <a:spAutoFit/>
            </a:bodyPr>
            <a:lstStyle/>
            <a:p>
              <a:pPr lvl="0"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20</a:t>
              </a:r>
            </a:p>
          </p:txBody>
        </p:sp>
      </p:grpSp>
      <p:pic>
        <p:nvPicPr>
          <p:cNvPr id="36" name="Picture 35" descr="dyn-GP10_h_rgb.png"/>
          <p:cNvPicPr>
            <a:picLocks noChangeAspect="1"/>
          </p:cNvPicPr>
          <p:nvPr/>
        </p:nvPicPr>
        <p:blipFill>
          <a:blip r:embed="rId5" cstate="print"/>
          <a:stretch>
            <a:fillRect/>
          </a:stretch>
        </p:blipFill>
        <p:spPr>
          <a:xfrm>
            <a:off x="1404937" y="5530145"/>
            <a:ext cx="6334125" cy="1099255"/>
          </a:xfrm>
          <a:prstGeom prst="rect">
            <a:avLst/>
          </a:prstGeom>
        </p:spPr>
      </p:pic>
    </p:spTree>
    <p:extLst>
      <p:ext uri="{BB962C8B-B14F-4D97-AF65-F5344CB8AC3E}">
        <p14:creationId xmlns:p14="http://schemas.microsoft.com/office/powerpoint/2010/main" xmlns="" val="39572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ppt_x</p:attrName>
                                        </p:attrNameLst>
                                      </p:cBhvr>
                                      <p:tavLst>
                                        <p:tav tm="0">
                                          <p:val>
                                            <p:fltVal val="0.5"/>
                                          </p:val>
                                        </p:tav>
                                        <p:tav tm="100000">
                                          <p:val>
                                            <p:strVal val="#ppt_x"/>
                                          </p:val>
                                        </p:tav>
                                      </p:tavLst>
                                    </p:anim>
                                    <p:anim calcmode="lin" valueType="num">
                                      <p:cBhvr>
                                        <p:cTn id="23" dur="500" fill="hold"/>
                                        <p:tgtEl>
                                          <p:spTgt spid="2"/>
                                        </p:tgtEl>
                                        <p:attrNameLst>
                                          <p:attrName>ppt_y</p:attrName>
                                        </p:attrNameLst>
                                      </p:cBhvr>
                                      <p:tavLst>
                                        <p:tav tm="0">
                                          <p:val>
                                            <p:fltVal val="0.5"/>
                                          </p:val>
                                        </p:tav>
                                        <p:tav tm="100000">
                                          <p:val>
                                            <p:strVal val="#ppt_y"/>
                                          </p:val>
                                        </p:tav>
                                      </p:tavLst>
                                    </p:anim>
                                  </p:childTnLst>
                                </p:cTn>
                              </p:par>
                            </p:childTnLst>
                          </p:cTn>
                        </p:par>
                        <p:par>
                          <p:cTn id="24" fill="hold">
                            <p:stCondLst>
                              <p:cond delay="2000"/>
                            </p:stCondLst>
                            <p:childTnLst>
                              <p:par>
                                <p:cTn id="25" presetID="23" presetClass="entr" presetSubtype="52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90108_090814_BIEB_T_PPT_Product_TitleSlide_c3_r3t0_sg.jpg"/>
          <p:cNvPicPr>
            <a:picLocks noChangeAspect="1"/>
          </p:cNvPicPr>
          <p:nvPr/>
        </p:nvPicPr>
        <p:blipFill>
          <a:blip r:embed="rId3" cstate="print"/>
          <a:stretch>
            <a:fillRect/>
          </a:stretch>
        </p:blipFill>
        <p:spPr>
          <a:xfrm>
            <a:off x="0" y="0"/>
            <a:ext cx="9144000" cy="6858000"/>
          </a:xfrm>
          <a:prstGeom prst="rect">
            <a:avLst/>
          </a:prstGeom>
        </p:spPr>
      </p:pic>
      <p:grpSp>
        <p:nvGrpSpPr>
          <p:cNvPr id="54" name="Group 53"/>
          <p:cNvGrpSpPr/>
          <p:nvPr/>
        </p:nvGrpSpPr>
        <p:grpSpPr>
          <a:xfrm>
            <a:off x="1035056" y="577767"/>
            <a:ext cx="2158954" cy="883127"/>
            <a:chOff x="1035056" y="1410763"/>
            <a:chExt cx="2158954" cy="883127"/>
          </a:xfrm>
        </p:grpSpPr>
        <p:sp>
          <p:nvSpPr>
            <p:cNvPr id="55" name="Rectangle 54"/>
            <p:cNvSpPr/>
            <p:nvPr/>
          </p:nvSpPr>
          <p:spPr>
            <a:xfrm>
              <a:off x="2134809" y="1482008"/>
              <a:ext cx="1059201" cy="695575"/>
            </a:xfrm>
            <a:prstGeom prst="rect">
              <a:avLst/>
            </a:prstGeom>
          </p:spPr>
          <p:txBody>
            <a:bodyPr wrap="none" anchor="ctr" anchorCtr="0">
              <a:spAutoFit/>
            </a:bodyPr>
            <a:lstStyle/>
            <a:p>
              <a:pPr>
                <a:lnSpc>
                  <a:spcPct val="70000"/>
                </a:lnSpc>
              </a:pPr>
              <a:r>
                <a:rPr lang="en-US" sz="2800" spc="-150" dirty="0" smtClean="0"/>
                <a:t>Word</a:t>
              </a:r>
              <a:br>
                <a:rPr lang="en-US" sz="2800" spc="-150" dirty="0" smtClean="0"/>
              </a:br>
              <a:r>
                <a:rPr lang="en-US" sz="2800" spc="-150" dirty="0" smtClean="0"/>
                <a:t>Forms</a:t>
              </a:r>
            </a:p>
          </p:txBody>
        </p:sp>
        <p:sp>
          <p:nvSpPr>
            <p:cNvPr id="56" name="Rectangle 55"/>
            <p:cNvSpPr/>
            <p:nvPr/>
          </p:nvSpPr>
          <p:spPr>
            <a:xfrm>
              <a:off x="1035056" y="1410763"/>
              <a:ext cx="1117614" cy="883127"/>
            </a:xfrm>
            <a:prstGeom prst="rect">
              <a:avLst/>
            </a:prstGeom>
          </p:spPr>
          <p:txBody>
            <a:bodyPr wrap="none" anchor="b" anchorCtr="0">
              <a:spAutoFit/>
            </a:bodyPr>
            <a:lstStyle/>
            <a:p>
              <a:pPr lvl="0" indent="-182880" algn="r">
                <a:lnSpc>
                  <a:spcPct val="70000"/>
                </a:lnSpc>
                <a:spcBef>
                  <a:spcPts val="600"/>
                </a:spcBef>
                <a:buClr>
                  <a:srgbClr val="F79646"/>
                </a:buClr>
              </a:pPr>
              <a:r>
                <a:rPr lang="en-US" sz="7200" b="1" spc="-500" dirty="0" smtClean="0">
                  <a:solidFill>
                    <a:srgbClr val="4F81BD"/>
                  </a:solidFill>
                </a:rPr>
                <a:t>22</a:t>
              </a:r>
            </a:p>
          </p:txBody>
        </p:sp>
      </p:grpSp>
      <p:pic>
        <p:nvPicPr>
          <p:cNvPr id="36" name="Picture 35" descr="dyn-GP10_h_rgb.png"/>
          <p:cNvPicPr>
            <a:picLocks noChangeAspect="1"/>
          </p:cNvPicPr>
          <p:nvPr/>
        </p:nvPicPr>
        <p:blipFill>
          <a:blip r:embed="rId4" cstate="print"/>
          <a:stretch>
            <a:fillRect/>
          </a:stretch>
        </p:blipFill>
        <p:spPr>
          <a:xfrm>
            <a:off x="1404937" y="5530145"/>
            <a:ext cx="6334125" cy="1099255"/>
          </a:xfrm>
          <a:prstGeom prst="rect">
            <a:avLst/>
          </a:prstGeom>
        </p:spPr>
      </p:pic>
      <p:grpSp>
        <p:nvGrpSpPr>
          <p:cNvPr id="47" name="Group 46"/>
          <p:cNvGrpSpPr/>
          <p:nvPr/>
        </p:nvGrpSpPr>
        <p:grpSpPr>
          <a:xfrm>
            <a:off x="3733800" y="564673"/>
            <a:ext cx="3195509" cy="883127"/>
            <a:chOff x="3733800" y="564673"/>
            <a:chExt cx="3195509" cy="883127"/>
          </a:xfrm>
        </p:grpSpPr>
        <p:sp>
          <p:nvSpPr>
            <p:cNvPr id="23" name="Rectangle 22"/>
            <p:cNvSpPr/>
            <p:nvPr/>
          </p:nvSpPr>
          <p:spPr>
            <a:xfrm>
              <a:off x="5334000" y="633542"/>
              <a:ext cx="1595309" cy="701474"/>
            </a:xfrm>
            <a:prstGeom prst="rect">
              <a:avLst/>
            </a:prstGeom>
          </p:spPr>
          <p:txBody>
            <a:bodyPr wrap="none" anchor="ctr" anchorCtr="0">
              <a:spAutoFit/>
            </a:bodyPr>
            <a:lstStyle/>
            <a:p>
              <a:pPr>
                <a:lnSpc>
                  <a:spcPct val="70000"/>
                </a:lnSpc>
              </a:pPr>
              <a:r>
                <a:rPr lang="en-US" sz="2800" spc="-150" dirty="0" smtClean="0"/>
                <a:t>Financials </a:t>
              </a:r>
              <a:br>
                <a:rPr lang="en-US" sz="2800" spc="-150" dirty="0" smtClean="0"/>
              </a:br>
              <a:r>
                <a:rPr lang="en-US" sz="2800" spc="-150" dirty="0" smtClean="0"/>
                <a:t>Features</a:t>
              </a:r>
            </a:p>
          </p:txBody>
        </p:sp>
        <p:sp>
          <p:nvSpPr>
            <p:cNvPr id="38" name="Text Placeholder 2"/>
            <p:cNvSpPr txBox="1">
              <a:spLocks/>
            </p:cNvSpPr>
            <p:nvPr/>
          </p:nvSpPr>
          <p:spPr>
            <a:xfrm>
              <a:off x="3733800" y="564673"/>
              <a:ext cx="1600200" cy="883127"/>
            </a:xfrm>
            <a:prstGeom prst="rect">
              <a:avLst/>
            </a:prstGeom>
          </p:spPr>
          <p:txBody>
            <a:bodyPr vert="horz" lIns="91440" tIns="45720" rIns="91440" bIns="45720" rtlCol="0" anchor="b" anchorCtr="0">
              <a:spAutoFit/>
            </a:bodyPr>
            <a:lstStyle/>
            <a:p>
              <a:pPr marR="0" lvl="0" indent="-182880" algn="r" fontAlgn="auto">
                <a:lnSpc>
                  <a:spcPct val="70000"/>
                </a:lnSpc>
                <a:spcBef>
                  <a:spcPts val="600"/>
                </a:spcBef>
                <a:spcAft>
                  <a:spcPts val="0"/>
                </a:spcAft>
                <a:buClr>
                  <a:schemeClr val="accent6"/>
                </a:buClr>
                <a:buSzTx/>
                <a:tabLst/>
                <a:defRPr/>
              </a:pPr>
              <a:r>
                <a:rPr lang="en-US" sz="7200" b="1" spc="-500" dirty="0">
                  <a:solidFill>
                    <a:srgbClr val="4F81BD"/>
                  </a:solidFill>
                </a:rPr>
                <a:t>25</a:t>
              </a:r>
            </a:p>
          </p:txBody>
        </p:sp>
      </p:grpSp>
      <p:grpSp>
        <p:nvGrpSpPr>
          <p:cNvPr id="35" name="Group 34"/>
          <p:cNvGrpSpPr/>
          <p:nvPr/>
        </p:nvGrpSpPr>
        <p:grpSpPr>
          <a:xfrm>
            <a:off x="533400" y="1410763"/>
            <a:ext cx="3505200" cy="883127"/>
            <a:chOff x="533400" y="1410763"/>
            <a:chExt cx="3505200" cy="883127"/>
          </a:xfrm>
        </p:grpSpPr>
        <p:sp>
          <p:nvSpPr>
            <p:cNvPr id="16" name="Rectangle 15"/>
            <p:cNvSpPr/>
            <p:nvPr/>
          </p:nvSpPr>
          <p:spPr>
            <a:xfrm>
              <a:off x="2134809" y="1479059"/>
              <a:ext cx="1903791" cy="701474"/>
            </a:xfrm>
            <a:prstGeom prst="rect">
              <a:avLst/>
            </a:prstGeom>
          </p:spPr>
          <p:txBody>
            <a:bodyPr wrap="none" anchor="ctr" anchorCtr="0">
              <a:spAutoFit/>
            </a:bodyPr>
            <a:lstStyle/>
            <a:p>
              <a:pPr>
                <a:lnSpc>
                  <a:spcPct val="70000"/>
                </a:lnSpc>
              </a:pPr>
              <a:r>
                <a:rPr lang="en-US" sz="2800" spc="-150" dirty="0" smtClean="0"/>
                <a:t>New Charts </a:t>
              </a:r>
              <a:br>
                <a:rPr lang="en-US" sz="2800" spc="-150" dirty="0" smtClean="0"/>
              </a:br>
              <a:r>
                <a:rPr lang="en-US" sz="2800" spc="-150" dirty="0" smtClean="0"/>
                <a:t>and KPI’s</a:t>
              </a:r>
            </a:p>
          </p:txBody>
        </p:sp>
        <p:sp>
          <p:nvSpPr>
            <p:cNvPr id="20" name="Rectangle 19"/>
            <p:cNvSpPr/>
            <p:nvPr/>
          </p:nvSpPr>
          <p:spPr>
            <a:xfrm>
              <a:off x="533400" y="1410763"/>
              <a:ext cx="1619270" cy="883127"/>
            </a:xfrm>
            <a:prstGeom prst="rect">
              <a:avLst/>
            </a:prstGeom>
          </p:spPr>
          <p:txBody>
            <a:bodyPr wrap="none" anchor="b" anchorCtr="0">
              <a:spAutoFit/>
            </a:bodyPr>
            <a:lstStyle/>
            <a:p>
              <a:pPr lvl="0" indent="-182880" algn="r">
                <a:lnSpc>
                  <a:spcPct val="70000"/>
                </a:lnSpc>
                <a:spcBef>
                  <a:spcPts val="600"/>
                </a:spcBef>
                <a:buClr>
                  <a:srgbClr val="F79646"/>
                </a:buClr>
              </a:pPr>
              <a:r>
                <a:rPr lang="en-US" sz="7200" b="1" spc="-500" dirty="0" smtClean="0">
                  <a:solidFill>
                    <a:srgbClr val="4F81BD"/>
                  </a:solidFill>
                </a:rPr>
                <a:t>119</a:t>
              </a:r>
            </a:p>
          </p:txBody>
        </p:sp>
      </p:grpSp>
      <p:grpSp>
        <p:nvGrpSpPr>
          <p:cNvPr id="37" name="Group 36"/>
          <p:cNvGrpSpPr/>
          <p:nvPr/>
        </p:nvGrpSpPr>
        <p:grpSpPr>
          <a:xfrm>
            <a:off x="1035056" y="2258956"/>
            <a:ext cx="2638957" cy="883127"/>
            <a:chOff x="1035056" y="2258956"/>
            <a:chExt cx="2638957" cy="883127"/>
          </a:xfrm>
        </p:grpSpPr>
        <p:sp>
          <p:nvSpPr>
            <p:cNvPr id="18" name="Rectangle 17"/>
            <p:cNvSpPr/>
            <p:nvPr/>
          </p:nvSpPr>
          <p:spPr>
            <a:xfrm>
              <a:off x="2134809" y="2324576"/>
              <a:ext cx="1539204" cy="701474"/>
            </a:xfrm>
            <a:prstGeom prst="rect">
              <a:avLst/>
            </a:prstGeom>
          </p:spPr>
          <p:txBody>
            <a:bodyPr wrap="none" anchor="ctr" anchorCtr="0">
              <a:spAutoFit/>
            </a:bodyPr>
            <a:lstStyle/>
            <a:p>
              <a:pPr>
                <a:lnSpc>
                  <a:spcPct val="70000"/>
                </a:lnSpc>
              </a:pPr>
              <a:r>
                <a:rPr lang="en-US" sz="2800" spc="-150" dirty="0" smtClean="0"/>
                <a:t>New SRS </a:t>
              </a:r>
              <a:br>
                <a:rPr lang="en-US" sz="2800" spc="-150" dirty="0" smtClean="0"/>
              </a:br>
              <a:r>
                <a:rPr lang="en-US" sz="2800" spc="-150" dirty="0" smtClean="0"/>
                <a:t>Reports</a:t>
              </a:r>
            </a:p>
          </p:txBody>
        </p:sp>
        <p:sp>
          <p:nvSpPr>
            <p:cNvPr id="30" name="Rectangle 29"/>
            <p:cNvSpPr/>
            <p:nvPr/>
          </p:nvSpPr>
          <p:spPr>
            <a:xfrm>
              <a:off x="1035056" y="2258956"/>
              <a:ext cx="1117614" cy="883127"/>
            </a:xfrm>
            <a:prstGeom prst="rect">
              <a:avLst/>
            </a:prstGeom>
          </p:spPr>
          <p:txBody>
            <a:bodyPr wrap="none" anchor="b" anchorCtr="0">
              <a:spAutoFit/>
            </a:bodyPr>
            <a:lstStyle/>
            <a:p>
              <a:pPr lvl="0" indent="-182880" algn="r">
                <a:lnSpc>
                  <a:spcPct val="70000"/>
                </a:lnSpc>
                <a:spcBef>
                  <a:spcPts val="600"/>
                </a:spcBef>
                <a:buClr>
                  <a:srgbClr val="F79646"/>
                </a:buClr>
              </a:pPr>
              <a:r>
                <a:rPr lang="en-US" sz="7200" b="1" spc="-500" dirty="0" smtClean="0">
                  <a:solidFill>
                    <a:srgbClr val="4F81BD"/>
                  </a:solidFill>
                </a:rPr>
                <a:t>20</a:t>
              </a:r>
            </a:p>
          </p:txBody>
        </p:sp>
      </p:grpSp>
      <p:grpSp>
        <p:nvGrpSpPr>
          <p:cNvPr id="39" name="Group 38"/>
          <p:cNvGrpSpPr/>
          <p:nvPr/>
        </p:nvGrpSpPr>
        <p:grpSpPr>
          <a:xfrm>
            <a:off x="1035056" y="3107149"/>
            <a:ext cx="2786818" cy="883127"/>
            <a:chOff x="1035056" y="3107149"/>
            <a:chExt cx="2786818" cy="883127"/>
          </a:xfrm>
        </p:grpSpPr>
        <p:sp>
          <p:nvSpPr>
            <p:cNvPr id="19" name="Rectangle 18"/>
            <p:cNvSpPr/>
            <p:nvPr/>
          </p:nvSpPr>
          <p:spPr>
            <a:xfrm>
              <a:off x="2134809" y="3170093"/>
              <a:ext cx="1687065" cy="701474"/>
            </a:xfrm>
            <a:prstGeom prst="rect">
              <a:avLst/>
            </a:prstGeom>
          </p:spPr>
          <p:txBody>
            <a:bodyPr wrap="none" anchor="ctr" anchorCtr="0">
              <a:spAutoFit/>
            </a:bodyPr>
            <a:lstStyle/>
            <a:p>
              <a:pPr>
                <a:lnSpc>
                  <a:spcPct val="70000"/>
                </a:lnSpc>
              </a:pPr>
              <a:r>
                <a:rPr lang="en-US" sz="2800" spc="-150" dirty="0" smtClean="0"/>
                <a:t>New Excel </a:t>
              </a:r>
              <a:br>
                <a:rPr lang="en-US" sz="2800" spc="-150" dirty="0" smtClean="0"/>
              </a:br>
              <a:r>
                <a:rPr lang="en-US" sz="2800" spc="-150" dirty="0" smtClean="0"/>
                <a:t>Reports</a:t>
              </a:r>
            </a:p>
          </p:txBody>
        </p:sp>
        <p:sp>
          <p:nvSpPr>
            <p:cNvPr id="32" name="Rectangle 31"/>
            <p:cNvSpPr/>
            <p:nvPr/>
          </p:nvSpPr>
          <p:spPr>
            <a:xfrm>
              <a:off x="1035056" y="3107149"/>
              <a:ext cx="1117614" cy="883127"/>
            </a:xfrm>
            <a:prstGeom prst="rect">
              <a:avLst/>
            </a:prstGeom>
          </p:spPr>
          <p:txBody>
            <a:bodyPr wrap="none" anchor="b" anchorCtr="0">
              <a:spAutoFit/>
            </a:bodyPr>
            <a:lstStyle/>
            <a:p>
              <a:pPr lvl="0" indent="-182880" algn="r">
                <a:lnSpc>
                  <a:spcPct val="70000"/>
                </a:lnSpc>
                <a:spcBef>
                  <a:spcPts val="600"/>
                </a:spcBef>
                <a:buClr>
                  <a:srgbClr val="F79646"/>
                </a:buClr>
              </a:pPr>
              <a:r>
                <a:rPr lang="en-US" sz="7200" b="1" spc="-500" dirty="0" smtClean="0">
                  <a:solidFill>
                    <a:srgbClr val="4F81BD"/>
                  </a:solidFill>
                </a:rPr>
                <a:t>11</a:t>
              </a:r>
            </a:p>
          </p:txBody>
        </p:sp>
      </p:grpSp>
      <p:grpSp>
        <p:nvGrpSpPr>
          <p:cNvPr id="40" name="Group 39"/>
          <p:cNvGrpSpPr/>
          <p:nvPr/>
        </p:nvGrpSpPr>
        <p:grpSpPr>
          <a:xfrm>
            <a:off x="1035056" y="3955342"/>
            <a:ext cx="2768223" cy="883127"/>
            <a:chOff x="1035056" y="3955342"/>
            <a:chExt cx="2768223" cy="883127"/>
          </a:xfrm>
        </p:grpSpPr>
        <p:sp>
          <p:nvSpPr>
            <p:cNvPr id="21" name="Rectangle 20"/>
            <p:cNvSpPr/>
            <p:nvPr/>
          </p:nvSpPr>
          <p:spPr>
            <a:xfrm>
              <a:off x="2134809" y="4015610"/>
              <a:ext cx="1668470" cy="701474"/>
            </a:xfrm>
            <a:prstGeom prst="rect">
              <a:avLst/>
            </a:prstGeom>
          </p:spPr>
          <p:txBody>
            <a:bodyPr wrap="none" anchor="ctr" anchorCtr="0">
              <a:spAutoFit/>
            </a:bodyPr>
            <a:lstStyle/>
            <a:p>
              <a:pPr>
                <a:lnSpc>
                  <a:spcPct val="70000"/>
                </a:lnSpc>
              </a:pPr>
              <a:r>
                <a:rPr lang="en-US" sz="2800" spc="-150" dirty="0" smtClean="0"/>
                <a:t>New Web </a:t>
              </a:r>
              <a:br>
                <a:rPr lang="en-US" sz="2800" spc="-150" dirty="0" smtClean="0"/>
              </a:br>
              <a:r>
                <a:rPr lang="en-US" sz="2800" spc="-150" dirty="0" smtClean="0"/>
                <a:t>Services</a:t>
              </a:r>
            </a:p>
          </p:txBody>
        </p:sp>
        <p:sp>
          <p:nvSpPr>
            <p:cNvPr id="33" name="Rectangle 32"/>
            <p:cNvSpPr/>
            <p:nvPr/>
          </p:nvSpPr>
          <p:spPr>
            <a:xfrm>
              <a:off x="1035056" y="3955342"/>
              <a:ext cx="1117614" cy="883127"/>
            </a:xfrm>
            <a:prstGeom prst="rect">
              <a:avLst/>
            </a:prstGeom>
          </p:spPr>
          <p:txBody>
            <a:bodyPr wrap="none" anchor="b" anchorCtr="0">
              <a:spAutoFit/>
            </a:bodyPr>
            <a:lstStyle/>
            <a:p>
              <a:pPr lvl="0" indent="-182880" algn="r">
                <a:lnSpc>
                  <a:spcPct val="70000"/>
                </a:lnSpc>
                <a:spcBef>
                  <a:spcPts val="600"/>
                </a:spcBef>
                <a:buClr>
                  <a:srgbClr val="F79646"/>
                </a:buClr>
              </a:pPr>
              <a:r>
                <a:rPr lang="en-US" sz="7200" b="1" spc="-500" dirty="0" smtClean="0">
                  <a:solidFill>
                    <a:srgbClr val="4F81BD"/>
                  </a:solidFill>
                </a:rPr>
                <a:t>83</a:t>
              </a:r>
            </a:p>
          </p:txBody>
        </p:sp>
      </p:grpSp>
      <p:grpSp>
        <p:nvGrpSpPr>
          <p:cNvPr id="41" name="Group 40"/>
          <p:cNvGrpSpPr/>
          <p:nvPr/>
        </p:nvGrpSpPr>
        <p:grpSpPr>
          <a:xfrm>
            <a:off x="1501531" y="4803536"/>
            <a:ext cx="2304954" cy="883127"/>
            <a:chOff x="1501531" y="4803536"/>
            <a:chExt cx="2304954" cy="883127"/>
          </a:xfrm>
        </p:grpSpPr>
        <p:sp>
          <p:nvSpPr>
            <p:cNvPr id="22" name="Rectangle 21"/>
            <p:cNvSpPr/>
            <p:nvPr/>
          </p:nvSpPr>
          <p:spPr>
            <a:xfrm>
              <a:off x="2134809" y="4861126"/>
              <a:ext cx="1671676" cy="701474"/>
            </a:xfrm>
            <a:prstGeom prst="rect">
              <a:avLst/>
            </a:prstGeom>
          </p:spPr>
          <p:txBody>
            <a:bodyPr wrap="none" anchor="ctr" anchorCtr="0">
              <a:spAutoFit/>
            </a:bodyPr>
            <a:lstStyle/>
            <a:p>
              <a:pPr>
                <a:lnSpc>
                  <a:spcPct val="70000"/>
                </a:lnSpc>
              </a:pPr>
              <a:r>
                <a:rPr lang="en-US" sz="2800" spc="-150" dirty="0" smtClean="0"/>
                <a:t>New </a:t>
              </a:r>
              <a:br>
                <a:rPr lang="en-US" sz="2800" spc="-150" dirty="0" smtClean="0"/>
              </a:br>
              <a:r>
                <a:rPr lang="en-US" sz="2800" spc="-150" dirty="0" smtClean="0"/>
                <a:t>Workflows</a:t>
              </a:r>
            </a:p>
          </p:txBody>
        </p:sp>
        <p:sp>
          <p:nvSpPr>
            <p:cNvPr id="34" name="Rectangle 33"/>
            <p:cNvSpPr/>
            <p:nvPr/>
          </p:nvSpPr>
          <p:spPr>
            <a:xfrm>
              <a:off x="1501531" y="4803536"/>
              <a:ext cx="651139" cy="883127"/>
            </a:xfrm>
            <a:prstGeom prst="rect">
              <a:avLst/>
            </a:prstGeom>
          </p:spPr>
          <p:txBody>
            <a:bodyPr wrap="none" anchor="b" anchorCtr="0">
              <a:spAutoFit/>
            </a:bodyPr>
            <a:lstStyle/>
            <a:p>
              <a:pPr lvl="0" indent="-182880" algn="r">
                <a:lnSpc>
                  <a:spcPct val="70000"/>
                </a:lnSpc>
                <a:spcBef>
                  <a:spcPts val="600"/>
                </a:spcBef>
                <a:buClr>
                  <a:srgbClr val="F79646"/>
                </a:buClr>
              </a:pPr>
              <a:r>
                <a:rPr lang="en-US" sz="7200" b="1" spc="-500" dirty="0" smtClean="0">
                  <a:solidFill>
                    <a:srgbClr val="4F81BD"/>
                  </a:solidFill>
                </a:rPr>
                <a:t>3</a:t>
              </a:r>
              <a:endParaRPr lang="en-US" sz="7200" dirty="0"/>
            </a:p>
          </p:txBody>
        </p:sp>
      </p:grpSp>
      <p:grpSp>
        <p:nvGrpSpPr>
          <p:cNvPr id="48" name="Group 47"/>
          <p:cNvGrpSpPr/>
          <p:nvPr/>
        </p:nvGrpSpPr>
        <p:grpSpPr>
          <a:xfrm>
            <a:off x="4114800" y="1415573"/>
            <a:ext cx="3112667" cy="883127"/>
            <a:chOff x="4114800" y="1415573"/>
            <a:chExt cx="3112667" cy="883127"/>
          </a:xfrm>
        </p:grpSpPr>
        <p:sp>
          <p:nvSpPr>
            <p:cNvPr id="24" name="Rectangle 23"/>
            <p:cNvSpPr/>
            <p:nvPr/>
          </p:nvSpPr>
          <p:spPr>
            <a:xfrm>
              <a:off x="5334000" y="1479059"/>
              <a:ext cx="1893467" cy="701474"/>
            </a:xfrm>
            <a:prstGeom prst="rect">
              <a:avLst/>
            </a:prstGeom>
          </p:spPr>
          <p:txBody>
            <a:bodyPr wrap="none" anchor="ctr" anchorCtr="0">
              <a:spAutoFit/>
            </a:bodyPr>
            <a:lstStyle/>
            <a:p>
              <a:pPr>
                <a:lnSpc>
                  <a:spcPct val="70000"/>
                </a:lnSpc>
              </a:pPr>
              <a:r>
                <a:rPr lang="en-US" sz="2800" spc="-150" dirty="0" smtClean="0"/>
                <a:t>Distribution </a:t>
              </a:r>
              <a:br>
                <a:rPr lang="en-US" sz="2800" spc="-150" dirty="0" smtClean="0"/>
              </a:br>
              <a:r>
                <a:rPr lang="en-US" sz="2800" spc="-150" dirty="0" smtClean="0"/>
                <a:t>Features</a:t>
              </a:r>
            </a:p>
          </p:txBody>
        </p:sp>
        <p:sp>
          <p:nvSpPr>
            <p:cNvPr id="42" name="Rectangle 41"/>
            <p:cNvSpPr/>
            <p:nvPr/>
          </p:nvSpPr>
          <p:spPr>
            <a:xfrm>
              <a:off x="4114800" y="1415573"/>
              <a:ext cx="1219200" cy="883127"/>
            </a:xfrm>
            <a:prstGeom prst="rect">
              <a:avLst/>
            </a:prstGeom>
          </p:spPr>
          <p:txBody>
            <a:bodyPr wrap="square" anchor="b" anchorCtr="0">
              <a:spAutoFit/>
            </a:bodyPr>
            <a:lstStyle/>
            <a:p>
              <a:pPr lvl="0" indent="-182880" algn="r">
                <a:lnSpc>
                  <a:spcPct val="70000"/>
                </a:lnSpc>
                <a:spcBef>
                  <a:spcPts val="600"/>
                </a:spcBef>
                <a:buClr>
                  <a:srgbClr val="F79646"/>
                </a:buClr>
                <a:defRPr/>
              </a:pPr>
              <a:r>
                <a:rPr lang="en-US" sz="7200" b="1" spc="-500" dirty="0" smtClean="0">
                  <a:solidFill>
                    <a:srgbClr val="4F81BD"/>
                  </a:solidFill>
                </a:rPr>
                <a:t>12</a:t>
              </a:r>
            </a:p>
          </p:txBody>
        </p:sp>
      </p:grpSp>
      <p:grpSp>
        <p:nvGrpSpPr>
          <p:cNvPr id="49" name="Group 48"/>
          <p:cNvGrpSpPr/>
          <p:nvPr/>
        </p:nvGrpSpPr>
        <p:grpSpPr>
          <a:xfrm>
            <a:off x="3886200" y="2266473"/>
            <a:ext cx="4299543" cy="883127"/>
            <a:chOff x="3886200" y="2266473"/>
            <a:chExt cx="4299543" cy="883127"/>
          </a:xfrm>
        </p:grpSpPr>
        <p:sp>
          <p:nvSpPr>
            <p:cNvPr id="25" name="Rectangle 24"/>
            <p:cNvSpPr/>
            <p:nvPr/>
          </p:nvSpPr>
          <p:spPr>
            <a:xfrm>
              <a:off x="5334000" y="2324576"/>
              <a:ext cx="2851743" cy="701474"/>
            </a:xfrm>
            <a:prstGeom prst="rect">
              <a:avLst/>
            </a:prstGeom>
          </p:spPr>
          <p:txBody>
            <a:bodyPr wrap="none" anchor="ctr" anchorCtr="0">
              <a:spAutoFit/>
            </a:bodyPr>
            <a:lstStyle/>
            <a:p>
              <a:pPr>
                <a:lnSpc>
                  <a:spcPct val="70000"/>
                </a:lnSpc>
              </a:pPr>
              <a:r>
                <a:rPr lang="en-US" sz="2800" spc="-150" dirty="0" smtClean="0"/>
                <a:t>Human Resources/</a:t>
              </a:r>
              <a:br>
                <a:rPr lang="en-US" sz="2800" spc="-150" dirty="0" smtClean="0"/>
              </a:br>
              <a:r>
                <a:rPr lang="en-US" sz="2800" spc="-150" dirty="0" smtClean="0"/>
                <a:t>Payroll Features</a:t>
              </a:r>
            </a:p>
          </p:txBody>
        </p:sp>
        <p:sp>
          <p:nvSpPr>
            <p:cNvPr id="43" name="Rectangle 42"/>
            <p:cNvSpPr/>
            <p:nvPr/>
          </p:nvSpPr>
          <p:spPr>
            <a:xfrm>
              <a:off x="3886200" y="2266473"/>
              <a:ext cx="1447800" cy="883127"/>
            </a:xfrm>
            <a:prstGeom prst="rect">
              <a:avLst/>
            </a:prstGeom>
          </p:spPr>
          <p:txBody>
            <a:bodyPr wrap="square" anchor="b" anchorCtr="0">
              <a:spAutoFit/>
            </a:bodyPr>
            <a:lstStyle/>
            <a:p>
              <a:pPr lvl="0" indent="-182880" algn="r">
                <a:lnSpc>
                  <a:spcPct val="70000"/>
                </a:lnSpc>
                <a:spcBef>
                  <a:spcPts val="600"/>
                </a:spcBef>
                <a:buClr>
                  <a:srgbClr val="F79646"/>
                </a:buClr>
                <a:defRPr/>
              </a:pPr>
              <a:r>
                <a:rPr lang="en-US" sz="7200" b="1" spc="-500" dirty="0" smtClean="0">
                  <a:solidFill>
                    <a:srgbClr val="4F81BD"/>
                  </a:solidFill>
                </a:rPr>
                <a:t>20</a:t>
              </a:r>
            </a:p>
          </p:txBody>
        </p:sp>
      </p:grpSp>
      <p:grpSp>
        <p:nvGrpSpPr>
          <p:cNvPr id="50" name="Group 49"/>
          <p:cNvGrpSpPr/>
          <p:nvPr/>
        </p:nvGrpSpPr>
        <p:grpSpPr>
          <a:xfrm>
            <a:off x="3810000" y="3117373"/>
            <a:ext cx="3510378" cy="883127"/>
            <a:chOff x="3810000" y="3117373"/>
            <a:chExt cx="3510378" cy="883127"/>
          </a:xfrm>
        </p:grpSpPr>
        <p:sp>
          <p:nvSpPr>
            <p:cNvPr id="26" name="Rectangle 25"/>
            <p:cNvSpPr/>
            <p:nvPr/>
          </p:nvSpPr>
          <p:spPr>
            <a:xfrm>
              <a:off x="5334000" y="3170093"/>
              <a:ext cx="1986378" cy="701474"/>
            </a:xfrm>
            <a:prstGeom prst="rect">
              <a:avLst/>
            </a:prstGeom>
          </p:spPr>
          <p:txBody>
            <a:bodyPr wrap="none" anchor="ctr" anchorCtr="0">
              <a:spAutoFit/>
            </a:bodyPr>
            <a:lstStyle/>
            <a:p>
              <a:pPr>
                <a:lnSpc>
                  <a:spcPct val="70000"/>
                </a:lnSpc>
              </a:pPr>
              <a:r>
                <a:rPr lang="en-US" sz="2800" spc="-150" dirty="0" smtClean="0"/>
                <a:t>Field Service </a:t>
              </a:r>
              <a:br>
                <a:rPr lang="en-US" sz="2800" spc="-150" dirty="0" smtClean="0"/>
              </a:br>
              <a:r>
                <a:rPr lang="en-US" sz="2800" spc="-150" dirty="0" smtClean="0"/>
                <a:t>Features</a:t>
              </a:r>
            </a:p>
          </p:txBody>
        </p:sp>
        <p:sp>
          <p:nvSpPr>
            <p:cNvPr id="44" name="Rectangle 43"/>
            <p:cNvSpPr/>
            <p:nvPr/>
          </p:nvSpPr>
          <p:spPr>
            <a:xfrm>
              <a:off x="3810000" y="3117373"/>
              <a:ext cx="1524000" cy="883127"/>
            </a:xfrm>
            <a:prstGeom prst="rect">
              <a:avLst/>
            </a:prstGeom>
          </p:spPr>
          <p:txBody>
            <a:bodyPr wrap="square" anchor="b" anchorCtr="0">
              <a:spAutoFit/>
            </a:bodyPr>
            <a:lstStyle/>
            <a:p>
              <a:pPr lvl="0" indent="-182880" algn="r">
                <a:lnSpc>
                  <a:spcPct val="70000"/>
                </a:lnSpc>
                <a:spcBef>
                  <a:spcPts val="600"/>
                </a:spcBef>
                <a:buClr>
                  <a:srgbClr val="F79646"/>
                </a:buClr>
                <a:defRPr/>
              </a:pPr>
              <a:r>
                <a:rPr lang="en-US" sz="7200" b="1" spc="-500" dirty="0" smtClean="0">
                  <a:solidFill>
                    <a:srgbClr val="4F81BD"/>
                  </a:solidFill>
                </a:rPr>
                <a:t>15</a:t>
              </a:r>
            </a:p>
          </p:txBody>
        </p:sp>
      </p:grpSp>
      <p:grpSp>
        <p:nvGrpSpPr>
          <p:cNvPr id="51" name="Group 50"/>
          <p:cNvGrpSpPr/>
          <p:nvPr/>
        </p:nvGrpSpPr>
        <p:grpSpPr>
          <a:xfrm>
            <a:off x="3810000" y="3968273"/>
            <a:ext cx="2885335" cy="883127"/>
            <a:chOff x="3810000" y="3968273"/>
            <a:chExt cx="2885335" cy="883127"/>
          </a:xfrm>
        </p:grpSpPr>
        <p:sp>
          <p:nvSpPr>
            <p:cNvPr id="27" name="Rectangle 26"/>
            <p:cNvSpPr/>
            <p:nvPr/>
          </p:nvSpPr>
          <p:spPr>
            <a:xfrm>
              <a:off x="5334000" y="4015610"/>
              <a:ext cx="1361335" cy="701474"/>
            </a:xfrm>
            <a:prstGeom prst="rect">
              <a:avLst/>
            </a:prstGeom>
          </p:spPr>
          <p:txBody>
            <a:bodyPr wrap="none" anchor="ctr" anchorCtr="0">
              <a:spAutoFit/>
            </a:bodyPr>
            <a:lstStyle/>
            <a:p>
              <a:pPr>
                <a:lnSpc>
                  <a:spcPct val="70000"/>
                </a:lnSpc>
              </a:pPr>
              <a:r>
                <a:rPr lang="en-US" sz="2800" spc="-150" dirty="0" smtClean="0"/>
                <a:t>System</a:t>
              </a:r>
              <a:br>
                <a:rPr lang="en-US" sz="2800" spc="-150" dirty="0" smtClean="0"/>
              </a:br>
              <a:r>
                <a:rPr lang="en-US" sz="2800" spc="-150" dirty="0" smtClean="0"/>
                <a:t>Features</a:t>
              </a:r>
            </a:p>
          </p:txBody>
        </p:sp>
        <p:sp>
          <p:nvSpPr>
            <p:cNvPr id="45" name="Rectangle 44"/>
            <p:cNvSpPr/>
            <p:nvPr/>
          </p:nvSpPr>
          <p:spPr>
            <a:xfrm>
              <a:off x="3810000" y="3968273"/>
              <a:ext cx="1524000" cy="883127"/>
            </a:xfrm>
            <a:prstGeom prst="rect">
              <a:avLst/>
            </a:prstGeom>
          </p:spPr>
          <p:txBody>
            <a:bodyPr wrap="square" anchor="b" anchorCtr="0">
              <a:spAutoFit/>
            </a:bodyPr>
            <a:lstStyle/>
            <a:p>
              <a:pPr lvl="0" indent="-182880" algn="r">
                <a:lnSpc>
                  <a:spcPct val="70000"/>
                </a:lnSpc>
                <a:spcBef>
                  <a:spcPts val="600"/>
                </a:spcBef>
                <a:buClr>
                  <a:srgbClr val="F79646"/>
                </a:buClr>
                <a:defRPr/>
              </a:pPr>
              <a:r>
                <a:rPr lang="en-US" sz="7200" b="1" spc="-500" dirty="0" smtClean="0">
                  <a:solidFill>
                    <a:srgbClr val="4F81BD"/>
                  </a:solidFill>
                </a:rPr>
                <a:t>11</a:t>
              </a:r>
            </a:p>
          </p:txBody>
        </p:sp>
      </p:grpSp>
      <p:grpSp>
        <p:nvGrpSpPr>
          <p:cNvPr id="52" name="Group 51"/>
          <p:cNvGrpSpPr/>
          <p:nvPr/>
        </p:nvGrpSpPr>
        <p:grpSpPr>
          <a:xfrm>
            <a:off x="4216386" y="4819173"/>
            <a:ext cx="4239366" cy="883127"/>
            <a:chOff x="4216386" y="4819173"/>
            <a:chExt cx="4239366" cy="883127"/>
          </a:xfrm>
        </p:grpSpPr>
        <p:sp>
          <p:nvSpPr>
            <p:cNvPr id="28" name="Rectangle 27"/>
            <p:cNvSpPr/>
            <p:nvPr/>
          </p:nvSpPr>
          <p:spPr>
            <a:xfrm>
              <a:off x="5334000" y="4861126"/>
              <a:ext cx="3121752" cy="701474"/>
            </a:xfrm>
            <a:prstGeom prst="rect">
              <a:avLst/>
            </a:prstGeom>
          </p:spPr>
          <p:txBody>
            <a:bodyPr wrap="none" anchor="ctr" anchorCtr="0">
              <a:spAutoFit/>
            </a:bodyPr>
            <a:lstStyle/>
            <a:p>
              <a:pPr>
                <a:lnSpc>
                  <a:spcPct val="70000"/>
                </a:lnSpc>
              </a:pPr>
              <a:r>
                <a:rPr lang="en-US" sz="2800" spc="-150" dirty="0" smtClean="0"/>
                <a:t>Business Intelligence </a:t>
              </a:r>
              <a:br>
                <a:rPr lang="en-US" sz="2800" spc="-150" dirty="0" smtClean="0"/>
              </a:br>
              <a:r>
                <a:rPr lang="en-US" sz="2800" spc="-150" dirty="0" smtClean="0"/>
                <a:t>Features</a:t>
              </a:r>
            </a:p>
          </p:txBody>
        </p:sp>
        <p:sp>
          <p:nvSpPr>
            <p:cNvPr id="46" name="Rectangle 45"/>
            <p:cNvSpPr/>
            <p:nvPr/>
          </p:nvSpPr>
          <p:spPr>
            <a:xfrm>
              <a:off x="4216386" y="4819173"/>
              <a:ext cx="1117614" cy="883127"/>
            </a:xfrm>
            <a:prstGeom prst="rect">
              <a:avLst/>
            </a:prstGeom>
          </p:spPr>
          <p:txBody>
            <a:bodyPr wrap="none" anchor="b" anchorCtr="0">
              <a:spAutoFit/>
            </a:bodyPr>
            <a:lstStyle/>
            <a:p>
              <a:pPr lvl="0" indent="-182880" algn="r">
                <a:lnSpc>
                  <a:spcPct val="70000"/>
                </a:lnSpc>
                <a:spcBef>
                  <a:spcPts val="600"/>
                </a:spcBef>
                <a:buClr>
                  <a:srgbClr val="F79646"/>
                </a:buClr>
                <a:defRPr/>
              </a:pPr>
              <a:r>
                <a:rPr lang="en-US" sz="7200" b="1" spc="-500" dirty="0" smtClean="0">
                  <a:solidFill>
                    <a:srgbClr val="4F81BD"/>
                  </a:solidFill>
                </a:rPr>
                <a:t>20</a:t>
              </a:r>
            </a:p>
          </p:txBody>
        </p:sp>
      </p:grpSp>
    </p:spTree>
    <p:extLst>
      <p:ext uri="{BB962C8B-B14F-4D97-AF65-F5344CB8AC3E}">
        <p14:creationId xmlns:p14="http://schemas.microsoft.com/office/powerpoint/2010/main" xmlns="" val="894082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 calcmode="lin" valueType="num">
                                      <p:cBhvr>
                                        <p:cTn id="16" dur="500" fill="hold"/>
                                        <p:tgtEl>
                                          <p:spTgt spid="51"/>
                                        </p:tgtEl>
                                        <p:attrNameLst>
                                          <p:attrName>ppt_x</p:attrName>
                                        </p:attrNameLst>
                                      </p:cBhvr>
                                      <p:tavLst>
                                        <p:tav tm="0">
                                          <p:val>
                                            <p:fltVal val="0.5"/>
                                          </p:val>
                                        </p:tav>
                                        <p:tav tm="100000">
                                          <p:val>
                                            <p:strVal val="#ppt_x"/>
                                          </p:val>
                                        </p:tav>
                                      </p:tavLst>
                                    </p:anim>
                                    <p:anim calcmode="lin" valueType="num">
                                      <p:cBhvr>
                                        <p:cTn id="17" dur="500" fill="hold"/>
                                        <p:tgtEl>
                                          <p:spTgt spid="51"/>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 calcmode="lin" valueType="num">
                                      <p:cBhvr>
                                        <p:cTn id="23" dur="500" fill="hold"/>
                                        <p:tgtEl>
                                          <p:spTgt spid="39"/>
                                        </p:tgtEl>
                                        <p:attrNameLst>
                                          <p:attrName>ppt_x</p:attrName>
                                        </p:attrNameLst>
                                      </p:cBhvr>
                                      <p:tavLst>
                                        <p:tav tm="0">
                                          <p:val>
                                            <p:fltVal val="0.5"/>
                                          </p:val>
                                        </p:tav>
                                        <p:tav tm="100000">
                                          <p:val>
                                            <p:strVal val="#ppt_x"/>
                                          </p:val>
                                        </p:tav>
                                      </p:tavLst>
                                    </p:anim>
                                    <p:anim calcmode="lin" valueType="num">
                                      <p:cBhvr>
                                        <p:cTn id="24" dur="500" fill="hold"/>
                                        <p:tgtEl>
                                          <p:spTgt spid="39"/>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 calcmode="lin" valueType="num">
                                      <p:cBhvr>
                                        <p:cTn id="30" dur="500" fill="hold"/>
                                        <p:tgtEl>
                                          <p:spTgt spid="47"/>
                                        </p:tgtEl>
                                        <p:attrNameLst>
                                          <p:attrName>ppt_x</p:attrName>
                                        </p:attrNameLst>
                                      </p:cBhvr>
                                      <p:tavLst>
                                        <p:tav tm="0">
                                          <p:val>
                                            <p:fltVal val="0.5"/>
                                          </p:val>
                                        </p:tav>
                                        <p:tav tm="100000">
                                          <p:val>
                                            <p:strVal val="#ppt_x"/>
                                          </p:val>
                                        </p:tav>
                                      </p:tavLst>
                                    </p:anim>
                                    <p:anim calcmode="lin" valueType="num">
                                      <p:cBhvr>
                                        <p:cTn id="31" dur="500" fill="hold"/>
                                        <p:tgtEl>
                                          <p:spTgt spid="47"/>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 calcmode="lin" valueType="num">
                                      <p:cBhvr>
                                        <p:cTn id="44" dur="500" fill="hold"/>
                                        <p:tgtEl>
                                          <p:spTgt spid="52"/>
                                        </p:tgtEl>
                                        <p:attrNameLst>
                                          <p:attrName>ppt_x</p:attrName>
                                        </p:attrNameLst>
                                      </p:cBhvr>
                                      <p:tavLst>
                                        <p:tav tm="0">
                                          <p:val>
                                            <p:fltVal val="0.5"/>
                                          </p:val>
                                        </p:tav>
                                        <p:tav tm="100000">
                                          <p:val>
                                            <p:strVal val="#ppt_x"/>
                                          </p:val>
                                        </p:tav>
                                      </p:tavLst>
                                    </p:anim>
                                    <p:anim calcmode="lin" valueType="num">
                                      <p:cBhvr>
                                        <p:cTn id="45" dur="500" fill="hold"/>
                                        <p:tgtEl>
                                          <p:spTgt spid="52"/>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500" fill="hold"/>
                                        <p:tgtEl>
                                          <p:spTgt spid="54"/>
                                        </p:tgtEl>
                                        <p:attrNameLst>
                                          <p:attrName>ppt_w</p:attrName>
                                        </p:attrNameLst>
                                      </p:cBhvr>
                                      <p:tavLst>
                                        <p:tav tm="0">
                                          <p:val>
                                            <p:fltVal val="0"/>
                                          </p:val>
                                        </p:tav>
                                        <p:tav tm="100000">
                                          <p:val>
                                            <p:strVal val="#ppt_w"/>
                                          </p:val>
                                        </p:tav>
                                      </p:tavLst>
                                    </p:anim>
                                    <p:anim calcmode="lin" valueType="num">
                                      <p:cBhvr>
                                        <p:cTn id="50" dur="500" fill="hold"/>
                                        <p:tgtEl>
                                          <p:spTgt spid="54"/>
                                        </p:tgtEl>
                                        <p:attrNameLst>
                                          <p:attrName>ppt_h</p:attrName>
                                        </p:attrNameLst>
                                      </p:cBhvr>
                                      <p:tavLst>
                                        <p:tav tm="0">
                                          <p:val>
                                            <p:fltVal val="0"/>
                                          </p:val>
                                        </p:tav>
                                        <p:tav tm="100000">
                                          <p:val>
                                            <p:strVal val="#ppt_h"/>
                                          </p:val>
                                        </p:tav>
                                      </p:tavLst>
                                    </p:anim>
                                    <p:anim calcmode="lin" valueType="num">
                                      <p:cBhvr>
                                        <p:cTn id="51" dur="500" fill="hold"/>
                                        <p:tgtEl>
                                          <p:spTgt spid="54"/>
                                        </p:tgtEl>
                                        <p:attrNameLst>
                                          <p:attrName>ppt_x</p:attrName>
                                        </p:attrNameLst>
                                      </p:cBhvr>
                                      <p:tavLst>
                                        <p:tav tm="0">
                                          <p:val>
                                            <p:fltVal val="0.5"/>
                                          </p:val>
                                        </p:tav>
                                        <p:tav tm="100000">
                                          <p:val>
                                            <p:strVal val="#ppt_x"/>
                                          </p:val>
                                        </p:tav>
                                      </p:tavLst>
                                    </p:anim>
                                    <p:anim calcmode="lin" valueType="num">
                                      <p:cBhvr>
                                        <p:cTn id="52" dur="500" fill="hold"/>
                                        <p:tgtEl>
                                          <p:spTgt spid="54"/>
                                        </p:tgtEl>
                                        <p:attrNameLst>
                                          <p:attrName>ppt_y</p:attrName>
                                        </p:attrNameLst>
                                      </p:cBhvr>
                                      <p:tavLst>
                                        <p:tav tm="0">
                                          <p:val>
                                            <p:fltVal val="0.5"/>
                                          </p:val>
                                        </p:tav>
                                        <p:tav tm="100000">
                                          <p:val>
                                            <p:strVal val="#ppt_y"/>
                                          </p:val>
                                        </p:tav>
                                      </p:tavLst>
                                    </p:anim>
                                  </p:childTnLst>
                                </p:cTn>
                              </p:par>
                            </p:childTnLst>
                          </p:cTn>
                        </p:par>
                        <p:par>
                          <p:cTn id="53" fill="hold">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ppt_x</p:attrName>
                                        </p:attrNameLst>
                                      </p:cBhvr>
                                      <p:tavLst>
                                        <p:tav tm="0">
                                          <p:val>
                                            <p:fltVal val="0.5"/>
                                          </p:val>
                                        </p:tav>
                                        <p:tav tm="100000">
                                          <p:val>
                                            <p:strVal val="#ppt_x"/>
                                          </p:val>
                                        </p:tav>
                                      </p:tavLst>
                                    </p:anim>
                                    <p:anim calcmode="lin" valueType="num">
                                      <p:cBhvr>
                                        <p:cTn id="59" dur="500" fill="hold"/>
                                        <p:tgtEl>
                                          <p:spTgt spid="48"/>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childTnLst>
                          </p:cTn>
                        </p:par>
                        <p:par>
                          <p:cTn id="67" fill="hold">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 calcmode="lin" valueType="num">
                                      <p:cBhvr>
                                        <p:cTn id="72" dur="500" fill="hold"/>
                                        <p:tgtEl>
                                          <p:spTgt spid="49"/>
                                        </p:tgtEl>
                                        <p:attrNameLst>
                                          <p:attrName>ppt_x</p:attrName>
                                        </p:attrNameLst>
                                      </p:cBhvr>
                                      <p:tavLst>
                                        <p:tav tm="0">
                                          <p:val>
                                            <p:fltVal val="0.5"/>
                                          </p:val>
                                        </p:tav>
                                        <p:tav tm="100000">
                                          <p:val>
                                            <p:strVal val="#ppt_x"/>
                                          </p:val>
                                        </p:tav>
                                      </p:tavLst>
                                    </p:anim>
                                    <p:anim calcmode="lin" valueType="num">
                                      <p:cBhvr>
                                        <p:cTn id="73" dur="500" fill="hold"/>
                                        <p:tgtEl>
                                          <p:spTgt spid="49"/>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 calcmode="lin" valueType="num">
                                      <p:cBhvr>
                                        <p:cTn id="79" dur="500" fill="hold"/>
                                        <p:tgtEl>
                                          <p:spTgt spid="41"/>
                                        </p:tgtEl>
                                        <p:attrNameLst>
                                          <p:attrName>ppt_x</p:attrName>
                                        </p:attrNameLst>
                                      </p:cBhvr>
                                      <p:tavLst>
                                        <p:tav tm="0">
                                          <p:val>
                                            <p:fltVal val="0.5"/>
                                          </p:val>
                                        </p:tav>
                                        <p:tav tm="100000">
                                          <p:val>
                                            <p:strVal val="#ppt_x"/>
                                          </p:val>
                                        </p:tav>
                                      </p:tavLst>
                                    </p:anim>
                                    <p:anim calcmode="lin" valueType="num">
                                      <p:cBhvr>
                                        <p:cTn id="80" dur="500" fill="hold"/>
                                        <p:tgtEl>
                                          <p:spTgt spid="41"/>
                                        </p:tgtEl>
                                        <p:attrNameLst>
                                          <p:attrName>ppt_y</p:attrName>
                                        </p:attrNameLst>
                                      </p:cBhvr>
                                      <p:tavLst>
                                        <p:tav tm="0">
                                          <p:val>
                                            <p:fltVal val="0.5"/>
                                          </p:val>
                                        </p:tav>
                                        <p:tav tm="100000">
                                          <p:val>
                                            <p:strVal val="#ppt_y"/>
                                          </p:val>
                                        </p:tav>
                                      </p:tavLst>
                                    </p:anim>
                                  </p:childTnLst>
                                </p:cTn>
                              </p:par>
                            </p:childTnLst>
                          </p:cTn>
                        </p:par>
                        <p:par>
                          <p:cTn id="81" fill="hold">
                            <p:stCondLst>
                              <p:cond delay="5500"/>
                            </p:stCondLst>
                            <p:childTnLst>
                              <p:par>
                                <p:cTn id="82" presetID="23" presetClass="entr" presetSubtype="528" fill="hold"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p:cTn id="84" dur="500" fill="hold"/>
                                        <p:tgtEl>
                                          <p:spTgt spid="50"/>
                                        </p:tgtEl>
                                        <p:attrNameLst>
                                          <p:attrName>ppt_w</p:attrName>
                                        </p:attrNameLst>
                                      </p:cBhvr>
                                      <p:tavLst>
                                        <p:tav tm="0">
                                          <p:val>
                                            <p:fltVal val="0"/>
                                          </p:val>
                                        </p:tav>
                                        <p:tav tm="100000">
                                          <p:val>
                                            <p:strVal val="#ppt_w"/>
                                          </p:val>
                                        </p:tav>
                                      </p:tavLst>
                                    </p:anim>
                                    <p:anim calcmode="lin" valueType="num">
                                      <p:cBhvr>
                                        <p:cTn id="85" dur="500" fill="hold"/>
                                        <p:tgtEl>
                                          <p:spTgt spid="50"/>
                                        </p:tgtEl>
                                        <p:attrNameLst>
                                          <p:attrName>ppt_h</p:attrName>
                                        </p:attrNameLst>
                                      </p:cBhvr>
                                      <p:tavLst>
                                        <p:tav tm="0">
                                          <p:val>
                                            <p:fltVal val="0"/>
                                          </p:val>
                                        </p:tav>
                                        <p:tav tm="100000">
                                          <p:val>
                                            <p:strVal val="#ppt_h"/>
                                          </p:val>
                                        </p:tav>
                                      </p:tavLst>
                                    </p:anim>
                                    <p:anim calcmode="lin" valueType="num">
                                      <p:cBhvr>
                                        <p:cTn id="86" dur="500" fill="hold"/>
                                        <p:tgtEl>
                                          <p:spTgt spid="50"/>
                                        </p:tgtEl>
                                        <p:attrNameLst>
                                          <p:attrName>ppt_x</p:attrName>
                                        </p:attrNameLst>
                                      </p:cBhvr>
                                      <p:tavLst>
                                        <p:tav tm="0">
                                          <p:val>
                                            <p:fltVal val="0.5"/>
                                          </p:val>
                                        </p:tav>
                                        <p:tav tm="100000">
                                          <p:val>
                                            <p:strVal val="#ppt_x"/>
                                          </p:val>
                                        </p:tav>
                                      </p:tavLst>
                                    </p:anim>
                                    <p:anim calcmode="lin" valueType="num">
                                      <p:cBhvr>
                                        <p:cTn id="87" dur="500" fill="hold"/>
                                        <p:tgtEl>
                                          <p:spTgt spid="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09048" y="1828800"/>
            <a:ext cx="6404579" cy="4800600"/>
          </a:xfrm>
          <a:prstGeom prst="rect">
            <a:avLst/>
          </a:prstGeom>
          <a:noFill/>
          <a:ln w="9525">
            <a:noFill/>
            <a:miter lim="800000"/>
            <a:headEnd/>
            <a:tailEnd/>
          </a:ln>
        </p:spPr>
      </p:pic>
      <p:sp>
        <p:nvSpPr>
          <p:cNvPr id="3" name="Title 2"/>
          <p:cNvSpPr>
            <a:spLocks noGrp="1"/>
          </p:cNvSpPr>
          <p:nvPr>
            <p:ph type="title"/>
          </p:nvPr>
        </p:nvSpPr>
        <p:spPr>
          <a:xfrm>
            <a:off x="2886744" y="152400"/>
            <a:ext cx="5571456" cy="1362075"/>
          </a:xfrm>
        </p:spPr>
        <p:txBody>
          <a:bodyPr>
            <a:normAutofit/>
          </a:bodyPr>
          <a:lstStyle/>
          <a:p>
            <a:r>
              <a:rPr lang="en-US" sz="3600" dirty="0" smtClean="0"/>
              <a:t>Enhance Insight – </a:t>
            </a:r>
            <a:br>
              <a:rPr lang="en-US" sz="3600" dirty="0" smtClean="0"/>
            </a:br>
            <a:r>
              <a:rPr lang="en-US" sz="3600" dirty="0" smtClean="0"/>
              <a:t>Charts and Graphs</a:t>
            </a:r>
            <a:endParaRPr lang="en-US" sz="3600" dirty="0"/>
          </a:p>
        </p:txBody>
      </p:sp>
      <p:grpSp>
        <p:nvGrpSpPr>
          <p:cNvPr id="6" name="Group 5"/>
          <p:cNvGrpSpPr>
            <a:grpSpLocks noChangeAspect="1"/>
          </p:cNvGrpSpPr>
          <p:nvPr/>
        </p:nvGrpSpPr>
        <p:grpSpPr>
          <a:xfrm>
            <a:off x="165220" y="178283"/>
            <a:ext cx="781192" cy="1458185"/>
            <a:chOff x="457200" y="1563689"/>
            <a:chExt cx="2565930" cy="4789610"/>
          </a:xfrm>
        </p:grpSpPr>
        <p:grpSp>
          <p:nvGrpSpPr>
            <p:cNvPr id="7" name="Group 31"/>
            <p:cNvGrpSpPr/>
            <p:nvPr/>
          </p:nvGrpSpPr>
          <p:grpSpPr>
            <a:xfrm>
              <a:off x="457200" y="1563689"/>
              <a:ext cx="2565930" cy="4789610"/>
              <a:chOff x="457200" y="1563689"/>
              <a:chExt cx="2565930" cy="4789610"/>
            </a:xfrm>
          </p:grpSpPr>
          <p:sp>
            <p:nvSpPr>
              <p:cNvPr id="11" name="&quot;GLASS&quot;; Transparent to White Linear; Reflection; Stroke"/>
              <p:cNvSpPr/>
              <p:nvPr/>
            </p:nvSpPr>
            <p:spPr bwMode="auto">
              <a:xfrm flipH="1">
                <a:off x="457200" y="1563689"/>
                <a:ext cx="2565930" cy="4789610"/>
              </a:xfrm>
              <a:prstGeom prst="round1Rect">
                <a:avLst>
                  <a:gd name="adj" fmla="val 11648"/>
                </a:avLst>
              </a:prstGeom>
              <a:gradFill flip="none" rotWithShape="1">
                <a:gsLst>
                  <a:gs pos="0">
                    <a:srgbClr val="803802"/>
                  </a:gs>
                  <a:gs pos="39999">
                    <a:srgbClr val="F0720A"/>
                  </a:gs>
                  <a:gs pos="70000">
                    <a:srgbClr val="F8BF2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4"/>
                  </a:buBlip>
                  <a:defRPr/>
                </a:pPr>
                <a:endParaRPr lang="en-US" altLang="zh-CN" sz="1100" dirty="0" smtClean="0">
                  <a:solidFill>
                    <a:srgbClr val="000000"/>
                  </a:solidFill>
                  <a:ea typeface="Segoe UI" pitchFamily="34" charset="0"/>
                  <a:cs typeface="Segoe UI" pitchFamily="34" charset="0"/>
                </a:endParaRPr>
              </a:p>
            </p:txBody>
          </p:sp>
          <p:sp>
            <p:nvSpPr>
              <p:cNvPr id="12" name="Rectangle 11"/>
              <p:cNvSpPr/>
              <p:nvPr/>
            </p:nvSpPr>
            <p:spPr>
              <a:xfrm>
                <a:off x="490815" y="1564483"/>
                <a:ext cx="2508207" cy="1134268"/>
              </a:xfrm>
              <a:prstGeom prst="rect">
                <a:avLst/>
              </a:prstGeom>
            </p:spPr>
            <p:txBody>
              <a:bodyPr wrap="square" tIns="9144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Enhance Insight</a:t>
                </a:r>
                <a:endParaRPr lang="en-US" sz="600" dirty="0">
                  <a:solidFill>
                    <a:prstClr val="black"/>
                  </a:solidFill>
                  <a:ea typeface="Segoe UI" pitchFamily="34" charset="0"/>
                  <a:cs typeface="Segoe UI" pitchFamily="34" charset="0"/>
                </a:endParaRPr>
              </a:p>
            </p:txBody>
          </p:sp>
        </p:grpSp>
        <p:grpSp>
          <p:nvGrpSpPr>
            <p:cNvPr id="8" name="Group 47"/>
            <p:cNvGrpSpPr/>
            <p:nvPr/>
          </p:nvGrpSpPr>
          <p:grpSpPr bwMode="black">
            <a:xfrm>
              <a:off x="1219200" y="3270137"/>
              <a:ext cx="1077132" cy="2788035"/>
              <a:chOff x="4851399" y="3678238"/>
              <a:chExt cx="601663" cy="1557337"/>
            </a:xfrm>
            <a:effectLst>
              <a:outerShdw blurRad="63500" sx="102000" sy="102000" algn="ctr" rotWithShape="0">
                <a:prstClr val="black">
                  <a:alpha val="40000"/>
                </a:prstClr>
              </a:outerShdw>
            </a:effectLst>
          </p:grpSpPr>
          <p:sp>
            <p:nvSpPr>
              <p:cNvPr id="9" name="Freeform 32"/>
              <p:cNvSpPr>
                <a:spLocks noEditPoints="1"/>
              </p:cNvSpPr>
              <p:nvPr/>
            </p:nvSpPr>
            <p:spPr bwMode="black">
              <a:xfrm>
                <a:off x="4851399" y="3678238"/>
                <a:ext cx="601663" cy="1557337"/>
              </a:xfrm>
              <a:custGeom>
                <a:avLst/>
                <a:gdLst/>
                <a:ahLst/>
                <a:cxnLst>
                  <a:cxn ang="0">
                    <a:pos x="70" y="357"/>
                  </a:cxn>
                  <a:cxn ang="0">
                    <a:pos x="122" y="369"/>
                  </a:cxn>
                  <a:cxn ang="0">
                    <a:pos x="123" y="410"/>
                  </a:cxn>
                  <a:cxn ang="0">
                    <a:pos x="120" y="481"/>
                  </a:cxn>
                  <a:cxn ang="0">
                    <a:pos x="116" y="626"/>
                  </a:cxn>
                  <a:cxn ang="0">
                    <a:pos x="75" y="809"/>
                  </a:cxn>
                  <a:cxn ang="0">
                    <a:pos x="118" y="850"/>
                  </a:cxn>
                  <a:cxn ang="0">
                    <a:pos x="113" y="800"/>
                  </a:cxn>
                  <a:cxn ang="0">
                    <a:pos x="174" y="615"/>
                  </a:cxn>
                  <a:cxn ang="0">
                    <a:pos x="193" y="711"/>
                  </a:cxn>
                  <a:cxn ang="0">
                    <a:pos x="183" y="803"/>
                  </a:cxn>
                  <a:cxn ang="0">
                    <a:pos x="195" y="822"/>
                  </a:cxn>
                  <a:cxn ang="0">
                    <a:pos x="263" y="848"/>
                  </a:cxn>
                  <a:cxn ang="0">
                    <a:pos x="243" y="815"/>
                  </a:cxn>
                  <a:cxn ang="0">
                    <a:pos x="242" y="672"/>
                  </a:cxn>
                  <a:cxn ang="0">
                    <a:pos x="288" y="558"/>
                  </a:cxn>
                  <a:cxn ang="0">
                    <a:pos x="286" y="392"/>
                  </a:cxn>
                  <a:cxn ang="0">
                    <a:pos x="264" y="239"/>
                  </a:cxn>
                  <a:cxn ang="0">
                    <a:pos x="337" y="216"/>
                  </a:cxn>
                  <a:cxn ang="0">
                    <a:pos x="308" y="172"/>
                  </a:cxn>
                  <a:cxn ang="0">
                    <a:pos x="270" y="128"/>
                  </a:cxn>
                  <a:cxn ang="0">
                    <a:pos x="256" y="77"/>
                  </a:cxn>
                  <a:cxn ang="0">
                    <a:pos x="234" y="65"/>
                  </a:cxn>
                  <a:cxn ang="0">
                    <a:pos x="234" y="30"/>
                  </a:cxn>
                  <a:cxn ang="0">
                    <a:pos x="205" y="7"/>
                  </a:cxn>
                  <a:cxn ang="0">
                    <a:pos x="158" y="12"/>
                  </a:cxn>
                  <a:cxn ang="0">
                    <a:pos x="119" y="107"/>
                  </a:cxn>
                  <a:cxn ang="0">
                    <a:pos x="112" y="127"/>
                  </a:cxn>
                  <a:cxn ang="0">
                    <a:pos x="111" y="128"/>
                  </a:cxn>
                  <a:cxn ang="0">
                    <a:pos x="82" y="157"/>
                  </a:cxn>
                  <a:cxn ang="0">
                    <a:pos x="1" y="260"/>
                  </a:cxn>
                  <a:cxn ang="0">
                    <a:pos x="218" y="139"/>
                  </a:cxn>
                  <a:cxn ang="0">
                    <a:pos x="224" y="117"/>
                  </a:cxn>
                  <a:cxn ang="0">
                    <a:pos x="226" y="125"/>
                  </a:cxn>
                  <a:cxn ang="0">
                    <a:pos x="236" y="126"/>
                  </a:cxn>
                  <a:cxn ang="0">
                    <a:pos x="240" y="77"/>
                  </a:cxn>
                  <a:cxn ang="0">
                    <a:pos x="240" y="86"/>
                  </a:cxn>
                  <a:cxn ang="0">
                    <a:pos x="243" y="103"/>
                  </a:cxn>
                  <a:cxn ang="0">
                    <a:pos x="238" y="96"/>
                  </a:cxn>
                  <a:cxn ang="0">
                    <a:pos x="237" y="143"/>
                  </a:cxn>
                  <a:cxn ang="0">
                    <a:pos x="245" y="134"/>
                  </a:cxn>
                  <a:cxn ang="0">
                    <a:pos x="224" y="141"/>
                  </a:cxn>
                  <a:cxn ang="0">
                    <a:pos x="237" y="137"/>
                  </a:cxn>
                  <a:cxn ang="0">
                    <a:pos x="120" y="121"/>
                  </a:cxn>
                  <a:cxn ang="0">
                    <a:pos x="130" y="129"/>
                  </a:cxn>
                  <a:cxn ang="0">
                    <a:pos x="130" y="128"/>
                  </a:cxn>
                  <a:cxn ang="0">
                    <a:pos x="132" y="363"/>
                  </a:cxn>
                  <a:cxn ang="0">
                    <a:pos x="70" y="259"/>
                  </a:cxn>
                  <a:cxn ang="0">
                    <a:pos x="129" y="335"/>
                  </a:cxn>
                  <a:cxn ang="0">
                    <a:pos x="110" y="336"/>
                  </a:cxn>
                  <a:cxn ang="0">
                    <a:pos x="78" y="315"/>
                  </a:cxn>
                </a:cxnLst>
                <a:rect l="0" t="0" r="r" b="b"/>
                <a:pathLst>
                  <a:path w="339" h="876">
                    <a:moveTo>
                      <a:pt x="3" y="271"/>
                    </a:moveTo>
                    <a:cubicBezTo>
                      <a:pt x="5" y="278"/>
                      <a:pt x="14" y="286"/>
                      <a:pt x="14" y="286"/>
                    </a:cubicBezTo>
                    <a:cubicBezTo>
                      <a:pt x="14" y="286"/>
                      <a:pt x="30" y="312"/>
                      <a:pt x="36" y="320"/>
                    </a:cubicBezTo>
                    <a:cubicBezTo>
                      <a:pt x="42" y="329"/>
                      <a:pt x="50" y="334"/>
                      <a:pt x="53" y="338"/>
                    </a:cubicBezTo>
                    <a:cubicBezTo>
                      <a:pt x="55" y="342"/>
                      <a:pt x="67" y="355"/>
                      <a:pt x="70" y="357"/>
                    </a:cubicBezTo>
                    <a:cubicBezTo>
                      <a:pt x="78" y="365"/>
                      <a:pt x="98" y="375"/>
                      <a:pt x="98" y="375"/>
                    </a:cubicBezTo>
                    <a:cubicBezTo>
                      <a:pt x="101" y="372"/>
                      <a:pt x="101" y="372"/>
                      <a:pt x="101" y="372"/>
                    </a:cubicBezTo>
                    <a:cubicBezTo>
                      <a:pt x="101" y="372"/>
                      <a:pt x="104" y="373"/>
                      <a:pt x="108" y="372"/>
                    </a:cubicBezTo>
                    <a:cubicBezTo>
                      <a:pt x="112" y="371"/>
                      <a:pt x="119" y="369"/>
                      <a:pt x="119" y="369"/>
                    </a:cubicBezTo>
                    <a:cubicBezTo>
                      <a:pt x="122" y="369"/>
                      <a:pt x="122" y="369"/>
                      <a:pt x="122" y="369"/>
                    </a:cubicBezTo>
                    <a:cubicBezTo>
                      <a:pt x="128" y="370"/>
                      <a:pt x="128" y="370"/>
                      <a:pt x="128" y="370"/>
                    </a:cubicBezTo>
                    <a:cubicBezTo>
                      <a:pt x="128" y="370"/>
                      <a:pt x="124" y="378"/>
                      <a:pt x="122" y="380"/>
                    </a:cubicBezTo>
                    <a:cubicBezTo>
                      <a:pt x="120" y="383"/>
                      <a:pt x="117" y="395"/>
                      <a:pt x="116" y="397"/>
                    </a:cubicBezTo>
                    <a:cubicBezTo>
                      <a:pt x="115" y="398"/>
                      <a:pt x="115" y="402"/>
                      <a:pt x="117" y="404"/>
                    </a:cubicBezTo>
                    <a:cubicBezTo>
                      <a:pt x="119" y="406"/>
                      <a:pt x="122" y="409"/>
                      <a:pt x="123" y="410"/>
                    </a:cubicBezTo>
                    <a:cubicBezTo>
                      <a:pt x="124" y="411"/>
                      <a:pt x="126" y="411"/>
                      <a:pt x="126" y="411"/>
                    </a:cubicBezTo>
                    <a:cubicBezTo>
                      <a:pt x="126" y="411"/>
                      <a:pt x="124" y="415"/>
                      <a:pt x="124" y="416"/>
                    </a:cubicBezTo>
                    <a:cubicBezTo>
                      <a:pt x="124" y="417"/>
                      <a:pt x="123" y="422"/>
                      <a:pt x="121" y="424"/>
                    </a:cubicBezTo>
                    <a:cubicBezTo>
                      <a:pt x="120" y="427"/>
                      <a:pt x="122" y="435"/>
                      <a:pt x="121" y="437"/>
                    </a:cubicBezTo>
                    <a:cubicBezTo>
                      <a:pt x="121" y="439"/>
                      <a:pt x="118" y="459"/>
                      <a:pt x="120" y="481"/>
                    </a:cubicBezTo>
                    <a:cubicBezTo>
                      <a:pt x="122" y="503"/>
                      <a:pt x="124" y="545"/>
                      <a:pt x="124" y="554"/>
                    </a:cubicBezTo>
                    <a:cubicBezTo>
                      <a:pt x="125" y="563"/>
                      <a:pt x="125" y="589"/>
                      <a:pt x="125" y="589"/>
                    </a:cubicBezTo>
                    <a:cubicBezTo>
                      <a:pt x="125" y="590"/>
                      <a:pt x="126" y="591"/>
                      <a:pt x="126" y="591"/>
                    </a:cubicBezTo>
                    <a:cubicBezTo>
                      <a:pt x="126" y="591"/>
                      <a:pt x="124" y="600"/>
                      <a:pt x="123" y="606"/>
                    </a:cubicBezTo>
                    <a:cubicBezTo>
                      <a:pt x="122" y="612"/>
                      <a:pt x="120" y="618"/>
                      <a:pt x="116" y="626"/>
                    </a:cubicBezTo>
                    <a:cubicBezTo>
                      <a:pt x="112" y="634"/>
                      <a:pt x="102" y="655"/>
                      <a:pt x="96" y="682"/>
                    </a:cubicBezTo>
                    <a:cubicBezTo>
                      <a:pt x="90" y="708"/>
                      <a:pt x="89" y="746"/>
                      <a:pt x="89" y="756"/>
                    </a:cubicBezTo>
                    <a:cubicBezTo>
                      <a:pt x="88" y="767"/>
                      <a:pt x="86" y="778"/>
                      <a:pt x="83" y="783"/>
                    </a:cubicBezTo>
                    <a:cubicBezTo>
                      <a:pt x="82" y="788"/>
                      <a:pt x="82" y="794"/>
                      <a:pt x="82" y="794"/>
                    </a:cubicBezTo>
                    <a:cubicBezTo>
                      <a:pt x="82" y="794"/>
                      <a:pt x="74" y="802"/>
                      <a:pt x="75" y="809"/>
                    </a:cubicBezTo>
                    <a:cubicBezTo>
                      <a:pt x="75" y="815"/>
                      <a:pt x="77" y="828"/>
                      <a:pt x="77" y="836"/>
                    </a:cubicBezTo>
                    <a:cubicBezTo>
                      <a:pt x="76" y="843"/>
                      <a:pt x="70" y="856"/>
                      <a:pt x="76" y="862"/>
                    </a:cubicBezTo>
                    <a:cubicBezTo>
                      <a:pt x="82" y="868"/>
                      <a:pt x="92" y="875"/>
                      <a:pt x="101" y="876"/>
                    </a:cubicBezTo>
                    <a:cubicBezTo>
                      <a:pt x="110" y="876"/>
                      <a:pt x="115" y="876"/>
                      <a:pt x="118" y="870"/>
                    </a:cubicBezTo>
                    <a:cubicBezTo>
                      <a:pt x="120" y="864"/>
                      <a:pt x="120" y="854"/>
                      <a:pt x="118" y="850"/>
                    </a:cubicBezTo>
                    <a:cubicBezTo>
                      <a:pt x="117" y="845"/>
                      <a:pt x="113" y="842"/>
                      <a:pt x="114" y="839"/>
                    </a:cubicBezTo>
                    <a:cubicBezTo>
                      <a:pt x="114" y="835"/>
                      <a:pt x="114" y="833"/>
                      <a:pt x="114" y="832"/>
                    </a:cubicBezTo>
                    <a:cubicBezTo>
                      <a:pt x="113" y="831"/>
                      <a:pt x="112" y="830"/>
                      <a:pt x="112" y="830"/>
                    </a:cubicBezTo>
                    <a:cubicBezTo>
                      <a:pt x="112" y="830"/>
                      <a:pt x="112" y="820"/>
                      <a:pt x="112" y="815"/>
                    </a:cubicBezTo>
                    <a:cubicBezTo>
                      <a:pt x="112" y="811"/>
                      <a:pt x="111" y="803"/>
                      <a:pt x="113" y="800"/>
                    </a:cubicBezTo>
                    <a:cubicBezTo>
                      <a:pt x="114" y="796"/>
                      <a:pt x="115" y="790"/>
                      <a:pt x="115" y="785"/>
                    </a:cubicBezTo>
                    <a:cubicBezTo>
                      <a:pt x="114" y="780"/>
                      <a:pt x="113" y="774"/>
                      <a:pt x="118" y="758"/>
                    </a:cubicBezTo>
                    <a:cubicBezTo>
                      <a:pt x="124" y="742"/>
                      <a:pt x="141" y="715"/>
                      <a:pt x="145" y="694"/>
                    </a:cubicBezTo>
                    <a:cubicBezTo>
                      <a:pt x="150" y="672"/>
                      <a:pt x="154" y="656"/>
                      <a:pt x="159" y="647"/>
                    </a:cubicBezTo>
                    <a:cubicBezTo>
                      <a:pt x="164" y="637"/>
                      <a:pt x="171" y="624"/>
                      <a:pt x="174" y="615"/>
                    </a:cubicBezTo>
                    <a:cubicBezTo>
                      <a:pt x="177" y="606"/>
                      <a:pt x="180" y="592"/>
                      <a:pt x="180" y="592"/>
                    </a:cubicBezTo>
                    <a:cubicBezTo>
                      <a:pt x="198" y="589"/>
                      <a:pt x="198" y="589"/>
                      <a:pt x="198" y="589"/>
                    </a:cubicBezTo>
                    <a:cubicBezTo>
                      <a:pt x="198" y="589"/>
                      <a:pt x="201" y="598"/>
                      <a:pt x="201" y="605"/>
                    </a:cubicBezTo>
                    <a:cubicBezTo>
                      <a:pt x="201" y="611"/>
                      <a:pt x="192" y="651"/>
                      <a:pt x="191" y="665"/>
                    </a:cubicBezTo>
                    <a:cubicBezTo>
                      <a:pt x="190" y="679"/>
                      <a:pt x="193" y="696"/>
                      <a:pt x="193" y="711"/>
                    </a:cubicBezTo>
                    <a:cubicBezTo>
                      <a:pt x="193" y="728"/>
                      <a:pt x="192" y="749"/>
                      <a:pt x="191" y="758"/>
                    </a:cubicBezTo>
                    <a:cubicBezTo>
                      <a:pt x="189" y="767"/>
                      <a:pt x="187" y="772"/>
                      <a:pt x="187" y="772"/>
                    </a:cubicBezTo>
                    <a:cubicBezTo>
                      <a:pt x="187" y="772"/>
                      <a:pt x="186" y="772"/>
                      <a:pt x="185" y="774"/>
                    </a:cubicBezTo>
                    <a:cubicBezTo>
                      <a:pt x="185" y="776"/>
                      <a:pt x="178" y="785"/>
                      <a:pt x="178" y="791"/>
                    </a:cubicBezTo>
                    <a:cubicBezTo>
                      <a:pt x="177" y="797"/>
                      <a:pt x="181" y="801"/>
                      <a:pt x="183" y="803"/>
                    </a:cubicBezTo>
                    <a:cubicBezTo>
                      <a:pt x="185" y="806"/>
                      <a:pt x="189" y="814"/>
                      <a:pt x="189" y="818"/>
                    </a:cubicBezTo>
                    <a:cubicBezTo>
                      <a:pt x="189" y="821"/>
                      <a:pt x="188" y="823"/>
                      <a:pt x="189" y="825"/>
                    </a:cubicBezTo>
                    <a:cubicBezTo>
                      <a:pt x="189" y="826"/>
                      <a:pt x="191" y="827"/>
                      <a:pt x="191" y="827"/>
                    </a:cubicBezTo>
                    <a:cubicBezTo>
                      <a:pt x="196" y="824"/>
                      <a:pt x="196" y="824"/>
                      <a:pt x="196" y="824"/>
                    </a:cubicBezTo>
                    <a:cubicBezTo>
                      <a:pt x="195" y="822"/>
                      <a:pt x="195" y="822"/>
                      <a:pt x="195" y="822"/>
                    </a:cubicBezTo>
                    <a:cubicBezTo>
                      <a:pt x="195" y="812"/>
                      <a:pt x="195" y="812"/>
                      <a:pt x="195" y="812"/>
                    </a:cubicBezTo>
                    <a:cubicBezTo>
                      <a:pt x="195" y="812"/>
                      <a:pt x="205" y="819"/>
                      <a:pt x="208" y="824"/>
                    </a:cubicBezTo>
                    <a:cubicBezTo>
                      <a:pt x="211" y="829"/>
                      <a:pt x="213" y="837"/>
                      <a:pt x="216" y="841"/>
                    </a:cubicBezTo>
                    <a:cubicBezTo>
                      <a:pt x="221" y="847"/>
                      <a:pt x="239" y="851"/>
                      <a:pt x="246" y="852"/>
                    </a:cubicBezTo>
                    <a:cubicBezTo>
                      <a:pt x="253" y="853"/>
                      <a:pt x="261" y="852"/>
                      <a:pt x="263" y="848"/>
                    </a:cubicBezTo>
                    <a:cubicBezTo>
                      <a:pt x="266" y="845"/>
                      <a:pt x="263" y="838"/>
                      <a:pt x="260" y="833"/>
                    </a:cubicBezTo>
                    <a:cubicBezTo>
                      <a:pt x="256" y="829"/>
                      <a:pt x="253" y="827"/>
                      <a:pt x="253" y="827"/>
                    </a:cubicBezTo>
                    <a:cubicBezTo>
                      <a:pt x="253" y="827"/>
                      <a:pt x="253" y="823"/>
                      <a:pt x="252" y="822"/>
                    </a:cubicBezTo>
                    <a:cubicBezTo>
                      <a:pt x="250" y="821"/>
                      <a:pt x="248" y="821"/>
                      <a:pt x="248" y="819"/>
                    </a:cubicBezTo>
                    <a:cubicBezTo>
                      <a:pt x="247" y="817"/>
                      <a:pt x="243" y="815"/>
                      <a:pt x="243" y="815"/>
                    </a:cubicBezTo>
                    <a:cubicBezTo>
                      <a:pt x="243" y="815"/>
                      <a:pt x="241" y="809"/>
                      <a:pt x="239" y="809"/>
                    </a:cubicBezTo>
                    <a:cubicBezTo>
                      <a:pt x="238" y="808"/>
                      <a:pt x="237" y="809"/>
                      <a:pt x="237" y="809"/>
                    </a:cubicBezTo>
                    <a:cubicBezTo>
                      <a:pt x="237" y="809"/>
                      <a:pt x="226" y="789"/>
                      <a:pt x="225" y="781"/>
                    </a:cubicBezTo>
                    <a:cubicBezTo>
                      <a:pt x="224" y="773"/>
                      <a:pt x="224" y="761"/>
                      <a:pt x="226" y="751"/>
                    </a:cubicBezTo>
                    <a:cubicBezTo>
                      <a:pt x="226" y="751"/>
                      <a:pt x="238" y="694"/>
                      <a:pt x="242" y="672"/>
                    </a:cubicBezTo>
                    <a:cubicBezTo>
                      <a:pt x="242" y="672"/>
                      <a:pt x="246" y="611"/>
                      <a:pt x="248" y="602"/>
                    </a:cubicBezTo>
                    <a:cubicBezTo>
                      <a:pt x="249" y="593"/>
                      <a:pt x="251" y="580"/>
                      <a:pt x="251" y="580"/>
                    </a:cubicBezTo>
                    <a:cubicBezTo>
                      <a:pt x="251" y="580"/>
                      <a:pt x="260" y="579"/>
                      <a:pt x="271" y="576"/>
                    </a:cubicBezTo>
                    <a:cubicBezTo>
                      <a:pt x="280" y="574"/>
                      <a:pt x="280" y="567"/>
                      <a:pt x="284" y="564"/>
                    </a:cubicBezTo>
                    <a:cubicBezTo>
                      <a:pt x="287" y="561"/>
                      <a:pt x="288" y="559"/>
                      <a:pt x="288" y="558"/>
                    </a:cubicBezTo>
                    <a:cubicBezTo>
                      <a:pt x="288" y="558"/>
                      <a:pt x="284" y="506"/>
                      <a:pt x="284" y="490"/>
                    </a:cubicBezTo>
                    <a:cubicBezTo>
                      <a:pt x="284" y="474"/>
                      <a:pt x="282" y="441"/>
                      <a:pt x="281" y="434"/>
                    </a:cubicBezTo>
                    <a:cubicBezTo>
                      <a:pt x="280" y="428"/>
                      <a:pt x="282" y="409"/>
                      <a:pt x="282" y="405"/>
                    </a:cubicBezTo>
                    <a:cubicBezTo>
                      <a:pt x="282" y="402"/>
                      <a:pt x="281" y="396"/>
                      <a:pt x="281" y="396"/>
                    </a:cubicBezTo>
                    <a:cubicBezTo>
                      <a:pt x="281" y="396"/>
                      <a:pt x="287" y="394"/>
                      <a:pt x="286" y="392"/>
                    </a:cubicBezTo>
                    <a:cubicBezTo>
                      <a:pt x="286" y="390"/>
                      <a:pt x="276" y="344"/>
                      <a:pt x="271" y="334"/>
                    </a:cubicBezTo>
                    <a:cubicBezTo>
                      <a:pt x="267" y="325"/>
                      <a:pt x="260" y="308"/>
                      <a:pt x="260" y="308"/>
                    </a:cubicBezTo>
                    <a:cubicBezTo>
                      <a:pt x="260" y="308"/>
                      <a:pt x="257" y="286"/>
                      <a:pt x="257" y="285"/>
                    </a:cubicBezTo>
                    <a:cubicBezTo>
                      <a:pt x="257" y="285"/>
                      <a:pt x="260" y="271"/>
                      <a:pt x="260" y="264"/>
                    </a:cubicBezTo>
                    <a:cubicBezTo>
                      <a:pt x="260" y="258"/>
                      <a:pt x="264" y="239"/>
                      <a:pt x="264" y="239"/>
                    </a:cubicBezTo>
                    <a:cubicBezTo>
                      <a:pt x="264" y="239"/>
                      <a:pt x="285" y="245"/>
                      <a:pt x="288" y="246"/>
                    </a:cubicBezTo>
                    <a:cubicBezTo>
                      <a:pt x="290" y="248"/>
                      <a:pt x="306" y="254"/>
                      <a:pt x="313" y="255"/>
                    </a:cubicBezTo>
                    <a:cubicBezTo>
                      <a:pt x="319" y="256"/>
                      <a:pt x="327" y="253"/>
                      <a:pt x="329" y="252"/>
                    </a:cubicBezTo>
                    <a:cubicBezTo>
                      <a:pt x="331" y="251"/>
                      <a:pt x="339" y="241"/>
                      <a:pt x="339" y="235"/>
                    </a:cubicBezTo>
                    <a:cubicBezTo>
                      <a:pt x="339" y="230"/>
                      <a:pt x="339" y="220"/>
                      <a:pt x="337" y="216"/>
                    </a:cubicBezTo>
                    <a:cubicBezTo>
                      <a:pt x="335" y="212"/>
                      <a:pt x="331" y="208"/>
                      <a:pt x="330" y="207"/>
                    </a:cubicBezTo>
                    <a:cubicBezTo>
                      <a:pt x="330" y="206"/>
                      <a:pt x="328" y="201"/>
                      <a:pt x="325" y="198"/>
                    </a:cubicBezTo>
                    <a:cubicBezTo>
                      <a:pt x="323" y="195"/>
                      <a:pt x="319" y="188"/>
                      <a:pt x="318" y="185"/>
                    </a:cubicBezTo>
                    <a:cubicBezTo>
                      <a:pt x="317" y="183"/>
                      <a:pt x="314" y="177"/>
                      <a:pt x="313" y="176"/>
                    </a:cubicBezTo>
                    <a:cubicBezTo>
                      <a:pt x="312" y="175"/>
                      <a:pt x="308" y="172"/>
                      <a:pt x="308" y="172"/>
                    </a:cubicBezTo>
                    <a:cubicBezTo>
                      <a:pt x="308" y="172"/>
                      <a:pt x="299" y="159"/>
                      <a:pt x="297" y="157"/>
                    </a:cubicBezTo>
                    <a:cubicBezTo>
                      <a:pt x="295" y="156"/>
                      <a:pt x="290" y="148"/>
                      <a:pt x="290" y="148"/>
                    </a:cubicBezTo>
                    <a:cubicBezTo>
                      <a:pt x="290" y="148"/>
                      <a:pt x="279" y="131"/>
                      <a:pt x="279" y="130"/>
                    </a:cubicBezTo>
                    <a:cubicBezTo>
                      <a:pt x="278" y="129"/>
                      <a:pt x="275" y="129"/>
                      <a:pt x="273" y="128"/>
                    </a:cubicBezTo>
                    <a:cubicBezTo>
                      <a:pt x="271" y="128"/>
                      <a:pt x="270" y="128"/>
                      <a:pt x="270" y="128"/>
                    </a:cubicBezTo>
                    <a:cubicBezTo>
                      <a:pt x="270" y="128"/>
                      <a:pt x="267" y="123"/>
                      <a:pt x="266" y="119"/>
                    </a:cubicBezTo>
                    <a:cubicBezTo>
                      <a:pt x="265" y="115"/>
                      <a:pt x="264" y="107"/>
                      <a:pt x="263" y="104"/>
                    </a:cubicBezTo>
                    <a:cubicBezTo>
                      <a:pt x="263" y="101"/>
                      <a:pt x="264" y="96"/>
                      <a:pt x="263" y="94"/>
                    </a:cubicBezTo>
                    <a:cubicBezTo>
                      <a:pt x="261" y="92"/>
                      <a:pt x="257" y="88"/>
                      <a:pt x="257" y="88"/>
                    </a:cubicBezTo>
                    <a:cubicBezTo>
                      <a:pt x="257" y="88"/>
                      <a:pt x="256" y="79"/>
                      <a:pt x="256" y="77"/>
                    </a:cubicBezTo>
                    <a:cubicBezTo>
                      <a:pt x="256" y="74"/>
                      <a:pt x="253" y="73"/>
                      <a:pt x="251" y="72"/>
                    </a:cubicBezTo>
                    <a:cubicBezTo>
                      <a:pt x="249" y="72"/>
                      <a:pt x="243" y="70"/>
                      <a:pt x="243" y="70"/>
                    </a:cubicBezTo>
                    <a:cubicBezTo>
                      <a:pt x="243" y="70"/>
                      <a:pt x="241" y="68"/>
                      <a:pt x="239" y="67"/>
                    </a:cubicBezTo>
                    <a:cubicBezTo>
                      <a:pt x="238" y="66"/>
                      <a:pt x="237" y="64"/>
                      <a:pt x="236" y="64"/>
                    </a:cubicBezTo>
                    <a:cubicBezTo>
                      <a:pt x="236" y="64"/>
                      <a:pt x="234" y="65"/>
                      <a:pt x="234" y="65"/>
                    </a:cubicBezTo>
                    <a:cubicBezTo>
                      <a:pt x="234" y="65"/>
                      <a:pt x="235" y="63"/>
                      <a:pt x="235" y="62"/>
                    </a:cubicBezTo>
                    <a:cubicBezTo>
                      <a:pt x="235" y="60"/>
                      <a:pt x="237" y="59"/>
                      <a:pt x="237" y="58"/>
                    </a:cubicBezTo>
                    <a:cubicBezTo>
                      <a:pt x="238" y="57"/>
                      <a:pt x="238" y="56"/>
                      <a:pt x="238" y="56"/>
                    </a:cubicBezTo>
                    <a:cubicBezTo>
                      <a:pt x="238" y="56"/>
                      <a:pt x="240" y="55"/>
                      <a:pt x="241" y="51"/>
                    </a:cubicBezTo>
                    <a:cubicBezTo>
                      <a:pt x="241" y="48"/>
                      <a:pt x="237" y="34"/>
                      <a:pt x="234" y="30"/>
                    </a:cubicBezTo>
                    <a:cubicBezTo>
                      <a:pt x="232" y="26"/>
                      <a:pt x="227" y="22"/>
                      <a:pt x="227" y="22"/>
                    </a:cubicBezTo>
                    <a:cubicBezTo>
                      <a:pt x="227" y="22"/>
                      <a:pt x="227" y="20"/>
                      <a:pt x="226" y="19"/>
                    </a:cubicBezTo>
                    <a:cubicBezTo>
                      <a:pt x="224" y="18"/>
                      <a:pt x="221" y="17"/>
                      <a:pt x="221" y="17"/>
                    </a:cubicBezTo>
                    <a:cubicBezTo>
                      <a:pt x="221" y="17"/>
                      <a:pt x="215" y="9"/>
                      <a:pt x="211" y="8"/>
                    </a:cubicBezTo>
                    <a:cubicBezTo>
                      <a:pt x="207" y="8"/>
                      <a:pt x="205" y="7"/>
                      <a:pt x="205" y="7"/>
                    </a:cubicBezTo>
                    <a:cubicBezTo>
                      <a:pt x="205" y="7"/>
                      <a:pt x="204" y="4"/>
                      <a:pt x="201" y="3"/>
                    </a:cubicBezTo>
                    <a:cubicBezTo>
                      <a:pt x="198" y="3"/>
                      <a:pt x="195" y="3"/>
                      <a:pt x="195" y="3"/>
                    </a:cubicBezTo>
                    <a:cubicBezTo>
                      <a:pt x="195" y="3"/>
                      <a:pt x="189" y="0"/>
                      <a:pt x="187" y="1"/>
                    </a:cubicBezTo>
                    <a:cubicBezTo>
                      <a:pt x="184" y="2"/>
                      <a:pt x="183" y="3"/>
                      <a:pt x="183" y="3"/>
                    </a:cubicBezTo>
                    <a:cubicBezTo>
                      <a:pt x="183" y="3"/>
                      <a:pt x="170" y="0"/>
                      <a:pt x="158" y="12"/>
                    </a:cubicBezTo>
                    <a:cubicBezTo>
                      <a:pt x="150" y="21"/>
                      <a:pt x="147" y="39"/>
                      <a:pt x="143" y="45"/>
                    </a:cubicBezTo>
                    <a:cubicBezTo>
                      <a:pt x="143" y="45"/>
                      <a:pt x="137" y="56"/>
                      <a:pt x="134" y="69"/>
                    </a:cubicBezTo>
                    <a:cubicBezTo>
                      <a:pt x="134" y="72"/>
                      <a:pt x="133" y="76"/>
                      <a:pt x="133" y="80"/>
                    </a:cubicBezTo>
                    <a:cubicBezTo>
                      <a:pt x="133" y="81"/>
                      <a:pt x="132" y="82"/>
                      <a:pt x="132" y="83"/>
                    </a:cubicBezTo>
                    <a:cubicBezTo>
                      <a:pt x="129" y="92"/>
                      <a:pt x="122" y="96"/>
                      <a:pt x="119" y="107"/>
                    </a:cubicBezTo>
                    <a:cubicBezTo>
                      <a:pt x="117" y="113"/>
                      <a:pt x="117" y="118"/>
                      <a:pt x="119" y="122"/>
                    </a:cubicBezTo>
                    <a:cubicBezTo>
                      <a:pt x="118" y="123"/>
                      <a:pt x="118" y="123"/>
                      <a:pt x="118" y="124"/>
                    </a:cubicBezTo>
                    <a:cubicBezTo>
                      <a:pt x="117" y="127"/>
                      <a:pt x="118" y="129"/>
                      <a:pt x="120" y="131"/>
                    </a:cubicBezTo>
                    <a:cubicBezTo>
                      <a:pt x="120" y="131"/>
                      <a:pt x="120" y="131"/>
                      <a:pt x="120" y="131"/>
                    </a:cubicBezTo>
                    <a:cubicBezTo>
                      <a:pt x="118" y="131"/>
                      <a:pt x="114" y="129"/>
                      <a:pt x="112" y="127"/>
                    </a:cubicBezTo>
                    <a:cubicBezTo>
                      <a:pt x="111" y="124"/>
                      <a:pt x="112" y="121"/>
                      <a:pt x="111" y="122"/>
                    </a:cubicBezTo>
                    <a:cubicBezTo>
                      <a:pt x="110" y="123"/>
                      <a:pt x="111" y="125"/>
                      <a:pt x="111" y="125"/>
                    </a:cubicBezTo>
                    <a:cubicBezTo>
                      <a:pt x="111" y="125"/>
                      <a:pt x="109" y="123"/>
                      <a:pt x="109" y="121"/>
                    </a:cubicBezTo>
                    <a:cubicBezTo>
                      <a:pt x="110" y="119"/>
                      <a:pt x="109" y="118"/>
                      <a:pt x="109" y="120"/>
                    </a:cubicBezTo>
                    <a:cubicBezTo>
                      <a:pt x="108" y="121"/>
                      <a:pt x="109" y="126"/>
                      <a:pt x="111" y="128"/>
                    </a:cubicBezTo>
                    <a:cubicBezTo>
                      <a:pt x="114" y="130"/>
                      <a:pt x="117" y="131"/>
                      <a:pt x="117" y="131"/>
                    </a:cubicBezTo>
                    <a:cubicBezTo>
                      <a:pt x="117" y="131"/>
                      <a:pt x="108" y="134"/>
                      <a:pt x="104" y="135"/>
                    </a:cubicBezTo>
                    <a:cubicBezTo>
                      <a:pt x="99" y="136"/>
                      <a:pt x="92" y="139"/>
                      <a:pt x="92" y="139"/>
                    </a:cubicBezTo>
                    <a:cubicBezTo>
                      <a:pt x="92" y="139"/>
                      <a:pt x="86" y="140"/>
                      <a:pt x="85" y="143"/>
                    </a:cubicBezTo>
                    <a:cubicBezTo>
                      <a:pt x="83" y="146"/>
                      <a:pt x="83" y="156"/>
                      <a:pt x="82" y="157"/>
                    </a:cubicBezTo>
                    <a:cubicBezTo>
                      <a:pt x="82" y="159"/>
                      <a:pt x="81" y="161"/>
                      <a:pt x="75" y="164"/>
                    </a:cubicBezTo>
                    <a:cubicBezTo>
                      <a:pt x="70" y="168"/>
                      <a:pt x="61" y="179"/>
                      <a:pt x="59" y="183"/>
                    </a:cubicBezTo>
                    <a:cubicBezTo>
                      <a:pt x="56" y="187"/>
                      <a:pt x="48" y="198"/>
                      <a:pt x="45" y="201"/>
                    </a:cubicBezTo>
                    <a:cubicBezTo>
                      <a:pt x="42" y="203"/>
                      <a:pt x="27" y="217"/>
                      <a:pt x="17" y="232"/>
                    </a:cubicBezTo>
                    <a:cubicBezTo>
                      <a:pt x="8" y="247"/>
                      <a:pt x="2" y="257"/>
                      <a:pt x="1" y="260"/>
                    </a:cubicBezTo>
                    <a:cubicBezTo>
                      <a:pt x="0" y="262"/>
                      <a:pt x="1" y="264"/>
                      <a:pt x="3" y="271"/>
                    </a:cubicBezTo>
                    <a:close/>
                    <a:moveTo>
                      <a:pt x="218" y="131"/>
                    </a:moveTo>
                    <a:cubicBezTo>
                      <a:pt x="219" y="131"/>
                      <a:pt x="219" y="131"/>
                      <a:pt x="219" y="132"/>
                    </a:cubicBezTo>
                    <a:cubicBezTo>
                      <a:pt x="220" y="132"/>
                      <a:pt x="220" y="132"/>
                      <a:pt x="220" y="132"/>
                    </a:cubicBezTo>
                    <a:cubicBezTo>
                      <a:pt x="220" y="134"/>
                      <a:pt x="219" y="137"/>
                      <a:pt x="218" y="139"/>
                    </a:cubicBezTo>
                    <a:cubicBezTo>
                      <a:pt x="218" y="137"/>
                      <a:pt x="218" y="132"/>
                      <a:pt x="218" y="131"/>
                    </a:cubicBezTo>
                    <a:close/>
                    <a:moveTo>
                      <a:pt x="226" y="107"/>
                    </a:moveTo>
                    <a:cubicBezTo>
                      <a:pt x="226" y="110"/>
                      <a:pt x="225" y="114"/>
                      <a:pt x="225" y="117"/>
                    </a:cubicBezTo>
                    <a:cubicBezTo>
                      <a:pt x="225" y="119"/>
                      <a:pt x="224" y="121"/>
                      <a:pt x="224" y="123"/>
                    </a:cubicBezTo>
                    <a:cubicBezTo>
                      <a:pt x="223" y="121"/>
                      <a:pt x="223" y="119"/>
                      <a:pt x="224" y="117"/>
                    </a:cubicBezTo>
                    <a:cubicBezTo>
                      <a:pt x="224" y="115"/>
                      <a:pt x="224" y="113"/>
                      <a:pt x="225" y="110"/>
                    </a:cubicBezTo>
                    <a:cubicBezTo>
                      <a:pt x="225" y="109"/>
                      <a:pt x="225" y="108"/>
                      <a:pt x="226" y="107"/>
                    </a:cubicBezTo>
                    <a:close/>
                    <a:moveTo>
                      <a:pt x="236" y="126"/>
                    </a:moveTo>
                    <a:cubicBezTo>
                      <a:pt x="236" y="126"/>
                      <a:pt x="236" y="126"/>
                      <a:pt x="237" y="126"/>
                    </a:cubicBezTo>
                    <a:cubicBezTo>
                      <a:pt x="233" y="126"/>
                      <a:pt x="228" y="126"/>
                      <a:pt x="226" y="125"/>
                    </a:cubicBezTo>
                    <a:cubicBezTo>
                      <a:pt x="226" y="125"/>
                      <a:pt x="225" y="124"/>
                      <a:pt x="225" y="124"/>
                    </a:cubicBezTo>
                    <a:cubicBezTo>
                      <a:pt x="225" y="124"/>
                      <a:pt x="225" y="124"/>
                      <a:pt x="225" y="124"/>
                    </a:cubicBezTo>
                    <a:cubicBezTo>
                      <a:pt x="227" y="118"/>
                      <a:pt x="228" y="109"/>
                      <a:pt x="228" y="104"/>
                    </a:cubicBezTo>
                    <a:cubicBezTo>
                      <a:pt x="229" y="105"/>
                      <a:pt x="231" y="107"/>
                      <a:pt x="232" y="109"/>
                    </a:cubicBezTo>
                    <a:cubicBezTo>
                      <a:pt x="233" y="112"/>
                      <a:pt x="235" y="122"/>
                      <a:pt x="236" y="126"/>
                    </a:cubicBezTo>
                    <a:close/>
                    <a:moveTo>
                      <a:pt x="240" y="77"/>
                    </a:moveTo>
                    <a:cubicBezTo>
                      <a:pt x="237" y="78"/>
                      <a:pt x="237" y="78"/>
                      <a:pt x="237" y="78"/>
                    </a:cubicBezTo>
                    <a:cubicBezTo>
                      <a:pt x="238" y="77"/>
                      <a:pt x="238" y="77"/>
                      <a:pt x="238" y="77"/>
                    </a:cubicBezTo>
                    <a:cubicBezTo>
                      <a:pt x="238" y="77"/>
                      <a:pt x="238" y="77"/>
                      <a:pt x="239" y="77"/>
                    </a:cubicBezTo>
                    <a:cubicBezTo>
                      <a:pt x="240" y="77"/>
                      <a:pt x="240" y="77"/>
                      <a:pt x="240" y="77"/>
                    </a:cubicBezTo>
                    <a:close/>
                    <a:moveTo>
                      <a:pt x="243" y="88"/>
                    </a:moveTo>
                    <a:cubicBezTo>
                      <a:pt x="243" y="88"/>
                      <a:pt x="242" y="88"/>
                      <a:pt x="241" y="88"/>
                    </a:cubicBezTo>
                    <a:cubicBezTo>
                      <a:pt x="240" y="88"/>
                      <a:pt x="239" y="89"/>
                      <a:pt x="239" y="89"/>
                    </a:cubicBezTo>
                    <a:cubicBezTo>
                      <a:pt x="239" y="86"/>
                      <a:pt x="239" y="86"/>
                      <a:pt x="239" y="86"/>
                    </a:cubicBezTo>
                    <a:cubicBezTo>
                      <a:pt x="239" y="86"/>
                      <a:pt x="240" y="86"/>
                      <a:pt x="240" y="86"/>
                    </a:cubicBezTo>
                    <a:cubicBezTo>
                      <a:pt x="241" y="86"/>
                      <a:pt x="242" y="85"/>
                      <a:pt x="242" y="85"/>
                    </a:cubicBezTo>
                    <a:cubicBezTo>
                      <a:pt x="243" y="87"/>
                      <a:pt x="243" y="87"/>
                      <a:pt x="243" y="87"/>
                    </a:cubicBezTo>
                    <a:lnTo>
                      <a:pt x="243" y="88"/>
                    </a:lnTo>
                    <a:close/>
                    <a:moveTo>
                      <a:pt x="243" y="100"/>
                    </a:moveTo>
                    <a:cubicBezTo>
                      <a:pt x="243" y="101"/>
                      <a:pt x="243" y="103"/>
                      <a:pt x="243" y="103"/>
                    </a:cubicBezTo>
                    <a:cubicBezTo>
                      <a:pt x="243" y="103"/>
                      <a:pt x="241" y="104"/>
                      <a:pt x="241" y="104"/>
                    </a:cubicBezTo>
                    <a:cubicBezTo>
                      <a:pt x="241" y="105"/>
                      <a:pt x="240" y="105"/>
                      <a:pt x="240" y="105"/>
                    </a:cubicBezTo>
                    <a:cubicBezTo>
                      <a:pt x="240" y="105"/>
                      <a:pt x="239" y="104"/>
                      <a:pt x="239" y="103"/>
                    </a:cubicBezTo>
                    <a:cubicBezTo>
                      <a:pt x="238" y="102"/>
                      <a:pt x="238" y="102"/>
                      <a:pt x="238" y="102"/>
                    </a:cubicBezTo>
                    <a:cubicBezTo>
                      <a:pt x="238" y="96"/>
                      <a:pt x="238" y="96"/>
                      <a:pt x="238" y="96"/>
                    </a:cubicBezTo>
                    <a:cubicBezTo>
                      <a:pt x="238" y="96"/>
                      <a:pt x="239" y="96"/>
                      <a:pt x="240" y="96"/>
                    </a:cubicBezTo>
                    <a:cubicBezTo>
                      <a:pt x="241" y="96"/>
                      <a:pt x="243" y="95"/>
                      <a:pt x="243" y="95"/>
                    </a:cubicBezTo>
                    <a:cubicBezTo>
                      <a:pt x="243" y="95"/>
                      <a:pt x="243" y="96"/>
                      <a:pt x="244" y="97"/>
                    </a:cubicBezTo>
                    <a:cubicBezTo>
                      <a:pt x="244" y="97"/>
                      <a:pt x="243" y="99"/>
                      <a:pt x="243" y="100"/>
                    </a:cubicBezTo>
                    <a:close/>
                    <a:moveTo>
                      <a:pt x="237" y="143"/>
                    </a:moveTo>
                    <a:cubicBezTo>
                      <a:pt x="235" y="143"/>
                      <a:pt x="233" y="143"/>
                      <a:pt x="232" y="142"/>
                    </a:cubicBezTo>
                    <a:cubicBezTo>
                      <a:pt x="233" y="142"/>
                      <a:pt x="235" y="141"/>
                      <a:pt x="236" y="140"/>
                    </a:cubicBezTo>
                    <a:cubicBezTo>
                      <a:pt x="237" y="139"/>
                      <a:pt x="240" y="136"/>
                      <a:pt x="241" y="133"/>
                    </a:cubicBezTo>
                    <a:cubicBezTo>
                      <a:pt x="241" y="133"/>
                      <a:pt x="241" y="133"/>
                      <a:pt x="241" y="133"/>
                    </a:cubicBezTo>
                    <a:cubicBezTo>
                      <a:pt x="243" y="134"/>
                      <a:pt x="244" y="133"/>
                      <a:pt x="245" y="134"/>
                    </a:cubicBezTo>
                    <a:cubicBezTo>
                      <a:pt x="246" y="134"/>
                      <a:pt x="250" y="139"/>
                      <a:pt x="250" y="139"/>
                    </a:cubicBezTo>
                    <a:cubicBezTo>
                      <a:pt x="250" y="139"/>
                      <a:pt x="247" y="142"/>
                      <a:pt x="248" y="144"/>
                    </a:cubicBezTo>
                    <a:cubicBezTo>
                      <a:pt x="248" y="146"/>
                      <a:pt x="249" y="147"/>
                      <a:pt x="249" y="147"/>
                    </a:cubicBezTo>
                    <a:cubicBezTo>
                      <a:pt x="249" y="147"/>
                      <a:pt x="244" y="145"/>
                      <a:pt x="237" y="143"/>
                    </a:cubicBezTo>
                    <a:close/>
                    <a:moveTo>
                      <a:pt x="224" y="141"/>
                    </a:moveTo>
                    <a:cubicBezTo>
                      <a:pt x="222" y="141"/>
                      <a:pt x="220" y="140"/>
                      <a:pt x="219" y="140"/>
                    </a:cubicBezTo>
                    <a:cubicBezTo>
                      <a:pt x="219" y="139"/>
                      <a:pt x="220" y="138"/>
                      <a:pt x="220" y="137"/>
                    </a:cubicBezTo>
                    <a:cubicBezTo>
                      <a:pt x="220" y="136"/>
                      <a:pt x="221" y="135"/>
                      <a:pt x="222" y="133"/>
                    </a:cubicBezTo>
                    <a:cubicBezTo>
                      <a:pt x="227" y="136"/>
                      <a:pt x="232" y="134"/>
                      <a:pt x="235" y="133"/>
                    </a:cubicBezTo>
                    <a:cubicBezTo>
                      <a:pt x="239" y="131"/>
                      <a:pt x="240" y="134"/>
                      <a:pt x="237" y="137"/>
                    </a:cubicBezTo>
                    <a:cubicBezTo>
                      <a:pt x="235" y="139"/>
                      <a:pt x="230" y="141"/>
                      <a:pt x="228" y="142"/>
                    </a:cubicBezTo>
                    <a:cubicBezTo>
                      <a:pt x="226" y="141"/>
                      <a:pt x="225" y="141"/>
                      <a:pt x="224" y="141"/>
                    </a:cubicBezTo>
                    <a:close/>
                    <a:moveTo>
                      <a:pt x="133" y="91"/>
                    </a:moveTo>
                    <a:cubicBezTo>
                      <a:pt x="133" y="96"/>
                      <a:pt x="133" y="101"/>
                      <a:pt x="131" y="106"/>
                    </a:cubicBezTo>
                    <a:cubicBezTo>
                      <a:pt x="129" y="113"/>
                      <a:pt x="123" y="117"/>
                      <a:pt x="120" y="121"/>
                    </a:cubicBezTo>
                    <a:cubicBezTo>
                      <a:pt x="119" y="119"/>
                      <a:pt x="119" y="116"/>
                      <a:pt x="119" y="114"/>
                    </a:cubicBezTo>
                    <a:cubicBezTo>
                      <a:pt x="119" y="110"/>
                      <a:pt x="121" y="104"/>
                      <a:pt x="127" y="98"/>
                    </a:cubicBezTo>
                    <a:cubicBezTo>
                      <a:pt x="129" y="96"/>
                      <a:pt x="131" y="94"/>
                      <a:pt x="133" y="91"/>
                    </a:cubicBezTo>
                    <a:close/>
                    <a:moveTo>
                      <a:pt x="129" y="129"/>
                    </a:moveTo>
                    <a:cubicBezTo>
                      <a:pt x="129" y="129"/>
                      <a:pt x="130" y="129"/>
                      <a:pt x="130" y="129"/>
                    </a:cubicBezTo>
                    <a:cubicBezTo>
                      <a:pt x="129" y="129"/>
                      <a:pt x="129" y="130"/>
                      <a:pt x="128" y="130"/>
                    </a:cubicBezTo>
                    <a:cubicBezTo>
                      <a:pt x="129" y="130"/>
                      <a:pt x="129" y="129"/>
                      <a:pt x="129" y="129"/>
                    </a:cubicBezTo>
                    <a:close/>
                    <a:moveTo>
                      <a:pt x="133" y="127"/>
                    </a:moveTo>
                    <a:cubicBezTo>
                      <a:pt x="132" y="127"/>
                      <a:pt x="132" y="128"/>
                      <a:pt x="131" y="128"/>
                    </a:cubicBezTo>
                    <a:cubicBezTo>
                      <a:pt x="131" y="128"/>
                      <a:pt x="130" y="128"/>
                      <a:pt x="130" y="128"/>
                    </a:cubicBezTo>
                    <a:cubicBezTo>
                      <a:pt x="133" y="124"/>
                      <a:pt x="137" y="117"/>
                      <a:pt x="137" y="117"/>
                    </a:cubicBezTo>
                    <a:cubicBezTo>
                      <a:pt x="137" y="117"/>
                      <a:pt x="137" y="122"/>
                      <a:pt x="133" y="127"/>
                    </a:cubicBezTo>
                    <a:close/>
                    <a:moveTo>
                      <a:pt x="129" y="358"/>
                    </a:moveTo>
                    <a:cubicBezTo>
                      <a:pt x="130" y="358"/>
                      <a:pt x="133" y="358"/>
                      <a:pt x="133" y="358"/>
                    </a:cubicBezTo>
                    <a:cubicBezTo>
                      <a:pt x="132" y="363"/>
                      <a:pt x="132" y="363"/>
                      <a:pt x="132" y="363"/>
                    </a:cubicBezTo>
                    <a:cubicBezTo>
                      <a:pt x="132" y="363"/>
                      <a:pt x="130" y="362"/>
                      <a:pt x="129" y="362"/>
                    </a:cubicBezTo>
                    <a:cubicBezTo>
                      <a:pt x="127" y="361"/>
                      <a:pt x="128" y="359"/>
                      <a:pt x="129" y="358"/>
                    </a:cubicBezTo>
                    <a:close/>
                    <a:moveTo>
                      <a:pt x="62" y="274"/>
                    </a:moveTo>
                    <a:cubicBezTo>
                      <a:pt x="62" y="272"/>
                      <a:pt x="61" y="265"/>
                      <a:pt x="61" y="265"/>
                    </a:cubicBezTo>
                    <a:cubicBezTo>
                      <a:pt x="62" y="264"/>
                      <a:pt x="67" y="264"/>
                      <a:pt x="70" y="259"/>
                    </a:cubicBezTo>
                    <a:cubicBezTo>
                      <a:pt x="74" y="255"/>
                      <a:pt x="86" y="240"/>
                      <a:pt x="86" y="240"/>
                    </a:cubicBezTo>
                    <a:cubicBezTo>
                      <a:pt x="86" y="240"/>
                      <a:pt x="89" y="244"/>
                      <a:pt x="91" y="247"/>
                    </a:cubicBezTo>
                    <a:cubicBezTo>
                      <a:pt x="93" y="249"/>
                      <a:pt x="113" y="280"/>
                      <a:pt x="115" y="284"/>
                    </a:cubicBezTo>
                    <a:cubicBezTo>
                      <a:pt x="118" y="289"/>
                      <a:pt x="121" y="301"/>
                      <a:pt x="124" y="307"/>
                    </a:cubicBezTo>
                    <a:cubicBezTo>
                      <a:pt x="127" y="313"/>
                      <a:pt x="129" y="335"/>
                      <a:pt x="129" y="335"/>
                    </a:cubicBezTo>
                    <a:cubicBezTo>
                      <a:pt x="129" y="335"/>
                      <a:pt x="128" y="337"/>
                      <a:pt x="127" y="338"/>
                    </a:cubicBezTo>
                    <a:cubicBezTo>
                      <a:pt x="126" y="339"/>
                      <a:pt x="122" y="340"/>
                      <a:pt x="121" y="340"/>
                    </a:cubicBezTo>
                    <a:cubicBezTo>
                      <a:pt x="120" y="340"/>
                      <a:pt x="117" y="340"/>
                      <a:pt x="117" y="340"/>
                    </a:cubicBezTo>
                    <a:cubicBezTo>
                      <a:pt x="117" y="340"/>
                      <a:pt x="117" y="339"/>
                      <a:pt x="116" y="338"/>
                    </a:cubicBezTo>
                    <a:cubicBezTo>
                      <a:pt x="115" y="338"/>
                      <a:pt x="112" y="337"/>
                      <a:pt x="110" y="336"/>
                    </a:cubicBezTo>
                    <a:cubicBezTo>
                      <a:pt x="108" y="335"/>
                      <a:pt x="102" y="336"/>
                      <a:pt x="102" y="336"/>
                    </a:cubicBezTo>
                    <a:cubicBezTo>
                      <a:pt x="102" y="336"/>
                      <a:pt x="101" y="332"/>
                      <a:pt x="99" y="331"/>
                    </a:cubicBezTo>
                    <a:cubicBezTo>
                      <a:pt x="97" y="329"/>
                      <a:pt x="90" y="325"/>
                      <a:pt x="90" y="324"/>
                    </a:cubicBezTo>
                    <a:cubicBezTo>
                      <a:pt x="89" y="323"/>
                      <a:pt x="89" y="320"/>
                      <a:pt x="87" y="318"/>
                    </a:cubicBezTo>
                    <a:cubicBezTo>
                      <a:pt x="85" y="317"/>
                      <a:pt x="78" y="315"/>
                      <a:pt x="78" y="315"/>
                    </a:cubicBezTo>
                    <a:cubicBezTo>
                      <a:pt x="78" y="315"/>
                      <a:pt x="77" y="304"/>
                      <a:pt x="75" y="301"/>
                    </a:cubicBezTo>
                    <a:cubicBezTo>
                      <a:pt x="72" y="298"/>
                      <a:pt x="65" y="287"/>
                      <a:pt x="65" y="285"/>
                    </a:cubicBezTo>
                    <a:cubicBezTo>
                      <a:pt x="65" y="282"/>
                      <a:pt x="63" y="280"/>
                      <a:pt x="61" y="279"/>
                    </a:cubicBezTo>
                    <a:cubicBezTo>
                      <a:pt x="60" y="279"/>
                      <a:pt x="62" y="276"/>
                      <a:pt x="62" y="274"/>
                    </a:cubicBezTo>
                    <a:close/>
                  </a:path>
                </a:pathLst>
              </a:custGeom>
              <a:gradFill flip="none" rotWithShape="1">
                <a:gsLst>
                  <a:gs pos="0">
                    <a:schemeClr val="accent6">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0" name="Freeform 35"/>
              <p:cNvSpPr>
                <a:spLocks/>
              </p:cNvSpPr>
              <p:nvPr/>
            </p:nvSpPr>
            <p:spPr bwMode="black">
              <a:xfrm>
                <a:off x="5076824" y="3905250"/>
                <a:ext cx="215900" cy="263525"/>
              </a:xfrm>
              <a:custGeom>
                <a:avLst/>
                <a:gdLst/>
                <a:ahLst/>
                <a:cxnLst>
                  <a:cxn ang="0">
                    <a:pos x="72" y="42"/>
                  </a:cxn>
                  <a:cxn ang="0">
                    <a:pos x="79" y="23"/>
                  </a:cxn>
                  <a:cxn ang="0">
                    <a:pos x="81" y="1"/>
                  </a:cxn>
                  <a:cxn ang="0">
                    <a:pos x="88" y="1"/>
                  </a:cxn>
                  <a:cxn ang="0">
                    <a:pos x="92" y="10"/>
                  </a:cxn>
                  <a:cxn ang="0">
                    <a:pos x="104" y="21"/>
                  </a:cxn>
                  <a:cxn ang="0">
                    <a:pos x="119" y="34"/>
                  </a:cxn>
                  <a:cxn ang="0">
                    <a:pos x="118" y="36"/>
                  </a:cxn>
                  <a:cxn ang="0">
                    <a:pos x="103" y="31"/>
                  </a:cxn>
                  <a:cxn ang="0">
                    <a:pos x="94" y="21"/>
                  </a:cxn>
                  <a:cxn ang="0">
                    <a:pos x="93" y="24"/>
                  </a:cxn>
                  <a:cxn ang="0">
                    <a:pos x="96" y="27"/>
                  </a:cxn>
                  <a:cxn ang="0">
                    <a:pos x="87" y="43"/>
                  </a:cxn>
                  <a:cxn ang="0">
                    <a:pos x="81" y="54"/>
                  </a:cxn>
                  <a:cxn ang="0">
                    <a:pos x="76" y="83"/>
                  </a:cxn>
                  <a:cxn ang="0">
                    <a:pos x="80" y="110"/>
                  </a:cxn>
                  <a:cxn ang="0">
                    <a:pos x="76" y="148"/>
                  </a:cxn>
                  <a:cxn ang="0">
                    <a:pos x="66" y="109"/>
                  </a:cxn>
                  <a:cxn ang="0">
                    <a:pos x="64" y="67"/>
                  </a:cxn>
                  <a:cxn ang="0">
                    <a:pos x="35" y="38"/>
                  </a:cxn>
                  <a:cxn ang="0">
                    <a:pos x="36" y="31"/>
                  </a:cxn>
                  <a:cxn ang="0">
                    <a:pos x="37" y="28"/>
                  </a:cxn>
                  <a:cxn ang="0">
                    <a:pos x="21" y="28"/>
                  </a:cxn>
                  <a:cxn ang="0">
                    <a:pos x="3" y="34"/>
                  </a:cxn>
                  <a:cxn ang="0">
                    <a:pos x="1" y="28"/>
                  </a:cxn>
                  <a:cxn ang="0">
                    <a:pos x="10" y="11"/>
                  </a:cxn>
                  <a:cxn ang="0">
                    <a:pos x="17" y="9"/>
                  </a:cxn>
                  <a:cxn ang="0">
                    <a:pos x="24" y="4"/>
                  </a:cxn>
                  <a:cxn ang="0">
                    <a:pos x="25" y="12"/>
                  </a:cxn>
                  <a:cxn ang="0">
                    <a:pos x="15" y="16"/>
                  </a:cxn>
                  <a:cxn ang="0">
                    <a:pos x="11" y="15"/>
                  </a:cxn>
                  <a:cxn ang="0">
                    <a:pos x="22" y="16"/>
                  </a:cxn>
                  <a:cxn ang="0">
                    <a:pos x="31" y="6"/>
                  </a:cxn>
                  <a:cxn ang="0">
                    <a:pos x="31" y="0"/>
                  </a:cxn>
                  <a:cxn ang="0">
                    <a:pos x="38" y="13"/>
                  </a:cxn>
                  <a:cxn ang="0">
                    <a:pos x="45" y="27"/>
                  </a:cxn>
                  <a:cxn ang="0">
                    <a:pos x="56" y="44"/>
                  </a:cxn>
                  <a:cxn ang="0">
                    <a:pos x="66" y="59"/>
                  </a:cxn>
                  <a:cxn ang="0">
                    <a:pos x="72" y="42"/>
                  </a:cxn>
                </a:cxnLst>
                <a:rect l="0" t="0" r="r" b="b"/>
                <a:pathLst>
                  <a:path w="121" h="148">
                    <a:moveTo>
                      <a:pt x="72" y="42"/>
                    </a:moveTo>
                    <a:cubicBezTo>
                      <a:pt x="73" y="36"/>
                      <a:pt x="79" y="29"/>
                      <a:pt x="79" y="23"/>
                    </a:cubicBezTo>
                    <a:cubicBezTo>
                      <a:pt x="79" y="18"/>
                      <a:pt x="81" y="1"/>
                      <a:pt x="81" y="1"/>
                    </a:cubicBezTo>
                    <a:cubicBezTo>
                      <a:pt x="81" y="1"/>
                      <a:pt x="85" y="0"/>
                      <a:pt x="88" y="1"/>
                    </a:cubicBezTo>
                    <a:cubicBezTo>
                      <a:pt x="90" y="3"/>
                      <a:pt x="92" y="10"/>
                      <a:pt x="92" y="10"/>
                    </a:cubicBezTo>
                    <a:cubicBezTo>
                      <a:pt x="92" y="10"/>
                      <a:pt x="100" y="19"/>
                      <a:pt x="104" y="21"/>
                    </a:cubicBezTo>
                    <a:cubicBezTo>
                      <a:pt x="108" y="22"/>
                      <a:pt x="116" y="31"/>
                      <a:pt x="119" y="34"/>
                    </a:cubicBezTo>
                    <a:cubicBezTo>
                      <a:pt x="121" y="36"/>
                      <a:pt x="121" y="38"/>
                      <a:pt x="118" y="36"/>
                    </a:cubicBezTo>
                    <a:cubicBezTo>
                      <a:pt x="115" y="35"/>
                      <a:pt x="104" y="32"/>
                      <a:pt x="103" y="31"/>
                    </a:cubicBezTo>
                    <a:cubicBezTo>
                      <a:pt x="102" y="30"/>
                      <a:pt x="97" y="22"/>
                      <a:pt x="94" y="21"/>
                    </a:cubicBezTo>
                    <a:cubicBezTo>
                      <a:pt x="90" y="20"/>
                      <a:pt x="91" y="23"/>
                      <a:pt x="93" y="24"/>
                    </a:cubicBezTo>
                    <a:cubicBezTo>
                      <a:pt x="95" y="25"/>
                      <a:pt x="96" y="26"/>
                      <a:pt x="96" y="27"/>
                    </a:cubicBezTo>
                    <a:cubicBezTo>
                      <a:pt x="95" y="28"/>
                      <a:pt x="90" y="38"/>
                      <a:pt x="87" y="43"/>
                    </a:cubicBezTo>
                    <a:cubicBezTo>
                      <a:pt x="85" y="47"/>
                      <a:pt x="81" y="54"/>
                      <a:pt x="81" y="54"/>
                    </a:cubicBezTo>
                    <a:cubicBezTo>
                      <a:pt x="81" y="54"/>
                      <a:pt x="76" y="78"/>
                      <a:pt x="76" y="83"/>
                    </a:cubicBezTo>
                    <a:cubicBezTo>
                      <a:pt x="76" y="89"/>
                      <a:pt x="80" y="101"/>
                      <a:pt x="80" y="110"/>
                    </a:cubicBezTo>
                    <a:cubicBezTo>
                      <a:pt x="80" y="118"/>
                      <a:pt x="76" y="148"/>
                      <a:pt x="76" y="148"/>
                    </a:cubicBezTo>
                    <a:cubicBezTo>
                      <a:pt x="76" y="148"/>
                      <a:pt x="70" y="126"/>
                      <a:pt x="66" y="109"/>
                    </a:cubicBezTo>
                    <a:cubicBezTo>
                      <a:pt x="63" y="91"/>
                      <a:pt x="65" y="73"/>
                      <a:pt x="64" y="67"/>
                    </a:cubicBezTo>
                    <a:cubicBezTo>
                      <a:pt x="62" y="61"/>
                      <a:pt x="38" y="40"/>
                      <a:pt x="35" y="38"/>
                    </a:cubicBezTo>
                    <a:cubicBezTo>
                      <a:pt x="32" y="36"/>
                      <a:pt x="34" y="32"/>
                      <a:pt x="36" y="31"/>
                    </a:cubicBezTo>
                    <a:cubicBezTo>
                      <a:pt x="37" y="30"/>
                      <a:pt x="37" y="28"/>
                      <a:pt x="37" y="28"/>
                    </a:cubicBezTo>
                    <a:cubicBezTo>
                      <a:pt x="37" y="28"/>
                      <a:pt x="30" y="26"/>
                      <a:pt x="21" y="28"/>
                    </a:cubicBezTo>
                    <a:cubicBezTo>
                      <a:pt x="12" y="30"/>
                      <a:pt x="6" y="33"/>
                      <a:pt x="3" y="34"/>
                    </a:cubicBezTo>
                    <a:cubicBezTo>
                      <a:pt x="0" y="35"/>
                      <a:pt x="0" y="33"/>
                      <a:pt x="1" y="28"/>
                    </a:cubicBezTo>
                    <a:cubicBezTo>
                      <a:pt x="3" y="23"/>
                      <a:pt x="9" y="12"/>
                      <a:pt x="10" y="11"/>
                    </a:cubicBezTo>
                    <a:cubicBezTo>
                      <a:pt x="10" y="10"/>
                      <a:pt x="15" y="11"/>
                      <a:pt x="17" y="9"/>
                    </a:cubicBezTo>
                    <a:cubicBezTo>
                      <a:pt x="19" y="8"/>
                      <a:pt x="24" y="4"/>
                      <a:pt x="24" y="4"/>
                    </a:cubicBezTo>
                    <a:cubicBezTo>
                      <a:pt x="24" y="4"/>
                      <a:pt x="29" y="7"/>
                      <a:pt x="25" y="12"/>
                    </a:cubicBezTo>
                    <a:cubicBezTo>
                      <a:pt x="20" y="16"/>
                      <a:pt x="18" y="16"/>
                      <a:pt x="15" y="16"/>
                    </a:cubicBezTo>
                    <a:cubicBezTo>
                      <a:pt x="12" y="16"/>
                      <a:pt x="10" y="14"/>
                      <a:pt x="11" y="15"/>
                    </a:cubicBezTo>
                    <a:cubicBezTo>
                      <a:pt x="12" y="16"/>
                      <a:pt x="17" y="18"/>
                      <a:pt x="22" y="16"/>
                    </a:cubicBezTo>
                    <a:cubicBezTo>
                      <a:pt x="28" y="14"/>
                      <a:pt x="31" y="8"/>
                      <a:pt x="31" y="6"/>
                    </a:cubicBezTo>
                    <a:cubicBezTo>
                      <a:pt x="31" y="3"/>
                      <a:pt x="31" y="0"/>
                      <a:pt x="31" y="0"/>
                    </a:cubicBezTo>
                    <a:cubicBezTo>
                      <a:pt x="31" y="0"/>
                      <a:pt x="37" y="10"/>
                      <a:pt x="38" y="13"/>
                    </a:cubicBezTo>
                    <a:cubicBezTo>
                      <a:pt x="39" y="16"/>
                      <a:pt x="44" y="25"/>
                      <a:pt x="45" y="27"/>
                    </a:cubicBezTo>
                    <a:cubicBezTo>
                      <a:pt x="45" y="30"/>
                      <a:pt x="51" y="39"/>
                      <a:pt x="56" y="44"/>
                    </a:cubicBezTo>
                    <a:cubicBezTo>
                      <a:pt x="61" y="49"/>
                      <a:pt x="66" y="59"/>
                      <a:pt x="66" y="59"/>
                    </a:cubicBezTo>
                    <a:cubicBezTo>
                      <a:pt x="66" y="59"/>
                      <a:pt x="70" y="48"/>
                      <a:pt x="72" y="42"/>
                    </a:cubicBez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grpSp>
      <p:grpSp>
        <p:nvGrpSpPr>
          <p:cNvPr id="13" name="Group 12"/>
          <p:cNvGrpSpPr>
            <a:grpSpLocks noChangeAspect="1"/>
          </p:cNvGrpSpPr>
          <p:nvPr/>
        </p:nvGrpSpPr>
        <p:grpSpPr>
          <a:xfrm>
            <a:off x="1816398" y="178283"/>
            <a:ext cx="876737" cy="1458185"/>
            <a:chOff x="5807034" y="1563689"/>
            <a:chExt cx="2879766" cy="4789610"/>
          </a:xfrm>
        </p:grpSpPr>
        <p:grpSp>
          <p:nvGrpSpPr>
            <p:cNvPr id="14" name="Group 33"/>
            <p:cNvGrpSpPr/>
            <p:nvPr/>
          </p:nvGrpSpPr>
          <p:grpSpPr>
            <a:xfrm>
              <a:off x="5807034" y="1563689"/>
              <a:ext cx="2879766" cy="4789610"/>
              <a:chOff x="5807034" y="1563689"/>
              <a:chExt cx="2879766" cy="4789610"/>
            </a:xfrm>
          </p:grpSpPr>
          <p:sp>
            <p:nvSpPr>
              <p:cNvPr id="26" name="&quot;GLASS&quot;; Transparent to White Linear; Reflection; Stroke"/>
              <p:cNvSpPr/>
              <p:nvPr/>
            </p:nvSpPr>
            <p:spPr bwMode="auto">
              <a:xfrm>
                <a:off x="5817285" y="1563689"/>
                <a:ext cx="2869515" cy="4789610"/>
              </a:xfrm>
              <a:prstGeom prst="round1Rect">
                <a:avLst/>
              </a:prstGeom>
              <a:gradFill flip="none" rotWithShape="1">
                <a:gsLst>
                  <a:gs pos="0">
                    <a:srgbClr val="1A6E06"/>
                  </a:gs>
                  <a:gs pos="39999">
                    <a:srgbClr val="57C206"/>
                  </a:gs>
                  <a:gs pos="70000">
                    <a:srgbClr val="8CD509"/>
                  </a:gs>
                  <a:gs pos="100000">
                    <a:srgbClr val="FFEBFA">
                      <a:alpha val="0"/>
                    </a:srgbClr>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4"/>
                  </a:buBlip>
                  <a:defRPr/>
                </a:pPr>
                <a:endParaRPr lang="en-US" altLang="zh-CN" sz="1100" dirty="0" smtClean="0">
                  <a:solidFill>
                    <a:srgbClr val="000000"/>
                  </a:solidFill>
                  <a:ea typeface="Segoe UI" pitchFamily="34" charset="0"/>
                  <a:cs typeface="Segoe UI" pitchFamily="34" charset="0"/>
                </a:endParaRPr>
              </a:p>
            </p:txBody>
          </p:sp>
          <p:sp>
            <p:nvSpPr>
              <p:cNvPr id="27" name="Rectangle 26"/>
              <p:cNvSpPr/>
              <p:nvPr/>
            </p:nvSpPr>
            <p:spPr>
              <a:xfrm>
                <a:off x="5807034" y="1564483"/>
                <a:ext cx="2873828" cy="1134268"/>
              </a:xfrm>
              <a:prstGeom prst="rect">
                <a:avLst/>
              </a:prstGeom>
            </p:spPr>
            <p:txBody>
              <a:bodyPr wrap="square" lIns="0" tIns="91440" rIns="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Extend Connections</a:t>
                </a:r>
                <a:endParaRPr lang="en-US" sz="600" dirty="0">
                  <a:solidFill>
                    <a:prstClr val="black"/>
                  </a:solidFill>
                  <a:ea typeface="Segoe UI" pitchFamily="34" charset="0"/>
                  <a:cs typeface="Segoe UI" pitchFamily="34" charset="0"/>
                </a:endParaRPr>
              </a:p>
            </p:txBody>
          </p:sp>
        </p:grpSp>
        <p:grpSp>
          <p:nvGrpSpPr>
            <p:cNvPr id="15" name="Group 34"/>
            <p:cNvGrpSpPr/>
            <p:nvPr/>
          </p:nvGrpSpPr>
          <p:grpSpPr bwMode="black">
            <a:xfrm>
              <a:off x="6553165" y="3346357"/>
              <a:ext cx="1371594" cy="2978274"/>
              <a:chOff x="5495924" y="3687763"/>
              <a:chExt cx="954088" cy="2071687"/>
            </a:xfrm>
            <a:effectLst>
              <a:outerShdw blurRad="63500" sx="102000" sy="102000" algn="ctr" rotWithShape="0">
                <a:prstClr val="black">
                  <a:alpha val="40000"/>
                </a:prstClr>
              </a:outerShdw>
            </a:effectLst>
          </p:grpSpPr>
          <p:sp>
            <p:nvSpPr>
              <p:cNvPr id="16" name="Freeform 27"/>
              <p:cNvSpPr>
                <a:spLocks/>
              </p:cNvSpPr>
              <p:nvPr/>
            </p:nvSpPr>
            <p:spPr bwMode="black">
              <a:xfrm>
                <a:off x="6345237" y="4633913"/>
                <a:ext cx="92075" cy="109537"/>
              </a:xfrm>
              <a:custGeom>
                <a:avLst/>
                <a:gdLst/>
                <a:ahLst/>
                <a:cxnLst>
                  <a:cxn ang="0">
                    <a:pos x="7" y="3"/>
                  </a:cxn>
                  <a:cxn ang="0">
                    <a:pos x="5" y="15"/>
                  </a:cxn>
                  <a:cxn ang="0">
                    <a:pos x="6" y="27"/>
                  </a:cxn>
                  <a:cxn ang="0">
                    <a:pos x="5" y="41"/>
                  </a:cxn>
                  <a:cxn ang="0">
                    <a:pos x="4" y="52"/>
                  </a:cxn>
                  <a:cxn ang="0">
                    <a:pos x="1" y="57"/>
                  </a:cxn>
                  <a:cxn ang="0">
                    <a:pos x="12" y="61"/>
                  </a:cxn>
                  <a:cxn ang="0">
                    <a:pos x="26" y="58"/>
                  </a:cxn>
                  <a:cxn ang="0">
                    <a:pos x="30" y="56"/>
                  </a:cxn>
                  <a:cxn ang="0">
                    <a:pos x="42" y="45"/>
                  </a:cxn>
                  <a:cxn ang="0">
                    <a:pos x="50" y="32"/>
                  </a:cxn>
                  <a:cxn ang="0">
                    <a:pos x="51" y="17"/>
                  </a:cxn>
                  <a:cxn ang="0">
                    <a:pos x="49" y="5"/>
                  </a:cxn>
                  <a:cxn ang="0">
                    <a:pos x="29" y="1"/>
                  </a:cxn>
                  <a:cxn ang="0">
                    <a:pos x="7" y="3"/>
                  </a:cxn>
                </a:cxnLst>
                <a:rect l="0" t="0" r="r" b="b"/>
                <a:pathLst>
                  <a:path w="52" h="62">
                    <a:moveTo>
                      <a:pt x="7" y="3"/>
                    </a:moveTo>
                    <a:cubicBezTo>
                      <a:pt x="7" y="3"/>
                      <a:pt x="6" y="12"/>
                      <a:pt x="5" y="15"/>
                    </a:cubicBezTo>
                    <a:cubicBezTo>
                      <a:pt x="5" y="17"/>
                      <a:pt x="6" y="24"/>
                      <a:pt x="6" y="27"/>
                    </a:cubicBezTo>
                    <a:cubicBezTo>
                      <a:pt x="7" y="31"/>
                      <a:pt x="4" y="38"/>
                      <a:pt x="5" y="41"/>
                    </a:cubicBezTo>
                    <a:cubicBezTo>
                      <a:pt x="5" y="45"/>
                      <a:pt x="4" y="52"/>
                      <a:pt x="4" y="52"/>
                    </a:cubicBezTo>
                    <a:cubicBezTo>
                      <a:pt x="4" y="52"/>
                      <a:pt x="0" y="54"/>
                      <a:pt x="1" y="57"/>
                    </a:cubicBezTo>
                    <a:cubicBezTo>
                      <a:pt x="2" y="59"/>
                      <a:pt x="9" y="60"/>
                      <a:pt x="12" y="61"/>
                    </a:cubicBezTo>
                    <a:cubicBezTo>
                      <a:pt x="15" y="62"/>
                      <a:pt x="24" y="60"/>
                      <a:pt x="26" y="58"/>
                    </a:cubicBezTo>
                    <a:cubicBezTo>
                      <a:pt x="28" y="57"/>
                      <a:pt x="30" y="56"/>
                      <a:pt x="30" y="56"/>
                    </a:cubicBezTo>
                    <a:cubicBezTo>
                      <a:pt x="30" y="56"/>
                      <a:pt x="39" y="48"/>
                      <a:pt x="42" y="45"/>
                    </a:cubicBezTo>
                    <a:cubicBezTo>
                      <a:pt x="45" y="41"/>
                      <a:pt x="48" y="35"/>
                      <a:pt x="50" y="32"/>
                    </a:cubicBezTo>
                    <a:cubicBezTo>
                      <a:pt x="52" y="29"/>
                      <a:pt x="52" y="21"/>
                      <a:pt x="51" y="17"/>
                    </a:cubicBezTo>
                    <a:cubicBezTo>
                      <a:pt x="50" y="13"/>
                      <a:pt x="49" y="5"/>
                      <a:pt x="49" y="5"/>
                    </a:cubicBezTo>
                    <a:cubicBezTo>
                      <a:pt x="49" y="5"/>
                      <a:pt x="40" y="2"/>
                      <a:pt x="29" y="1"/>
                    </a:cubicBezTo>
                    <a:cubicBezTo>
                      <a:pt x="17" y="0"/>
                      <a:pt x="7" y="3"/>
                      <a:pt x="7" y="3"/>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7" name="Freeform 28"/>
              <p:cNvSpPr>
                <a:spLocks/>
              </p:cNvSpPr>
              <p:nvPr/>
            </p:nvSpPr>
            <p:spPr bwMode="black">
              <a:xfrm>
                <a:off x="6351587" y="4625975"/>
                <a:ext cx="88900" cy="23812"/>
              </a:xfrm>
              <a:custGeom>
                <a:avLst/>
                <a:gdLst/>
                <a:ahLst/>
                <a:cxnLst>
                  <a:cxn ang="0">
                    <a:pos x="1" y="2"/>
                  </a:cxn>
                  <a:cxn ang="0">
                    <a:pos x="0" y="11"/>
                  </a:cxn>
                  <a:cxn ang="0">
                    <a:pos x="30" y="9"/>
                  </a:cxn>
                  <a:cxn ang="0">
                    <a:pos x="48" y="13"/>
                  </a:cxn>
                  <a:cxn ang="0">
                    <a:pos x="50" y="3"/>
                  </a:cxn>
                  <a:cxn ang="0">
                    <a:pos x="23" y="0"/>
                  </a:cxn>
                  <a:cxn ang="0">
                    <a:pos x="1" y="2"/>
                  </a:cxn>
                </a:cxnLst>
                <a:rect l="0" t="0" r="r" b="b"/>
                <a:pathLst>
                  <a:path w="50" h="13">
                    <a:moveTo>
                      <a:pt x="1" y="2"/>
                    </a:moveTo>
                    <a:cubicBezTo>
                      <a:pt x="0" y="11"/>
                      <a:pt x="0" y="11"/>
                      <a:pt x="0" y="11"/>
                    </a:cubicBezTo>
                    <a:cubicBezTo>
                      <a:pt x="0" y="11"/>
                      <a:pt x="9" y="7"/>
                      <a:pt x="30" y="9"/>
                    </a:cubicBezTo>
                    <a:cubicBezTo>
                      <a:pt x="50" y="11"/>
                      <a:pt x="48" y="13"/>
                      <a:pt x="48" y="13"/>
                    </a:cubicBezTo>
                    <a:cubicBezTo>
                      <a:pt x="50" y="3"/>
                      <a:pt x="50" y="3"/>
                      <a:pt x="50" y="3"/>
                    </a:cubicBezTo>
                    <a:cubicBezTo>
                      <a:pt x="50" y="3"/>
                      <a:pt x="34" y="0"/>
                      <a:pt x="23" y="0"/>
                    </a:cubicBezTo>
                    <a:cubicBezTo>
                      <a:pt x="12" y="0"/>
                      <a:pt x="1" y="2"/>
                      <a:pt x="1" y="2"/>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8" name="Freeform 29"/>
              <p:cNvSpPr>
                <a:spLocks/>
              </p:cNvSpPr>
              <p:nvPr/>
            </p:nvSpPr>
            <p:spPr bwMode="black">
              <a:xfrm>
                <a:off x="5830887" y="3692525"/>
                <a:ext cx="619125" cy="1920875"/>
              </a:xfrm>
              <a:custGeom>
                <a:avLst/>
                <a:gdLst/>
                <a:ahLst/>
                <a:cxnLst>
                  <a:cxn ang="0">
                    <a:pos x="29" y="405"/>
                  </a:cxn>
                  <a:cxn ang="0">
                    <a:pos x="4" y="362"/>
                  </a:cxn>
                  <a:cxn ang="0">
                    <a:pos x="14" y="319"/>
                  </a:cxn>
                  <a:cxn ang="0">
                    <a:pos x="17" y="279"/>
                  </a:cxn>
                  <a:cxn ang="0">
                    <a:pos x="32" y="187"/>
                  </a:cxn>
                  <a:cxn ang="0">
                    <a:pos x="90" y="166"/>
                  </a:cxn>
                  <a:cxn ang="0">
                    <a:pos x="125" y="128"/>
                  </a:cxn>
                  <a:cxn ang="0">
                    <a:pos x="115" y="97"/>
                  </a:cxn>
                  <a:cxn ang="0">
                    <a:pos x="109" y="67"/>
                  </a:cxn>
                  <a:cxn ang="0">
                    <a:pos x="120" y="32"/>
                  </a:cxn>
                  <a:cxn ang="0">
                    <a:pos x="161" y="2"/>
                  </a:cxn>
                  <a:cxn ang="0">
                    <a:pos x="180" y="5"/>
                  </a:cxn>
                  <a:cxn ang="0">
                    <a:pos x="217" y="41"/>
                  </a:cxn>
                  <a:cxn ang="0">
                    <a:pos x="218" y="73"/>
                  </a:cxn>
                  <a:cxn ang="0">
                    <a:pos x="207" y="111"/>
                  </a:cxn>
                  <a:cxn ang="0">
                    <a:pos x="207" y="132"/>
                  </a:cxn>
                  <a:cxn ang="0">
                    <a:pos x="229" y="153"/>
                  </a:cxn>
                  <a:cxn ang="0">
                    <a:pos x="314" y="187"/>
                  </a:cxn>
                  <a:cxn ang="0">
                    <a:pos x="330" y="233"/>
                  </a:cxn>
                  <a:cxn ang="0">
                    <a:pos x="337" y="340"/>
                  </a:cxn>
                  <a:cxn ang="0">
                    <a:pos x="348" y="506"/>
                  </a:cxn>
                  <a:cxn ang="0">
                    <a:pos x="292" y="531"/>
                  </a:cxn>
                  <a:cxn ang="0">
                    <a:pos x="285" y="420"/>
                  </a:cxn>
                  <a:cxn ang="0">
                    <a:pos x="279" y="447"/>
                  </a:cxn>
                  <a:cxn ang="0">
                    <a:pos x="287" y="517"/>
                  </a:cxn>
                  <a:cxn ang="0">
                    <a:pos x="285" y="591"/>
                  </a:cxn>
                  <a:cxn ang="0">
                    <a:pos x="281" y="681"/>
                  </a:cxn>
                  <a:cxn ang="0">
                    <a:pos x="283" y="795"/>
                  </a:cxn>
                  <a:cxn ang="0">
                    <a:pos x="293" y="951"/>
                  </a:cxn>
                  <a:cxn ang="0">
                    <a:pos x="285" y="989"/>
                  </a:cxn>
                  <a:cxn ang="0">
                    <a:pos x="293" y="1019"/>
                  </a:cxn>
                  <a:cxn ang="0">
                    <a:pos x="312" y="1065"/>
                  </a:cxn>
                  <a:cxn ang="0">
                    <a:pos x="250" y="1062"/>
                  </a:cxn>
                  <a:cxn ang="0">
                    <a:pos x="239" y="1041"/>
                  </a:cxn>
                  <a:cxn ang="0">
                    <a:pos x="226" y="1013"/>
                  </a:cxn>
                  <a:cxn ang="0">
                    <a:pos x="221" y="991"/>
                  </a:cxn>
                  <a:cxn ang="0">
                    <a:pos x="208" y="886"/>
                  </a:cxn>
                  <a:cxn ang="0">
                    <a:pos x="179" y="667"/>
                  </a:cxn>
                  <a:cxn ang="0">
                    <a:pos x="157" y="791"/>
                  </a:cxn>
                  <a:cxn ang="0">
                    <a:pos x="154" y="926"/>
                  </a:cxn>
                  <a:cxn ang="0">
                    <a:pos x="157" y="994"/>
                  </a:cxn>
                  <a:cxn ang="0">
                    <a:pos x="153" y="1012"/>
                  </a:cxn>
                  <a:cxn ang="0">
                    <a:pos x="150" y="1042"/>
                  </a:cxn>
                  <a:cxn ang="0">
                    <a:pos x="137" y="1055"/>
                  </a:cxn>
                  <a:cxn ang="0">
                    <a:pos x="79" y="1076"/>
                  </a:cxn>
                  <a:cxn ang="0">
                    <a:pos x="80" y="1039"/>
                  </a:cxn>
                  <a:cxn ang="0">
                    <a:pos x="94" y="1005"/>
                  </a:cxn>
                  <a:cxn ang="0">
                    <a:pos x="85" y="942"/>
                  </a:cxn>
                  <a:cxn ang="0">
                    <a:pos x="72" y="768"/>
                  </a:cxn>
                  <a:cxn ang="0">
                    <a:pos x="49" y="576"/>
                  </a:cxn>
                  <a:cxn ang="0">
                    <a:pos x="61" y="463"/>
                  </a:cxn>
                  <a:cxn ang="0">
                    <a:pos x="65" y="408"/>
                  </a:cxn>
                </a:cxnLst>
                <a:rect l="0" t="0" r="r" b="b"/>
                <a:pathLst>
                  <a:path w="349" h="1080">
                    <a:moveTo>
                      <a:pt x="65" y="408"/>
                    </a:moveTo>
                    <a:cubicBezTo>
                      <a:pt x="65" y="408"/>
                      <a:pt x="53" y="411"/>
                      <a:pt x="47" y="409"/>
                    </a:cubicBezTo>
                    <a:cubicBezTo>
                      <a:pt x="47" y="409"/>
                      <a:pt x="32" y="407"/>
                      <a:pt x="29" y="405"/>
                    </a:cubicBezTo>
                    <a:cubicBezTo>
                      <a:pt x="26" y="404"/>
                      <a:pt x="14" y="391"/>
                      <a:pt x="12" y="385"/>
                    </a:cubicBezTo>
                    <a:cubicBezTo>
                      <a:pt x="9" y="379"/>
                      <a:pt x="9" y="373"/>
                      <a:pt x="9" y="373"/>
                    </a:cubicBezTo>
                    <a:cubicBezTo>
                      <a:pt x="4" y="362"/>
                      <a:pt x="4" y="362"/>
                      <a:pt x="4" y="362"/>
                    </a:cubicBezTo>
                    <a:cubicBezTo>
                      <a:pt x="4" y="362"/>
                      <a:pt x="0" y="353"/>
                      <a:pt x="3" y="345"/>
                    </a:cubicBezTo>
                    <a:cubicBezTo>
                      <a:pt x="6" y="337"/>
                      <a:pt x="9" y="327"/>
                      <a:pt x="12" y="324"/>
                    </a:cubicBezTo>
                    <a:cubicBezTo>
                      <a:pt x="14" y="321"/>
                      <a:pt x="14" y="319"/>
                      <a:pt x="14" y="319"/>
                    </a:cubicBezTo>
                    <a:cubicBezTo>
                      <a:pt x="14" y="319"/>
                      <a:pt x="12" y="309"/>
                      <a:pt x="14" y="304"/>
                    </a:cubicBezTo>
                    <a:cubicBezTo>
                      <a:pt x="16" y="300"/>
                      <a:pt x="15" y="287"/>
                      <a:pt x="15" y="285"/>
                    </a:cubicBezTo>
                    <a:cubicBezTo>
                      <a:pt x="16" y="282"/>
                      <a:pt x="17" y="279"/>
                      <a:pt x="17" y="279"/>
                    </a:cubicBezTo>
                    <a:cubicBezTo>
                      <a:pt x="17" y="279"/>
                      <a:pt x="17" y="265"/>
                      <a:pt x="17" y="253"/>
                    </a:cubicBezTo>
                    <a:cubicBezTo>
                      <a:pt x="18" y="242"/>
                      <a:pt x="22" y="227"/>
                      <a:pt x="24" y="218"/>
                    </a:cubicBezTo>
                    <a:cubicBezTo>
                      <a:pt x="26" y="209"/>
                      <a:pt x="29" y="191"/>
                      <a:pt x="32" y="187"/>
                    </a:cubicBezTo>
                    <a:cubicBezTo>
                      <a:pt x="35" y="184"/>
                      <a:pt x="37" y="184"/>
                      <a:pt x="37" y="184"/>
                    </a:cubicBezTo>
                    <a:cubicBezTo>
                      <a:pt x="37" y="184"/>
                      <a:pt x="41" y="180"/>
                      <a:pt x="48" y="179"/>
                    </a:cubicBezTo>
                    <a:cubicBezTo>
                      <a:pt x="54" y="178"/>
                      <a:pt x="83" y="169"/>
                      <a:pt x="90" y="166"/>
                    </a:cubicBezTo>
                    <a:cubicBezTo>
                      <a:pt x="97" y="164"/>
                      <a:pt x="116" y="155"/>
                      <a:pt x="116" y="155"/>
                    </a:cubicBezTo>
                    <a:cubicBezTo>
                      <a:pt x="132" y="142"/>
                      <a:pt x="132" y="142"/>
                      <a:pt x="132" y="142"/>
                    </a:cubicBezTo>
                    <a:cubicBezTo>
                      <a:pt x="132" y="142"/>
                      <a:pt x="129" y="137"/>
                      <a:pt x="125" y="128"/>
                    </a:cubicBezTo>
                    <a:cubicBezTo>
                      <a:pt x="121" y="119"/>
                      <a:pt x="119" y="110"/>
                      <a:pt x="119" y="104"/>
                    </a:cubicBezTo>
                    <a:cubicBezTo>
                      <a:pt x="119" y="99"/>
                      <a:pt x="118" y="98"/>
                      <a:pt x="118" y="98"/>
                    </a:cubicBezTo>
                    <a:cubicBezTo>
                      <a:pt x="118" y="98"/>
                      <a:pt x="116" y="99"/>
                      <a:pt x="115" y="97"/>
                    </a:cubicBezTo>
                    <a:cubicBezTo>
                      <a:pt x="113" y="95"/>
                      <a:pt x="113" y="87"/>
                      <a:pt x="113" y="87"/>
                    </a:cubicBezTo>
                    <a:cubicBezTo>
                      <a:pt x="113" y="87"/>
                      <a:pt x="111" y="87"/>
                      <a:pt x="111" y="86"/>
                    </a:cubicBezTo>
                    <a:cubicBezTo>
                      <a:pt x="111" y="85"/>
                      <a:pt x="108" y="76"/>
                      <a:pt x="109" y="67"/>
                    </a:cubicBezTo>
                    <a:cubicBezTo>
                      <a:pt x="111" y="58"/>
                      <a:pt x="109" y="60"/>
                      <a:pt x="109" y="60"/>
                    </a:cubicBezTo>
                    <a:cubicBezTo>
                      <a:pt x="109" y="60"/>
                      <a:pt x="109" y="56"/>
                      <a:pt x="110" y="54"/>
                    </a:cubicBezTo>
                    <a:cubicBezTo>
                      <a:pt x="111" y="51"/>
                      <a:pt x="117" y="37"/>
                      <a:pt x="120" y="32"/>
                    </a:cubicBezTo>
                    <a:cubicBezTo>
                      <a:pt x="123" y="27"/>
                      <a:pt x="135" y="9"/>
                      <a:pt x="144" y="7"/>
                    </a:cubicBezTo>
                    <a:cubicBezTo>
                      <a:pt x="152" y="6"/>
                      <a:pt x="152" y="6"/>
                      <a:pt x="152" y="6"/>
                    </a:cubicBezTo>
                    <a:cubicBezTo>
                      <a:pt x="152" y="6"/>
                      <a:pt x="157" y="2"/>
                      <a:pt x="161" y="2"/>
                    </a:cubicBezTo>
                    <a:cubicBezTo>
                      <a:pt x="166" y="3"/>
                      <a:pt x="170" y="4"/>
                      <a:pt x="170" y="4"/>
                    </a:cubicBezTo>
                    <a:cubicBezTo>
                      <a:pt x="170" y="4"/>
                      <a:pt x="173" y="3"/>
                      <a:pt x="175" y="2"/>
                    </a:cubicBezTo>
                    <a:cubicBezTo>
                      <a:pt x="177" y="2"/>
                      <a:pt x="180" y="5"/>
                      <a:pt x="180" y="5"/>
                    </a:cubicBezTo>
                    <a:cubicBezTo>
                      <a:pt x="180" y="5"/>
                      <a:pt x="183" y="0"/>
                      <a:pt x="192" y="6"/>
                    </a:cubicBezTo>
                    <a:cubicBezTo>
                      <a:pt x="201" y="12"/>
                      <a:pt x="208" y="25"/>
                      <a:pt x="208" y="25"/>
                    </a:cubicBezTo>
                    <a:cubicBezTo>
                      <a:pt x="208" y="25"/>
                      <a:pt x="216" y="38"/>
                      <a:pt x="217" y="41"/>
                    </a:cubicBezTo>
                    <a:cubicBezTo>
                      <a:pt x="218" y="45"/>
                      <a:pt x="218" y="51"/>
                      <a:pt x="218" y="51"/>
                    </a:cubicBezTo>
                    <a:cubicBezTo>
                      <a:pt x="218" y="51"/>
                      <a:pt x="221" y="59"/>
                      <a:pt x="221" y="63"/>
                    </a:cubicBezTo>
                    <a:cubicBezTo>
                      <a:pt x="220" y="67"/>
                      <a:pt x="218" y="73"/>
                      <a:pt x="218" y="73"/>
                    </a:cubicBezTo>
                    <a:cubicBezTo>
                      <a:pt x="218" y="73"/>
                      <a:pt x="223" y="78"/>
                      <a:pt x="220" y="90"/>
                    </a:cubicBezTo>
                    <a:cubicBezTo>
                      <a:pt x="218" y="101"/>
                      <a:pt x="214" y="103"/>
                      <a:pt x="213" y="107"/>
                    </a:cubicBezTo>
                    <a:cubicBezTo>
                      <a:pt x="211" y="111"/>
                      <a:pt x="207" y="111"/>
                      <a:pt x="207" y="111"/>
                    </a:cubicBezTo>
                    <a:cubicBezTo>
                      <a:pt x="207" y="111"/>
                      <a:pt x="207" y="120"/>
                      <a:pt x="206" y="122"/>
                    </a:cubicBezTo>
                    <a:cubicBezTo>
                      <a:pt x="205" y="125"/>
                      <a:pt x="204" y="131"/>
                      <a:pt x="204" y="131"/>
                    </a:cubicBezTo>
                    <a:cubicBezTo>
                      <a:pt x="204" y="131"/>
                      <a:pt x="206" y="130"/>
                      <a:pt x="207" y="132"/>
                    </a:cubicBezTo>
                    <a:cubicBezTo>
                      <a:pt x="209" y="134"/>
                      <a:pt x="210" y="135"/>
                      <a:pt x="210" y="135"/>
                    </a:cubicBezTo>
                    <a:cubicBezTo>
                      <a:pt x="210" y="135"/>
                      <a:pt x="212" y="133"/>
                      <a:pt x="214" y="138"/>
                    </a:cubicBezTo>
                    <a:cubicBezTo>
                      <a:pt x="217" y="142"/>
                      <a:pt x="226" y="151"/>
                      <a:pt x="229" y="153"/>
                    </a:cubicBezTo>
                    <a:cubicBezTo>
                      <a:pt x="232" y="155"/>
                      <a:pt x="240" y="161"/>
                      <a:pt x="240" y="161"/>
                    </a:cubicBezTo>
                    <a:cubicBezTo>
                      <a:pt x="240" y="161"/>
                      <a:pt x="273" y="172"/>
                      <a:pt x="286" y="177"/>
                    </a:cubicBezTo>
                    <a:cubicBezTo>
                      <a:pt x="300" y="182"/>
                      <a:pt x="313" y="186"/>
                      <a:pt x="314" y="187"/>
                    </a:cubicBezTo>
                    <a:cubicBezTo>
                      <a:pt x="316" y="188"/>
                      <a:pt x="317" y="189"/>
                      <a:pt x="317" y="189"/>
                    </a:cubicBezTo>
                    <a:cubicBezTo>
                      <a:pt x="317" y="189"/>
                      <a:pt x="321" y="189"/>
                      <a:pt x="324" y="195"/>
                    </a:cubicBezTo>
                    <a:cubicBezTo>
                      <a:pt x="326" y="201"/>
                      <a:pt x="330" y="227"/>
                      <a:pt x="330" y="233"/>
                    </a:cubicBezTo>
                    <a:cubicBezTo>
                      <a:pt x="330" y="240"/>
                      <a:pt x="329" y="252"/>
                      <a:pt x="329" y="252"/>
                    </a:cubicBezTo>
                    <a:cubicBezTo>
                      <a:pt x="329" y="252"/>
                      <a:pt x="335" y="284"/>
                      <a:pt x="337" y="307"/>
                    </a:cubicBezTo>
                    <a:cubicBezTo>
                      <a:pt x="339" y="330"/>
                      <a:pt x="337" y="339"/>
                      <a:pt x="337" y="340"/>
                    </a:cubicBezTo>
                    <a:cubicBezTo>
                      <a:pt x="338" y="340"/>
                      <a:pt x="342" y="373"/>
                      <a:pt x="343" y="393"/>
                    </a:cubicBezTo>
                    <a:cubicBezTo>
                      <a:pt x="344" y="413"/>
                      <a:pt x="343" y="435"/>
                      <a:pt x="344" y="443"/>
                    </a:cubicBezTo>
                    <a:cubicBezTo>
                      <a:pt x="345" y="452"/>
                      <a:pt x="348" y="499"/>
                      <a:pt x="348" y="506"/>
                    </a:cubicBezTo>
                    <a:cubicBezTo>
                      <a:pt x="349" y="513"/>
                      <a:pt x="347" y="535"/>
                      <a:pt x="347" y="535"/>
                    </a:cubicBezTo>
                    <a:cubicBezTo>
                      <a:pt x="347" y="535"/>
                      <a:pt x="349" y="531"/>
                      <a:pt x="324" y="528"/>
                    </a:cubicBezTo>
                    <a:cubicBezTo>
                      <a:pt x="299" y="526"/>
                      <a:pt x="292" y="531"/>
                      <a:pt x="292" y="531"/>
                    </a:cubicBezTo>
                    <a:cubicBezTo>
                      <a:pt x="292" y="531"/>
                      <a:pt x="290" y="501"/>
                      <a:pt x="290" y="487"/>
                    </a:cubicBezTo>
                    <a:cubicBezTo>
                      <a:pt x="289" y="473"/>
                      <a:pt x="291" y="458"/>
                      <a:pt x="291" y="458"/>
                    </a:cubicBezTo>
                    <a:cubicBezTo>
                      <a:pt x="291" y="458"/>
                      <a:pt x="286" y="427"/>
                      <a:pt x="285" y="420"/>
                    </a:cubicBezTo>
                    <a:cubicBezTo>
                      <a:pt x="284" y="412"/>
                      <a:pt x="283" y="401"/>
                      <a:pt x="283" y="401"/>
                    </a:cubicBezTo>
                    <a:cubicBezTo>
                      <a:pt x="283" y="401"/>
                      <a:pt x="282" y="431"/>
                      <a:pt x="281" y="435"/>
                    </a:cubicBezTo>
                    <a:cubicBezTo>
                      <a:pt x="280" y="440"/>
                      <a:pt x="279" y="447"/>
                      <a:pt x="279" y="447"/>
                    </a:cubicBezTo>
                    <a:cubicBezTo>
                      <a:pt x="279" y="447"/>
                      <a:pt x="282" y="455"/>
                      <a:pt x="283" y="462"/>
                    </a:cubicBezTo>
                    <a:cubicBezTo>
                      <a:pt x="285" y="469"/>
                      <a:pt x="282" y="475"/>
                      <a:pt x="282" y="475"/>
                    </a:cubicBezTo>
                    <a:cubicBezTo>
                      <a:pt x="282" y="475"/>
                      <a:pt x="286" y="508"/>
                      <a:pt x="287" y="517"/>
                    </a:cubicBezTo>
                    <a:cubicBezTo>
                      <a:pt x="287" y="526"/>
                      <a:pt x="287" y="556"/>
                      <a:pt x="288" y="559"/>
                    </a:cubicBezTo>
                    <a:cubicBezTo>
                      <a:pt x="288" y="561"/>
                      <a:pt x="288" y="589"/>
                      <a:pt x="288" y="589"/>
                    </a:cubicBezTo>
                    <a:cubicBezTo>
                      <a:pt x="288" y="589"/>
                      <a:pt x="287" y="590"/>
                      <a:pt x="285" y="591"/>
                    </a:cubicBezTo>
                    <a:cubicBezTo>
                      <a:pt x="284" y="591"/>
                      <a:pt x="283" y="591"/>
                      <a:pt x="283" y="591"/>
                    </a:cubicBezTo>
                    <a:cubicBezTo>
                      <a:pt x="283" y="591"/>
                      <a:pt x="279" y="616"/>
                      <a:pt x="280" y="624"/>
                    </a:cubicBezTo>
                    <a:cubicBezTo>
                      <a:pt x="281" y="632"/>
                      <a:pt x="281" y="665"/>
                      <a:pt x="281" y="681"/>
                    </a:cubicBezTo>
                    <a:cubicBezTo>
                      <a:pt x="281" y="696"/>
                      <a:pt x="278" y="709"/>
                      <a:pt x="278" y="709"/>
                    </a:cubicBezTo>
                    <a:cubicBezTo>
                      <a:pt x="278" y="709"/>
                      <a:pt x="280" y="729"/>
                      <a:pt x="281" y="745"/>
                    </a:cubicBezTo>
                    <a:cubicBezTo>
                      <a:pt x="282" y="762"/>
                      <a:pt x="283" y="795"/>
                      <a:pt x="283" y="795"/>
                    </a:cubicBezTo>
                    <a:cubicBezTo>
                      <a:pt x="283" y="795"/>
                      <a:pt x="288" y="807"/>
                      <a:pt x="288" y="822"/>
                    </a:cubicBezTo>
                    <a:cubicBezTo>
                      <a:pt x="287" y="837"/>
                      <a:pt x="293" y="885"/>
                      <a:pt x="294" y="897"/>
                    </a:cubicBezTo>
                    <a:cubicBezTo>
                      <a:pt x="294" y="910"/>
                      <a:pt x="293" y="942"/>
                      <a:pt x="293" y="951"/>
                    </a:cubicBezTo>
                    <a:cubicBezTo>
                      <a:pt x="293" y="959"/>
                      <a:pt x="290" y="975"/>
                      <a:pt x="289" y="976"/>
                    </a:cubicBezTo>
                    <a:cubicBezTo>
                      <a:pt x="288" y="977"/>
                      <a:pt x="284" y="981"/>
                      <a:pt x="284" y="981"/>
                    </a:cubicBezTo>
                    <a:cubicBezTo>
                      <a:pt x="284" y="981"/>
                      <a:pt x="285" y="986"/>
                      <a:pt x="285" y="989"/>
                    </a:cubicBezTo>
                    <a:cubicBezTo>
                      <a:pt x="285" y="991"/>
                      <a:pt x="285" y="995"/>
                      <a:pt x="285" y="995"/>
                    </a:cubicBezTo>
                    <a:cubicBezTo>
                      <a:pt x="284" y="1000"/>
                      <a:pt x="284" y="1000"/>
                      <a:pt x="284" y="1000"/>
                    </a:cubicBezTo>
                    <a:cubicBezTo>
                      <a:pt x="284" y="1000"/>
                      <a:pt x="290" y="1015"/>
                      <a:pt x="293" y="1019"/>
                    </a:cubicBezTo>
                    <a:cubicBezTo>
                      <a:pt x="296" y="1023"/>
                      <a:pt x="304" y="1036"/>
                      <a:pt x="307" y="1045"/>
                    </a:cubicBezTo>
                    <a:cubicBezTo>
                      <a:pt x="310" y="1055"/>
                      <a:pt x="311" y="1060"/>
                      <a:pt x="311" y="1060"/>
                    </a:cubicBezTo>
                    <a:cubicBezTo>
                      <a:pt x="311" y="1060"/>
                      <a:pt x="312" y="1063"/>
                      <a:pt x="312" y="1065"/>
                    </a:cubicBezTo>
                    <a:cubicBezTo>
                      <a:pt x="312" y="1067"/>
                      <a:pt x="311" y="1072"/>
                      <a:pt x="306" y="1072"/>
                    </a:cubicBezTo>
                    <a:cubicBezTo>
                      <a:pt x="301" y="1073"/>
                      <a:pt x="286" y="1076"/>
                      <a:pt x="279" y="1075"/>
                    </a:cubicBezTo>
                    <a:cubicBezTo>
                      <a:pt x="271" y="1073"/>
                      <a:pt x="255" y="1068"/>
                      <a:pt x="250" y="1062"/>
                    </a:cubicBezTo>
                    <a:cubicBezTo>
                      <a:pt x="245" y="1056"/>
                      <a:pt x="246" y="1049"/>
                      <a:pt x="246" y="1049"/>
                    </a:cubicBezTo>
                    <a:cubicBezTo>
                      <a:pt x="246" y="1049"/>
                      <a:pt x="246" y="1043"/>
                      <a:pt x="245" y="1041"/>
                    </a:cubicBezTo>
                    <a:cubicBezTo>
                      <a:pt x="244" y="1040"/>
                      <a:pt x="239" y="1041"/>
                      <a:pt x="239" y="1041"/>
                    </a:cubicBezTo>
                    <a:cubicBezTo>
                      <a:pt x="239" y="1041"/>
                      <a:pt x="232" y="1037"/>
                      <a:pt x="228" y="1034"/>
                    </a:cubicBezTo>
                    <a:cubicBezTo>
                      <a:pt x="224" y="1031"/>
                      <a:pt x="226" y="1024"/>
                      <a:pt x="226" y="1024"/>
                    </a:cubicBezTo>
                    <a:cubicBezTo>
                      <a:pt x="226" y="1013"/>
                      <a:pt x="226" y="1013"/>
                      <a:pt x="226" y="1013"/>
                    </a:cubicBezTo>
                    <a:cubicBezTo>
                      <a:pt x="226" y="1013"/>
                      <a:pt x="225" y="1009"/>
                      <a:pt x="225" y="1006"/>
                    </a:cubicBezTo>
                    <a:cubicBezTo>
                      <a:pt x="225" y="1003"/>
                      <a:pt x="226" y="999"/>
                      <a:pt x="226" y="999"/>
                    </a:cubicBezTo>
                    <a:cubicBezTo>
                      <a:pt x="226" y="999"/>
                      <a:pt x="224" y="995"/>
                      <a:pt x="221" y="991"/>
                    </a:cubicBezTo>
                    <a:cubicBezTo>
                      <a:pt x="218" y="987"/>
                      <a:pt x="211" y="971"/>
                      <a:pt x="211" y="963"/>
                    </a:cubicBezTo>
                    <a:cubicBezTo>
                      <a:pt x="211" y="955"/>
                      <a:pt x="215" y="940"/>
                      <a:pt x="214" y="934"/>
                    </a:cubicBezTo>
                    <a:cubicBezTo>
                      <a:pt x="214" y="928"/>
                      <a:pt x="210" y="914"/>
                      <a:pt x="208" y="886"/>
                    </a:cubicBezTo>
                    <a:cubicBezTo>
                      <a:pt x="205" y="858"/>
                      <a:pt x="199" y="805"/>
                      <a:pt x="194" y="788"/>
                    </a:cubicBezTo>
                    <a:cubicBezTo>
                      <a:pt x="189" y="771"/>
                      <a:pt x="190" y="730"/>
                      <a:pt x="187" y="714"/>
                    </a:cubicBezTo>
                    <a:cubicBezTo>
                      <a:pt x="184" y="697"/>
                      <a:pt x="179" y="667"/>
                      <a:pt x="179" y="667"/>
                    </a:cubicBezTo>
                    <a:cubicBezTo>
                      <a:pt x="179" y="667"/>
                      <a:pt x="175" y="712"/>
                      <a:pt x="169" y="725"/>
                    </a:cubicBezTo>
                    <a:cubicBezTo>
                      <a:pt x="163" y="737"/>
                      <a:pt x="165" y="754"/>
                      <a:pt x="163" y="763"/>
                    </a:cubicBezTo>
                    <a:cubicBezTo>
                      <a:pt x="161" y="772"/>
                      <a:pt x="157" y="791"/>
                      <a:pt x="157" y="791"/>
                    </a:cubicBezTo>
                    <a:cubicBezTo>
                      <a:pt x="157" y="791"/>
                      <a:pt x="155" y="826"/>
                      <a:pt x="156" y="836"/>
                    </a:cubicBezTo>
                    <a:cubicBezTo>
                      <a:pt x="157" y="845"/>
                      <a:pt x="161" y="861"/>
                      <a:pt x="160" y="870"/>
                    </a:cubicBezTo>
                    <a:cubicBezTo>
                      <a:pt x="158" y="880"/>
                      <a:pt x="157" y="922"/>
                      <a:pt x="154" y="926"/>
                    </a:cubicBezTo>
                    <a:cubicBezTo>
                      <a:pt x="152" y="930"/>
                      <a:pt x="151" y="940"/>
                      <a:pt x="151" y="940"/>
                    </a:cubicBezTo>
                    <a:cubicBezTo>
                      <a:pt x="151" y="940"/>
                      <a:pt x="154" y="950"/>
                      <a:pt x="155" y="956"/>
                    </a:cubicBezTo>
                    <a:cubicBezTo>
                      <a:pt x="155" y="961"/>
                      <a:pt x="160" y="986"/>
                      <a:pt x="157" y="994"/>
                    </a:cubicBezTo>
                    <a:cubicBezTo>
                      <a:pt x="155" y="998"/>
                      <a:pt x="152" y="1000"/>
                      <a:pt x="152" y="1000"/>
                    </a:cubicBezTo>
                    <a:cubicBezTo>
                      <a:pt x="152" y="1000"/>
                      <a:pt x="152" y="1002"/>
                      <a:pt x="153" y="1005"/>
                    </a:cubicBezTo>
                    <a:cubicBezTo>
                      <a:pt x="154" y="1008"/>
                      <a:pt x="153" y="1012"/>
                      <a:pt x="153" y="1012"/>
                    </a:cubicBezTo>
                    <a:cubicBezTo>
                      <a:pt x="153" y="1012"/>
                      <a:pt x="154" y="1013"/>
                      <a:pt x="154" y="1019"/>
                    </a:cubicBezTo>
                    <a:cubicBezTo>
                      <a:pt x="154" y="1025"/>
                      <a:pt x="155" y="1034"/>
                      <a:pt x="155" y="1034"/>
                    </a:cubicBezTo>
                    <a:cubicBezTo>
                      <a:pt x="155" y="1034"/>
                      <a:pt x="155" y="1039"/>
                      <a:pt x="150" y="1042"/>
                    </a:cubicBezTo>
                    <a:cubicBezTo>
                      <a:pt x="146" y="1046"/>
                      <a:pt x="144" y="1047"/>
                      <a:pt x="144" y="1047"/>
                    </a:cubicBezTo>
                    <a:cubicBezTo>
                      <a:pt x="138" y="1047"/>
                      <a:pt x="138" y="1047"/>
                      <a:pt x="138" y="1047"/>
                    </a:cubicBezTo>
                    <a:cubicBezTo>
                      <a:pt x="138" y="1047"/>
                      <a:pt x="137" y="1050"/>
                      <a:pt x="137" y="1055"/>
                    </a:cubicBezTo>
                    <a:cubicBezTo>
                      <a:pt x="137" y="1061"/>
                      <a:pt x="130" y="1068"/>
                      <a:pt x="127" y="1071"/>
                    </a:cubicBezTo>
                    <a:cubicBezTo>
                      <a:pt x="124" y="1074"/>
                      <a:pt x="116" y="1080"/>
                      <a:pt x="106" y="1080"/>
                    </a:cubicBezTo>
                    <a:cubicBezTo>
                      <a:pt x="96" y="1080"/>
                      <a:pt x="83" y="1078"/>
                      <a:pt x="79" y="1076"/>
                    </a:cubicBezTo>
                    <a:cubicBezTo>
                      <a:pt x="74" y="1074"/>
                      <a:pt x="73" y="1071"/>
                      <a:pt x="73" y="1068"/>
                    </a:cubicBezTo>
                    <a:cubicBezTo>
                      <a:pt x="74" y="1065"/>
                      <a:pt x="73" y="1059"/>
                      <a:pt x="73" y="1059"/>
                    </a:cubicBezTo>
                    <a:cubicBezTo>
                      <a:pt x="73" y="1059"/>
                      <a:pt x="75" y="1047"/>
                      <a:pt x="80" y="1039"/>
                    </a:cubicBezTo>
                    <a:cubicBezTo>
                      <a:pt x="86" y="1031"/>
                      <a:pt x="91" y="1025"/>
                      <a:pt x="93" y="1020"/>
                    </a:cubicBezTo>
                    <a:cubicBezTo>
                      <a:pt x="94" y="1015"/>
                      <a:pt x="98" y="1009"/>
                      <a:pt x="98" y="1009"/>
                    </a:cubicBezTo>
                    <a:cubicBezTo>
                      <a:pt x="98" y="1009"/>
                      <a:pt x="95" y="1008"/>
                      <a:pt x="94" y="1005"/>
                    </a:cubicBezTo>
                    <a:cubicBezTo>
                      <a:pt x="93" y="1002"/>
                      <a:pt x="92" y="985"/>
                      <a:pt x="92" y="985"/>
                    </a:cubicBezTo>
                    <a:cubicBezTo>
                      <a:pt x="92" y="985"/>
                      <a:pt x="85" y="978"/>
                      <a:pt x="87" y="963"/>
                    </a:cubicBezTo>
                    <a:cubicBezTo>
                      <a:pt x="88" y="954"/>
                      <a:pt x="85" y="942"/>
                      <a:pt x="85" y="942"/>
                    </a:cubicBezTo>
                    <a:cubicBezTo>
                      <a:pt x="85" y="942"/>
                      <a:pt x="82" y="930"/>
                      <a:pt x="81" y="922"/>
                    </a:cubicBezTo>
                    <a:cubicBezTo>
                      <a:pt x="80" y="914"/>
                      <a:pt x="74" y="894"/>
                      <a:pt x="74" y="863"/>
                    </a:cubicBezTo>
                    <a:cubicBezTo>
                      <a:pt x="74" y="832"/>
                      <a:pt x="73" y="780"/>
                      <a:pt x="72" y="768"/>
                    </a:cubicBezTo>
                    <a:cubicBezTo>
                      <a:pt x="71" y="756"/>
                      <a:pt x="71" y="675"/>
                      <a:pt x="69" y="657"/>
                    </a:cubicBezTo>
                    <a:cubicBezTo>
                      <a:pt x="66" y="639"/>
                      <a:pt x="61" y="587"/>
                      <a:pt x="61" y="587"/>
                    </a:cubicBezTo>
                    <a:cubicBezTo>
                      <a:pt x="61" y="587"/>
                      <a:pt x="49" y="581"/>
                      <a:pt x="49" y="576"/>
                    </a:cubicBezTo>
                    <a:cubicBezTo>
                      <a:pt x="49" y="576"/>
                      <a:pt x="56" y="507"/>
                      <a:pt x="58" y="496"/>
                    </a:cubicBezTo>
                    <a:cubicBezTo>
                      <a:pt x="60" y="485"/>
                      <a:pt x="64" y="468"/>
                      <a:pt x="64" y="468"/>
                    </a:cubicBezTo>
                    <a:cubicBezTo>
                      <a:pt x="64" y="468"/>
                      <a:pt x="60" y="466"/>
                      <a:pt x="61" y="463"/>
                    </a:cubicBezTo>
                    <a:cubicBezTo>
                      <a:pt x="62" y="459"/>
                      <a:pt x="65" y="437"/>
                      <a:pt x="65" y="437"/>
                    </a:cubicBezTo>
                    <a:cubicBezTo>
                      <a:pt x="70" y="408"/>
                      <a:pt x="70" y="408"/>
                      <a:pt x="70" y="408"/>
                    </a:cubicBezTo>
                    <a:lnTo>
                      <a:pt x="65" y="408"/>
                    </a:ln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9" name="Freeform 30"/>
              <p:cNvSpPr>
                <a:spLocks/>
              </p:cNvSpPr>
              <p:nvPr/>
            </p:nvSpPr>
            <p:spPr bwMode="black">
              <a:xfrm>
                <a:off x="6070599" y="3927475"/>
                <a:ext cx="142875" cy="311150"/>
              </a:xfrm>
              <a:custGeom>
                <a:avLst/>
                <a:gdLst/>
                <a:ahLst/>
                <a:cxnLst>
                  <a:cxn ang="0">
                    <a:pos x="0" y="17"/>
                  </a:cxn>
                  <a:cxn ang="0">
                    <a:pos x="4" y="57"/>
                  </a:cxn>
                  <a:cxn ang="0">
                    <a:pos x="31" y="158"/>
                  </a:cxn>
                  <a:cxn ang="0">
                    <a:pos x="38" y="175"/>
                  </a:cxn>
                  <a:cxn ang="0">
                    <a:pos x="59" y="108"/>
                  </a:cxn>
                  <a:cxn ang="0">
                    <a:pos x="80" y="31"/>
                  </a:cxn>
                  <a:cxn ang="0">
                    <a:pos x="75" y="3"/>
                  </a:cxn>
                  <a:cxn ang="0">
                    <a:pos x="72" y="0"/>
                  </a:cxn>
                  <a:cxn ang="0">
                    <a:pos x="70" y="15"/>
                  </a:cxn>
                  <a:cxn ang="0">
                    <a:pos x="33" y="48"/>
                  </a:cxn>
                  <a:cxn ang="0">
                    <a:pos x="27" y="48"/>
                  </a:cxn>
                  <a:cxn ang="0">
                    <a:pos x="7" y="28"/>
                  </a:cxn>
                  <a:cxn ang="0">
                    <a:pos x="0" y="17"/>
                  </a:cxn>
                </a:cxnLst>
                <a:rect l="0" t="0" r="r" b="b"/>
                <a:pathLst>
                  <a:path w="81" h="175">
                    <a:moveTo>
                      <a:pt x="0" y="17"/>
                    </a:moveTo>
                    <a:cubicBezTo>
                      <a:pt x="0" y="17"/>
                      <a:pt x="1" y="46"/>
                      <a:pt x="4" y="57"/>
                    </a:cubicBezTo>
                    <a:cubicBezTo>
                      <a:pt x="7" y="68"/>
                      <a:pt x="25" y="142"/>
                      <a:pt x="31" y="158"/>
                    </a:cubicBezTo>
                    <a:cubicBezTo>
                      <a:pt x="36" y="171"/>
                      <a:pt x="38" y="175"/>
                      <a:pt x="38" y="175"/>
                    </a:cubicBezTo>
                    <a:cubicBezTo>
                      <a:pt x="38" y="175"/>
                      <a:pt x="50" y="139"/>
                      <a:pt x="59" y="108"/>
                    </a:cubicBezTo>
                    <a:cubicBezTo>
                      <a:pt x="68" y="76"/>
                      <a:pt x="81" y="46"/>
                      <a:pt x="80" y="31"/>
                    </a:cubicBezTo>
                    <a:cubicBezTo>
                      <a:pt x="79" y="17"/>
                      <a:pt x="75" y="3"/>
                      <a:pt x="75" y="3"/>
                    </a:cubicBezTo>
                    <a:cubicBezTo>
                      <a:pt x="72" y="0"/>
                      <a:pt x="72" y="0"/>
                      <a:pt x="72" y="0"/>
                    </a:cubicBezTo>
                    <a:cubicBezTo>
                      <a:pt x="72" y="0"/>
                      <a:pt x="76" y="8"/>
                      <a:pt x="70" y="15"/>
                    </a:cubicBezTo>
                    <a:cubicBezTo>
                      <a:pt x="63" y="22"/>
                      <a:pt x="33" y="48"/>
                      <a:pt x="33" y="48"/>
                    </a:cubicBezTo>
                    <a:cubicBezTo>
                      <a:pt x="27" y="48"/>
                      <a:pt x="27" y="48"/>
                      <a:pt x="27" y="48"/>
                    </a:cubicBezTo>
                    <a:cubicBezTo>
                      <a:pt x="27" y="48"/>
                      <a:pt x="11" y="33"/>
                      <a:pt x="7" y="28"/>
                    </a:cubicBezTo>
                    <a:cubicBezTo>
                      <a:pt x="4" y="24"/>
                      <a:pt x="0" y="17"/>
                      <a:pt x="0" y="1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0" name="Freeform 31"/>
              <p:cNvSpPr>
                <a:spLocks/>
              </p:cNvSpPr>
              <p:nvPr/>
            </p:nvSpPr>
            <p:spPr bwMode="black">
              <a:xfrm>
                <a:off x="6099174" y="4016375"/>
                <a:ext cx="58738" cy="222250"/>
              </a:xfrm>
              <a:custGeom>
                <a:avLst/>
                <a:gdLst/>
                <a:ahLst/>
                <a:cxnLst>
                  <a:cxn ang="0">
                    <a:pos x="10" y="0"/>
                  </a:cxn>
                  <a:cxn ang="0">
                    <a:pos x="4" y="2"/>
                  </a:cxn>
                  <a:cxn ang="0">
                    <a:pos x="0" y="8"/>
                  </a:cxn>
                  <a:cxn ang="0">
                    <a:pos x="3" y="14"/>
                  </a:cxn>
                  <a:cxn ang="0">
                    <a:pos x="7" y="21"/>
                  </a:cxn>
                  <a:cxn ang="0">
                    <a:pos x="8" y="22"/>
                  </a:cxn>
                  <a:cxn ang="0">
                    <a:pos x="9" y="38"/>
                  </a:cxn>
                  <a:cxn ang="0">
                    <a:pos x="4" y="71"/>
                  </a:cxn>
                  <a:cxn ang="0">
                    <a:pos x="13" y="104"/>
                  </a:cxn>
                  <a:cxn ang="0">
                    <a:pos x="22" y="125"/>
                  </a:cxn>
                  <a:cxn ang="0">
                    <a:pos x="33" y="92"/>
                  </a:cxn>
                  <a:cxn ang="0">
                    <a:pos x="26" y="36"/>
                  </a:cxn>
                  <a:cxn ang="0">
                    <a:pos x="21" y="23"/>
                  </a:cxn>
                  <a:cxn ang="0">
                    <a:pos x="22" y="13"/>
                  </a:cxn>
                  <a:cxn ang="0">
                    <a:pos x="23" y="10"/>
                  </a:cxn>
                  <a:cxn ang="0">
                    <a:pos x="27" y="9"/>
                  </a:cxn>
                  <a:cxn ang="0">
                    <a:pos x="22" y="3"/>
                  </a:cxn>
                  <a:cxn ang="0">
                    <a:pos x="19" y="0"/>
                  </a:cxn>
                  <a:cxn ang="0">
                    <a:pos x="14" y="0"/>
                  </a:cxn>
                  <a:cxn ang="0">
                    <a:pos x="10" y="0"/>
                  </a:cxn>
                </a:cxnLst>
                <a:rect l="0" t="0" r="r" b="b"/>
                <a:pathLst>
                  <a:path w="33" h="125">
                    <a:moveTo>
                      <a:pt x="10" y="0"/>
                    </a:moveTo>
                    <a:cubicBezTo>
                      <a:pt x="10" y="0"/>
                      <a:pt x="7" y="0"/>
                      <a:pt x="4" y="2"/>
                    </a:cubicBezTo>
                    <a:cubicBezTo>
                      <a:pt x="0" y="4"/>
                      <a:pt x="0" y="8"/>
                      <a:pt x="0" y="8"/>
                    </a:cubicBezTo>
                    <a:cubicBezTo>
                      <a:pt x="0" y="8"/>
                      <a:pt x="0" y="9"/>
                      <a:pt x="3" y="14"/>
                    </a:cubicBezTo>
                    <a:cubicBezTo>
                      <a:pt x="6" y="18"/>
                      <a:pt x="7" y="21"/>
                      <a:pt x="7" y="21"/>
                    </a:cubicBezTo>
                    <a:cubicBezTo>
                      <a:pt x="8" y="22"/>
                      <a:pt x="8" y="22"/>
                      <a:pt x="8" y="22"/>
                    </a:cubicBezTo>
                    <a:cubicBezTo>
                      <a:pt x="8" y="22"/>
                      <a:pt x="11" y="31"/>
                      <a:pt x="9" y="38"/>
                    </a:cubicBezTo>
                    <a:cubicBezTo>
                      <a:pt x="7" y="45"/>
                      <a:pt x="4" y="71"/>
                      <a:pt x="4" y="71"/>
                    </a:cubicBezTo>
                    <a:cubicBezTo>
                      <a:pt x="4" y="71"/>
                      <a:pt x="10" y="95"/>
                      <a:pt x="13" y="104"/>
                    </a:cubicBezTo>
                    <a:cubicBezTo>
                      <a:pt x="16" y="113"/>
                      <a:pt x="22" y="125"/>
                      <a:pt x="22" y="125"/>
                    </a:cubicBezTo>
                    <a:cubicBezTo>
                      <a:pt x="33" y="92"/>
                      <a:pt x="33" y="92"/>
                      <a:pt x="33" y="92"/>
                    </a:cubicBezTo>
                    <a:cubicBezTo>
                      <a:pt x="33" y="92"/>
                      <a:pt x="27" y="46"/>
                      <a:pt x="26" y="36"/>
                    </a:cubicBezTo>
                    <a:cubicBezTo>
                      <a:pt x="24" y="26"/>
                      <a:pt x="21" y="23"/>
                      <a:pt x="21" y="23"/>
                    </a:cubicBezTo>
                    <a:cubicBezTo>
                      <a:pt x="21" y="23"/>
                      <a:pt x="22" y="15"/>
                      <a:pt x="22" y="13"/>
                    </a:cubicBezTo>
                    <a:cubicBezTo>
                      <a:pt x="22" y="12"/>
                      <a:pt x="23" y="10"/>
                      <a:pt x="23" y="10"/>
                    </a:cubicBezTo>
                    <a:cubicBezTo>
                      <a:pt x="27" y="9"/>
                      <a:pt x="27" y="9"/>
                      <a:pt x="27" y="9"/>
                    </a:cubicBezTo>
                    <a:cubicBezTo>
                      <a:pt x="27" y="9"/>
                      <a:pt x="24" y="5"/>
                      <a:pt x="22" y="3"/>
                    </a:cubicBezTo>
                    <a:cubicBezTo>
                      <a:pt x="20" y="1"/>
                      <a:pt x="19" y="0"/>
                      <a:pt x="19" y="0"/>
                    </a:cubicBezTo>
                    <a:cubicBezTo>
                      <a:pt x="19" y="0"/>
                      <a:pt x="15" y="0"/>
                      <a:pt x="14" y="0"/>
                    </a:cubicBezTo>
                    <a:cubicBezTo>
                      <a:pt x="12" y="0"/>
                      <a:pt x="10" y="0"/>
                      <a:pt x="10" y="0"/>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1" name="Freeform 42"/>
              <p:cNvSpPr>
                <a:spLocks/>
              </p:cNvSpPr>
              <p:nvPr/>
            </p:nvSpPr>
            <p:spPr bwMode="black">
              <a:xfrm>
                <a:off x="5919787" y="4252913"/>
                <a:ext cx="306388" cy="153987"/>
              </a:xfrm>
              <a:custGeom>
                <a:avLst/>
                <a:gdLst/>
                <a:ahLst/>
                <a:cxnLst>
                  <a:cxn ang="0">
                    <a:pos x="0" y="87"/>
                  </a:cxn>
                  <a:cxn ang="0">
                    <a:pos x="88" y="82"/>
                  </a:cxn>
                  <a:cxn ang="0">
                    <a:pos x="110" y="82"/>
                  </a:cxn>
                  <a:cxn ang="0">
                    <a:pos x="146" y="29"/>
                  </a:cxn>
                  <a:cxn ang="0">
                    <a:pos x="173" y="5"/>
                  </a:cxn>
                  <a:cxn ang="0">
                    <a:pos x="138" y="7"/>
                  </a:cxn>
                  <a:cxn ang="0">
                    <a:pos x="94" y="0"/>
                  </a:cxn>
                  <a:cxn ang="0">
                    <a:pos x="65" y="34"/>
                  </a:cxn>
                  <a:cxn ang="0">
                    <a:pos x="0" y="87"/>
                  </a:cxn>
                </a:cxnLst>
                <a:rect l="0" t="0" r="r" b="b"/>
                <a:pathLst>
                  <a:path w="173" h="87">
                    <a:moveTo>
                      <a:pt x="0" y="87"/>
                    </a:moveTo>
                    <a:cubicBezTo>
                      <a:pt x="0" y="87"/>
                      <a:pt x="78" y="81"/>
                      <a:pt x="88" y="82"/>
                    </a:cubicBezTo>
                    <a:cubicBezTo>
                      <a:pt x="98" y="84"/>
                      <a:pt x="110" y="82"/>
                      <a:pt x="110" y="82"/>
                    </a:cubicBezTo>
                    <a:cubicBezTo>
                      <a:pt x="110" y="82"/>
                      <a:pt x="134" y="43"/>
                      <a:pt x="146" y="29"/>
                    </a:cubicBezTo>
                    <a:cubicBezTo>
                      <a:pt x="162" y="12"/>
                      <a:pt x="173" y="5"/>
                      <a:pt x="173" y="5"/>
                    </a:cubicBezTo>
                    <a:cubicBezTo>
                      <a:pt x="173" y="5"/>
                      <a:pt x="158" y="9"/>
                      <a:pt x="138" y="7"/>
                    </a:cubicBezTo>
                    <a:cubicBezTo>
                      <a:pt x="117" y="5"/>
                      <a:pt x="94" y="0"/>
                      <a:pt x="94" y="0"/>
                    </a:cubicBezTo>
                    <a:cubicBezTo>
                      <a:pt x="94" y="0"/>
                      <a:pt x="81" y="18"/>
                      <a:pt x="65" y="34"/>
                    </a:cubicBezTo>
                    <a:cubicBezTo>
                      <a:pt x="50" y="50"/>
                      <a:pt x="0" y="87"/>
                      <a:pt x="0" y="8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2" name="Freeform 43"/>
              <p:cNvSpPr>
                <a:spLocks/>
              </p:cNvSpPr>
              <p:nvPr/>
            </p:nvSpPr>
            <p:spPr bwMode="black">
              <a:xfrm>
                <a:off x="5495924" y="3687763"/>
                <a:ext cx="576263" cy="2071687"/>
              </a:xfrm>
              <a:custGeom>
                <a:avLst/>
                <a:gdLst/>
                <a:ahLst/>
                <a:cxnLst>
                  <a:cxn ang="0">
                    <a:pos x="67" y="140"/>
                  </a:cxn>
                  <a:cxn ang="0">
                    <a:pos x="95" y="111"/>
                  </a:cxn>
                  <a:cxn ang="0">
                    <a:pos x="100" y="83"/>
                  </a:cxn>
                  <a:cxn ang="0">
                    <a:pos x="186" y="14"/>
                  </a:cxn>
                  <a:cxn ang="0">
                    <a:pos x="233" y="83"/>
                  </a:cxn>
                  <a:cxn ang="0">
                    <a:pos x="224" y="104"/>
                  </a:cxn>
                  <a:cxn ang="0">
                    <a:pos x="215" y="114"/>
                  </a:cxn>
                  <a:cxn ang="0">
                    <a:pos x="211" y="128"/>
                  </a:cxn>
                  <a:cxn ang="0">
                    <a:pos x="204" y="149"/>
                  </a:cxn>
                  <a:cxn ang="0">
                    <a:pos x="196" y="154"/>
                  </a:cxn>
                  <a:cxn ang="0">
                    <a:pos x="184" y="161"/>
                  </a:cxn>
                  <a:cxn ang="0">
                    <a:pos x="153" y="166"/>
                  </a:cxn>
                  <a:cxn ang="0">
                    <a:pos x="166" y="220"/>
                  </a:cxn>
                  <a:cxn ang="0">
                    <a:pos x="183" y="256"/>
                  </a:cxn>
                  <a:cxn ang="0">
                    <a:pos x="217" y="357"/>
                  </a:cxn>
                  <a:cxn ang="0">
                    <a:pos x="224" y="358"/>
                  </a:cxn>
                  <a:cxn ang="0">
                    <a:pos x="251" y="355"/>
                  </a:cxn>
                  <a:cxn ang="0">
                    <a:pos x="286" y="363"/>
                  </a:cxn>
                  <a:cxn ang="0">
                    <a:pos x="289" y="371"/>
                  </a:cxn>
                  <a:cxn ang="0">
                    <a:pos x="295" y="378"/>
                  </a:cxn>
                  <a:cxn ang="0">
                    <a:pos x="272" y="381"/>
                  </a:cxn>
                  <a:cxn ang="0">
                    <a:pos x="243" y="402"/>
                  </a:cxn>
                  <a:cxn ang="0">
                    <a:pos x="268" y="390"/>
                  </a:cxn>
                  <a:cxn ang="0">
                    <a:pos x="284" y="396"/>
                  </a:cxn>
                  <a:cxn ang="0">
                    <a:pos x="316" y="400"/>
                  </a:cxn>
                  <a:cxn ang="0">
                    <a:pos x="313" y="410"/>
                  </a:cxn>
                  <a:cxn ang="0">
                    <a:pos x="310" y="418"/>
                  </a:cxn>
                  <a:cxn ang="0">
                    <a:pos x="303" y="436"/>
                  </a:cxn>
                  <a:cxn ang="0">
                    <a:pos x="290" y="448"/>
                  </a:cxn>
                  <a:cxn ang="0">
                    <a:pos x="258" y="445"/>
                  </a:cxn>
                  <a:cxn ang="0">
                    <a:pos x="247" y="469"/>
                  </a:cxn>
                  <a:cxn ang="0">
                    <a:pos x="239" y="498"/>
                  </a:cxn>
                  <a:cxn ang="0">
                    <a:pos x="244" y="526"/>
                  </a:cxn>
                  <a:cxn ang="0">
                    <a:pos x="249" y="636"/>
                  </a:cxn>
                  <a:cxn ang="0">
                    <a:pos x="225" y="664"/>
                  </a:cxn>
                  <a:cxn ang="0">
                    <a:pos x="192" y="856"/>
                  </a:cxn>
                  <a:cxn ang="0">
                    <a:pos x="171" y="1050"/>
                  </a:cxn>
                  <a:cxn ang="0">
                    <a:pos x="172" y="1080"/>
                  </a:cxn>
                  <a:cxn ang="0">
                    <a:pos x="213" y="1092"/>
                  </a:cxn>
                  <a:cxn ang="0">
                    <a:pos x="193" y="1111"/>
                  </a:cxn>
                  <a:cxn ang="0">
                    <a:pos x="233" y="1134"/>
                  </a:cxn>
                  <a:cxn ang="0">
                    <a:pos x="262" y="1151"/>
                  </a:cxn>
                  <a:cxn ang="0">
                    <a:pos x="167" y="1160"/>
                  </a:cxn>
                  <a:cxn ang="0">
                    <a:pos x="130" y="1155"/>
                  </a:cxn>
                  <a:cxn ang="0">
                    <a:pos x="83" y="1134"/>
                  </a:cxn>
                  <a:cxn ang="0">
                    <a:pos x="50" y="1127"/>
                  </a:cxn>
                  <a:cxn ang="0">
                    <a:pos x="44" y="1105"/>
                  </a:cxn>
                  <a:cxn ang="0">
                    <a:pos x="44" y="1068"/>
                  </a:cxn>
                  <a:cxn ang="0">
                    <a:pos x="38" y="1045"/>
                  </a:cxn>
                  <a:cxn ang="0">
                    <a:pos x="24" y="917"/>
                  </a:cxn>
                  <a:cxn ang="0">
                    <a:pos x="39" y="756"/>
                  </a:cxn>
                  <a:cxn ang="0">
                    <a:pos x="35" y="647"/>
                  </a:cxn>
                  <a:cxn ang="0">
                    <a:pos x="1" y="615"/>
                  </a:cxn>
                  <a:cxn ang="0">
                    <a:pos x="5" y="343"/>
                  </a:cxn>
                  <a:cxn ang="0">
                    <a:pos x="63" y="145"/>
                  </a:cxn>
                </a:cxnLst>
                <a:rect l="0" t="0" r="r" b="b"/>
                <a:pathLst>
                  <a:path w="324" h="1165">
                    <a:moveTo>
                      <a:pt x="63" y="145"/>
                    </a:moveTo>
                    <a:cubicBezTo>
                      <a:pt x="63" y="145"/>
                      <a:pt x="63" y="143"/>
                      <a:pt x="67" y="140"/>
                    </a:cubicBezTo>
                    <a:cubicBezTo>
                      <a:pt x="73" y="135"/>
                      <a:pt x="80" y="124"/>
                      <a:pt x="80" y="124"/>
                    </a:cubicBezTo>
                    <a:cubicBezTo>
                      <a:pt x="80" y="124"/>
                      <a:pt x="91" y="117"/>
                      <a:pt x="95" y="111"/>
                    </a:cubicBezTo>
                    <a:cubicBezTo>
                      <a:pt x="98" y="105"/>
                      <a:pt x="101" y="102"/>
                      <a:pt x="101" y="102"/>
                    </a:cubicBezTo>
                    <a:cubicBezTo>
                      <a:pt x="101" y="102"/>
                      <a:pt x="97" y="94"/>
                      <a:pt x="100" y="83"/>
                    </a:cubicBezTo>
                    <a:cubicBezTo>
                      <a:pt x="103" y="72"/>
                      <a:pt x="101" y="49"/>
                      <a:pt x="117" y="33"/>
                    </a:cubicBezTo>
                    <a:cubicBezTo>
                      <a:pt x="132" y="17"/>
                      <a:pt x="156" y="0"/>
                      <a:pt x="186" y="14"/>
                    </a:cubicBezTo>
                    <a:cubicBezTo>
                      <a:pt x="216" y="28"/>
                      <a:pt x="224" y="51"/>
                      <a:pt x="227" y="58"/>
                    </a:cubicBezTo>
                    <a:cubicBezTo>
                      <a:pt x="230" y="65"/>
                      <a:pt x="235" y="77"/>
                      <a:pt x="233" y="83"/>
                    </a:cubicBezTo>
                    <a:cubicBezTo>
                      <a:pt x="232" y="89"/>
                      <a:pt x="227" y="90"/>
                      <a:pt x="227" y="90"/>
                    </a:cubicBezTo>
                    <a:cubicBezTo>
                      <a:pt x="227" y="90"/>
                      <a:pt x="226" y="100"/>
                      <a:pt x="224" y="104"/>
                    </a:cubicBezTo>
                    <a:cubicBezTo>
                      <a:pt x="221" y="109"/>
                      <a:pt x="217" y="110"/>
                      <a:pt x="217" y="111"/>
                    </a:cubicBezTo>
                    <a:cubicBezTo>
                      <a:pt x="217" y="113"/>
                      <a:pt x="215" y="114"/>
                      <a:pt x="215" y="114"/>
                    </a:cubicBezTo>
                    <a:cubicBezTo>
                      <a:pt x="215" y="114"/>
                      <a:pt x="216" y="119"/>
                      <a:pt x="215" y="122"/>
                    </a:cubicBezTo>
                    <a:cubicBezTo>
                      <a:pt x="213" y="125"/>
                      <a:pt x="211" y="128"/>
                      <a:pt x="211" y="128"/>
                    </a:cubicBezTo>
                    <a:cubicBezTo>
                      <a:pt x="211" y="128"/>
                      <a:pt x="211" y="140"/>
                      <a:pt x="211" y="144"/>
                    </a:cubicBezTo>
                    <a:cubicBezTo>
                      <a:pt x="210" y="147"/>
                      <a:pt x="207" y="149"/>
                      <a:pt x="204" y="149"/>
                    </a:cubicBezTo>
                    <a:cubicBezTo>
                      <a:pt x="201" y="148"/>
                      <a:pt x="201" y="148"/>
                      <a:pt x="200" y="150"/>
                    </a:cubicBezTo>
                    <a:cubicBezTo>
                      <a:pt x="200" y="151"/>
                      <a:pt x="197" y="154"/>
                      <a:pt x="196" y="154"/>
                    </a:cubicBezTo>
                    <a:cubicBezTo>
                      <a:pt x="195" y="154"/>
                      <a:pt x="194" y="157"/>
                      <a:pt x="193" y="158"/>
                    </a:cubicBezTo>
                    <a:cubicBezTo>
                      <a:pt x="192" y="160"/>
                      <a:pt x="186" y="159"/>
                      <a:pt x="184" y="161"/>
                    </a:cubicBezTo>
                    <a:cubicBezTo>
                      <a:pt x="182" y="163"/>
                      <a:pt x="180" y="172"/>
                      <a:pt x="173" y="173"/>
                    </a:cubicBezTo>
                    <a:cubicBezTo>
                      <a:pt x="166" y="174"/>
                      <a:pt x="153" y="166"/>
                      <a:pt x="153" y="166"/>
                    </a:cubicBezTo>
                    <a:cubicBezTo>
                      <a:pt x="153" y="166"/>
                      <a:pt x="159" y="193"/>
                      <a:pt x="161" y="200"/>
                    </a:cubicBezTo>
                    <a:cubicBezTo>
                      <a:pt x="163" y="207"/>
                      <a:pt x="166" y="220"/>
                      <a:pt x="166" y="220"/>
                    </a:cubicBezTo>
                    <a:cubicBezTo>
                      <a:pt x="166" y="220"/>
                      <a:pt x="174" y="231"/>
                      <a:pt x="177" y="239"/>
                    </a:cubicBezTo>
                    <a:cubicBezTo>
                      <a:pt x="180" y="247"/>
                      <a:pt x="183" y="256"/>
                      <a:pt x="183" y="256"/>
                    </a:cubicBezTo>
                    <a:cubicBezTo>
                      <a:pt x="183" y="256"/>
                      <a:pt x="214" y="297"/>
                      <a:pt x="216" y="311"/>
                    </a:cubicBezTo>
                    <a:cubicBezTo>
                      <a:pt x="219" y="325"/>
                      <a:pt x="217" y="357"/>
                      <a:pt x="217" y="357"/>
                    </a:cubicBezTo>
                    <a:cubicBezTo>
                      <a:pt x="217" y="357"/>
                      <a:pt x="219" y="356"/>
                      <a:pt x="221" y="357"/>
                    </a:cubicBezTo>
                    <a:cubicBezTo>
                      <a:pt x="222" y="357"/>
                      <a:pt x="223" y="358"/>
                      <a:pt x="224" y="358"/>
                    </a:cubicBezTo>
                    <a:cubicBezTo>
                      <a:pt x="225" y="358"/>
                      <a:pt x="227" y="359"/>
                      <a:pt x="228" y="358"/>
                    </a:cubicBezTo>
                    <a:cubicBezTo>
                      <a:pt x="231" y="358"/>
                      <a:pt x="240" y="354"/>
                      <a:pt x="251" y="355"/>
                    </a:cubicBezTo>
                    <a:cubicBezTo>
                      <a:pt x="262" y="356"/>
                      <a:pt x="265" y="356"/>
                      <a:pt x="270" y="358"/>
                    </a:cubicBezTo>
                    <a:cubicBezTo>
                      <a:pt x="274" y="360"/>
                      <a:pt x="282" y="362"/>
                      <a:pt x="286" y="363"/>
                    </a:cubicBezTo>
                    <a:cubicBezTo>
                      <a:pt x="291" y="364"/>
                      <a:pt x="293" y="364"/>
                      <a:pt x="293" y="364"/>
                    </a:cubicBezTo>
                    <a:cubicBezTo>
                      <a:pt x="289" y="371"/>
                      <a:pt x="289" y="371"/>
                      <a:pt x="289" y="371"/>
                    </a:cubicBezTo>
                    <a:cubicBezTo>
                      <a:pt x="289" y="371"/>
                      <a:pt x="291" y="371"/>
                      <a:pt x="294" y="372"/>
                    </a:cubicBezTo>
                    <a:cubicBezTo>
                      <a:pt x="296" y="373"/>
                      <a:pt x="300" y="376"/>
                      <a:pt x="295" y="378"/>
                    </a:cubicBezTo>
                    <a:cubicBezTo>
                      <a:pt x="290" y="380"/>
                      <a:pt x="285" y="377"/>
                      <a:pt x="282" y="377"/>
                    </a:cubicBezTo>
                    <a:cubicBezTo>
                      <a:pt x="279" y="377"/>
                      <a:pt x="272" y="381"/>
                      <a:pt x="272" y="381"/>
                    </a:cubicBezTo>
                    <a:cubicBezTo>
                      <a:pt x="272" y="381"/>
                      <a:pt x="261" y="390"/>
                      <a:pt x="257" y="394"/>
                    </a:cubicBezTo>
                    <a:cubicBezTo>
                      <a:pt x="252" y="397"/>
                      <a:pt x="243" y="402"/>
                      <a:pt x="243" y="402"/>
                    </a:cubicBezTo>
                    <a:cubicBezTo>
                      <a:pt x="243" y="402"/>
                      <a:pt x="250" y="403"/>
                      <a:pt x="251" y="403"/>
                    </a:cubicBezTo>
                    <a:cubicBezTo>
                      <a:pt x="253" y="403"/>
                      <a:pt x="261" y="392"/>
                      <a:pt x="268" y="390"/>
                    </a:cubicBezTo>
                    <a:cubicBezTo>
                      <a:pt x="275" y="389"/>
                      <a:pt x="279" y="389"/>
                      <a:pt x="280" y="391"/>
                    </a:cubicBezTo>
                    <a:cubicBezTo>
                      <a:pt x="281" y="392"/>
                      <a:pt x="281" y="394"/>
                      <a:pt x="284" y="396"/>
                    </a:cubicBezTo>
                    <a:cubicBezTo>
                      <a:pt x="288" y="398"/>
                      <a:pt x="296" y="399"/>
                      <a:pt x="301" y="399"/>
                    </a:cubicBezTo>
                    <a:cubicBezTo>
                      <a:pt x="301" y="399"/>
                      <a:pt x="309" y="399"/>
                      <a:pt x="316" y="400"/>
                    </a:cubicBezTo>
                    <a:cubicBezTo>
                      <a:pt x="323" y="400"/>
                      <a:pt x="324" y="403"/>
                      <a:pt x="322" y="405"/>
                    </a:cubicBezTo>
                    <a:cubicBezTo>
                      <a:pt x="321" y="407"/>
                      <a:pt x="315" y="410"/>
                      <a:pt x="313" y="410"/>
                    </a:cubicBezTo>
                    <a:cubicBezTo>
                      <a:pt x="311" y="410"/>
                      <a:pt x="309" y="411"/>
                      <a:pt x="309" y="411"/>
                    </a:cubicBezTo>
                    <a:cubicBezTo>
                      <a:pt x="309" y="411"/>
                      <a:pt x="308" y="415"/>
                      <a:pt x="310" y="418"/>
                    </a:cubicBezTo>
                    <a:cubicBezTo>
                      <a:pt x="311" y="421"/>
                      <a:pt x="308" y="427"/>
                      <a:pt x="307" y="428"/>
                    </a:cubicBezTo>
                    <a:cubicBezTo>
                      <a:pt x="306" y="430"/>
                      <a:pt x="304" y="434"/>
                      <a:pt x="303" y="436"/>
                    </a:cubicBezTo>
                    <a:cubicBezTo>
                      <a:pt x="302" y="439"/>
                      <a:pt x="298" y="439"/>
                      <a:pt x="297" y="442"/>
                    </a:cubicBezTo>
                    <a:cubicBezTo>
                      <a:pt x="295" y="444"/>
                      <a:pt x="291" y="445"/>
                      <a:pt x="290" y="448"/>
                    </a:cubicBezTo>
                    <a:cubicBezTo>
                      <a:pt x="288" y="451"/>
                      <a:pt x="278" y="449"/>
                      <a:pt x="275" y="448"/>
                    </a:cubicBezTo>
                    <a:cubicBezTo>
                      <a:pt x="271" y="446"/>
                      <a:pt x="258" y="445"/>
                      <a:pt x="258" y="445"/>
                    </a:cubicBezTo>
                    <a:cubicBezTo>
                      <a:pt x="258" y="445"/>
                      <a:pt x="257" y="451"/>
                      <a:pt x="256" y="455"/>
                    </a:cubicBezTo>
                    <a:cubicBezTo>
                      <a:pt x="252" y="465"/>
                      <a:pt x="247" y="469"/>
                      <a:pt x="247" y="469"/>
                    </a:cubicBezTo>
                    <a:cubicBezTo>
                      <a:pt x="238" y="470"/>
                      <a:pt x="238" y="470"/>
                      <a:pt x="238" y="470"/>
                    </a:cubicBezTo>
                    <a:cubicBezTo>
                      <a:pt x="239" y="498"/>
                      <a:pt x="239" y="498"/>
                      <a:pt x="239" y="498"/>
                    </a:cubicBezTo>
                    <a:cubicBezTo>
                      <a:pt x="239" y="498"/>
                      <a:pt x="243" y="504"/>
                      <a:pt x="244" y="512"/>
                    </a:cubicBezTo>
                    <a:cubicBezTo>
                      <a:pt x="245" y="520"/>
                      <a:pt x="244" y="526"/>
                      <a:pt x="244" y="526"/>
                    </a:cubicBezTo>
                    <a:cubicBezTo>
                      <a:pt x="244" y="526"/>
                      <a:pt x="249" y="569"/>
                      <a:pt x="249" y="583"/>
                    </a:cubicBezTo>
                    <a:cubicBezTo>
                      <a:pt x="248" y="598"/>
                      <a:pt x="247" y="628"/>
                      <a:pt x="249" y="636"/>
                    </a:cubicBezTo>
                    <a:cubicBezTo>
                      <a:pt x="250" y="644"/>
                      <a:pt x="249" y="659"/>
                      <a:pt x="239" y="661"/>
                    </a:cubicBezTo>
                    <a:cubicBezTo>
                      <a:pt x="229" y="664"/>
                      <a:pt x="225" y="664"/>
                      <a:pt x="225" y="664"/>
                    </a:cubicBezTo>
                    <a:cubicBezTo>
                      <a:pt x="225" y="664"/>
                      <a:pt x="212" y="732"/>
                      <a:pt x="208" y="768"/>
                    </a:cubicBezTo>
                    <a:cubicBezTo>
                      <a:pt x="203" y="804"/>
                      <a:pt x="202" y="827"/>
                      <a:pt x="192" y="856"/>
                    </a:cubicBezTo>
                    <a:cubicBezTo>
                      <a:pt x="182" y="885"/>
                      <a:pt x="189" y="915"/>
                      <a:pt x="182" y="941"/>
                    </a:cubicBezTo>
                    <a:cubicBezTo>
                      <a:pt x="175" y="967"/>
                      <a:pt x="169" y="1036"/>
                      <a:pt x="171" y="1050"/>
                    </a:cubicBezTo>
                    <a:cubicBezTo>
                      <a:pt x="174" y="1065"/>
                      <a:pt x="179" y="1071"/>
                      <a:pt x="176" y="1074"/>
                    </a:cubicBezTo>
                    <a:cubicBezTo>
                      <a:pt x="172" y="1077"/>
                      <a:pt x="172" y="1080"/>
                      <a:pt x="172" y="1080"/>
                    </a:cubicBezTo>
                    <a:cubicBezTo>
                      <a:pt x="172" y="1080"/>
                      <a:pt x="177" y="1083"/>
                      <a:pt x="188" y="1085"/>
                    </a:cubicBezTo>
                    <a:cubicBezTo>
                      <a:pt x="199" y="1086"/>
                      <a:pt x="210" y="1087"/>
                      <a:pt x="213" y="1092"/>
                    </a:cubicBezTo>
                    <a:cubicBezTo>
                      <a:pt x="219" y="1103"/>
                      <a:pt x="204" y="1109"/>
                      <a:pt x="204" y="1109"/>
                    </a:cubicBezTo>
                    <a:cubicBezTo>
                      <a:pt x="193" y="1111"/>
                      <a:pt x="193" y="1111"/>
                      <a:pt x="193" y="1111"/>
                    </a:cubicBezTo>
                    <a:cubicBezTo>
                      <a:pt x="193" y="1111"/>
                      <a:pt x="204" y="1120"/>
                      <a:pt x="208" y="1123"/>
                    </a:cubicBezTo>
                    <a:cubicBezTo>
                      <a:pt x="212" y="1126"/>
                      <a:pt x="226" y="1132"/>
                      <a:pt x="233" y="1134"/>
                    </a:cubicBezTo>
                    <a:cubicBezTo>
                      <a:pt x="241" y="1135"/>
                      <a:pt x="249" y="1134"/>
                      <a:pt x="254" y="1136"/>
                    </a:cubicBezTo>
                    <a:cubicBezTo>
                      <a:pt x="259" y="1138"/>
                      <a:pt x="264" y="1144"/>
                      <a:pt x="262" y="1151"/>
                    </a:cubicBezTo>
                    <a:cubicBezTo>
                      <a:pt x="260" y="1159"/>
                      <a:pt x="249" y="1163"/>
                      <a:pt x="233" y="1164"/>
                    </a:cubicBezTo>
                    <a:cubicBezTo>
                      <a:pt x="216" y="1165"/>
                      <a:pt x="182" y="1162"/>
                      <a:pt x="167" y="1160"/>
                    </a:cubicBezTo>
                    <a:cubicBezTo>
                      <a:pt x="152" y="1157"/>
                      <a:pt x="133" y="1150"/>
                      <a:pt x="133" y="1150"/>
                    </a:cubicBezTo>
                    <a:cubicBezTo>
                      <a:pt x="130" y="1155"/>
                      <a:pt x="130" y="1155"/>
                      <a:pt x="130" y="1155"/>
                    </a:cubicBezTo>
                    <a:cubicBezTo>
                      <a:pt x="130" y="1155"/>
                      <a:pt x="102" y="1154"/>
                      <a:pt x="91" y="1153"/>
                    </a:cubicBezTo>
                    <a:cubicBezTo>
                      <a:pt x="81" y="1151"/>
                      <a:pt x="83" y="1137"/>
                      <a:pt x="83" y="1134"/>
                    </a:cubicBezTo>
                    <a:cubicBezTo>
                      <a:pt x="83" y="1131"/>
                      <a:pt x="82" y="1126"/>
                      <a:pt x="82" y="1126"/>
                    </a:cubicBezTo>
                    <a:cubicBezTo>
                      <a:pt x="82" y="1126"/>
                      <a:pt x="60" y="1127"/>
                      <a:pt x="50" y="1127"/>
                    </a:cubicBezTo>
                    <a:cubicBezTo>
                      <a:pt x="44" y="1127"/>
                      <a:pt x="44" y="1122"/>
                      <a:pt x="44" y="1122"/>
                    </a:cubicBezTo>
                    <a:cubicBezTo>
                      <a:pt x="44" y="1105"/>
                      <a:pt x="44" y="1105"/>
                      <a:pt x="44" y="1105"/>
                    </a:cubicBezTo>
                    <a:cubicBezTo>
                      <a:pt x="44" y="1105"/>
                      <a:pt x="43" y="1096"/>
                      <a:pt x="42" y="1085"/>
                    </a:cubicBezTo>
                    <a:cubicBezTo>
                      <a:pt x="41" y="1074"/>
                      <a:pt x="44" y="1068"/>
                      <a:pt x="44" y="1068"/>
                    </a:cubicBezTo>
                    <a:cubicBezTo>
                      <a:pt x="44" y="1068"/>
                      <a:pt x="37" y="1066"/>
                      <a:pt x="37" y="1062"/>
                    </a:cubicBezTo>
                    <a:cubicBezTo>
                      <a:pt x="38" y="1058"/>
                      <a:pt x="38" y="1045"/>
                      <a:pt x="38" y="1045"/>
                    </a:cubicBezTo>
                    <a:cubicBezTo>
                      <a:pt x="38" y="1045"/>
                      <a:pt x="28" y="1032"/>
                      <a:pt x="23" y="987"/>
                    </a:cubicBezTo>
                    <a:cubicBezTo>
                      <a:pt x="18" y="942"/>
                      <a:pt x="24" y="923"/>
                      <a:pt x="24" y="917"/>
                    </a:cubicBezTo>
                    <a:cubicBezTo>
                      <a:pt x="24" y="911"/>
                      <a:pt x="22" y="853"/>
                      <a:pt x="24" y="828"/>
                    </a:cubicBezTo>
                    <a:cubicBezTo>
                      <a:pt x="27" y="804"/>
                      <a:pt x="39" y="760"/>
                      <a:pt x="39" y="756"/>
                    </a:cubicBezTo>
                    <a:cubicBezTo>
                      <a:pt x="39" y="752"/>
                      <a:pt x="38" y="731"/>
                      <a:pt x="39" y="710"/>
                    </a:cubicBezTo>
                    <a:cubicBezTo>
                      <a:pt x="40" y="689"/>
                      <a:pt x="36" y="654"/>
                      <a:pt x="35" y="647"/>
                    </a:cubicBezTo>
                    <a:cubicBezTo>
                      <a:pt x="34" y="641"/>
                      <a:pt x="32" y="628"/>
                      <a:pt x="32" y="628"/>
                    </a:cubicBezTo>
                    <a:cubicBezTo>
                      <a:pt x="32" y="628"/>
                      <a:pt x="1" y="621"/>
                      <a:pt x="1" y="615"/>
                    </a:cubicBezTo>
                    <a:cubicBezTo>
                      <a:pt x="0" y="608"/>
                      <a:pt x="4" y="551"/>
                      <a:pt x="6" y="511"/>
                    </a:cubicBezTo>
                    <a:cubicBezTo>
                      <a:pt x="8" y="472"/>
                      <a:pt x="6" y="405"/>
                      <a:pt x="5" y="343"/>
                    </a:cubicBezTo>
                    <a:cubicBezTo>
                      <a:pt x="3" y="281"/>
                      <a:pt x="7" y="229"/>
                      <a:pt x="18" y="206"/>
                    </a:cubicBezTo>
                    <a:cubicBezTo>
                      <a:pt x="32" y="174"/>
                      <a:pt x="63" y="145"/>
                      <a:pt x="63" y="145"/>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3" name="Freeform 44"/>
              <p:cNvSpPr>
                <a:spLocks/>
              </p:cNvSpPr>
              <p:nvPr/>
            </p:nvSpPr>
            <p:spPr bwMode="black">
              <a:xfrm>
                <a:off x="5638799" y="3895725"/>
                <a:ext cx="150813" cy="142875"/>
              </a:xfrm>
              <a:custGeom>
                <a:avLst/>
                <a:gdLst/>
                <a:ahLst/>
                <a:cxnLst>
                  <a:cxn ang="0">
                    <a:pos x="0" y="8"/>
                  </a:cxn>
                  <a:cxn ang="0">
                    <a:pos x="3" y="1"/>
                  </a:cxn>
                  <a:cxn ang="0">
                    <a:pos x="29" y="7"/>
                  </a:cxn>
                  <a:cxn ang="0">
                    <a:pos x="69" y="41"/>
                  </a:cxn>
                  <a:cxn ang="0">
                    <a:pos x="84" y="72"/>
                  </a:cxn>
                  <a:cxn ang="0">
                    <a:pos x="77" y="81"/>
                  </a:cxn>
                  <a:cxn ang="0">
                    <a:pos x="51" y="32"/>
                  </a:cxn>
                  <a:cxn ang="0">
                    <a:pos x="15" y="9"/>
                  </a:cxn>
                  <a:cxn ang="0">
                    <a:pos x="0" y="8"/>
                  </a:cxn>
                </a:cxnLst>
                <a:rect l="0" t="0" r="r" b="b"/>
                <a:pathLst>
                  <a:path w="85" h="81">
                    <a:moveTo>
                      <a:pt x="0" y="8"/>
                    </a:moveTo>
                    <a:cubicBezTo>
                      <a:pt x="0" y="8"/>
                      <a:pt x="3" y="3"/>
                      <a:pt x="3" y="1"/>
                    </a:cubicBezTo>
                    <a:cubicBezTo>
                      <a:pt x="4" y="0"/>
                      <a:pt x="20" y="2"/>
                      <a:pt x="29" y="7"/>
                    </a:cubicBezTo>
                    <a:cubicBezTo>
                      <a:pt x="41" y="14"/>
                      <a:pt x="62" y="31"/>
                      <a:pt x="69" y="41"/>
                    </a:cubicBezTo>
                    <a:cubicBezTo>
                      <a:pt x="76" y="52"/>
                      <a:pt x="85" y="65"/>
                      <a:pt x="84" y="72"/>
                    </a:cubicBezTo>
                    <a:cubicBezTo>
                      <a:pt x="82" y="78"/>
                      <a:pt x="77" y="81"/>
                      <a:pt x="77" y="81"/>
                    </a:cubicBezTo>
                    <a:cubicBezTo>
                      <a:pt x="77" y="81"/>
                      <a:pt x="61" y="43"/>
                      <a:pt x="51" y="32"/>
                    </a:cubicBezTo>
                    <a:cubicBezTo>
                      <a:pt x="42" y="20"/>
                      <a:pt x="24" y="11"/>
                      <a:pt x="15" y="9"/>
                    </a:cubicBezTo>
                    <a:cubicBezTo>
                      <a:pt x="6" y="7"/>
                      <a:pt x="0" y="8"/>
                      <a:pt x="0" y="8"/>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4" name="Freeform 45"/>
              <p:cNvSpPr>
                <a:spLocks/>
              </p:cNvSpPr>
              <p:nvPr/>
            </p:nvSpPr>
            <p:spPr bwMode="black">
              <a:xfrm>
                <a:off x="5938837" y="4402138"/>
                <a:ext cx="30163" cy="96837"/>
              </a:xfrm>
              <a:custGeom>
                <a:avLst/>
                <a:gdLst/>
                <a:ahLst/>
                <a:cxnLst>
                  <a:cxn ang="0">
                    <a:pos x="0" y="1"/>
                  </a:cxn>
                  <a:cxn ang="0">
                    <a:pos x="7" y="4"/>
                  </a:cxn>
                  <a:cxn ang="0">
                    <a:pos x="16" y="35"/>
                  </a:cxn>
                  <a:cxn ang="0">
                    <a:pos x="11" y="54"/>
                  </a:cxn>
                  <a:cxn ang="0">
                    <a:pos x="6" y="55"/>
                  </a:cxn>
                  <a:cxn ang="0">
                    <a:pos x="9" y="16"/>
                  </a:cxn>
                  <a:cxn ang="0">
                    <a:pos x="0" y="1"/>
                  </a:cxn>
                </a:cxnLst>
                <a:rect l="0" t="0" r="r" b="b"/>
                <a:pathLst>
                  <a:path w="17" h="55">
                    <a:moveTo>
                      <a:pt x="0" y="1"/>
                    </a:moveTo>
                    <a:cubicBezTo>
                      <a:pt x="0" y="1"/>
                      <a:pt x="4" y="1"/>
                      <a:pt x="7" y="4"/>
                    </a:cubicBezTo>
                    <a:cubicBezTo>
                      <a:pt x="11" y="7"/>
                      <a:pt x="17" y="22"/>
                      <a:pt x="16" y="35"/>
                    </a:cubicBezTo>
                    <a:cubicBezTo>
                      <a:pt x="15" y="48"/>
                      <a:pt x="12" y="54"/>
                      <a:pt x="11" y="54"/>
                    </a:cubicBezTo>
                    <a:cubicBezTo>
                      <a:pt x="9" y="55"/>
                      <a:pt x="6" y="55"/>
                      <a:pt x="6" y="55"/>
                    </a:cubicBezTo>
                    <a:cubicBezTo>
                      <a:pt x="6" y="55"/>
                      <a:pt x="13" y="32"/>
                      <a:pt x="9" y="16"/>
                    </a:cubicBezTo>
                    <a:cubicBezTo>
                      <a:pt x="5" y="0"/>
                      <a:pt x="0" y="1"/>
                      <a:pt x="0"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5" name="Freeform 46"/>
              <p:cNvSpPr>
                <a:spLocks/>
              </p:cNvSpPr>
              <p:nvPr/>
            </p:nvSpPr>
            <p:spPr bwMode="black">
              <a:xfrm>
                <a:off x="5889624" y="4321175"/>
                <a:ext cx="15875" cy="73025"/>
              </a:xfrm>
              <a:custGeom>
                <a:avLst/>
                <a:gdLst/>
                <a:ahLst/>
                <a:cxnLst>
                  <a:cxn ang="0">
                    <a:pos x="1" y="1"/>
                  </a:cxn>
                  <a:cxn ang="0">
                    <a:pos x="1" y="26"/>
                  </a:cxn>
                  <a:cxn ang="0">
                    <a:pos x="0" y="41"/>
                  </a:cxn>
                  <a:cxn ang="0">
                    <a:pos x="5" y="41"/>
                  </a:cxn>
                  <a:cxn ang="0">
                    <a:pos x="8" y="14"/>
                  </a:cxn>
                  <a:cxn ang="0">
                    <a:pos x="5" y="1"/>
                  </a:cxn>
                  <a:cxn ang="0">
                    <a:pos x="1" y="1"/>
                  </a:cxn>
                </a:cxnLst>
                <a:rect l="0" t="0" r="r" b="b"/>
                <a:pathLst>
                  <a:path w="9" h="41">
                    <a:moveTo>
                      <a:pt x="1" y="1"/>
                    </a:moveTo>
                    <a:cubicBezTo>
                      <a:pt x="1" y="1"/>
                      <a:pt x="1" y="21"/>
                      <a:pt x="1" y="26"/>
                    </a:cubicBezTo>
                    <a:cubicBezTo>
                      <a:pt x="0" y="32"/>
                      <a:pt x="0" y="41"/>
                      <a:pt x="0" y="41"/>
                    </a:cubicBezTo>
                    <a:cubicBezTo>
                      <a:pt x="5" y="41"/>
                      <a:pt x="5" y="41"/>
                      <a:pt x="5" y="41"/>
                    </a:cubicBezTo>
                    <a:cubicBezTo>
                      <a:pt x="5" y="41"/>
                      <a:pt x="9" y="25"/>
                      <a:pt x="8" y="14"/>
                    </a:cubicBezTo>
                    <a:cubicBezTo>
                      <a:pt x="7" y="4"/>
                      <a:pt x="7" y="1"/>
                      <a:pt x="5" y="1"/>
                    </a:cubicBezTo>
                    <a:cubicBezTo>
                      <a:pt x="4" y="0"/>
                      <a:pt x="1" y="1"/>
                      <a:pt x="1"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grpSp>
      <p:grpSp>
        <p:nvGrpSpPr>
          <p:cNvPr id="28" name="Group 27"/>
          <p:cNvGrpSpPr>
            <a:grpSpLocks noChangeAspect="1"/>
          </p:cNvGrpSpPr>
          <p:nvPr/>
        </p:nvGrpSpPr>
        <p:grpSpPr>
          <a:xfrm>
            <a:off x="984272" y="178283"/>
            <a:ext cx="789594" cy="1458186"/>
            <a:chOff x="3123447" y="1563689"/>
            <a:chExt cx="2593521" cy="4789610"/>
          </a:xfrm>
        </p:grpSpPr>
        <p:grpSp>
          <p:nvGrpSpPr>
            <p:cNvPr id="29" name="Group 32"/>
            <p:cNvGrpSpPr/>
            <p:nvPr/>
          </p:nvGrpSpPr>
          <p:grpSpPr>
            <a:xfrm>
              <a:off x="3123447" y="1563689"/>
              <a:ext cx="2593521" cy="4789610"/>
              <a:chOff x="3123447" y="1563689"/>
              <a:chExt cx="2593521" cy="4789610"/>
            </a:xfrm>
          </p:grpSpPr>
          <p:sp>
            <p:nvSpPr>
              <p:cNvPr id="31" name="&quot;GLASS&quot;; Transparent to White Linear; Reflection; Stroke"/>
              <p:cNvSpPr/>
              <p:nvPr/>
            </p:nvSpPr>
            <p:spPr bwMode="auto">
              <a:xfrm>
                <a:off x="3123447" y="1563689"/>
                <a:ext cx="2593521" cy="4789610"/>
              </a:xfrm>
              <a:prstGeom prst="roundRect">
                <a:avLst>
                  <a:gd name="adj" fmla="val 0"/>
                </a:avLst>
              </a:prstGeom>
              <a:gradFill flip="none" rotWithShape="1">
                <a:gsLst>
                  <a:gs pos="0">
                    <a:srgbClr val="021B84"/>
                  </a:gs>
                  <a:gs pos="39999">
                    <a:srgbClr val="0070C0"/>
                  </a:gs>
                  <a:gs pos="70000">
                    <a:srgbClr val="00B0F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4"/>
                  </a:buBlip>
                  <a:defRPr/>
                </a:pPr>
                <a:endParaRPr lang="en-US" altLang="zh-CN" sz="1100" dirty="0" smtClean="0">
                  <a:solidFill>
                    <a:srgbClr val="000000"/>
                  </a:solidFill>
                  <a:ea typeface="Segoe UI" pitchFamily="34" charset="0"/>
                  <a:cs typeface="Segoe UI" pitchFamily="34" charset="0"/>
                </a:endParaRPr>
              </a:p>
            </p:txBody>
          </p:sp>
          <p:sp>
            <p:nvSpPr>
              <p:cNvPr id="32" name="Rectangle 31"/>
              <p:cNvSpPr/>
              <p:nvPr/>
            </p:nvSpPr>
            <p:spPr>
              <a:xfrm>
                <a:off x="3124201" y="1564482"/>
                <a:ext cx="2590799" cy="1134268"/>
              </a:xfrm>
              <a:prstGeom prst="rect">
                <a:avLst/>
              </a:prstGeom>
            </p:spPr>
            <p:txBody>
              <a:bodyPr wrap="square" tIns="9144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Make It</a:t>
                </a:r>
                <a:b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b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Easier</a:t>
                </a:r>
              </a:p>
            </p:txBody>
          </p:sp>
        </p:grpSp>
        <p:sp>
          <p:nvSpPr>
            <p:cNvPr id="30" name="Freeform 6"/>
            <p:cNvSpPr>
              <a:spLocks noEditPoints="1"/>
            </p:cNvSpPr>
            <p:nvPr/>
          </p:nvSpPr>
          <p:spPr bwMode="invGray">
            <a:xfrm>
              <a:off x="3886200" y="3270137"/>
              <a:ext cx="1030221" cy="2846621"/>
            </a:xfrm>
            <a:custGeom>
              <a:avLst/>
              <a:gdLst/>
              <a:ahLst/>
              <a:cxnLst>
                <a:cxn ang="0">
                  <a:pos x="447" y="304"/>
                </a:cxn>
                <a:cxn ang="0">
                  <a:pos x="392" y="249"/>
                </a:cxn>
                <a:cxn ang="0">
                  <a:pos x="334" y="227"/>
                </a:cxn>
                <a:cxn ang="0">
                  <a:pos x="279" y="209"/>
                </a:cxn>
                <a:cxn ang="0">
                  <a:pos x="257" y="185"/>
                </a:cxn>
                <a:cxn ang="0">
                  <a:pos x="274" y="120"/>
                </a:cxn>
                <a:cxn ang="0">
                  <a:pos x="266" y="78"/>
                </a:cxn>
                <a:cxn ang="0">
                  <a:pos x="266" y="67"/>
                </a:cxn>
                <a:cxn ang="0">
                  <a:pos x="262" y="44"/>
                </a:cxn>
                <a:cxn ang="0">
                  <a:pos x="224" y="13"/>
                </a:cxn>
                <a:cxn ang="0">
                  <a:pos x="203" y="4"/>
                </a:cxn>
                <a:cxn ang="0">
                  <a:pos x="175" y="0"/>
                </a:cxn>
                <a:cxn ang="0">
                  <a:pos x="150" y="8"/>
                </a:cxn>
                <a:cxn ang="0">
                  <a:pos x="120" y="35"/>
                </a:cxn>
                <a:cxn ang="0">
                  <a:pos x="110" y="58"/>
                </a:cxn>
                <a:cxn ang="0">
                  <a:pos x="110" y="58"/>
                </a:cxn>
                <a:cxn ang="0">
                  <a:pos x="110" y="62"/>
                </a:cxn>
                <a:cxn ang="0">
                  <a:pos x="108" y="76"/>
                </a:cxn>
                <a:cxn ang="0">
                  <a:pos x="111" y="111"/>
                </a:cxn>
                <a:cxn ang="0">
                  <a:pos x="126" y="181"/>
                </a:cxn>
                <a:cxn ang="0">
                  <a:pos x="157" y="234"/>
                </a:cxn>
                <a:cxn ang="0">
                  <a:pos x="133" y="277"/>
                </a:cxn>
                <a:cxn ang="0">
                  <a:pos x="70" y="329"/>
                </a:cxn>
                <a:cxn ang="0">
                  <a:pos x="60" y="402"/>
                </a:cxn>
                <a:cxn ang="0">
                  <a:pos x="35" y="569"/>
                </a:cxn>
                <a:cxn ang="0">
                  <a:pos x="29" y="658"/>
                </a:cxn>
                <a:cxn ang="0">
                  <a:pos x="22" y="772"/>
                </a:cxn>
                <a:cxn ang="0">
                  <a:pos x="2" y="874"/>
                </a:cxn>
                <a:cxn ang="0">
                  <a:pos x="32" y="924"/>
                </a:cxn>
                <a:cxn ang="0">
                  <a:pos x="60" y="920"/>
                </a:cxn>
                <a:cxn ang="0">
                  <a:pos x="103" y="1269"/>
                </a:cxn>
                <a:cxn ang="0">
                  <a:pos x="120" y="1468"/>
                </a:cxn>
                <a:cxn ang="0">
                  <a:pos x="84" y="1502"/>
                </a:cxn>
                <a:cxn ang="0">
                  <a:pos x="58" y="1530"/>
                </a:cxn>
                <a:cxn ang="0">
                  <a:pos x="118" y="1549"/>
                </a:cxn>
                <a:cxn ang="0">
                  <a:pos x="198" y="1524"/>
                </a:cxn>
                <a:cxn ang="0">
                  <a:pos x="243" y="1485"/>
                </a:cxn>
                <a:cxn ang="0">
                  <a:pos x="257" y="1501"/>
                </a:cxn>
                <a:cxn ang="0">
                  <a:pos x="243" y="1542"/>
                </a:cxn>
                <a:cxn ang="0">
                  <a:pos x="234" y="1567"/>
                </a:cxn>
                <a:cxn ang="0">
                  <a:pos x="342" y="1554"/>
                </a:cxn>
                <a:cxn ang="0">
                  <a:pos x="350" y="1500"/>
                </a:cxn>
                <a:cxn ang="0">
                  <a:pos x="376" y="1249"/>
                </a:cxn>
                <a:cxn ang="0">
                  <a:pos x="369" y="947"/>
                </a:cxn>
                <a:cxn ang="0">
                  <a:pos x="370" y="720"/>
                </a:cxn>
                <a:cxn ang="0">
                  <a:pos x="438" y="671"/>
                </a:cxn>
                <a:cxn ang="0">
                  <a:pos x="500" y="627"/>
                </a:cxn>
                <a:cxn ang="0">
                  <a:pos x="559" y="553"/>
                </a:cxn>
                <a:cxn ang="0">
                  <a:pos x="556" y="431"/>
                </a:cxn>
                <a:cxn ang="0">
                  <a:pos x="441" y="549"/>
                </a:cxn>
                <a:cxn ang="0">
                  <a:pos x="420" y="603"/>
                </a:cxn>
                <a:cxn ang="0">
                  <a:pos x="376" y="654"/>
                </a:cxn>
                <a:cxn ang="0">
                  <a:pos x="339" y="621"/>
                </a:cxn>
                <a:cxn ang="0">
                  <a:pos x="417" y="544"/>
                </a:cxn>
                <a:cxn ang="0">
                  <a:pos x="449" y="491"/>
                </a:cxn>
                <a:cxn ang="0">
                  <a:pos x="463" y="519"/>
                </a:cxn>
              </a:cxnLst>
              <a:rect l="0" t="0" r="r" b="b"/>
              <a:pathLst>
                <a:path w="581" h="1585">
                  <a:moveTo>
                    <a:pt x="556" y="431"/>
                  </a:moveTo>
                  <a:cubicBezTo>
                    <a:pt x="553" y="427"/>
                    <a:pt x="529" y="394"/>
                    <a:pt x="487" y="350"/>
                  </a:cubicBezTo>
                  <a:cubicBezTo>
                    <a:pt x="484" y="348"/>
                    <a:pt x="460" y="322"/>
                    <a:pt x="447" y="304"/>
                  </a:cubicBezTo>
                  <a:cubicBezTo>
                    <a:pt x="444" y="300"/>
                    <a:pt x="437" y="286"/>
                    <a:pt x="426" y="276"/>
                  </a:cubicBezTo>
                  <a:cubicBezTo>
                    <a:pt x="422" y="272"/>
                    <a:pt x="422" y="270"/>
                    <a:pt x="411" y="262"/>
                  </a:cubicBezTo>
                  <a:cubicBezTo>
                    <a:pt x="408" y="258"/>
                    <a:pt x="396" y="251"/>
                    <a:pt x="392" y="249"/>
                  </a:cubicBezTo>
                  <a:cubicBezTo>
                    <a:pt x="388" y="247"/>
                    <a:pt x="392" y="246"/>
                    <a:pt x="376" y="243"/>
                  </a:cubicBezTo>
                  <a:cubicBezTo>
                    <a:pt x="369" y="241"/>
                    <a:pt x="358" y="237"/>
                    <a:pt x="354" y="235"/>
                  </a:cubicBezTo>
                  <a:cubicBezTo>
                    <a:pt x="349" y="233"/>
                    <a:pt x="346" y="228"/>
                    <a:pt x="334" y="227"/>
                  </a:cubicBezTo>
                  <a:cubicBezTo>
                    <a:pt x="313" y="224"/>
                    <a:pt x="323" y="222"/>
                    <a:pt x="311" y="220"/>
                  </a:cubicBezTo>
                  <a:cubicBezTo>
                    <a:pt x="302" y="219"/>
                    <a:pt x="298" y="217"/>
                    <a:pt x="295" y="216"/>
                  </a:cubicBezTo>
                  <a:cubicBezTo>
                    <a:pt x="292" y="214"/>
                    <a:pt x="290" y="219"/>
                    <a:pt x="279" y="209"/>
                  </a:cubicBezTo>
                  <a:cubicBezTo>
                    <a:pt x="275" y="206"/>
                    <a:pt x="274" y="205"/>
                    <a:pt x="271" y="205"/>
                  </a:cubicBezTo>
                  <a:cubicBezTo>
                    <a:pt x="270" y="205"/>
                    <a:pt x="269" y="203"/>
                    <a:pt x="265" y="199"/>
                  </a:cubicBezTo>
                  <a:cubicBezTo>
                    <a:pt x="262" y="194"/>
                    <a:pt x="260" y="190"/>
                    <a:pt x="257" y="185"/>
                  </a:cubicBezTo>
                  <a:cubicBezTo>
                    <a:pt x="255" y="182"/>
                    <a:pt x="254" y="189"/>
                    <a:pt x="254" y="168"/>
                  </a:cubicBezTo>
                  <a:cubicBezTo>
                    <a:pt x="254" y="155"/>
                    <a:pt x="253" y="164"/>
                    <a:pt x="260" y="159"/>
                  </a:cubicBezTo>
                  <a:cubicBezTo>
                    <a:pt x="266" y="153"/>
                    <a:pt x="267" y="148"/>
                    <a:pt x="274" y="120"/>
                  </a:cubicBezTo>
                  <a:cubicBezTo>
                    <a:pt x="275" y="115"/>
                    <a:pt x="277" y="100"/>
                    <a:pt x="268" y="99"/>
                  </a:cubicBezTo>
                  <a:cubicBezTo>
                    <a:pt x="265" y="98"/>
                    <a:pt x="266" y="98"/>
                    <a:pt x="267" y="92"/>
                  </a:cubicBezTo>
                  <a:cubicBezTo>
                    <a:pt x="267" y="86"/>
                    <a:pt x="266" y="80"/>
                    <a:pt x="266" y="78"/>
                  </a:cubicBezTo>
                  <a:cubicBezTo>
                    <a:pt x="267" y="79"/>
                    <a:pt x="266" y="76"/>
                    <a:pt x="268" y="79"/>
                  </a:cubicBezTo>
                  <a:cubicBezTo>
                    <a:pt x="267" y="77"/>
                    <a:pt x="267" y="76"/>
                    <a:pt x="266" y="75"/>
                  </a:cubicBezTo>
                  <a:cubicBezTo>
                    <a:pt x="265" y="73"/>
                    <a:pt x="267" y="72"/>
                    <a:pt x="266" y="67"/>
                  </a:cubicBezTo>
                  <a:cubicBezTo>
                    <a:pt x="264" y="62"/>
                    <a:pt x="265" y="54"/>
                    <a:pt x="262" y="48"/>
                  </a:cubicBezTo>
                  <a:cubicBezTo>
                    <a:pt x="263" y="49"/>
                    <a:pt x="262" y="49"/>
                    <a:pt x="264" y="50"/>
                  </a:cubicBezTo>
                  <a:cubicBezTo>
                    <a:pt x="264" y="49"/>
                    <a:pt x="263" y="48"/>
                    <a:pt x="262" y="44"/>
                  </a:cubicBezTo>
                  <a:cubicBezTo>
                    <a:pt x="260" y="41"/>
                    <a:pt x="261" y="36"/>
                    <a:pt x="241" y="22"/>
                  </a:cubicBezTo>
                  <a:cubicBezTo>
                    <a:pt x="240" y="21"/>
                    <a:pt x="239" y="19"/>
                    <a:pt x="236" y="18"/>
                  </a:cubicBezTo>
                  <a:cubicBezTo>
                    <a:pt x="233" y="18"/>
                    <a:pt x="224" y="14"/>
                    <a:pt x="224" y="13"/>
                  </a:cubicBezTo>
                  <a:cubicBezTo>
                    <a:pt x="223" y="12"/>
                    <a:pt x="222" y="10"/>
                    <a:pt x="219" y="9"/>
                  </a:cubicBezTo>
                  <a:cubicBezTo>
                    <a:pt x="216" y="8"/>
                    <a:pt x="212" y="8"/>
                    <a:pt x="210" y="7"/>
                  </a:cubicBezTo>
                  <a:cubicBezTo>
                    <a:pt x="207" y="7"/>
                    <a:pt x="207" y="4"/>
                    <a:pt x="203" y="4"/>
                  </a:cubicBezTo>
                  <a:cubicBezTo>
                    <a:pt x="199" y="5"/>
                    <a:pt x="199" y="3"/>
                    <a:pt x="197" y="3"/>
                  </a:cubicBezTo>
                  <a:cubicBezTo>
                    <a:pt x="194" y="3"/>
                    <a:pt x="191" y="0"/>
                    <a:pt x="186" y="1"/>
                  </a:cubicBezTo>
                  <a:cubicBezTo>
                    <a:pt x="182" y="3"/>
                    <a:pt x="177" y="0"/>
                    <a:pt x="175" y="0"/>
                  </a:cubicBezTo>
                  <a:cubicBezTo>
                    <a:pt x="173" y="0"/>
                    <a:pt x="170" y="2"/>
                    <a:pt x="168" y="4"/>
                  </a:cubicBezTo>
                  <a:cubicBezTo>
                    <a:pt x="166" y="6"/>
                    <a:pt x="165" y="8"/>
                    <a:pt x="162" y="7"/>
                  </a:cubicBezTo>
                  <a:cubicBezTo>
                    <a:pt x="159" y="5"/>
                    <a:pt x="153" y="6"/>
                    <a:pt x="150" y="8"/>
                  </a:cubicBezTo>
                  <a:cubicBezTo>
                    <a:pt x="149" y="9"/>
                    <a:pt x="141" y="13"/>
                    <a:pt x="138" y="16"/>
                  </a:cubicBezTo>
                  <a:cubicBezTo>
                    <a:pt x="134" y="20"/>
                    <a:pt x="143" y="14"/>
                    <a:pt x="133" y="22"/>
                  </a:cubicBezTo>
                  <a:cubicBezTo>
                    <a:pt x="123" y="29"/>
                    <a:pt x="122" y="33"/>
                    <a:pt x="120" y="35"/>
                  </a:cubicBezTo>
                  <a:cubicBezTo>
                    <a:pt x="118" y="38"/>
                    <a:pt x="112" y="47"/>
                    <a:pt x="111" y="51"/>
                  </a:cubicBezTo>
                  <a:cubicBezTo>
                    <a:pt x="110" y="53"/>
                    <a:pt x="110" y="57"/>
                    <a:pt x="108" y="61"/>
                  </a:cubicBezTo>
                  <a:cubicBezTo>
                    <a:pt x="109" y="60"/>
                    <a:pt x="110" y="59"/>
                    <a:pt x="110" y="58"/>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10" y="59"/>
                    <a:pt x="109" y="62"/>
                    <a:pt x="108" y="64"/>
                  </a:cubicBezTo>
                  <a:cubicBezTo>
                    <a:pt x="109" y="63"/>
                    <a:pt x="110" y="62"/>
                    <a:pt x="110" y="62"/>
                  </a:cubicBezTo>
                  <a:cubicBezTo>
                    <a:pt x="110" y="62"/>
                    <a:pt x="109" y="70"/>
                    <a:pt x="107" y="72"/>
                  </a:cubicBezTo>
                  <a:cubicBezTo>
                    <a:pt x="107" y="71"/>
                    <a:pt x="110" y="70"/>
                    <a:pt x="110" y="70"/>
                  </a:cubicBezTo>
                  <a:cubicBezTo>
                    <a:pt x="110" y="70"/>
                    <a:pt x="108" y="72"/>
                    <a:pt x="108" y="76"/>
                  </a:cubicBezTo>
                  <a:cubicBezTo>
                    <a:pt x="108" y="79"/>
                    <a:pt x="109" y="83"/>
                    <a:pt x="109" y="86"/>
                  </a:cubicBezTo>
                  <a:cubicBezTo>
                    <a:pt x="111" y="84"/>
                    <a:pt x="113" y="102"/>
                    <a:pt x="113" y="104"/>
                  </a:cubicBezTo>
                  <a:cubicBezTo>
                    <a:pt x="114" y="109"/>
                    <a:pt x="109" y="106"/>
                    <a:pt x="111" y="111"/>
                  </a:cubicBezTo>
                  <a:cubicBezTo>
                    <a:pt x="112" y="116"/>
                    <a:pt x="113" y="128"/>
                    <a:pt x="114" y="132"/>
                  </a:cubicBezTo>
                  <a:cubicBezTo>
                    <a:pt x="116" y="136"/>
                    <a:pt x="115" y="138"/>
                    <a:pt x="115" y="143"/>
                  </a:cubicBezTo>
                  <a:cubicBezTo>
                    <a:pt x="116" y="149"/>
                    <a:pt x="121" y="172"/>
                    <a:pt x="126" y="181"/>
                  </a:cubicBezTo>
                  <a:cubicBezTo>
                    <a:pt x="127" y="185"/>
                    <a:pt x="132" y="199"/>
                    <a:pt x="154" y="220"/>
                  </a:cubicBezTo>
                  <a:cubicBezTo>
                    <a:pt x="157" y="223"/>
                    <a:pt x="158" y="224"/>
                    <a:pt x="159" y="227"/>
                  </a:cubicBezTo>
                  <a:cubicBezTo>
                    <a:pt x="159" y="229"/>
                    <a:pt x="157" y="227"/>
                    <a:pt x="157" y="234"/>
                  </a:cubicBezTo>
                  <a:cubicBezTo>
                    <a:pt x="158" y="241"/>
                    <a:pt x="159" y="246"/>
                    <a:pt x="159" y="251"/>
                  </a:cubicBezTo>
                  <a:cubicBezTo>
                    <a:pt x="159" y="256"/>
                    <a:pt x="160" y="256"/>
                    <a:pt x="155" y="258"/>
                  </a:cubicBezTo>
                  <a:cubicBezTo>
                    <a:pt x="151" y="261"/>
                    <a:pt x="140" y="268"/>
                    <a:pt x="133" y="277"/>
                  </a:cubicBezTo>
                  <a:cubicBezTo>
                    <a:pt x="131" y="280"/>
                    <a:pt x="114" y="284"/>
                    <a:pt x="103" y="296"/>
                  </a:cubicBezTo>
                  <a:cubicBezTo>
                    <a:pt x="101" y="298"/>
                    <a:pt x="90" y="306"/>
                    <a:pt x="84" y="311"/>
                  </a:cubicBezTo>
                  <a:cubicBezTo>
                    <a:pt x="81" y="313"/>
                    <a:pt x="72" y="324"/>
                    <a:pt x="70" y="329"/>
                  </a:cubicBezTo>
                  <a:cubicBezTo>
                    <a:pt x="68" y="335"/>
                    <a:pt x="65" y="352"/>
                    <a:pt x="61" y="363"/>
                  </a:cubicBezTo>
                  <a:cubicBezTo>
                    <a:pt x="60" y="366"/>
                    <a:pt x="59" y="367"/>
                    <a:pt x="59" y="374"/>
                  </a:cubicBezTo>
                  <a:cubicBezTo>
                    <a:pt x="60" y="380"/>
                    <a:pt x="60" y="395"/>
                    <a:pt x="60" y="402"/>
                  </a:cubicBezTo>
                  <a:cubicBezTo>
                    <a:pt x="61" y="408"/>
                    <a:pt x="62" y="408"/>
                    <a:pt x="59" y="416"/>
                  </a:cubicBezTo>
                  <a:cubicBezTo>
                    <a:pt x="57" y="424"/>
                    <a:pt x="44" y="489"/>
                    <a:pt x="43" y="496"/>
                  </a:cubicBezTo>
                  <a:cubicBezTo>
                    <a:pt x="42" y="503"/>
                    <a:pt x="35" y="530"/>
                    <a:pt x="35" y="569"/>
                  </a:cubicBezTo>
                  <a:cubicBezTo>
                    <a:pt x="34" y="590"/>
                    <a:pt x="34" y="591"/>
                    <a:pt x="32" y="605"/>
                  </a:cubicBezTo>
                  <a:cubicBezTo>
                    <a:pt x="32" y="610"/>
                    <a:pt x="33" y="637"/>
                    <a:pt x="33" y="643"/>
                  </a:cubicBezTo>
                  <a:cubicBezTo>
                    <a:pt x="33" y="652"/>
                    <a:pt x="31" y="646"/>
                    <a:pt x="29" y="658"/>
                  </a:cubicBezTo>
                  <a:cubicBezTo>
                    <a:pt x="28" y="663"/>
                    <a:pt x="19" y="686"/>
                    <a:pt x="20" y="730"/>
                  </a:cubicBezTo>
                  <a:cubicBezTo>
                    <a:pt x="20" y="733"/>
                    <a:pt x="18" y="740"/>
                    <a:pt x="21" y="753"/>
                  </a:cubicBezTo>
                  <a:cubicBezTo>
                    <a:pt x="21" y="757"/>
                    <a:pt x="22" y="760"/>
                    <a:pt x="22" y="772"/>
                  </a:cubicBezTo>
                  <a:cubicBezTo>
                    <a:pt x="22" y="777"/>
                    <a:pt x="23" y="803"/>
                    <a:pt x="22" y="806"/>
                  </a:cubicBezTo>
                  <a:cubicBezTo>
                    <a:pt x="22" y="810"/>
                    <a:pt x="23" y="815"/>
                    <a:pt x="4" y="856"/>
                  </a:cubicBezTo>
                  <a:cubicBezTo>
                    <a:pt x="1" y="863"/>
                    <a:pt x="0" y="862"/>
                    <a:pt x="2" y="874"/>
                  </a:cubicBezTo>
                  <a:cubicBezTo>
                    <a:pt x="3" y="879"/>
                    <a:pt x="5" y="899"/>
                    <a:pt x="6" y="902"/>
                  </a:cubicBezTo>
                  <a:cubicBezTo>
                    <a:pt x="6" y="904"/>
                    <a:pt x="8" y="905"/>
                    <a:pt x="14" y="911"/>
                  </a:cubicBezTo>
                  <a:cubicBezTo>
                    <a:pt x="17" y="914"/>
                    <a:pt x="21" y="922"/>
                    <a:pt x="32" y="924"/>
                  </a:cubicBezTo>
                  <a:cubicBezTo>
                    <a:pt x="35" y="925"/>
                    <a:pt x="44" y="931"/>
                    <a:pt x="45" y="925"/>
                  </a:cubicBezTo>
                  <a:cubicBezTo>
                    <a:pt x="46" y="920"/>
                    <a:pt x="45" y="922"/>
                    <a:pt x="51" y="920"/>
                  </a:cubicBezTo>
                  <a:cubicBezTo>
                    <a:pt x="60" y="918"/>
                    <a:pt x="60" y="916"/>
                    <a:pt x="60" y="920"/>
                  </a:cubicBezTo>
                  <a:cubicBezTo>
                    <a:pt x="60" y="925"/>
                    <a:pt x="64" y="957"/>
                    <a:pt x="68" y="1063"/>
                  </a:cubicBezTo>
                  <a:cubicBezTo>
                    <a:pt x="69" y="1067"/>
                    <a:pt x="69" y="1137"/>
                    <a:pt x="78" y="1180"/>
                  </a:cubicBezTo>
                  <a:cubicBezTo>
                    <a:pt x="79" y="1185"/>
                    <a:pt x="100" y="1255"/>
                    <a:pt x="103" y="1269"/>
                  </a:cubicBezTo>
                  <a:cubicBezTo>
                    <a:pt x="105" y="1280"/>
                    <a:pt x="105" y="1280"/>
                    <a:pt x="105" y="1294"/>
                  </a:cubicBezTo>
                  <a:cubicBezTo>
                    <a:pt x="105" y="1300"/>
                    <a:pt x="102" y="1382"/>
                    <a:pt x="102" y="1388"/>
                  </a:cubicBezTo>
                  <a:cubicBezTo>
                    <a:pt x="103" y="1394"/>
                    <a:pt x="101" y="1412"/>
                    <a:pt x="120" y="1468"/>
                  </a:cubicBezTo>
                  <a:cubicBezTo>
                    <a:pt x="122" y="1475"/>
                    <a:pt x="126" y="1472"/>
                    <a:pt x="119" y="1478"/>
                  </a:cubicBezTo>
                  <a:cubicBezTo>
                    <a:pt x="116" y="1481"/>
                    <a:pt x="121" y="1480"/>
                    <a:pt x="114" y="1485"/>
                  </a:cubicBezTo>
                  <a:cubicBezTo>
                    <a:pt x="107" y="1490"/>
                    <a:pt x="105" y="1494"/>
                    <a:pt x="84" y="1502"/>
                  </a:cubicBezTo>
                  <a:cubicBezTo>
                    <a:pt x="81" y="1503"/>
                    <a:pt x="70" y="1505"/>
                    <a:pt x="66" y="1510"/>
                  </a:cubicBezTo>
                  <a:cubicBezTo>
                    <a:pt x="63" y="1513"/>
                    <a:pt x="59" y="1516"/>
                    <a:pt x="61" y="1526"/>
                  </a:cubicBezTo>
                  <a:cubicBezTo>
                    <a:pt x="61" y="1528"/>
                    <a:pt x="62" y="1529"/>
                    <a:pt x="58" y="1530"/>
                  </a:cubicBezTo>
                  <a:cubicBezTo>
                    <a:pt x="55" y="1532"/>
                    <a:pt x="56" y="1531"/>
                    <a:pt x="55" y="1536"/>
                  </a:cubicBezTo>
                  <a:cubicBezTo>
                    <a:pt x="55" y="1540"/>
                    <a:pt x="55" y="1541"/>
                    <a:pt x="62" y="1544"/>
                  </a:cubicBezTo>
                  <a:cubicBezTo>
                    <a:pt x="66" y="1545"/>
                    <a:pt x="89" y="1550"/>
                    <a:pt x="118" y="1549"/>
                  </a:cubicBezTo>
                  <a:cubicBezTo>
                    <a:pt x="122" y="1549"/>
                    <a:pt x="135" y="1550"/>
                    <a:pt x="168" y="1540"/>
                  </a:cubicBezTo>
                  <a:cubicBezTo>
                    <a:pt x="172" y="1538"/>
                    <a:pt x="172" y="1523"/>
                    <a:pt x="188" y="1518"/>
                  </a:cubicBezTo>
                  <a:cubicBezTo>
                    <a:pt x="189" y="1518"/>
                    <a:pt x="190" y="1520"/>
                    <a:pt x="198" y="1524"/>
                  </a:cubicBezTo>
                  <a:cubicBezTo>
                    <a:pt x="207" y="1527"/>
                    <a:pt x="205" y="1528"/>
                    <a:pt x="234" y="1521"/>
                  </a:cubicBezTo>
                  <a:cubicBezTo>
                    <a:pt x="249" y="1517"/>
                    <a:pt x="247" y="1516"/>
                    <a:pt x="247" y="1501"/>
                  </a:cubicBezTo>
                  <a:cubicBezTo>
                    <a:pt x="246" y="1492"/>
                    <a:pt x="245" y="1486"/>
                    <a:pt x="243" y="1485"/>
                  </a:cubicBezTo>
                  <a:cubicBezTo>
                    <a:pt x="241" y="1483"/>
                    <a:pt x="243" y="1481"/>
                    <a:pt x="243" y="1477"/>
                  </a:cubicBezTo>
                  <a:cubicBezTo>
                    <a:pt x="243" y="1473"/>
                    <a:pt x="243" y="1470"/>
                    <a:pt x="246" y="1477"/>
                  </a:cubicBezTo>
                  <a:cubicBezTo>
                    <a:pt x="249" y="1484"/>
                    <a:pt x="256" y="1499"/>
                    <a:pt x="257" y="1501"/>
                  </a:cubicBezTo>
                  <a:cubicBezTo>
                    <a:pt x="261" y="1506"/>
                    <a:pt x="262" y="1503"/>
                    <a:pt x="258" y="1507"/>
                  </a:cubicBezTo>
                  <a:cubicBezTo>
                    <a:pt x="255" y="1511"/>
                    <a:pt x="246" y="1528"/>
                    <a:pt x="247" y="1530"/>
                  </a:cubicBezTo>
                  <a:cubicBezTo>
                    <a:pt x="247" y="1533"/>
                    <a:pt x="244" y="1540"/>
                    <a:pt x="243" y="1542"/>
                  </a:cubicBezTo>
                  <a:cubicBezTo>
                    <a:pt x="242" y="1544"/>
                    <a:pt x="240" y="1550"/>
                    <a:pt x="240" y="1553"/>
                  </a:cubicBezTo>
                  <a:cubicBezTo>
                    <a:pt x="240" y="1557"/>
                    <a:pt x="238" y="1558"/>
                    <a:pt x="237" y="1559"/>
                  </a:cubicBezTo>
                  <a:cubicBezTo>
                    <a:pt x="236" y="1561"/>
                    <a:pt x="234" y="1562"/>
                    <a:pt x="234" y="1567"/>
                  </a:cubicBezTo>
                  <a:cubicBezTo>
                    <a:pt x="234" y="1572"/>
                    <a:pt x="234" y="1577"/>
                    <a:pt x="260" y="1580"/>
                  </a:cubicBezTo>
                  <a:cubicBezTo>
                    <a:pt x="265" y="1580"/>
                    <a:pt x="299" y="1585"/>
                    <a:pt x="322" y="1575"/>
                  </a:cubicBezTo>
                  <a:cubicBezTo>
                    <a:pt x="339" y="1568"/>
                    <a:pt x="342" y="1561"/>
                    <a:pt x="342" y="1554"/>
                  </a:cubicBezTo>
                  <a:cubicBezTo>
                    <a:pt x="343" y="1542"/>
                    <a:pt x="340" y="1549"/>
                    <a:pt x="348" y="1542"/>
                  </a:cubicBezTo>
                  <a:cubicBezTo>
                    <a:pt x="352" y="1539"/>
                    <a:pt x="350" y="1534"/>
                    <a:pt x="350" y="1523"/>
                  </a:cubicBezTo>
                  <a:cubicBezTo>
                    <a:pt x="352" y="1497"/>
                    <a:pt x="345" y="1510"/>
                    <a:pt x="350" y="1500"/>
                  </a:cubicBezTo>
                  <a:cubicBezTo>
                    <a:pt x="353" y="1494"/>
                    <a:pt x="351" y="1494"/>
                    <a:pt x="367" y="1428"/>
                  </a:cubicBezTo>
                  <a:cubicBezTo>
                    <a:pt x="366" y="1434"/>
                    <a:pt x="379" y="1389"/>
                    <a:pt x="380" y="1368"/>
                  </a:cubicBezTo>
                  <a:cubicBezTo>
                    <a:pt x="381" y="1365"/>
                    <a:pt x="381" y="1309"/>
                    <a:pt x="376" y="1249"/>
                  </a:cubicBezTo>
                  <a:cubicBezTo>
                    <a:pt x="375" y="1244"/>
                    <a:pt x="362" y="1173"/>
                    <a:pt x="369" y="1139"/>
                  </a:cubicBezTo>
                  <a:cubicBezTo>
                    <a:pt x="370" y="1133"/>
                    <a:pt x="373" y="1106"/>
                    <a:pt x="368" y="1035"/>
                  </a:cubicBezTo>
                  <a:cubicBezTo>
                    <a:pt x="368" y="1030"/>
                    <a:pt x="363" y="999"/>
                    <a:pt x="369" y="947"/>
                  </a:cubicBezTo>
                  <a:cubicBezTo>
                    <a:pt x="370" y="942"/>
                    <a:pt x="369" y="841"/>
                    <a:pt x="368" y="825"/>
                  </a:cubicBezTo>
                  <a:cubicBezTo>
                    <a:pt x="368" y="817"/>
                    <a:pt x="379" y="776"/>
                    <a:pt x="366" y="725"/>
                  </a:cubicBezTo>
                  <a:cubicBezTo>
                    <a:pt x="364" y="720"/>
                    <a:pt x="363" y="722"/>
                    <a:pt x="370" y="720"/>
                  </a:cubicBezTo>
                  <a:cubicBezTo>
                    <a:pt x="377" y="718"/>
                    <a:pt x="399" y="710"/>
                    <a:pt x="414" y="691"/>
                  </a:cubicBezTo>
                  <a:cubicBezTo>
                    <a:pt x="417" y="687"/>
                    <a:pt x="414" y="692"/>
                    <a:pt x="423" y="689"/>
                  </a:cubicBezTo>
                  <a:cubicBezTo>
                    <a:pt x="430" y="686"/>
                    <a:pt x="436" y="676"/>
                    <a:pt x="438" y="671"/>
                  </a:cubicBezTo>
                  <a:cubicBezTo>
                    <a:pt x="441" y="666"/>
                    <a:pt x="454" y="657"/>
                    <a:pt x="460" y="652"/>
                  </a:cubicBezTo>
                  <a:cubicBezTo>
                    <a:pt x="466" y="647"/>
                    <a:pt x="478" y="643"/>
                    <a:pt x="483" y="645"/>
                  </a:cubicBezTo>
                  <a:cubicBezTo>
                    <a:pt x="486" y="646"/>
                    <a:pt x="489" y="645"/>
                    <a:pt x="500" y="627"/>
                  </a:cubicBezTo>
                  <a:cubicBezTo>
                    <a:pt x="503" y="622"/>
                    <a:pt x="514" y="615"/>
                    <a:pt x="517" y="613"/>
                  </a:cubicBezTo>
                  <a:cubicBezTo>
                    <a:pt x="520" y="610"/>
                    <a:pt x="521" y="600"/>
                    <a:pt x="533" y="585"/>
                  </a:cubicBezTo>
                  <a:cubicBezTo>
                    <a:pt x="538" y="579"/>
                    <a:pt x="542" y="572"/>
                    <a:pt x="559" y="553"/>
                  </a:cubicBezTo>
                  <a:cubicBezTo>
                    <a:pt x="568" y="543"/>
                    <a:pt x="557" y="545"/>
                    <a:pt x="566" y="539"/>
                  </a:cubicBezTo>
                  <a:cubicBezTo>
                    <a:pt x="571" y="535"/>
                    <a:pt x="571" y="538"/>
                    <a:pt x="581" y="486"/>
                  </a:cubicBezTo>
                  <a:cubicBezTo>
                    <a:pt x="581" y="481"/>
                    <a:pt x="578" y="464"/>
                    <a:pt x="556" y="431"/>
                  </a:cubicBezTo>
                  <a:close/>
                  <a:moveTo>
                    <a:pt x="463" y="519"/>
                  </a:moveTo>
                  <a:cubicBezTo>
                    <a:pt x="453" y="531"/>
                    <a:pt x="463" y="534"/>
                    <a:pt x="458" y="536"/>
                  </a:cubicBezTo>
                  <a:cubicBezTo>
                    <a:pt x="445" y="542"/>
                    <a:pt x="443" y="544"/>
                    <a:pt x="441" y="549"/>
                  </a:cubicBezTo>
                  <a:cubicBezTo>
                    <a:pt x="438" y="554"/>
                    <a:pt x="439" y="556"/>
                    <a:pt x="434" y="559"/>
                  </a:cubicBezTo>
                  <a:cubicBezTo>
                    <a:pt x="420" y="568"/>
                    <a:pt x="425" y="563"/>
                    <a:pt x="421" y="594"/>
                  </a:cubicBezTo>
                  <a:cubicBezTo>
                    <a:pt x="421" y="600"/>
                    <a:pt x="422" y="600"/>
                    <a:pt x="420" y="603"/>
                  </a:cubicBezTo>
                  <a:cubicBezTo>
                    <a:pt x="417" y="606"/>
                    <a:pt x="420" y="607"/>
                    <a:pt x="416" y="612"/>
                  </a:cubicBezTo>
                  <a:cubicBezTo>
                    <a:pt x="411" y="619"/>
                    <a:pt x="386" y="649"/>
                    <a:pt x="380" y="652"/>
                  </a:cubicBezTo>
                  <a:cubicBezTo>
                    <a:pt x="378" y="652"/>
                    <a:pt x="381" y="653"/>
                    <a:pt x="376" y="654"/>
                  </a:cubicBezTo>
                  <a:cubicBezTo>
                    <a:pt x="358" y="659"/>
                    <a:pt x="351" y="654"/>
                    <a:pt x="348" y="651"/>
                  </a:cubicBezTo>
                  <a:cubicBezTo>
                    <a:pt x="335" y="636"/>
                    <a:pt x="335" y="629"/>
                    <a:pt x="335" y="625"/>
                  </a:cubicBezTo>
                  <a:cubicBezTo>
                    <a:pt x="335" y="621"/>
                    <a:pt x="334" y="622"/>
                    <a:pt x="339" y="621"/>
                  </a:cubicBezTo>
                  <a:cubicBezTo>
                    <a:pt x="349" y="621"/>
                    <a:pt x="361" y="615"/>
                    <a:pt x="365" y="612"/>
                  </a:cubicBezTo>
                  <a:cubicBezTo>
                    <a:pt x="374" y="603"/>
                    <a:pt x="410" y="559"/>
                    <a:pt x="413" y="554"/>
                  </a:cubicBezTo>
                  <a:cubicBezTo>
                    <a:pt x="418" y="548"/>
                    <a:pt x="417" y="548"/>
                    <a:pt x="417" y="544"/>
                  </a:cubicBezTo>
                  <a:cubicBezTo>
                    <a:pt x="417" y="540"/>
                    <a:pt x="420" y="486"/>
                    <a:pt x="420" y="480"/>
                  </a:cubicBezTo>
                  <a:cubicBezTo>
                    <a:pt x="421" y="474"/>
                    <a:pt x="420" y="473"/>
                    <a:pt x="422" y="475"/>
                  </a:cubicBezTo>
                  <a:cubicBezTo>
                    <a:pt x="436" y="488"/>
                    <a:pt x="443" y="490"/>
                    <a:pt x="449" y="491"/>
                  </a:cubicBezTo>
                  <a:cubicBezTo>
                    <a:pt x="456" y="493"/>
                    <a:pt x="451" y="491"/>
                    <a:pt x="453" y="498"/>
                  </a:cubicBezTo>
                  <a:cubicBezTo>
                    <a:pt x="455" y="512"/>
                    <a:pt x="458" y="510"/>
                    <a:pt x="461" y="512"/>
                  </a:cubicBezTo>
                  <a:cubicBezTo>
                    <a:pt x="463" y="514"/>
                    <a:pt x="466" y="515"/>
                    <a:pt x="463" y="519"/>
                  </a:cubicBezTo>
                  <a:close/>
                </a:path>
              </a:pathLst>
            </a:custGeom>
            <a:gradFill flip="none" rotWithShape="1">
              <a:gsLst>
                <a:gs pos="0">
                  <a:schemeClr val="accent5">
                    <a:alpha val="65000"/>
                  </a:schemeClr>
                </a:gs>
                <a:gs pos="100000">
                  <a:srgbClr val="FFFFFF"/>
                </a:gs>
              </a:gsLst>
              <a:lin ang="16200000" scaled="1"/>
              <a:tileRect/>
            </a:gra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spTree>
    <p:extLst>
      <p:ext uri="{BB962C8B-B14F-4D97-AF65-F5344CB8AC3E}">
        <p14:creationId xmlns:p14="http://schemas.microsoft.com/office/powerpoint/2010/main" xmlns="" val="123914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3"/>
                                        </p:tgtEl>
                                        <p:attrNameLst>
                                          <p:attrName>style.opacity</p:attrName>
                                        </p:attrNameLst>
                                      </p:cBhvr>
                                      <p:to>
                                        <p:strVal val="0.25"/>
                                      </p:to>
                                    </p:set>
                                    <p:animEffect filter="image" prLst="opacity: 0.25">
                                      <p:cBhvr rctx="IE">
                                        <p:cTn id="7" dur="indefinite"/>
                                        <p:tgtEl>
                                          <p:spTgt spid="13"/>
                                        </p:tgtEl>
                                      </p:cBhvr>
                                    </p:animEffect>
                                  </p:childTnLst>
                                </p:cTn>
                              </p:par>
                              <p:par>
                                <p:cTn id="8" presetID="9" presetClass="emph" presetSubtype="0" nodeType="withEffect">
                                  <p:stCondLst>
                                    <p:cond delay="0"/>
                                  </p:stCondLst>
                                  <p:childTnLst>
                                    <p:set>
                                      <p:cBhvr rctx="PPT">
                                        <p:cTn id="9" dur="indefinite"/>
                                        <p:tgtEl>
                                          <p:spTgt spid="28"/>
                                        </p:tgtEl>
                                        <p:attrNameLst>
                                          <p:attrName>style.opacity</p:attrName>
                                        </p:attrNameLst>
                                      </p:cBhvr>
                                      <p:to>
                                        <p:strVal val="0.25"/>
                                      </p:to>
                                    </p:set>
                                    <p:animEffect filter="image" prLst="opacity: 0.25">
                                      <p:cBhvr rctx="IE">
                                        <p:cTn id="10"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152400"/>
            <a:ext cx="5571456" cy="1362075"/>
          </a:xfrm>
        </p:spPr>
        <p:txBody>
          <a:bodyPr>
            <a:normAutofit/>
          </a:bodyPr>
          <a:lstStyle/>
          <a:p>
            <a:r>
              <a:rPr lang="en-US" sz="3600" dirty="0" smtClean="0"/>
              <a:t>Make It Easier – </a:t>
            </a:r>
            <a:br>
              <a:rPr lang="en-US" sz="3600" dirty="0" smtClean="0"/>
            </a:br>
            <a:r>
              <a:rPr lang="en-US" sz="3600" dirty="0" smtClean="0"/>
              <a:t>Word Forms</a:t>
            </a:r>
          </a:p>
        </p:txBody>
      </p:sp>
      <p:grpSp>
        <p:nvGrpSpPr>
          <p:cNvPr id="4" name="Group 3"/>
          <p:cNvGrpSpPr>
            <a:grpSpLocks noChangeAspect="1"/>
          </p:cNvGrpSpPr>
          <p:nvPr/>
        </p:nvGrpSpPr>
        <p:grpSpPr>
          <a:xfrm>
            <a:off x="165220" y="178283"/>
            <a:ext cx="781192" cy="1458185"/>
            <a:chOff x="457200" y="1563689"/>
            <a:chExt cx="2565930" cy="4789610"/>
          </a:xfrm>
        </p:grpSpPr>
        <p:grpSp>
          <p:nvGrpSpPr>
            <p:cNvPr id="5" name="Group 31"/>
            <p:cNvGrpSpPr/>
            <p:nvPr/>
          </p:nvGrpSpPr>
          <p:grpSpPr>
            <a:xfrm>
              <a:off x="457200" y="1563689"/>
              <a:ext cx="2565930" cy="4789610"/>
              <a:chOff x="457200" y="1563689"/>
              <a:chExt cx="2565930" cy="4789610"/>
            </a:xfrm>
          </p:grpSpPr>
          <p:sp>
            <p:nvSpPr>
              <p:cNvPr id="9" name="&quot;GLASS&quot;; Transparent to White Linear; Reflection; Stroke"/>
              <p:cNvSpPr/>
              <p:nvPr/>
            </p:nvSpPr>
            <p:spPr bwMode="auto">
              <a:xfrm flipH="1">
                <a:off x="457200" y="1563689"/>
                <a:ext cx="2565930" cy="4789610"/>
              </a:xfrm>
              <a:prstGeom prst="round1Rect">
                <a:avLst>
                  <a:gd name="adj" fmla="val 11648"/>
                </a:avLst>
              </a:prstGeom>
              <a:gradFill flip="none" rotWithShape="1">
                <a:gsLst>
                  <a:gs pos="0">
                    <a:srgbClr val="803802"/>
                  </a:gs>
                  <a:gs pos="39999">
                    <a:srgbClr val="F0720A"/>
                  </a:gs>
                  <a:gs pos="70000">
                    <a:srgbClr val="F8BF2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3"/>
                  </a:buBlip>
                  <a:defRPr/>
                </a:pPr>
                <a:endParaRPr lang="en-US" altLang="zh-CN" sz="1100" dirty="0" smtClean="0">
                  <a:solidFill>
                    <a:srgbClr val="000000"/>
                  </a:solidFill>
                  <a:ea typeface="Segoe UI" pitchFamily="34" charset="0"/>
                  <a:cs typeface="Segoe UI" pitchFamily="34" charset="0"/>
                </a:endParaRPr>
              </a:p>
            </p:txBody>
          </p:sp>
          <p:sp>
            <p:nvSpPr>
              <p:cNvPr id="10" name="Rectangle 9"/>
              <p:cNvSpPr/>
              <p:nvPr/>
            </p:nvSpPr>
            <p:spPr>
              <a:xfrm>
                <a:off x="490815" y="1564483"/>
                <a:ext cx="2508207" cy="1134268"/>
              </a:xfrm>
              <a:prstGeom prst="rect">
                <a:avLst/>
              </a:prstGeom>
            </p:spPr>
            <p:txBody>
              <a:bodyPr wrap="square" tIns="9144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Enhance Insight</a:t>
                </a:r>
                <a:endParaRPr lang="en-US" sz="600" dirty="0">
                  <a:solidFill>
                    <a:prstClr val="black"/>
                  </a:solidFill>
                  <a:ea typeface="Segoe UI" pitchFamily="34" charset="0"/>
                  <a:cs typeface="Segoe UI" pitchFamily="34" charset="0"/>
                </a:endParaRPr>
              </a:p>
            </p:txBody>
          </p:sp>
        </p:grpSp>
        <p:grpSp>
          <p:nvGrpSpPr>
            <p:cNvPr id="6" name="Group 47"/>
            <p:cNvGrpSpPr/>
            <p:nvPr/>
          </p:nvGrpSpPr>
          <p:grpSpPr bwMode="black">
            <a:xfrm>
              <a:off x="1219200" y="3270137"/>
              <a:ext cx="1077132" cy="2788035"/>
              <a:chOff x="4851399" y="3678238"/>
              <a:chExt cx="601663" cy="1557337"/>
            </a:xfrm>
            <a:effectLst>
              <a:outerShdw blurRad="63500" sx="102000" sy="102000" algn="ctr" rotWithShape="0">
                <a:prstClr val="black">
                  <a:alpha val="40000"/>
                </a:prstClr>
              </a:outerShdw>
            </a:effectLst>
          </p:grpSpPr>
          <p:sp>
            <p:nvSpPr>
              <p:cNvPr id="7" name="Freeform 32"/>
              <p:cNvSpPr>
                <a:spLocks noEditPoints="1"/>
              </p:cNvSpPr>
              <p:nvPr/>
            </p:nvSpPr>
            <p:spPr bwMode="black">
              <a:xfrm>
                <a:off x="4851399" y="3678238"/>
                <a:ext cx="601663" cy="1557337"/>
              </a:xfrm>
              <a:custGeom>
                <a:avLst/>
                <a:gdLst/>
                <a:ahLst/>
                <a:cxnLst>
                  <a:cxn ang="0">
                    <a:pos x="70" y="357"/>
                  </a:cxn>
                  <a:cxn ang="0">
                    <a:pos x="122" y="369"/>
                  </a:cxn>
                  <a:cxn ang="0">
                    <a:pos x="123" y="410"/>
                  </a:cxn>
                  <a:cxn ang="0">
                    <a:pos x="120" y="481"/>
                  </a:cxn>
                  <a:cxn ang="0">
                    <a:pos x="116" y="626"/>
                  </a:cxn>
                  <a:cxn ang="0">
                    <a:pos x="75" y="809"/>
                  </a:cxn>
                  <a:cxn ang="0">
                    <a:pos x="118" y="850"/>
                  </a:cxn>
                  <a:cxn ang="0">
                    <a:pos x="113" y="800"/>
                  </a:cxn>
                  <a:cxn ang="0">
                    <a:pos x="174" y="615"/>
                  </a:cxn>
                  <a:cxn ang="0">
                    <a:pos x="193" y="711"/>
                  </a:cxn>
                  <a:cxn ang="0">
                    <a:pos x="183" y="803"/>
                  </a:cxn>
                  <a:cxn ang="0">
                    <a:pos x="195" y="822"/>
                  </a:cxn>
                  <a:cxn ang="0">
                    <a:pos x="263" y="848"/>
                  </a:cxn>
                  <a:cxn ang="0">
                    <a:pos x="243" y="815"/>
                  </a:cxn>
                  <a:cxn ang="0">
                    <a:pos x="242" y="672"/>
                  </a:cxn>
                  <a:cxn ang="0">
                    <a:pos x="288" y="558"/>
                  </a:cxn>
                  <a:cxn ang="0">
                    <a:pos x="286" y="392"/>
                  </a:cxn>
                  <a:cxn ang="0">
                    <a:pos x="264" y="239"/>
                  </a:cxn>
                  <a:cxn ang="0">
                    <a:pos x="337" y="216"/>
                  </a:cxn>
                  <a:cxn ang="0">
                    <a:pos x="308" y="172"/>
                  </a:cxn>
                  <a:cxn ang="0">
                    <a:pos x="270" y="128"/>
                  </a:cxn>
                  <a:cxn ang="0">
                    <a:pos x="256" y="77"/>
                  </a:cxn>
                  <a:cxn ang="0">
                    <a:pos x="234" y="65"/>
                  </a:cxn>
                  <a:cxn ang="0">
                    <a:pos x="234" y="30"/>
                  </a:cxn>
                  <a:cxn ang="0">
                    <a:pos x="205" y="7"/>
                  </a:cxn>
                  <a:cxn ang="0">
                    <a:pos x="158" y="12"/>
                  </a:cxn>
                  <a:cxn ang="0">
                    <a:pos x="119" y="107"/>
                  </a:cxn>
                  <a:cxn ang="0">
                    <a:pos x="112" y="127"/>
                  </a:cxn>
                  <a:cxn ang="0">
                    <a:pos x="111" y="128"/>
                  </a:cxn>
                  <a:cxn ang="0">
                    <a:pos x="82" y="157"/>
                  </a:cxn>
                  <a:cxn ang="0">
                    <a:pos x="1" y="260"/>
                  </a:cxn>
                  <a:cxn ang="0">
                    <a:pos x="218" y="139"/>
                  </a:cxn>
                  <a:cxn ang="0">
                    <a:pos x="224" y="117"/>
                  </a:cxn>
                  <a:cxn ang="0">
                    <a:pos x="226" y="125"/>
                  </a:cxn>
                  <a:cxn ang="0">
                    <a:pos x="236" y="126"/>
                  </a:cxn>
                  <a:cxn ang="0">
                    <a:pos x="240" y="77"/>
                  </a:cxn>
                  <a:cxn ang="0">
                    <a:pos x="240" y="86"/>
                  </a:cxn>
                  <a:cxn ang="0">
                    <a:pos x="243" y="103"/>
                  </a:cxn>
                  <a:cxn ang="0">
                    <a:pos x="238" y="96"/>
                  </a:cxn>
                  <a:cxn ang="0">
                    <a:pos x="237" y="143"/>
                  </a:cxn>
                  <a:cxn ang="0">
                    <a:pos x="245" y="134"/>
                  </a:cxn>
                  <a:cxn ang="0">
                    <a:pos x="224" y="141"/>
                  </a:cxn>
                  <a:cxn ang="0">
                    <a:pos x="237" y="137"/>
                  </a:cxn>
                  <a:cxn ang="0">
                    <a:pos x="120" y="121"/>
                  </a:cxn>
                  <a:cxn ang="0">
                    <a:pos x="130" y="129"/>
                  </a:cxn>
                  <a:cxn ang="0">
                    <a:pos x="130" y="128"/>
                  </a:cxn>
                  <a:cxn ang="0">
                    <a:pos x="132" y="363"/>
                  </a:cxn>
                  <a:cxn ang="0">
                    <a:pos x="70" y="259"/>
                  </a:cxn>
                  <a:cxn ang="0">
                    <a:pos x="129" y="335"/>
                  </a:cxn>
                  <a:cxn ang="0">
                    <a:pos x="110" y="336"/>
                  </a:cxn>
                  <a:cxn ang="0">
                    <a:pos x="78" y="315"/>
                  </a:cxn>
                </a:cxnLst>
                <a:rect l="0" t="0" r="r" b="b"/>
                <a:pathLst>
                  <a:path w="339" h="876">
                    <a:moveTo>
                      <a:pt x="3" y="271"/>
                    </a:moveTo>
                    <a:cubicBezTo>
                      <a:pt x="5" y="278"/>
                      <a:pt x="14" y="286"/>
                      <a:pt x="14" y="286"/>
                    </a:cubicBezTo>
                    <a:cubicBezTo>
                      <a:pt x="14" y="286"/>
                      <a:pt x="30" y="312"/>
                      <a:pt x="36" y="320"/>
                    </a:cubicBezTo>
                    <a:cubicBezTo>
                      <a:pt x="42" y="329"/>
                      <a:pt x="50" y="334"/>
                      <a:pt x="53" y="338"/>
                    </a:cubicBezTo>
                    <a:cubicBezTo>
                      <a:pt x="55" y="342"/>
                      <a:pt x="67" y="355"/>
                      <a:pt x="70" y="357"/>
                    </a:cubicBezTo>
                    <a:cubicBezTo>
                      <a:pt x="78" y="365"/>
                      <a:pt x="98" y="375"/>
                      <a:pt x="98" y="375"/>
                    </a:cubicBezTo>
                    <a:cubicBezTo>
                      <a:pt x="101" y="372"/>
                      <a:pt x="101" y="372"/>
                      <a:pt x="101" y="372"/>
                    </a:cubicBezTo>
                    <a:cubicBezTo>
                      <a:pt x="101" y="372"/>
                      <a:pt x="104" y="373"/>
                      <a:pt x="108" y="372"/>
                    </a:cubicBezTo>
                    <a:cubicBezTo>
                      <a:pt x="112" y="371"/>
                      <a:pt x="119" y="369"/>
                      <a:pt x="119" y="369"/>
                    </a:cubicBezTo>
                    <a:cubicBezTo>
                      <a:pt x="122" y="369"/>
                      <a:pt x="122" y="369"/>
                      <a:pt x="122" y="369"/>
                    </a:cubicBezTo>
                    <a:cubicBezTo>
                      <a:pt x="128" y="370"/>
                      <a:pt x="128" y="370"/>
                      <a:pt x="128" y="370"/>
                    </a:cubicBezTo>
                    <a:cubicBezTo>
                      <a:pt x="128" y="370"/>
                      <a:pt x="124" y="378"/>
                      <a:pt x="122" y="380"/>
                    </a:cubicBezTo>
                    <a:cubicBezTo>
                      <a:pt x="120" y="383"/>
                      <a:pt x="117" y="395"/>
                      <a:pt x="116" y="397"/>
                    </a:cubicBezTo>
                    <a:cubicBezTo>
                      <a:pt x="115" y="398"/>
                      <a:pt x="115" y="402"/>
                      <a:pt x="117" y="404"/>
                    </a:cubicBezTo>
                    <a:cubicBezTo>
                      <a:pt x="119" y="406"/>
                      <a:pt x="122" y="409"/>
                      <a:pt x="123" y="410"/>
                    </a:cubicBezTo>
                    <a:cubicBezTo>
                      <a:pt x="124" y="411"/>
                      <a:pt x="126" y="411"/>
                      <a:pt x="126" y="411"/>
                    </a:cubicBezTo>
                    <a:cubicBezTo>
                      <a:pt x="126" y="411"/>
                      <a:pt x="124" y="415"/>
                      <a:pt x="124" y="416"/>
                    </a:cubicBezTo>
                    <a:cubicBezTo>
                      <a:pt x="124" y="417"/>
                      <a:pt x="123" y="422"/>
                      <a:pt x="121" y="424"/>
                    </a:cubicBezTo>
                    <a:cubicBezTo>
                      <a:pt x="120" y="427"/>
                      <a:pt x="122" y="435"/>
                      <a:pt x="121" y="437"/>
                    </a:cubicBezTo>
                    <a:cubicBezTo>
                      <a:pt x="121" y="439"/>
                      <a:pt x="118" y="459"/>
                      <a:pt x="120" y="481"/>
                    </a:cubicBezTo>
                    <a:cubicBezTo>
                      <a:pt x="122" y="503"/>
                      <a:pt x="124" y="545"/>
                      <a:pt x="124" y="554"/>
                    </a:cubicBezTo>
                    <a:cubicBezTo>
                      <a:pt x="125" y="563"/>
                      <a:pt x="125" y="589"/>
                      <a:pt x="125" y="589"/>
                    </a:cubicBezTo>
                    <a:cubicBezTo>
                      <a:pt x="125" y="590"/>
                      <a:pt x="126" y="591"/>
                      <a:pt x="126" y="591"/>
                    </a:cubicBezTo>
                    <a:cubicBezTo>
                      <a:pt x="126" y="591"/>
                      <a:pt x="124" y="600"/>
                      <a:pt x="123" y="606"/>
                    </a:cubicBezTo>
                    <a:cubicBezTo>
                      <a:pt x="122" y="612"/>
                      <a:pt x="120" y="618"/>
                      <a:pt x="116" y="626"/>
                    </a:cubicBezTo>
                    <a:cubicBezTo>
                      <a:pt x="112" y="634"/>
                      <a:pt x="102" y="655"/>
                      <a:pt x="96" y="682"/>
                    </a:cubicBezTo>
                    <a:cubicBezTo>
                      <a:pt x="90" y="708"/>
                      <a:pt x="89" y="746"/>
                      <a:pt x="89" y="756"/>
                    </a:cubicBezTo>
                    <a:cubicBezTo>
                      <a:pt x="88" y="767"/>
                      <a:pt x="86" y="778"/>
                      <a:pt x="83" y="783"/>
                    </a:cubicBezTo>
                    <a:cubicBezTo>
                      <a:pt x="82" y="788"/>
                      <a:pt x="82" y="794"/>
                      <a:pt x="82" y="794"/>
                    </a:cubicBezTo>
                    <a:cubicBezTo>
                      <a:pt x="82" y="794"/>
                      <a:pt x="74" y="802"/>
                      <a:pt x="75" y="809"/>
                    </a:cubicBezTo>
                    <a:cubicBezTo>
                      <a:pt x="75" y="815"/>
                      <a:pt x="77" y="828"/>
                      <a:pt x="77" y="836"/>
                    </a:cubicBezTo>
                    <a:cubicBezTo>
                      <a:pt x="76" y="843"/>
                      <a:pt x="70" y="856"/>
                      <a:pt x="76" y="862"/>
                    </a:cubicBezTo>
                    <a:cubicBezTo>
                      <a:pt x="82" y="868"/>
                      <a:pt x="92" y="875"/>
                      <a:pt x="101" y="876"/>
                    </a:cubicBezTo>
                    <a:cubicBezTo>
                      <a:pt x="110" y="876"/>
                      <a:pt x="115" y="876"/>
                      <a:pt x="118" y="870"/>
                    </a:cubicBezTo>
                    <a:cubicBezTo>
                      <a:pt x="120" y="864"/>
                      <a:pt x="120" y="854"/>
                      <a:pt x="118" y="850"/>
                    </a:cubicBezTo>
                    <a:cubicBezTo>
                      <a:pt x="117" y="845"/>
                      <a:pt x="113" y="842"/>
                      <a:pt x="114" y="839"/>
                    </a:cubicBezTo>
                    <a:cubicBezTo>
                      <a:pt x="114" y="835"/>
                      <a:pt x="114" y="833"/>
                      <a:pt x="114" y="832"/>
                    </a:cubicBezTo>
                    <a:cubicBezTo>
                      <a:pt x="113" y="831"/>
                      <a:pt x="112" y="830"/>
                      <a:pt x="112" y="830"/>
                    </a:cubicBezTo>
                    <a:cubicBezTo>
                      <a:pt x="112" y="830"/>
                      <a:pt x="112" y="820"/>
                      <a:pt x="112" y="815"/>
                    </a:cubicBezTo>
                    <a:cubicBezTo>
                      <a:pt x="112" y="811"/>
                      <a:pt x="111" y="803"/>
                      <a:pt x="113" y="800"/>
                    </a:cubicBezTo>
                    <a:cubicBezTo>
                      <a:pt x="114" y="796"/>
                      <a:pt x="115" y="790"/>
                      <a:pt x="115" y="785"/>
                    </a:cubicBezTo>
                    <a:cubicBezTo>
                      <a:pt x="114" y="780"/>
                      <a:pt x="113" y="774"/>
                      <a:pt x="118" y="758"/>
                    </a:cubicBezTo>
                    <a:cubicBezTo>
                      <a:pt x="124" y="742"/>
                      <a:pt x="141" y="715"/>
                      <a:pt x="145" y="694"/>
                    </a:cubicBezTo>
                    <a:cubicBezTo>
                      <a:pt x="150" y="672"/>
                      <a:pt x="154" y="656"/>
                      <a:pt x="159" y="647"/>
                    </a:cubicBezTo>
                    <a:cubicBezTo>
                      <a:pt x="164" y="637"/>
                      <a:pt x="171" y="624"/>
                      <a:pt x="174" y="615"/>
                    </a:cubicBezTo>
                    <a:cubicBezTo>
                      <a:pt x="177" y="606"/>
                      <a:pt x="180" y="592"/>
                      <a:pt x="180" y="592"/>
                    </a:cubicBezTo>
                    <a:cubicBezTo>
                      <a:pt x="198" y="589"/>
                      <a:pt x="198" y="589"/>
                      <a:pt x="198" y="589"/>
                    </a:cubicBezTo>
                    <a:cubicBezTo>
                      <a:pt x="198" y="589"/>
                      <a:pt x="201" y="598"/>
                      <a:pt x="201" y="605"/>
                    </a:cubicBezTo>
                    <a:cubicBezTo>
                      <a:pt x="201" y="611"/>
                      <a:pt x="192" y="651"/>
                      <a:pt x="191" y="665"/>
                    </a:cubicBezTo>
                    <a:cubicBezTo>
                      <a:pt x="190" y="679"/>
                      <a:pt x="193" y="696"/>
                      <a:pt x="193" y="711"/>
                    </a:cubicBezTo>
                    <a:cubicBezTo>
                      <a:pt x="193" y="728"/>
                      <a:pt x="192" y="749"/>
                      <a:pt x="191" y="758"/>
                    </a:cubicBezTo>
                    <a:cubicBezTo>
                      <a:pt x="189" y="767"/>
                      <a:pt x="187" y="772"/>
                      <a:pt x="187" y="772"/>
                    </a:cubicBezTo>
                    <a:cubicBezTo>
                      <a:pt x="187" y="772"/>
                      <a:pt x="186" y="772"/>
                      <a:pt x="185" y="774"/>
                    </a:cubicBezTo>
                    <a:cubicBezTo>
                      <a:pt x="185" y="776"/>
                      <a:pt x="178" y="785"/>
                      <a:pt x="178" y="791"/>
                    </a:cubicBezTo>
                    <a:cubicBezTo>
                      <a:pt x="177" y="797"/>
                      <a:pt x="181" y="801"/>
                      <a:pt x="183" y="803"/>
                    </a:cubicBezTo>
                    <a:cubicBezTo>
                      <a:pt x="185" y="806"/>
                      <a:pt x="189" y="814"/>
                      <a:pt x="189" y="818"/>
                    </a:cubicBezTo>
                    <a:cubicBezTo>
                      <a:pt x="189" y="821"/>
                      <a:pt x="188" y="823"/>
                      <a:pt x="189" y="825"/>
                    </a:cubicBezTo>
                    <a:cubicBezTo>
                      <a:pt x="189" y="826"/>
                      <a:pt x="191" y="827"/>
                      <a:pt x="191" y="827"/>
                    </a:cubicBezTo>
                    <a:cubicBezTo>
                      <a:pt x="196" y="824"/>
                      <a:pt x="196" y="824"/>
                      <a:pt x="196" y="824"/>
                    </a:cubicBezTo>
                    <a:cubicBezTo>
                      <a:pt x="195" y="822"/>
                      <a:pt x="195" y="822"/>
                      <a:pt x="195" y="822"/>
                    </a:cubicBezTo>
                    <a:cubicBezTo>
                      <a:pt x="195" y="812"/>
                      <a:pt x="195" y="812"/>
                      <a:pt x="195" y="812"/>
                    </a:cubicBezTo>
                    <a:cubicBezTo>
                      <a:pt x="195" y="812"/>
                      <a:pt x="205" y="819"/>
                      <a:pt x="208" y="824"/>
                    </a:cubicBezTo>
                    <a:cubicBezTo>
                      <a:pt x="211" y="829"/>
                      <a:pt x="213" y="837"/>
                      <a:pt x="216" y="841"/>
                    </a:cubicBezTo>
                    <a:cubicBezTo>
                      <a:pt x="221" y="847"/>
                      <a:pt x="239" y="851"/>
                      <a:pt x="246" y="852"/>
                    </a:cubicBezTo>
                    <a:cubicBezTo>
                      <a:pt x="253" y="853"/>
                      <a:pt x="261" y="852"/>
                      <a:pt x="263" y="848"/>
                    </a:cubicBezTo>
                    <a:cubicBezTo>
                      <a:pt x="266" y="845"/>
                      <a:pt x="263" y="838"/>
                      <a:pt x="260" y="833"/>
                    </a:cubicBezTo>
                    <a:cubicBezTo>
                      <a:pt x="256" y="829"/>
                      <a:pt x="253" y="827"/>
                      <a:pt x="253" y="827"/>
                    </a:cubicBezTo>
                    <a:cubicBezTo>
                      <a:pt x="253" y="827"/>
                      <a:pt x="253" y="823"/>
                      <a:pt x="252" y="822"/>
                    </a:cubicBezTo>
                    <a:cubicBezTo>
                      <a:pt x="250" y="821"/>
                      <a:pt x="248" y="821"/>
                      <a:pt x="248" y="819"/>
                    </a:cubicBezTo>
                    <a:cubicBezTo>
                      <a:pt x="247" y="817"/>
                      <a:pt x="243" y="815"/>
                      <a:pt x="243" y="815"/>
                    </a:cubicBezTo>
                    <a:cubicBezTo>
                      <a:pt x="243" y="815"/>
                      <a:pt x="241" y="809"/>
                      <a:pt x="239" y="809"/>
                    </a:cubicBezTo>
                    <a:cubicBezTo>
                      <a:pt x="238" y="808"/>
                      <a:pt x="237" y="809"/>
                      <a:pt x="237" y="809"/>
                    </a:cubicBezTo>
                    <a:cubicBezTo>
                      <a:pt x="237" y="809"/>
                      <a:pt x="226" y="789"/>
                      <a:pt x="225" y="781"/>
                    </a:cubicBezTo>
                    <a:cubicBezTo>
                      <a:pt x="224" y="773"/>
                      <a:pt x="224" y="761"/>
                      <a:pt x="226" y="751"/>
                    </a:cubicBezTo>
                    <a:cubicBezTo>
                      <a:pt x="226" y="751"/>
                      <a:pt x="238" y="694"/>
                      <a:pt x="242" y="672"/>
                    </a:cubicBezTo>
                    <a:cubicBezTo>
                      <a:pt x="242" y="672"/>
                      <a:pt x="246" y="611"/>
                      <a:pt x="248" y="602"/>
                    </a:cubicBezTo>
                    <a:cubicBezTo>
                      <a:pt x="249" y="593"/>
                      <a:pt x="251" y="580"/>
                      <a:pt x="251" y="580"/>
                    </a:cubicBezTo>
                    <a:cubicBezTo>
                      <a:pt x="251" y="580"/>
                      <a:pt x="260" y="579"/>
                      <a:pt x="271" y="576"/>
                    </a:cubicBezTo>
                    <a:cubicBezTo>
                      <a:pt x="280" y="574"/>
                      <a:pt x="280" y="567"/>
                      <a:pt x="284" y="564"/>
                    </a:cubicBezTo>
                    <a:cubicBezTo>
                      <a:pt x="287" y="561"/>
                      <a:pt x="288" y="559"/>
                      <a:pt x="288" y="558"/>
                    </a:cubicBezTo>
                    <a:cubicBezTo>
                      <a:pt x="288" y="558"/>
                      <a:pt x="284" y="506"/>
                      <a:pt x="284" y="490"/>
                    </a:cubicBezTo>
                    <a:cubicBezTo>
                      <a:pt x="284" y="474"/>
                      <a:pt x="282" y="441"/>
                      <a:pt x="281" y="434"/>
                    </a:cubicBezTo>
                    <a:cubicBezTo>
                      <a:pt x="280" y="428"/>
                      <a:pt x="282" y="409"/>
                      <a:pt x="282" y="405"/>
                    </a:cubicBezTo>
                    <a:cubicBezTo>
                      <a:pt x="282" y="402"/>
                      <a:pt x="281" y="396"/>
                      <a:pt x="281" y="396"/>
                    </a:cubicBezTo>
                    <a:cubicBezTo>
                      <a:pt x="281" y="396"/>
                      <a:pt x="287" y="394"/>
                      <a:pt x="286" y="392"/>
                    </a:cubicBezTo>
                    <a:cubicBezTo>
                      <a:pt x="286" y="390"/>
                      <a:pt x="276" y="344"/>
                      <a:pt x="271" y="334"/>
                    </a:cubicBezTo>
                    <a:cubicBezTo>
                      <a:pt x="267" y="325"/>
                      <a:pt x="260" y="308"/>
                      <a:pt x="260" y="308"/>
                    </a:cubicBezTo>
                    <a:cubicBezTo>
                      <a:pt x="260" y="308"/>
                      <a:pt x="257" y="286"/>
                      <a:pt x="257" y="285"/>
                    </a:cubicBezTo>
                    <a:cubicBezTo>
                      <a:pt x="257" y="285"/>
                      <a:pt x="260" y="271"/>
                      <a:pt x="260" y="264"/>
                    </a:cubicBezTo>
                    <a:cubicBezTo>
                      <a:pt x="260" y="258"/>
                      <a:pt x="264" y="239"/>
                      <a:pt x="264" y="239"/>
                    </a:cubicBezTo>
                    <a:cubicBezTo>
                      <a:pt x="264" y="239"/>
                      <a:pt x="285" y="245"/>
                      <a:pt x="288" y="246"/>
                    </a:cubicBezTo>
                    <a:cubicBezTo>
                      <a:pt x="290" y="248"/>
                      <a:pt x="306" y="254"/>
                      <a:pt x="313" y="255"/>
                    </a:cubicBezTo>
                    <a:cubicBezTo>
                      <a:pt x="319" y="256"/>
                      <a:pt x="327" y="253"/>
                      <a:pt x="329" y="252"/>
                    </a:cubicBezTo>
                    <a:cubicBezTo>
                      <a:pt x="331" y="251"/>
                      <a:pt x="339" y="241"/>
                      <a:pt x="339" y="235"/>
                    </a:cubicBezTo>
                    <a:cubicBezTo>
                      <a:pt x="339" y="230"/>
                      <a:pt x="339" y="220"/>
                      <a:pt x="337" y="216"/>
                    </a:cubicBezTo>
                    <a:cubicBezTo>
                      <a:pt x="335" y="212"/>
                      <a:pt x="331" y="208"/>
                      <a:pt x="330" y="207"/>
                    </a:cubicBezTo>
                    <a:cubicBezTo>
                      <a:pt x="330" y="206"/>
                      <a:pt x="328" y="201"/>
                      <a:pt x="325" y="198"/>
                    </a:cubicBezTo>
                    <a:cubicBezTo>
                      <a:pt x="323" y="195"/>
                      <a:pt x="319" y="188"/>
                      <a:pt x="318" y="185"/>
                    </a:cubicBezTo>
                    <a:cubicBezTo>
                      <a:pt x="317" y="183"/>
                      <a:pt x="314" y="177"/>
                      <a:pt x="313" y="176"/>
                    </a:cubicBezTo>
                    <a:cubicBezTo>
                      <a:pt x="312" y="175"/>
                      <a:pt x="308" y="172"/>
                      <a:pt x="308" y="172"/>
                    </a:cubicBezTo>
                    <a:cubicBezTo>
                      <a:pt x="308" y="172"/>
                      <a:pt x="299" y="159"/>
                      <a:pt x="297" y="157"/>
                    </a:cubicBezTo>
                    <a:cubicBezTo>
                      <a:pt x="295" y="156"/>
                      <a:pt x="290" y="148"/>
                      <a:pt x="290" y="148"/>
                    </a:cubicBezTo>
                    <a:cubicBezTo>
                      <a:pt x="290" y="148"/>
                      <a:pt x="279" y="131"/>
                      <a:pt x="279" y="130"/>
                    </a:cubicBezTo>
                    <a:cubicBezTo>
                      <a:pt x="278" y="129"/>
                      <a:pt x="275" y="129"/>
                      <a:pt x="273" y="128"/>
                    </a:cubicBezTo>
                    <a:cubicBezTo>
                      <a:pt x="271" y="128"/>
                      <a:pt x="270" y="128"/>
                      <a:pt x="270" y="128"/>
                    </a:cubicBezTo>
                    <a:cubicBezTo>
                      <a:pt x="270" y="128"/>
                      <a:pt x="267" y="123"/>
                      <a:pt x="266" y="119"/>
                    </a:cubicBezTo>
                    <a:cubicBezTo>
                      <a:pt x="265" y="115"/>
                      <a:pt x="264" y="107"/>
                      <a:pt x="263" y="104"/>
                    </a:cubicBezTo>
                    <a:cubicBezTo>
                      <a:pt x="263" y="101"/>
                      <a:pt x="264" y="96"/>
                      <a:pt x="263" y="94"/>
                    </a:cubicBezTo>
                    <a:cubicBezTo>
                      <a:pt x="261" y="92"/>
                      <a:pt x="257" y="88"/>
                      <a:pt x="257" y="88"/>
                    </a:cubicBezTo>
                    <a:cubicBezTo>
                      <a:pt x="257" y="88"/>
                      <a:pt x="256" y="79"/>
                      <a:pt x="256" y="77"/>
                    </a:cubicBezTo>
                    <a:cubicBezTo>
                      <a:pt x="256" y="74"/>
                      <a:pt x="253" y="73"/>
                      <a:pt x="251" y="72"/>
                    </a:cubicBezTo>
                    <a:cubicBezTo>
                      <a:pt x="249" y="72"/>
                      <a:pt x="243" y="70"/>
                      <a:pt x="243" y="70"/>
                    </a:cubicBezTo>
                    <a:cubicBezTo>
                      <a:pt x="243" y="70"/>
                      <a:pt x="241" y="68"/>
                      <a:pt x="239" y="67"/>
                    </a:cubicBezTo>
                    <a:cubicBezTo>
                      <a:pt x="238" y="66"/>
                      <a:pt x="237" y="64"/>
                      <a:pt x="236" y="64"/>
                    </a:cubicBezTo>
                    <a:cubicBezTo>
                      <a:pt x="236" y="64"/>
                      <a:pt x="234" y="65"/>
                      <a:pt x="234" y="65"/>
                    </a:cubicBezTo>
                    <a:cubicBezTo>
                      <a:pt x="234" y="65"/>
                      <a:pt x="235" y="63"/>
                      <a:pt x="235" y="62"/>
                    </a:cubicBezTo>
                    <a:cubicBezTo>
                      <a:pt x="235" y="60"/>
                      <a:pt x="237" y="59"/>
                      <a:pt x="237" y="58"/>
                    </a:cubicBezTo>
                    <a:cubicBezTo>
                      <a:pt x="238" y="57"/>
                      <a:pt x="238" y="56"/>
                      <a:pt x="238" y="56"/>
                    </a:cubicBezTo>
                    <a:cubicBezTo>
                      <a:pt x="238" y="56"/>
                      <a:pt x="240" y="55"/>
                      <a:pt x="241" y="51"/>
                    </a:cubicBezTo>
                    <a:cubicBezTo>
                      <a:pt x="241" y="48"/>
                      <a:pt x="237" y="34"/>
                      <a:pt x="234" y="30"/>
                    </a:cubicBezTo>
                    <a:cubicBezTo>
                      <a:pt x="232" y="26"/>
                      <a:pt x="227" y="22"/>
                      <a:pt x="227" y="22"/>
                    </a:cubicBezTo>
                    <a:cubicBezTo>
                      <a:pt x="227" y="22"/>
                      <a:pt x="227" y="20"/>
                      <a:pt x="226" y="19"/>
                    </a:cubicBezTo>
                    <a:cubicBezTo>
                      <a:pt x="224" y="18"/>
                      <a:pt x="221" y="17"/>
                      <a:pt x="221" y="17"/>
                    </a:cubicBezTo>
                    <a:cubicBezTo>
                      <a:pt x="221" y="17"/>
                      <a:pt x="215" y="9"/>
                      <a:pt x="211" y="8"/>
                    </a:cubicBezTo>
                    <a:cubicBezTo>
                      <a:pt x="207" y="8"/>
                      <a:pt x="205" y="7"/>
                      <a:pt x="205" y="7"/>
                    </a:cubicBezTo>
                    <a:cubicBezTo>
                      <a:pt x="205" y="7"/>
                      <a:pt x="204" y="4"/>
                      <a:pt x="201" y="3"/>
                    </a:cubicBezTo>
                    <a:cubicBezTo>
                      <a:pt x="198" y="3"/>
                      <a:pt x="195" y="3"/>
                      <a:pt x="195" y="3"/>
                    </a:cubicBezTo>
                    <a:cubicBezTo>
                      <a:pt x="195" y="3"/>
                      <a:pt x="189" y="0"/>
                      <a:pt x="187" y="1"/>
                    </a:cubicBezTo>
                    <a:cubicBezTo>
                      <a:pt x="184" y="2"/>
                      <a:pt x="183" y="3"/>
                      <a:pt x="183" y="3"/>
                    </a:cubicBezTo>
                    <a:cubicBezTo>
                      <a:pt x="183" y="3"/>
                      <a:pt x="170" y="0"/>
                      <a:pt x="158" y="12"/>
                    </a:cubicBezTo>
                    <a:cubicBezTo>
                      <a:pt x="150" y="21"/>
                      <a:pt x="147" y="39"/>
                      <a:pt x="143" y="45"/>
                    </a:cubicBezTo>
                    <a:cubicBezTo>
                      <a:pt x="143" y="45"/>
                      <a:pt x="137" y="56"/>
                      <a:pt x="134" y="69"/>
                    </a:cubicBezTo>
                    <a:cubicBezTo>
                      <a:pt x="134" y="72"/>
                      <a:pt x="133" y="76"/>
                      <a:pt x="133" y="80"/>
                    </a:cubicBezTo>
                    <a:cubicBezTo>
                      <a:pt x="133" y="81"/>
                      <a:pt x="132" y="82"/>
                      <a:pt x="132" y="83"/>
                    </a:cubicBezTo>
                    <a:cubicBezTo>
                      <a:pt x="129" y="92"/>
                      <a:pt x="122" y="96"/>
                      <a:pt x="119" y="107"/>
                    </a:cubicBezTo>
                    <a:cubicBezTo>
                      <a:pt x="117" y="113"/>
                      <a:pt x="117" y="118"/>
                      <a:pt x="119" y="122"/>
                    </a:cubicBezTo>
                    <a:cubicBezTo>
                      <a:pt x="118" y="123"/>
                      <a:pt x="118" y="123"/>
                      <a:pt x="118" y="124"/>
                    </a:cubicBezTo>
                    <a:cubicBezTo>
                      <a:pt x="117" y="127"/>
                      <a:pt x="118" y="129"/>
                      <a:pt x="120" y="131"/>
                    </a:cubicBezTo>
                    <a:cubicBezTo>
                      <a:pt x="120" y="131"/>
                      <a:pt x="120" y="131"/>
                      <a:pt x="120" y="131"/>
                    </a:cubicBezTo>
                    <a:cubicBezTo>
                      <a:pt x="118" y="131"/>
                      <a:pt x="114" y="129"/>
                      <a:pt x="112" y="127"/>
                    </a:cubicBezTo>
                    <a:cubicBezTo>
                      <a:pt x="111" y="124"/>
                      <a:pt x="112" y="121"/>
                      <a:pt x="111" y="122"/>
                    </a:cubicBezTo>
                    <a:cubicBezTo>
                      <a:pt x="110" y="123"/>
                      <a:pt x="111" y="125"/>
                      <a:pt x="111" y="125"/>
                    </a:cubicBezTo>
                    <a:cubicBezTo>
                      <a:pt x="111" y="125"/>
                      <a:pt x="109" y="123"/>
                      <a:pt x="109" y="121"/>
                    </a:cubicBezTo>
                    <a:cubicBezTo>
                      <a:pt x="110" y="119"/>
                      <a:pt x="109" y="118"/>
                      <a:pt x="109" y="120"/>
                    </a:cubicBezTo>
                    <a:cubicBezTo>
                      <a:pt x="108" y="121"/>
                      <a:pt x="109" y="126"/>
                      <a:pt x="111" y="128"/>
                    </a:cubicBezTo>
                    <a:cubicBezTo>
                      <a:pt x="114" y="130"/>
                      <a:pt x="117" y="131"/>
                      <a:pt x="117" y="131"/>
                    </a:cubicBezTo>
                    <a:cubicBezTo>
                      <a:pt x="117" y="131"/>
                      <a:pt x="108" y="134"/>
                      <a:pt x="104" y="135"/>
                    </a:cubicBezTo>
                    <a:cubicBezTo>
                      <a:pt x="99" y="136"/>
                      <a:pt x="92" y="139"/>
                      <a:pt x="92" y="139"/>
                    </a:cubicBezTo>
                    <a:cubicBezTo>
                      <a:pt x="92" y="139"/>
                      <a:pt x="86" y="140"/>
                      <a:pt x="85" y="143"/>
                    </a:cubicBezTo>
                    <a:cubicBezTo>
                      <a:pt x="83" y="146"/>
                      <a:pt x="83" y="156"/>
                      <a:pt x="82" y="157"/>
                    </a:cubicBezTo>
                    <a:cubicBezTo>
                      <a:pt x="82" y="159"/>
                      <a:pt x="81" y="161"/>
                      <a:pt x="75" y="164"/>
                    </a:cubicBezTo>
                    <a:cubicBezTo>
                      <a:pt x="70" y="168"/>
                      <a:pt x="61" y="179"/>
                      <a:pt x="59" y="183"/>
                    </a:cubicBezTo>
                    <a:cubicBezTo>
                      <a:pt x="56" y="187"/>
                      <a:pt x="48" y="198"/>
                      <a:pt x="45" y="201"/>
                    </a:cubicBezTo>
                    <a:cubicBezTo>
                      <a:pt x="42" y="203"/>
                      <a:pt x="27" y="217"/>
                      <a:pt x="17" y="232"/>
                    </a:cubicBezTo>
                    <a:cubicBezTo>
                      <a:pt x="8" y="247"/>
                      <a:pt x="2" y="257"/>
                      <a:pt x="1" y="260"/>
                    </a:cubicBezTo>
                    <a:cubicBezTo>
                      <a:pt x="0" y="262"/>
                      <a:pt x="1" y="264"/>
                      <a:pt x="3" y="271"/>
                    </a:cubicBezTo>
                    <a:close/>
                    <a:moveTo>
                      <a:pt x="218" y="131"/>
                    </a:moveTo>
                    <a:cubicBezTo>
                      <a:pt x="219" y="131"/>
                      <a:pt x="219" y="131"/>
                      <a:pt x="219" y="132"/>
                    </a:cubicBezTo>
                    <a:cubicBezTo>
                      <a:pt x="220" y="132"/>
                      <a:pt x="220" y="132"/>
                      <a:pt x="220" y="132"/>
                    </a:cubicBezTo>
                    <a:cubicBezTo>
                      <a:pt x="220" y="134"/>
                      <a:pt x="219" y="137"/>
                      <a:pt x="218" y="139"/>
                    </a:cubicBezTo>
                    <a:cubicBezTo>
                      <a:pt x="218" y="137"/>
                      <a:pt x="218" y="132"/>
                      <a:pt x="218" y="131"/>
                    </a:cubicBezTo>
                    <a:close/>
                    <a:moveTo>
                      <a:pt x="226" y="107"/>
                    </a:moveTo>
                    <a:cubicBezTo>
                      <a:pt x="226" y="110"/>
                      <a:pt x="225" y="114"/>
                      <a:pt x="225" y="117"/>
                    </a:cubicBezTo>
                    <a:cubicBezTo>
                      <a:pt x="225" y="119"/>
                      <a:pt x="224" y="121"/>
                      <a:pt x="224" y="123"/>
                    </a:cubicBezTo>
                    <a:cubicBezTo>
                      <a:pt x="223" y="121"/>
                      <a:pt x="223" y="119"/>
                      <a:pt x="224" y="117"/>
                    </a:cubicBezTo>
                    <a:cubicBezTo>
                      <a:pt x="224" y="115"/>
                      <a:pt x="224" y="113"/>
                      <a:pt x="225" y="110"/>
                    </a:cubicBezTo>
                    <a:cubicBezTo>
                      <a:pt x="225" y="109"/>
                      <a:pt x="225" y="108"/>
                      <a:pt x="226" y="107"/>
                    </a:cubicBezTo>
                    <a:close/>
                    <a:moveTo>
                      <a:pt x="236" y="126"/>
                    </a:moveTo>
                    <a:cubicBezTo>
                      <a:pt x="236" y="126"/>
                      <a:pt x="236" y="126"/>
                      <a:pt x="237" y="126"/>
                    </a:cubicBezTo>
                    <a:cubicBezTo>
                      <a:pt x="233" y="126"/>
                      <a:pt x="228" y="126"/>
                      <a:pt x="226" y="125"/>
                    </a:cubicBezTo>
                    <a:cubicBezTo>
                      <a:pt x="226" y="125"/>
                      <a:pt x="225" y="124"/>
                      <a:pt x="225" y="124"/>
                    </a:cubicBezTo>
                    <a:cubicBezTo>
                      <a:pt x="225" y="124"/>
                      <a:pt x="225" y="124"/>
                      <a:pt x="225" y="124"/>
                    </a:cubicBezTo>
                    <a:cubicBezTo>
                      <a:pt x="227" y="118"/>
                      <a:pt x="228" y="109"/>
                      <a:pt x="228" y="104"/>
                    </a:cubicBezTo>
                    <a:cubicBezTo>
                      <a:pt x="229" y="105"/>
                      <a:pt x="231" y="107"/>
                      <a:pt x="232" y="109"/>
                    </a:cubicBezTo>
                    <a:cubicBezTo>
                      <a:pt x="233" y="112"/>
                      <a:pt x="235" y="122"/>
                      <a:pt x="236" y="126"/>
                    </a:cubicBezTo>
                    <a:close/>
                    <a:moveTo>
                      <a:pt x="240" y="77"/>
                    </a:moveTo>
                    <a:cubicBezTo>
                      <a:pt x="237" y="78"/>
                      <a:pt x="237" y="78"/>
                      <a:pt x="237" y="78"/>
                    </a:cubicBezTo>
                    <a:cubicBezTo>
                      <a:pt x="238" y="77"/>
                      <a:pt x="238" y="77"/>
                      <a:pt x="238" y="77"/>
                    </a:cubicBezTo>
                    <a:cubicBezTo>
                      <a:pt x="238" y="77"/>
                      <a:pt x="238" y="77"/>
                      <a:pt x="239" y="77"/>
                    </a:cubicBezTo>
                    <a:cubicBezTo>
                      <a:pt x="240" y="77"/>
                      <a:pt x="240" y="77"/>
                      <a:pt x="240" y="77"/>
                    </a:cubicBezTo>
                    <a:close/>
                    <a:moveTo>
                      <a:pt x="243" y="88"/>
                    </a:moveTo>
                    <a:cubicBezTo>
                      <a:pt x="243" y="88"/>
                      <a:pt x="242" y="88"/>
                      <a:pt x="241" y="88"/>
                    </a:cubicBezTo>
                    <a:cubicBezTo>
                      <a:pt x="240" y="88"/>
                      <a:pt x="239" y="89"/>
                      <a:pt x="239" y="89"/>
                    </a:cubicBezTo>
                    <a:cubicBezTo>
                      <a:pt x="239" y="86"/>
                      <a:pt x="239" y="86"/>
                      <a:pt x="239" y="86"/>
                    </a:cubicBezTo>
                    <a:cubicBezTo>
                      <a:pt x="239" y="86"/>
                      <a:pt x="240" y="86"/>
                      <a:pt x="240" y="86"/>
                    </a:cubicBezTo>
                    <a:cubicBezTo>
                      <a:pt x="241" y="86"/>
                      <a:pt x="242" y="85"/>
                      <a:pt x="242" y="85"/>
                    </a:cubicBezTo>
                    <a:cubicBezTo>
                      <a:pt x="243" y="87"/>
                      <a:pt x="243" y="87"/>
                      <a:pt x="243" y="87"/>
                    </a:cubicBezTo>
                    <a:lnTo>
                      <a:pt x="243" y="88"/>
                    </a:lnTo>
                    <a:close/>
                    <a:moveTo>
                      <a:pt x="243" y="100"/>
                    </a:moveTo>
                    <a:cubicBezTo>
                      <a:pt x="243" y="101"/>
                      <a:pt x="243" y="103"/>
                      <a:pt x="243" y="103"/>
                    </a:cubicBezTo>
                    <a:cubicBezTo>
                      <a:pt x="243" y="103"/>
                      <a:pt x="241" y="104"/>
                      <a:pt x="241" y="104"/>
                    </a:cubicBezTo>
                    <a:cubicBezTo>
                      <a:pt x="241" y="105"/>
                      <a:pt x="240" y="105"/>
                      <a:pt x="240" y="105"/>
                    </a:cubicBezTo>
                    <a:cubicBezTo>
                      <a:pt x="240" y="105"/>
                      <a:pt x="239" y="104"/>
                      <a:pt x="239" y="103"/>
                    </a:cubicBezTo>
                    <a:cubicBezTo>
                      <a:pt x="238" y="102"/>
                      <a:pt x="238" y="102"/>
                      <a:pt x="238" y="102"/>
                    </a:cubicBezTo>
                    <a:cubicBezTo>
                      <a:pt x="238" y="96"/>
                      <a:pt x="238" y="96"/>
                      <a:pt x="238" y="96"/>
                    </a:cubicBezTo>
                    <a:cubicBezTo>
                      <a:pt x="238" y="96"/>
                      <a:pt x="239" y="96"/>
                      <a:pt x="240" y="96"/>
                    </a:cubicBezTo>
                    <a:cubicBezTo>
                      <a:pt x="241" y="96"/>
                      <a:pt x="243" y="95"/>
                      <a:pt x="243" y="95"/>
                    </a:cubicBezTo>
                    <a:cubicBezTo>
                      <a:pt x="243" y="95"/>
                      <a:pt x="243" y="96"/>
                      <a:pt x="244" y="97"/>
                    </a:cubicBezTo>
                    <a:cubicBezTo>
                      <a:pt x="244" y="97"/>
                      <a:pt x="243" y="99"/>
                      <a:pt x="243" y="100"/>
                    </a:cubicBezTo>
                    <a:close/>
                    <a:moveTo>
                      <a:pt x="237" y="143"/>
                    </a:moveTo>
                    <a:cubicBezTo>
                      <a:pt x="235" y="143"/>
                      <a:pt x="233" y="143"/>
                      <a:pt x="232" y="142"/>
                    </a:cubicBezTo>
                    <a:cubicBezTo>
                      <a:pt x="233" y="142"/>
                      <a:pt x="235" y="141"/>
                      <a:pt x="236" y="140"/>
                    </a:cubicBezTo>
                    <a:cubicBezTo>
                      <a:pt x="237" y="139"/>
                      <a:pt x="240" y="136"/>
                      <a:pt x="241" y="133"/>
                    </a:cubicBezTo>
                    <a:cubicBezTo>
                      <a:pt x="241" y="133"/>
                      <a:pt x="241" y="133"/>
                      <a:pt x="241" y="133"/>
                    </a:cubicBezTo>
                    <a:cubicBezTo>
                      <a:pt x="243" y="134"/>
                      <a:pt x="244" y="133"/>
                      <a:pt x="245" y="134"/>
                    </a:cubicBezTo>
                    <a:cubicBezTo>
                      <a:pt x="246" y="134"/>
                      <a:pt x="250" y="139"/>
                      <a:pt x="250" y="139"/>
                    </a:cubicBezTo>
                    <a:cubicBezTo>
                      <a:pt x="250" y="139"/>
                      <a:pt x="247" y="142"/>
                      <a:pt x="248" y="144"/>
                    </a:cubicBezTo>
                    <a:cubicBezTo>
                      <a:pt x="248" y="146"/>
                      <a:pt x="249" y="147"/>
                      <a:pt x="249" y="147"/>
                    </a:cubicBezTo>
                    <a:cubicBezTo>
                      <a:pt x="249" y="147"/>
                      <a:pt x="244" y="145"/>
                      <a:pt x="237" y="143"/>
                    </a:cubicBezTo>
                    <a:close/>
                    <a:moveTo>
                      <a:pt x="224" y="141"/>
                    </a:moveTo>
                    <a:cubicBezTo>
                      <a:pt x="222" y="141"/>
                      <a:pt x="220" y="140"/>
                      <a:pt x="219" y="140"/>
                    </a:cubicBezTo>
                    <a:cubicBezTo>
                      <a:pt x="219" y="139"/>
                      <a:pt x="220" y="138"/>
                      <a:pt x="220" y="137"/>
                    </a:cubicBezTo>
                    <a:cubicBezTo>
                      <a:pt x="220" y="136"/>
                      <a:pt x="221" y="135"/>
                      <a:pt x="222" y="133"/>
                    </a:cubicBezTo>
                    <a:cubicBezTo>
                      <a:pt x="227" y="136"/>
                      <a:pt x="232" y="134"/>
                      <a:pt x="235" y="133"/>
                    </a:cubicBezTo>
                    <a:cubicBezTo>
                      <a:pt x="239" y="131"/>
                      <a:pt x="240" y="134"/>
                      <a:pt x="237" y="137"/>
                    </a:cubicBezTo>
                    <a:cubicBezTo>
                      <a:pt x="235" y="139"/>
                      <a:pt x="230" y="141"/>
                      <a:pt x="228" y="142"/>
                    </a:cubicBezTo>
                    <a:cubicBezTo>
                      <a:pt x="226" y="141"/>
                      <a:pt x="225" y="141"/>
                      <a:pt x="224" y="141"/>
                    </a:cubicBezTo>
                    <a:close/>
                    <a:moveTo>
                      <a:pt x="133" y="91"/>
                    </a:moveTo>
                    <a:cubicBezTo>
                      <a:pt x="133" y="96"/>
                      <a:pt x="133" y="101"/>
                      <a:pt x="131" y="106"/>
                    </a:cubicBezTo>
                    <a:cubicBezTo>
                      <a:pt x="129" y="113"/>
                      <a:pt x="123" y="117"/>
                      <a:pt x="120" y="121"/>
                    </a:cubicBezTo>
                    <a:cubicBezTo>
                      <a:pt x="119" y="119"/>
                      <a:pt x="119" y="116"/>
                      <a:pt x="119" y="114"/>
                    </a:cubicBezTo>
                    <a:cubicBezTo>
                      <a:pt x="119" y="110"/>
                      <a:pt x="121" y="104"/>
                      <a:pt x="127" y="98"/>
                    </a:cubicBezTo>
                    <a:cubicBezTo>
                      <a:pt x="129" y="96"/>
                      <a:pt x="131" y="94"/>
                      <a:pt x="133" y="91"/>
                    </a:cubicBezTo>
                    <a:close/>
                    <a:moveTo>
                      <a:pt x="129" y="129"/>
                    </a:moveTo>
                    <a:cubicBezTo>
                      <a:pt x="129" y="129"/>
                      <a:pt x="130" y="129"/>
                      <a:pt x="130" y="129"/>
                    </a:cubicBezTo>
                    <a:cubicBezTo>
                      <a:pt x="129" y="129"/>
                      <a:pt x="129" y="130"/>
                      <a:pt x="128" y="130"/>
                    </a:cubicBezTo>
                    <a:cubicBezTo>
                      <a:pt x="129" y="130"/>
                      <a:pt x="129" y="129"/>
                      <a:pt x="129" y="129"/>
                    </a:cubicBezTo>
                    <a:close/>
                    <a:moveTo>
                      <a:pt x="133" y="127"/>
                    </a:moveTo>
                    <a:cubicBezTo>
                      <a:pt x="132" y="127"/>
                      <a:pt x="132" y="128"/>
                      <a:pt x="131" y="128"/>
                    </a:cubicBezTo>
                    <a:cubicBezTo>
                      <a:pt x="131" y="128"/>
                      <a:pt x="130" y="128"/>
                      <a:pt x="130" y="128"/>
                    </a:cubicBezTo>
                    <a:cubicBezTo>
                      <a:pt x="133" y="124"/>
                      <a:pt x="137" y="117"/>
                      <a:pt x="137" y="117"/>
                    </a:cubicBezTo>
                    <a:cubicBezTo>
                      <a:pt x="137" y="117"/>
                      <a:pt x="137" y="122"/>
                      <a:pt x="133" y="127"/>
                    </a:cubicBezTo>
                    <a:close/>
                    <a:moveTo>
                      <a:pt x="129" y="358"/>
                    </a:moveTo>
                    <a:cubicBezTo>
                      <a:pt x="130" y="358"/>
                      <a:pt x="133" y="358"/>
                      <a:pt x="133" y="358"/>
                    </a:cubicBezTo>
                    <a:cubicBezTo>
                      <a:pt x="132" y="363"/>
                      <a:pt x="132" y="363"/>
                      <a:pt x="132" y="363"/>
                    </a:cubicBezTo>
                    <a:cubicBezTo>
                      <a:pt x="132" y="363"/>
                      <a:pt x="130" y="362"/>
                      <a:pt x="129" y="362"/>
                    </a:cubicBezTo>
                    <a:cubicBezTo>
                      <a:pt x="127" y="361"/>
                      <a:pt x="128" y="359"/>
                      <a:pt x="129" y="358"/>
                    </a:cubicBezTo>
                    <a:close/>
                    <a:moveTo>
                      <a:pt x="62" y="274"/>
                    </a:moveTo>
                    <a:cubicBezTo>
                      <a:pt x="62" y="272"/>
                      <a:pt x="61" y="265"/>
                      <a:pt x="61" y="265"/>
                    </a:cubicBezTo>
                    <a:cubicBezTo>
                      <a:pt x="62" y="264"/>
                      <a:pt x="67" y="264"/>
                      <a:pt x="70" y="259"/>
                    </a:cubicBezTo>
                    <a:cubicBezTo>
                      <a:pt x="74" y="255"/>
                      <a:pt x="86" y="240"/>
                      <a:pt x="86" y="240"/>
                    </a:cubicBezTo>
                    <a:cubicBezTo>
                      <a:pt x="86" y="240"/>
                      <a:pt x="89" y="244"/>
                      <a:pt x="91" y="247"/>
                    </a:cubicBezTo>
                    <a:cubicBezTo>
                      <a:pt x="93" y="249"/>
                      <a:pt x="113" y="280"/>
                      <a:pt x="115" y="284"/>
                    </a:cubicBezTo>
                    <a:cubicBezTo>
                      <a:pt x="118" y="289"/>
                      <a:pt x="121" y="301"/>
                      <a:pt x="124" y="307"/>
                    </a:cubicBezTo>
                    <a:cubicBezTo>
                      <a:pt x="127" y="313"/>
                      <a:pt x="129" y="335"/>
                      <a:pt x="129" y="335"/>
                    </a:cubicBezTo>
                    <a:cubicBezTo>
                      <a:pt x="129" y="335"/>
                      <a:pt x="128" y="337"/>
                      <a:pt x="127" y="338"/>
                    </a:cubicBezTo>
                    <a:cubicBezTo>
                      <a:pt x="126" y="339"/>
                      <a:pt x="122" y="340"/>
                      <a:pt x="121" y="340"/>
                    </a:cubicBezTo>
                    <a:cubicBezTo>
                      <a:pt x="120" y="340"/>
                      <a:pt x="117" y="340"/>
                      <a:pt x="117" y="340"/>
                    </a:cubicBezTo>
                    <a:cubicBezTo>
                      <a:pt x="117" y="340"/>
                      <a:pt x="117" y="339"/>
                      <a:pt x="116" y="338"/>
                    </a:cubicBezTo>
                    <a:cubicBezTo>
                      <a:pt x="115" y="338"/>
                      <a:pt x="112" y="337"/>
                      <a:pt x="110" y="336"/>
                    </a:cubicBezTo>
                    <a:cubicBezTo>
                      <a:pt x="108" y="335"/>
                      <a:pt x="102" y="336"/>
                      <a:pt x="102" y="336"/>
                    </a:cubicBezTo>
                    <a:cubicBezTo>
                      <a:pt x="102" y="336"/>
                      <a:pt x="101" y="332"/>
                      <a:pt x="99" y="331"/>
                    </a:cubicBezTo>
                    <a:cubicBezTo>
                      <a:pt x="97" y="329"/>
                      <a:pt x="90" y="325"/>
                      <a:pt x="90" y="324"/>
                    </a:cubicBezTo>
                    <a:cubicBezTo>
                      <a:pt x="89" y="323"/>
                      <a:pt x="89" y="320"/>
                      <a:pt x="87" y="318"/>
                    </a:cubicBezTo>
                    <a:cubicBezTo>
                      <a:pt x="85" y="317"/>
                      <a:pt x="78" y="315"/>
                      <a:pt x="78" y="315"/>
                    </a:cubicBezTo>
                    <a:cubicBezTo>
                      <a:pt x="78" y="315"/>
                      <a:pt x="77" y="304"/>
                      <a:pt x="75" y="301"/>
                    </a:cubicBezTo>
                    <a:cubicBezTo>
                      <a:pt x="72" y="298"/>
                      <a:pt x="65" y="287"/>
                      <a:pt x="65" y="285"/>
                    </a:cubicBezTo>
                    <a:cubicBezTo>
                      <a:pt x="65" y="282"/>
                      <a:pt x="63" y="280"/>
                      <a:pt x="61" y="279"/>
                    </a:cubicBezTo>
                    <a:cubicBezTo>
                      <a:pt x="60" y="279"/>
                      <a:pt x="62" y="276"/>
                      <a:pt x="62" y="274"/>
                    </a:cubicBezTo>
                    <a:close/>
                  </a:path>
                </a:pathLst>
              </a:custGeom>
              <a:gradFill flip="none" rotWithShape="1">
                <a:gsLst>
                  <a:gs pos="0">
                    <a:schemeClr val="accent6">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8" name="Freeform 35"/>
              <p:cNvSpPr>
                <a:spLocks/>
              </p:cNvSpPr>
              <p:nvPr/>
            </p:nvSpPr>
            <p:spPr bwMode="black">
              <a:xfrm>
                <a:off x="5076824" y="3905250"/>
                <a:ext cx="215900" cy="263525"/>
              </a:xfrm>
              <a:custGeom>
                <a:avLst/>
                <a:gdLst/>
                <a:ahLst/>
                <a:cxnLst>
                  <a:cxn ang="0">
                    <a:pos x="72" y="42"/>
                  </a:cxn>
                  <a:cxn ang="0">
                    <a:pos x="79" y="23"/>
                  </a:cxn>
                  <a:cxn ang="0">
                    <a:pos x="81" y="1"/>
                  </a:cxn>
                  <a:cxn ang="0">
                    <a:pos x="88" y="1"/>
                  </a:cxn>
                  <a:cxn ang="0">
                    <a:pos x="92" y="10"/>
                  </a:cxn>
                  <a:cxn ang="0">
                    <a:pos x="104" y="21"/>
                  </a:cxn>
                  <a:cxn ang="0">
                    <a:pos x="119" y="34"/>
                  </a:cxn>
                  <a:cxn ang="0">
                    <a:pos x="118" y="36"/>
                  </a:cxn>
                  <a:cxn ang="0">
                    <a:pos x="103" y="31"/>
                  </a:cxn>
                  <a:cxn ang="0">
                    <a:pos x="94" y="21"/>
                  </a:cxn>
                  <a:cxn ang="0">
                    <a:pos x="93" y="24"/>
                  </a:cxn>
                  <a:cxn ang="0">
                    <a:pos x="96" y="27"/>
                  </a:cxn>
                  <a:cxn ang="0">
                    <a:pos x="87" y="43"/>
                  </a:cxn>
                  <a:cxn ang="0">
                    <a:pos x="81" y="54"/>
                  </a:cxn>
                  <a:cxn ang="0">
                    <a:pos x="76" y="83"/>
                  </a:cxn>
                  <a:cxn ang="0">
                    <a:pos x="80" y="110"/>
                  </a:cxn>
                  <a:cxn ang="0">
                    <a:pos x="76" y="148"/>
                  </a:cxn>
                  <a:cxn ang="0">
                    <a:pos x="66" y="109"/>
                  </a:cxn>
                  <a:cxn ang="0">
                    <a:pos x="64" y="67"/>
                  </a:cxn>
                  <a:cxn ang="0">
                    <a:pos x="35" y="38"/>
                  </a:cxn>
                  <a:cxn ang="0">
                    <a:pos x="36" y="31"/>
                  </a:cxn>
                  <a:cxn ang="0">
                    <a:pos x="37" y="28"/>
                  </a:cxn>
                  <a:cxn ang="0">
                    <a:pos x="21" y="28"/>
                  </a:cxn>
                  <a:cxn ang="0">
                    <a:pos x="3" y="34"/>
                  </a:cxn>
                  <a:cxn ang="0">
                    <a:pos x="1" y="28"/>
                  </a:cxn>
                  <a:cxn ang="0">
                    <a:pos x="10" y="11"/>
                  </a:cxn>
                  <a:cxn ang="0">
                    <a:pos x="17" y="9"/>
                  </a:cxn>
                  <a:cxn ang="0">
                    <a:pos x="24" y="4"/>
                  </a:cxn>
                  <a:cxn ang="0">
                    <a:pos x="25" y="12"/>
                  </a:cxn>
                  <a:cxn ang="0">
                    <a:pos x="15" y="16"/>
                  </a:cxn>
                  <a:cxn ang="0">
                    <a:pos x="11" y="15"/>
                  </a:cxn>
                  <a:cxn ang="0">
                    <a:pos x="22" y="16"/>
                  </a:cxn>
                  <a:cxn ang="0">
                    <a:pos x="31" y="6"/>
                  </a:cxn>
                  <a:cxn ang="0">
                    <a:pos x="31" y="0"/>
                  </a:cxn>
                  <a:cxn ang="0">
                    <a:pos x="38" y="13"/>
                  </a:cxn>
                  <a:cxn ang="0">
                    <a:pos x="45" y="27"/>
                  </a:cxn>
                  <a:cxn ang="0">
                    <a:pos x="56" y="44"/>
                  </a:cxn>
                  <a:cxn ang="0">
                    <a:pos x="66" y="59"/>
                  </a:cxn>
                  <a:cxn ang="0">
                    <a:pos x="72" y="42"/>
                  </a:cxn>
                </a:cxnLst>
                <a:rect l="0" t="0" r="r" b="b"/>
                <a:pathLst>
                  <a:path w="121" h="148">
                    <a:moveTo>
                      <a:pt x="72" y="42"/>
                    </a:moveTo>
                    <a:cubicBezTo>
                      <a:pt x="73" y="36"/>
                      <a:pt x="79" y="29"/>
                      <a:pt x="79" y="23"/>
                    </a:cubicBezTo>
                    <a:cubicBezTo>
                      <a:pt x="79" y="18"/>
                      <a:pt x="81" y="1"/>
                      <a:pt x="81" y="1"/>
                    </a:cubicBezTo>
                    <a:cubicBezTo>
                      <a:pt x="81" y="1"/>
                      <a:pt x="85" y="0"/>
                      <a:pt x="88" y="1"/>
                    </a:cubicBezTo>
                    <a:cubicBezTo>
                      <a:pt x="90" y="3"/>
                      <a:pt x="92" y="10"/>
                      <a:pt x="92" y="10"/>
                    </a:cubicBezTo>
                    <a:cubicBezTo>
                      <a:pt x="92" y="10"/>
                      <a:pt x="100" y="19"/>
                      <a:pt x="104" y="21"/>
                    </a:cubicBezTo>
                    <a:cubicBezTo>
                      <a:pt x="108" y="22"/>
                      <a:pt x="116" y="31"/>
                      <a:pt x="119" y="34"/>
                    </a:cubicBezTo>
                    <a:cubicBezTo>
                      <a:pt x="121" y="36"/>
                      <a:pt x="121" y="38"/>
                      <a:pt x="118" y="36"/>
                    </a:cubicBezTo>
                    <a:cubicBezTo>
                      <a:pt x="115" y="35"/>
                      <a:pt x="104" y="32"/>
                      <a:pt x="103" y="31"/>
                    </a:cubicBezTo>
                    <a:cubicBezTo>
                      <a:pt x="102" y="30"/>
                      <a:pt x="97" y="22"/>
                      <a:pt x="94" y="21"/>
                    </a:cubicBezTo>
                    <a:cubicBezTo>
                      <a:pt x="90" y="20"/>
                      <a:pt x="91" y="23"/>
                      <a:pt x="93" y="24"/>
                    </a:cubicBezTo>
                    <a:cubicBezTo>
                      <a:pt x="95" y="25"/>
                      <a:pt x="96" y="26"/>
                      <a:pt x="96" y="27"/>
                    </a:cubicBezTo>
                    <a:cubicBezTo>
                      <a:pt x="95" y="28"/>
                      <a:pt x="90" y="38"/>
                      <a:pt x="87" y="43"/>
                    </a:cubicBezTo>
                    <a:cubicBezTo>
                      <a:pt x="85" y="47"/>
                      <a:pt x="81" y="54"/>
                      <a:pt x="81" y="54"/>
                    </a:cubicBezTo>
                    <a:cubicBezTo>
                      <a:pt x="81" y="54"/>
                      <a:pt x="76" y="78"/>
                      <a:pt x="76" y="83"/>
                    </a:cubicBezTo>
                    <a:cubicBezTo>
                      <a:pt x="76" y="89"/>
                      <a:pt x="80" y="101"/>
                      <a:pt x="80" y="110"/>
                    </a:cubicBezTo>
                    <a:cubicBezTo>
                      <a:pt x="80" y="118"/>
                      <a:pt x="76" y="148"/>
                      <a:pt x="76" y="148"/>
                    </a:cubicBezTo>
                    <a:cubicBezTo>
                      <a:pt x="76" y="148"/>
                      <a:pt x="70" y="126"/>
                      <a:pt x="66" y="109"/>
                    </a:cubicBezTo>
                    <a:cubicBezTo>
                      <a:pt x="63" y="91"/>
                      <a:pt x="65" y="73"/>
                      <a:pt x="64" y="67"/>
                    </a:cubicBezTo>
                    <a:cubicBezTo>
                      <a:pt x="62" y="61"/>
                      <a:pt x="38" y="40"/>
                      <a:pt x="35" y="38"/>
                    </a:cubicBezTo>
                    <a:cubicBezTo>
                      <a:pt x="32" y="36"/>
                      <a:pt x="34" y="32"/>
                      <a:pt x="36" y="31"/>
                    </a:cubicBezTo>
                    <a:cubicBezTo>
                      <a:pt x="37" y="30"/>
                      <a:pt x="37" y="28"/>
                      <a:pt x="37" y="28"/>
                    </a:cubicBezTo>
                    <a:cubicBezTo>
                      <a:pt x="37" y="28"/>
                      <a:pt x="30" y="26"/>
                      <a:pt x="21" y="28"/>
                    </a:cubicBezTo>
                    <a:cubicBezTo>
                      <a:pt x="12" y="30"/>
                      <a:pt x="6" y="33"/>
                      <a:pt x="3" y="34"/>
                    </a:cubicBezTo>
                    <a:cubicBezTo>
                      <a:pt x="0" y="35"/>
                      <a:pt x="0" y="33"/>
                      <a:pt x="1" y="28"/>
                    </a:cubicBezTo>
                    <a:cubicBezTo>
                      <a:pt x="3" y="23"/>
                      <a:pt x="9" y="12"/>
                      <a:pt x="10" y="11"/>
                    </a:cubicBezTo>
                    <a:cubicBezTo>
                      <a:pt x="10" y="10"/>
                      <a:pt x="15" y="11"/>
                      <a:pt x="17" y="9"/>
                    </a:cubicBezTo>
                    <a:cubicBezTo>
                      <a:pt x="19" y="8"/>
                      <a:pt x="24" y="4"/>
                      <a:pt x="24" y="4"/>
                    </a:cubicBezTo>
                    <a:cubicBezTo>
                      <a:pt x="24" y="4"/>
                      <a:pt x="29" y="7"/>
                      <a:pt x="25" y="12"/>
                    </a:cubicBezTo>
                    <a:cubicBezTo>
                      <a:pt x="20" y="16"/>
                      <a:pt x="18" y="16"/>
                      <a:pt x="15" y="16"/>
                    </a:cubicBezTo>
                    <a:cubicBezTo>
                      <a:pt x="12" y="16"/>
                      <a:pt x="10" y="14"/>
                      <a:pt x="11" y="15"/>
                    </a:cubicBezTo>
                    <a:cubicBezTo>
                      <a:pt x="12" y="16"/>
                      <a:pt x="17" y="18"/>
                      <a:pt x="22" y="16"/>
                    </a:cubicBezTo>
                    <a:cubicBezTo>
                      <a:pt x="28" y="14"/>
                      <a:pt x="31" y="8"/>
                      <a:pt x="31" y="6"/>
                    </a:cubicBezTo>
                    <a:cubicBezTo>
                      <a:pt x="31" y="3"/>
                      <a:pt x="31" y="0"/>
                      <a:pt x="31" y="0"/>
                    </a:cubicBezTo>
                    <a:cubicBezTo>
                      <a:pt x="31" y="0"/>
                      <a:pt x="37" y="10"/>
                      <a:pt x="38" y="13"/>
                    </a:cubicBezTo>
                    <a:cubicBezTo>
                      <a:pt x="39" y="16"/>
                      <a:pt x="44" y="25"/>
                      <a:pt x="45" y="27"/>
                    </a:cubicBezTo>
                    <a:cubicBezTo>
                      <a:pt x="45" y="30"/>
                      <a:pt x="51" y="39"/>
                      <a:pt x="56" y="44"/>
                    </a:cubicBezTo>
                    <a:cubicBezTo>
                      <a:pt x="61" y="49"/>
                      <a:pt x="66" y="59"/>
                      <a:pt x="66" y="59"/>
                    </a:cubicBezTo>
                    <a:cubicBezTo>
                      <a:pt x="66" y="59"/>
                      <a:pt x="70" y="48"/>
                      <a:pt x="72" y="42"/>
                    </a:cubicBez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grpSp>
      <p:grpSp>
        <p:nvGrpSpPr>
          <p:cNvPr id="11" name="Group 10"/>
          <p:cNvGrpSpPr>
            <a:grpSpLocks noChangeAspect="1"/>
          </p:cNvGrpSpPr>
          <p:nvPr/>
        </p:nvGrpSpPr>
        <p:grpSpPr>
          <a:xfrm>
            <a:off x="1823931" y="178283"/>
            <a:ext cx="876737" cy="1458185"/>
            <a:chOff x="5807034" y="1563689"/>
            <a:chExt cx="2879766" cy="4789610"/>
          </a:xfrm>
        </p:grpSpPr>
        <p:grpSp>
          <p:nvGrpSpPr>
            <p:cNvPr id="12" name="Group 33"/>
            <p:cNvGrpSpPr/>
            <p:nvPr/>
          </p:nvGrpSpPr>
          <p:grpSpPr>
            <a:xfrm>
              <a:off x="5807034" y="1563689"/>
              <a:ext cx="2879766" cy="4789610"/>
              <a:chOff x="5807034" y="1563689"/>
              <a:chExt cx="2879766" cy="4789610"/>
            </a:xfrm>
          </p:grpSpPr>
          <p:sp>
            <p:nvSpPr>
              <p:cNvPr id="24" name="&quot;GLASS&quot;; Transparent to White Linear; Reflection; Stroke"/>
              <p:cNvSpPr/>
              <p:nvPr/>
            </p:nvSpPr>
            <p:spPr bwMode="auto">
              <a:xfrm>
                <a:off x="5817285" y="1563689"/>
                <a:ext cx="2869515" cy="4789610"/>
              </a:xfrm>
              <a:prstGeom prst="round1Rect">
                <a:avLst/>
              </a:prstGeom>
              <a:gradFill flip="none" rotWithShape="1">
                <a:gsLst>
                  <a:gs pos="0">
                    <a:srgbClr val="1A6E06"/>
                  </a:gs>
                  <a:gs pos="39999">
                    <a:srgbClr val="57C206"/>
                  </a:gs>
                  <a:gs pos="70000">
                    <a:srgbClr val="8CD509"/>
                  </a:gs>
                  <a:gs pos="100000">
                    <a:srgbClr val="FFEBFA">
                      <a:alpha val="0"/>
                    </a:srgbClr>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3"/>
                  </a:buBlip>
                  <a:defRPr/>
                </a:pPr>
                <a:endParaRPr lang="en-US" altLang="zh-CN" sz="1100" dirty="0" smtClean="0">
                  <a:solidFill>
                    <a:srgbClr val="000000"/>
                  </a:solidFill>
                  <a:ea typeface="Segoe UI" pitchFamily="34" charset="0"/>
                  <a:cs typeface="Segoe UI" pitchFamily="34" charset="0"/>
                </a:endParaRPr>
              </a:p>
            </p:txBody>
          </p:sp>
          <p:sp>
            <p:nvSpPr>
              <p:cNvPr id="25" name="Rectangle 24"/>
              <p:cNvSpPr/>
              <p:nvPr/>
            </p:nvSpPr>
            <p:spPr>
              <a:xfrm>
                <a:off x="5807034" y="1564483"/>
                <a:ext cx="2873828" cy="1134268"/>
              </a:xfrm>
              <a:prstGeom prst="rect">
                <a:avLst/>
              </a:prstGeom>
            </p:spPr>
            <p:txBody>
              <a:bodyPr wrap="square" lIns="0" tIns="91440" rIns="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Extend Connections</a:t>
                </a:r>
                <a:endParaRPr lang="en-US" sz="600" dirty="0">
                  <a:solidFill>
                    <a:prstClr val="black"/>
                  </a:solidFill>
                  <a:ea typeface="Segoe UI" pitchFamily="34" charset="0"/>
                  <a:cs typeface="Segoe UI" pitchFamily="34" charset="0"/>
                </a:endParaRPr>
              </a:p>
            </p:txBody>
          </p:sp>
        </p:grpSp>
        <p:grpSp>
          <p:nvGrpSpPr>
            <p:cNvPr id="13" name="Group 34"/>
            <p:cNvGrpSpPr/>
            <p:nvPr/>
          </p:nvGrpSpPr>
          <p:grpSpPr bwMode="black">
            <a:xfrm>
              <a:off x="6553165" y="3346357"/>
              <a:ext cx="1371594" cy="2978274"/>
              <a:chOff x="5495924" y="3687763"/>
              <a:chExt cx="954088" cy="2071687"/>
            </a:xfrm>
            <a:effectLst>
              <a:outerShdw blurRad="63500" sx="102000" sy="102000" algn="ctr" rotWithShape="0">
                <a:prstClr val="black">
                  <a:alpha val="40000"/>
                </a:prstClr>
              </a:outerShdw>
            </a:effectLst>
          </p:grpSpPr>
          <p:sp>
            <p:nvSpPr>
              <p:cNvPr id="14" name="Freeform 27"/>
              <p:cNvSpPr>
                <a:spLocks/>
              </p:cNvSpPr>
              <p:nvPr/>
            </p:nvSpPr>
            <p:spPr bwMode="black">
              <a:xfrm>
                <a:off x="6345237" y="4633913"/>
                <a:ext cx="92075" cy="109537"/>
              </a:xfrm>
              <a:custGeom>
                <a:avLst/>
                <a:gdLst/>
                <a:ahLst/>
                <a:cxnLst>
                  <a:cxn ang="0">
                    <a:pos x="7" y="3"/>
                  </a:cxn>
                  <a:cxn ang="0">
                    <a:pos x="5" y="15"/>
                  </a:cxn>
                  <a:cxn ang="0">
                    <a:pos x="6" y="27"/>
                  </a:cxn>
                  <a:cxn ang="0">
                    <a:pos x="5" y="41"/>
                  </a:cxn>
                  <a:cxn ang="0">
                    <a:pos x="4" y="52"/>
                  </a:cxn>
                  <a:cxn ang="0">
                    <a:pos x="1" y="57"/>
                  </a:cxn>
                  <a:cxn ang="0">
                    <a:pos x="12" y="61"/>
                  </a:cxn>
                  <a:cxn ang="0">
                    <a:pos x="26" y="58"/>
                  </a:cxn>
                  <a:cxn ang="0">
                    <a:pos x="30" y="56"/>
                  </a:cxn>
                  <a:cxn ang="0">
                    <a:pos x="42" y="45"/>
                  </a:cxn>
                  <a:cxn ang="0">
                    <a:pos x="50" y="32"/>
                  </a:cxn>
                  <a:cxn ang="0">
                    <a:pos x="51" y="17"/>
                  </a:cxn>
                  <a:cxn ang="0">
                    <a:pos x="49" y="5"/>
                  </a:cxn>
                  <a:cxn ang="0">
                    <a:pos x="29" y="1"/>
                  </a:cxn>
                  <a:cxn ang="0">
                    <a:pos x="7" y="3"/>
                  </a:cxn>
                </a:cxnLst>
                <a:rect l="0" t="0" r="r" b="b"/>
                <a:pathLst>
                  <a:path w="52" h="62">
                    <a:moveTo>
                      <a:pt x="7" y="3"/>
                    </a:moveTo>
                    <a:cubicBezTo>
                      <a:pt x="7" y="3"/>
                      <a:pt x="6" y="12"/>
                      <a:pt x="5" y="15"/>
                    </a:cubicBezTo>
                    <a:cubicBezTo>
                      <a:pt x="5" y="17"/>
                      <a:pt x="6" y="24"/>
                      <a:pt x="6" y="27"/>
                    </a:cubicBezTo>
                    <a:cubicBezTo>
                      <a:pt x="7" y="31"/>
                      <a:pt x="4" y="38"/>
                      <a:pt x="5" y="41"/>
                    </a:cubicBezTo>
                    <a:cubicBezTo>
                      <a:pt x="5" y="45"/>
                      <a:pt x="4" y="52"/>
                      <a:pt x="4" y="52"/>
                    </a:cubicBezTo>
                    <a:cubicBezTo>
                      <a:pt x="4" y="52"/>
                      <a:pt x="0" y="54"/>
                      <a:pt x="1" y="57"/>
                    </a:cubicBezTo>
                    <a:cubicBezTo>
                      <a:pt x="2" y="59"/>
                      <a:pt x="9" y="60"/>
                      <a:pt x="12" y="61"/>
                    </a:cubicBezTo>
                    <a:cubicBezTo>
                      <a:pt x="15" y="62"/>
                      <a:pt x="24" y="60"/>
                      <a:pt x="26" y="58"/>
                    </a:cubicBezTo>
                    <a:cubicBezTo>
                      <a:pt x="28" y="57"/>
                      <a:pt x="30" y="56"/>
                      <a:pt x="30" y="56"/>
                    </a:cubicBezTo>
                    <a:cubicBezTo>
                      <a:pt x="30" y="56"/>
                      <a:pt x="39" y="48"/>
                      <a:pt x="42" y="45"/>
                    </a:cubicBezTo>
                    <a:cubicBezTo>
                      <a:pt x="45" y="41"/>
                      <a:pt x="48" y="35"/>
                      <a:pt x="50" y="32"/>
                    </a:cubicBezTo>
                    <a:cubicBezTo>
                      <a:pt x="52" y="29"/>
                      <a:pt x="52" y="21"/>
                      <a:pt x="51" y="17"/>
                    </a:cubicBezTo>
                    <a:cubicBezTo>
                      <a:pt x="50" y="13"/>
                      <a:pt x="49" y="5"/>
                      <a:pt x="49" y="5"/>
                    </a:cubicBezTo>
                    <a:cubicBezTo>
                      <a:pt x="49" y="5"/>
                      <a:pt x="40" y="2"/>
                      <a:pt x="29" y="1"/>
                    </a:cubicBezTo>
                    <a:cubicBezTo>
                      <a:pt x="17" y="0"/>
                      <a:pt x="7" y="3"/>
                      <a:pt x="7" y="3"/>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5" name="Freeform 28"/>
              <p:cNvSpPr>
                <a:spLocks/>
              </p:cNvSpPr>
              <p:nvPr/>
            </p:nvSpPr>
            <p:spPr bwMode="black">
              <a:xfrm>
                <a:off x="6351587" y="4625975"/>
                <a:ext cx="88900" cy="23812"/>
              </a:xfrm>
              <a:custGeom>
                <a:avLst/>
                <a:gdLst/>
                <a:ahLst/>
                <a:cxnLst>
                  <a:cxn ang="0">
                    <a:pos x="1" y="2"/>
                  </a:cxn>
                  <a:cxn ang="0">
                    <a:pos x="0" y="11"/>
                  </a:cxn>
                  <a:cxn ang="0">
                    <a:pos x="30" y="9"/>
                  </a:cxn>
                  <a:cxn ang="0">
                    <a:pos x="48" y="13"/>
                  </a:cxn>
                  <a:cxn ang="0">
                    <a:pos x="50" y="3"/>
                  </a:cxn>
                  <a:cxn ang="0">
                    <a:pos x="23" y="0"/>
                  </a:cxn>
                  <a:cxn ang="0">
                    <a:pos x="1" y="2"/>
                  </a:cxn>
                </a:cxnLst>
                <a:rect l="0" t="0" r="r" b="b"/>
                <a:pathLst>
                  <a:path w="50" h="13">
                    <a:moveTo>
                      <a:pt x="1" y="2"/>
                    </a:moveTo>
                    <a:cubicBezTo>
                      <a:pt x="0" y="11"/>
                      <a:pt x="0" y="11"/>
                      <a:pt x="0" y="11"/>
                    </a:cubicBezTo>
                    <a:cubicBezTo>
                      <a:pt x="0" y="11"/>
                      <a:pt x="9" y="7"/>
                      <a:pt x="30" y="9"/>
                    </a:cubicBezTo>
                    <a:cubicBezTo>
                      <a:pt x="50" y="11"/>
                      <a:pt x="48" y="13"/>
                      <a:pt x="48" y="13"/>
                    </a:cubicBezTo>
                    <a:cubicBezTo>
                      <a:pt x="50" y="3"/>
                      <a:pt x="50" y="3"/>
                      <a:pt x="50" y="3"/>
                    </a:cubicBezTo>
                    <a:cubicBezTo>
                      <a:pt x="50" y="3"/>
                      <a:pt x="34" y="0"/>
                      <a:pt x="23" y="0"/>
                    </a:cubicBezTo>
                    <a:cubicBezTo>
                      <a:pt x="12" y="0"/>
                      <a:pt x="1" y="2"/>
                      <a:pt x="1" y="2"/>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6" name="Freeform 29"/>
              <p:cNvSpPr>
                <a:spLocks/>
              </p:cNvSpPr>
              <p:nvPr/>
            </p:nvSpPr>
            <p:spPr bwMode="black">
              <a:xfrm>
                <a:off x="5830887" y="3692525"/>
                <a:ext cx="619125" cy="1920875"/>
              </a:xfrm>
              <a:custGeom>
                <a:avLst/>
                <a:gdLst/>
                <a:ahLst/>
                <a:cxnLst>
                  <a:cxn ang="0">
                    <a:pos x="29" y="405"/>
                  </a:cxn>
                  <a:cxn ang="0">
                    <a:pos x="4" y="362"/>
                  </a:cxn>
                  <a:cxn ang="0">
                    <a:pos x="14" y="319"/>
                  </a:cxn>
                  <a:cxn ang="0">
                    <a:pos x="17" y="279"/>
                  </a:cxn>
                  <a:cxn ang="0">
                    <a:pos x="32" y="187"/>
                  </a:cxn>
                  <a:cxn ang="0">
                    <a:pos x="90" y="166"/>
                  </a:cxn>
                  <a:cxn ang="0">
                    <a:pos x="125" y="128"/>
                  </a:cxn>
                  <a:cxn ang="0">
                    <a:pos x="115" y="97"/>
                  </a:cxn>
                  <a:cxn ang="0">
                    <a:pos x="109" y="67"/>
                  </a:cxn>
                  <a:cxn ang="0">
                    <a:pos x="120" y="32"/>
                  </a:cxn>
                  <a:cxn ang="0">
                    <a:pos x="161" y="2"/>
                  </a:cxn>
                  <a:cxn ang="0">
                    <a:pos x="180" y="5"/>
                  </a:cxn>
                  <a:cxn ang="0">
                    <a:pos x="217" y="41"/>
                  </a:cxn>
                  <a:cxn ang="0">
                    <a:pos x="218" y="73"/>
                  </a:cxn>
                  <a:cxn ang="0">
                    <a:pos x="207" y="111"/>
                  </a:cxn>
                  <a:cxn ang="0">
                    <a:pos x="207" y="132"/>
                  </a:cxn>
                  <a:cxn ang="0">
                    <a:pos x="229" y="153"/>
                  </a:cxn>
                  <a:cxn ang="0">
                    <a:pos x="314" y="187"/>
                  </a:cxn>
                  <a:cxn ang="0">
                    <a:pos x="330" y="233"/>
                  </a:cxn>
                  <a:cxn ang="0">
                    <a:pos x="337" y="340"/>
                  </a:cxn>
                  <a:cxn ang="0">
                    <a:pos x="348" y="506"/>
                  </a:cxn>
                  <a:cxn ang="0">
                    <a:pos x="292" y="531"/>
                  </a:cxn>
                  <a:cxn ang="0">
                    <a:pos x="285" y="420"/>
                  </a:cxn>
                  <a:cxn ang="0">
                    <a:pos x="279" y="447"/>
                  </a:cxn>
                  <a:cxn ang="0">
                    <a:pos x="287" y="517"/>
                  </a:cxn>
                  <a:cxn ang="0">
                    <a:pos x="285" y="591"/>
                  </a:cxn>
                  <a:cxn ang="0">
                    <a:pos x="281" y="681"/>
                  </a:cxn>
                  <a:cxn ang="0">
                    <a:pos x="283" y="795"/>
                  </a:cxn>
                  <a:cxn ang="0">
                    <a:pos x="293" y="951"/>
                  </a:cxn>
                  <a:cxn ang="0">
                    <a:pos x="285" y="989"/>
                  </a:cxn>
                  <a:cxn ang="0">
                    <a:pos x="293" y="1019"/>
                  </a:cxn>
                  <a:cxn ang="0">
                    <a:pos x="312" y="1065"/>
                  </a:cxn>
                  <a:cxn ang="0">
                    <a:pos x="250" y="1062"/>
                  </a:cxn>
                  <a:cxn ang="0">
                    <a:pos x="239" y="1041"/>
                  </a:cxn>
                  <a:cxn ang="0">
                    <a:pos x="226" y="1013"/>
                  </a:cxn>
                  <a:cxn ang="0">
                    <a:pos x="221" y="991"/>
                  </a:cxn>
                  <a:cxn ang="0">
                    <a:pos x="208" y="886"/>
                  </a:cxn>
                  <a:cxn ang="0">
                    <a:pos x="179" y="667"/>
                  </a:cxn>
                  <a:cxn ang="0">
                    <a:pos x="157" y="791"/>
                  </a:cxn>
                  <a:cxn ang="0">
                    <a:pos x="154" y="926"/>
                  </a:cxn>
                  <a:cxn ang="0">
                    <a:pos x="157" y="994"/>
                  </a:cxn>
                  <a:cxn ang="0">
                    <a:pos x="153" y="1012"/>
                  </a:cxn>
                  <a:cxn ang="0">
                    <a:pos x="150" y="1042"/>
                  </a:cxn>
                  <a:cxn ang="0">
                    <a:pos x="137" y="1055"/>
                  </a:cxn>
                  <a:cxn ang="0">
                    <a:pos x="79" y="1076"/>
                  </a:cxn>
                  <a:cxn ang="0">
                    <a:pos x="80" y="1039"/>
                  </a:cxn>
                  <a:cxn ang="0">
                    <a:pos x="94" y="1005"/>
                  </a:cxn>
                  <a:cxn ang="0">
                    <a:pos x="85" y="942"/>
                  </a:cxn>
                  <a:cxn ang="0">
                    <a:pos x="72" y="768"/>
                  </a:cxn>
                  <a:cxn ang="0">
                    <a:pos x="49" y="576"/>
                  </a:cxn>
                  <a:cxn ang="0">
                    <a:pos x="61" y="463"/>
                  </a:cxn>
                  <a:cxn ang="0">
                    <a:pos x="65" y="408"/>
                  </a:cxn>
                </a:cxnLst>
                <a:rect l="0" t="0" r="r" b="b"/>
                <a:pathLst>
                  <a:path w="349" h="1080">
                    <a:moveTo>
                      <a:pt x="65" y="408"/>
                    </a:moveTo>
                    <a:cubicBezTo>
                      <a:pt x="65" y="408"/>
                      <a:pt x="53" y="411"/>
                      <a:pt x="47" y="409"/>
                    </a:cubicBezTo>
                    <a:cubicBezTo>
                      <a:pt x="47" y="409"/>
                      <a:pt x="32" y="407"/>
                      <a:pt x="29" y="405"/>
                    </a:cubicBezTo>
                    <a:cubicBezTo>
                      <a:pt x="26" y="404"/>
                      <a:pt x="14" y="391"/>
                      <a:pt x="12" y="385"/>
                    </a:cubicBezTo>
                    <a:cubicBezTo>
                      <a:pt x="9" y="379"/>
                      <a:pt x="9" y="373"/>
                      <a:pt x="9" y="373"/>
                    </a:cubicBezTo>
                    <a:cubicBezTo>
                      <a:pt x="4" y="362"/>
                      <a:pt x="4" y="362"/>
                      <a:pt x="4" y="362"/>
                    </a:cubicBezTo>
                    <a:cubicBezTo>
                      <a:pt x="4" y="362"/>
                      <a:pt x="0" y="353"/>
                      <a:pt x="3" y="345"/>
                    </a:cubicBezTo>
                    <a:cubicBezTo>
                      <a:pt x="6" y="337"/>
                      <a:pt x="9" y="327"/>
                      <a:pt x="12" y="324"/>
                    </a:cubicBezTo>
                    <a:cubicBezTo>
                      <a:pt x="14" y="321"/>
                      <a:pt x="14" y="319"/>
                      <a:pt x="14" y="319"/>
                    </a:cubicBezTo>
                    <a:cubicBezTo>
                      <a:pt x="14" y="319"/>
                      <a:pt x="12" y="309"/>
                      <a:pt x="14" y="304"/>
                    </a:cubicBezTo>
                    <a:cubicBezTo>
                      <a:pt x="16" y="300"/>
                      <a:pt x="15" y="287"/>
                      <a:pt x="15" y="285"/>
                    </a:cubicBezTo>
                    <a:cubicBezTo>
                      <a:pt x="16" y="282"/>
                      <a:pt x="17" y="279"/>
                      <a:pt x="17" y="279"/>
                    </a:cubicBezTo>
                    <a:cubicBezTo>
                      <a:pt x="17" y="279"/>
                      <a:pt x="17" y="265"/>
                      <a:pt x="17" y="253"/>
                    </a:cubicBezTo>
                    <a:cubicBezTo>
                      <a:pt x="18" y="242"/>
                      <a:pt x="22" y="227"/>
                      <a:pt x="24" y="218"/>
                    </a:cubicBezTo>
                    <a:cubicBezTo>
                      <a:pt x="26" y="209"/>
                      <a:pt x="29" y="191"/>
                      <a:pt x="32" y="187"/>
                    </a:cubicBezTo>
                    <a:cubicBezTo>
                      <a:pt x="35" y="184"/>
                      <a:pt x="37" y="184"/>
                      <a:pt x="37" y="184"/>
                    </a:cubicBezTo>
                    <a:cubicBezTo>
                      <a:pt x="37" y="184"/>
                      <a:pt x="41" y="180"/>
                      <a:pt x="48" y="179"/>
                    </a:cubicBezTo>
                    <a:cubicBezTo>
                      <a:pt x="54" y="178"/>
                      <a:pt x="83" y="169"/>
                      <a:pt x="90" y="166"/>
                    </a:cubicBezTo>
                    <a:cubicBezTo>
                      <a:pt x="97" y="164"/>
                      <a:pt x="116" y="155"/>
                      <a:pt x="116" y="155"/>
                    </a:cubicBezTo>
                    <a:cubicBezTo>
                      <a:pt x="132" y="142"/>
                      <a:pt x="132" y="142"/>
                      <a:pt x="132" y="142"/>
                    </a:cubicBezTo>
                    <a:cubicBezTo>
                      <a:pt x="132" y="142"/>
                      <a:pt x="129" y="137"/>
                      <a:pt x="125" y="128"/>
                    </a:cubicBezTo>
                    <a:cubicBezTo>
                      <a:pt x="121" y="119"/>
                      <a:pt x="119" y="110"/>
                      <a:pt x="119" y="104"/>
                    </a:cubicBezTo>
                    <a:cubicBezTo>
                      <a:pt x="119" y="99"/>
                      <a:pt x="118" y="98"/>
                      <a:pt x="118" y="98"/>
                    </a:cubicBezTo>
                    <a:cubicBezTo>
                      <a:pt x="118" y="98"/>
                      <a:pt x="116" y="99"/>
                      <a:pt x="115" y="97"/>
                    </a:cubicBezTo>
                    <a:cubicBezTo>
                      <a:pt x="113" y="95"/>
                      <a:pt x="113" y="87"/>
                      <a:pt x="113" y="87"/>
                    </a:cubicBezTo>
                    <a:cubicBezTo>
                      <a:pt x="113" y="87"/>
                      <a:pt x="111" y="87"/>
                      <a:pt x="111" y="86"/>
                    </a:cubicBezTo>
                    <a:cubicBezTo>
                      <a:pt x="111" y="85"/>
                      <a:pt x="108" y="76"/>
                      <a:pt x="109" y="67"/>
                    </a:cubicBezTo>
                    <a:cubicBezTo>
                      <a:pt x="111" y="58"/>
                      <a:pt x="109" y="60"/>
                      <a:pt x="109" y="60"/>
                    </a:cubicBezTo>
                    <a:cubicBezTo>
                      <a:pt x="109" y="60"/>
                      <a:pt x="109" y="56"/>
                      <a:pt x="110" y="54"/>
                    </a:cubicBezTo>
                    <a:cubicBezTo>
                      <a:pt x="111" y="51"/>
                      <a:pt x="117" y="37"/>
                      <a:pt x="120" y="32"/>
                    </a:cubicBezTo>
                    <a:cubicBezTo>
                      <a:pt x="123" y="27"/>
                      <a:pt x="135" y="9"/>
                      <a:pt x="144" y="7"/>
                    </a:cubicBezTo>
                    <a:cubicBezTo>
                      <a:pt x="152" y="6"/>
                      <a:pt x="152" y="6"/>
                      <a:pt x="152" y="6"/>
                    </a:cubicBezTo>
                    <a:cubicBezTo>
                      <a:pt x="152" y="6"/>
                      <a:pt x="157" y="2"/>
                      <a:pt x="161" y="2"/>
                    </a:cubicBezTo>
                    <a:cubicBezTo>
                      <a:pt x="166" y="3"/>
                      <a:pt x="170" y="4"/>
                      <a:pt x="170" y="4"/>
                    </a:cubicBezTo>
                    <a:cubicBezTo>
                      <a:pt x="170" y="4"/>
                      <a:pt x="173" y="3"/>
                      <a:pt x="175" y="2"/>
                    </a:cubicBezTo>
                    <a:cubicBezTo>
                      <a:pt x="177" y="2"/>
                      <a:pt x="180" y="5"/>
                      <a:pt x="180" y="5"/>
                    </a:cubicBezTo>
                    <a:cubicBezTo>
                      <a:pt x="180" y="5"/>
                      <a:pt x="183" y="0"/>
                      <a:pt x="192" y="6"/>
                    </a:cubicBezTo>
                    <a:cubicBezTo>
                      <a:pt x="201" y="12"/>
                      <a:pt x="208" y="25"/>
                      <a:pt x="208" y="25"/>
                    </a:cubicBezTo>
                    <a:cubicBezTo>
                      <a:pt x="208" y="25"/>
                      <a:pt x="216" y="38"/>
                      <a:pt x="217" y="41"/>
                    </a:cubicBezTo>
                    <a:cubicBezTo>
                      <a:pt x="218" y="45"/>
                      <a:pt x="218" y="51"/>
                      <a:pt x="218" y="51"/>
                    </a:cubicBezTo>
                    <a:cubicBezTo>
                      <a:pt x="218" y="51"/>
                      <a:pt x="221" y="59"/>
                      <a:pt x="221" y="63"/>
                    </a:cubicBezTo>
                    <a:cubicBezTo>
                      <a:pt x="220" y="67"/>
                      <a:pt x="218" y="73"/>
                      <a:pt x="218" y="73"/>
                    </a:cubicBezTo>
                    <a:cubicBezTo>
                      <a:pt x="218" y="73"/>
                      <a:pt x="223" y="78"/>
                      <a:pt x="220" y="90"/>
                    </a:cubicBezTo>
                    <a:cubicBezTo>
                      <a:pt x="218" y="101"/>
                      <a:pt x="214" y="103"/>
                      <a:pt x="213" y="107"/>
                    </a:cubicBezTo>
                    <a:cubicBezTo>
                      <a:pt x="211" y="111"/>
                      <a:pt x="207" y="111"/>
                      <a:pt x="207" y="111"/>
                    </a:cubicBezTo>
                    <a:cubicBezTo>
                      <a:pt x="207" y="111"/>
                      <a:pt x="207" y="120"/>
                      <a:pt x="206" y="122"/>
                    </a:cubicBezTo>
                    <a:cubicBezTo>
                      <a:pt x="205" y="125"/>
                      <a:pt x="204" y="131"/>
                      <a:pt x="204" y="131"/>
                    </a:cubicBezTo>
                    <a:cubicBezTo>
                      <a:pt x="204" y="131"/>
                      <a:pt x="206" y="130"/>
                      <a:pt x="207" y="132"/>
                    </a:cubicBezTo>
                    <a:cubicBezTo>
                      <a:pt x="209" y="134"/>
                      <a:pt x="210" y="135"/>
                      <a:pt x="210" y="135"/>
                    </a:cubicBezTo>
                    <a:cubicBezTo>
                      <a:pt x="210" y="135"/>
                      <a:pt x="212" y="133"/>
                      <a:pt x="214" y="138"/>
                    </a:cubicBezTo>
                    <a:cubicBezTo>
                      <a:pt x="217" y="142"/>
                      <a:pt x="226" y="151"/>
                      <a:pt x="229" y="153"/>
                    </a:cubicBezTo>
                    <a:cubicBezTo>
                      <a:pt x="232" y="155"/>
                      <a:pt x="240" y="161"/>
                      <a:pt x="240" y="161"/>
                    </a:cubicBezTo>
                    <a:cubicBezTo>
                      <a:pt x="240" y="161"/>
                      <a:pt x="273" y="172"/>
                      <a:pt x="286" y="177"/>
                    </a:cubicBezTo>
                    <a:cubicBezTo>
                      <a:pt x="300" y="182"/>
                      <a:pt x="313" y="186"/>
                      <a:pt x="314" y="187"/>
                    </a:cubicBezTo>
                    <a:cubicBezTo>
                      <a:pt x="316" y="188"/>
                      <a:pt x="317" y="189"/>
                      <a:pt x="317" y="189"/>
                    </a:cubicBezTo>
                    <a:cubicBezTo>
                      <a:pt x="317" y="189"/>
                      <a:pt x="321" y="189"/>
                      <a:pt x="324" y="195"/>
                    </a:cubicBezTo>
                    <a:cubicBezTo>
                      <a:pt x="326" y="201"/>
                      <a:pt x="330" y="227"/>
                      <a:pt x="330" y="233"/>
                    </a:cubicBezTo>
                    <a:cubicBezTo>
                      <a:pt x="330" y="240"/>
                      <a:pt x="329" y="252"/>
                      <a:pt x="329" y="252"/>
                    </a:cubicBezTo>
                    <a:cubicBezTo>
                      <a:pt x="329" y="252"/>
                      <a:pt x="335" y="284"/>
                      <a:pt x="337" y="307"/>
                    </a:cubicBezTo>
                    <a:cubicBezTo>
                      <a:pt x="339" y="330"/>
                      <a:pt x="337" y="339"/>
                      <a:pt x="337" y="340"/>
                    </a:cubicBezTo>
                    <a:cubicBezTo>
                      <a:pt x="338" y="340"/>
                      <a:pt x="342" y="373"/>
                      <a:pt x="343" y="393"/>
                    </a:cubicBezTo>
                    <a:cubicBezTo>
                      <a:pt x="344" y="413"/>
                      <a:pt x="343" y="435"/>
                      <a:pt x="344" y="443"/>
                    </a:cubicBezTo>
                    <a:cubicBezTo>
                      <a:pt x="345" y="452"/>
                      <a:pt x="348" y="499"/>
                      <a:pt x="348" y="506"/>
                    </a:cubicBezTo>
                    <a:cubicBezTo>
                      <a:pt x="349" y="513"/>
                      <a:pt x="347" y="535"/>
                      <a:pt x="347" y="535"/>
                    </a:cubicBezTo>
                    <a:cubicBezTo>
                      <a:pt x="347" y="535"/>
                      <a:pt x="349" y="531"/>
                      <a:pt x="324" y="528"/>
                    </a:cubicBezTo>
                    <a:cubicBezTo>
                      <a:pt x="299" y="526"/>
                      <a:pt x="292" y="531"/>
                      <a:pt x="292" y="531"/>
                    </a:cubicBezTo>
                    <a:cubicBezTo>
                      <a:pt x="292" y="531"/>
                      <a:pt x="290" y="501"/>
                      <a:pt x="290" y="487"/>
                    </a:cubicBezTo>
                    <a:cubicBezTo>
                      <a:pt x="289" y="473"/>
                      <a:pt x="291" y="458"/>
                      <a:pt x="291" y="458"/>
                    </a:cubicBezTo>
                    <a:cubicBezTo>
                      <a:pt x="291" y="458"/>
                      <a:pt x="286" y="427"/>
                      <a:pt x="285" y="420"/>
                    </a:cubicBezTo>
                    <a:cubicBezTo>
                      <a:pt x="284" y="412"/>
                      <a:pt x="283" y="401"/>
                      <a:pt x="283" y="401"/>
                    </a:cubicBezTo>
                    <a:cubicBezTo>
                      <a:pt x="283" y="401"/>
                      <a:pt x="282" y="431"/>
                      <a:pt x="281" y="435"/>
                    </a:cubicBezTo>
                    <a:cubicBezTo>
                      <a:pt x="280" y="440"/>
                      <a:pt x="279" y="447"/>
                      <a:pt x="279" y="447"/>
                    </a:cubicBezTo>
                    <a:cubicBezTo>
                      <a:pt x="279" y="447"/>
                      <a:pt x="282" y="455"/>
                      <a:pt x="283" y="462"/>
                    </a:cubicBezTo>
                    <a:cubicBezTo>
                      <a:pt x="285" y="469"/>
                      <a:pt x="282" y="475"/>
                      <a:pt x="282" y="475"/>
                    </a:cubicBezTo>
                    <a:cubicBezTo>
                      <a:pt x="282" y="475"/>
                      <a:pt x="286" y="508"/>
                      <a:pt x="287" y="517"/>
                    </a:cubicBezTo>
                    <a:cubicBezTo>
                      <a:pt x="287" y="526"/>
                      <a:pt x="287" y="556"/>
                      <a:pt x="288" y="559"/>
                    </a:cubicBezTo>
                    <a:cubicBezTo>
                      <a:pt x="288" y="561"/>
                      <a:pt x="288" y="589"/>
                      <a:pt x="288" y="589"/>
                    </a:cubicBezTo>
                    <a:cubicBezTo>
                      <a:pt x="288" y="589"/>
                      <a:pt x="287" y="590"/>
                      <a:pt x="285" y="591"/>
                    </a:cubicBezTo>
                    <a:cubicBezTo>
                      <a:pt x="284" y="591"/>
                      <a:pt x="283" y="591"/>
                      <a:pt x="283" y="591"/>
                    </a:cubicBezTo>
                    <a:cubicBezTo>
                      <a:pt x="283" y="591"/>
                      <a:pt x="279" y="616"/>
                      <a:pt x="280" y="624"/>
                    </a:cubicBezTo>
                    <a:cubicBezTo>
                      <a:pt x="281" y="632"/>
                      <a:pt x="281" y="665"/>
                      <a:pt x="281" y="681"/>
                    </a:cubicBezTo>
                    <a:cubicBezTo>
                      <a:pt x="281" y="696"/>
                      <a:pt x="278" y="709"/>
                      <a:pt x="278" y="709"/>
                    </a:cubicBezTo>
                    <a:cubicBezTo>
                      <a:pt x="278" y="709"/>
                      <a:pt x="280" y="729"/>
                      <a:pt x="281" y="745"/>
                    </a:cubicBezTo>
                    <a:cubicBezTo>
                      <a:pt x="282" y="762"/>
                      <a:pt x="283" y="795"/>
                      <a:pt x="283" y="795"/>
                    </a:cubicBezTo>
                    <a:cubicBezTo>
                      <a:pt x="283" y="795"/>
                      <a:pt x="288" y="807"/>
                      <a:pt x="288" y="822"/>
                    </a:cubicBezTo>
                    <a:cubicBezTo>
                      <a:pt x="287" y="837"/>
                      <a:pt x="293" y="885"/>
                      <a:pt x="294" y="897"/>
                    </a:cubicBezTo>
                    <a:cubicBezTo>
                      <a:pt x="294" y="910"/>
                      <a:pt x="293" y="942"/>
                      <a:pt x="293" y="951"/>
                    </a:cubicBezTo>
                    <a:cubicBezTo>
                      <a:pt x="293" y="959"/>
                      <a:pt x="290" y="975"/>
                      <a:pt x="289" y="976"/>
                    </a:cubicBezTo>
                    <a:cubicBezTo>
                      <a:pt x="288" y="977"/>
                      <a:pt x="284" y="981"/>
                      <a:pt x="284" y="981"/>
                    </a:cubicBezTo>
                    <a:cubicBezTo>
                      <a:pt x="284" y="981"/>
                      <a:pt x="285" y="986"/>
                      <a:pt x="285" y="989"/>
                    </a:cubicBezTo>
                    <a:cubicBezTo>
                      <a:pt x="285" y="991"/>
                      <a:pt x="285" y="995"/>
                      <a:pt x="285" y="995"/>
                    </a:cubicBezTo>
                    <a:cubicBezTo>
                      <a:pt x="284" y="1000"/>
                      <a:pt x="284" y="1000"/>
                      <a:pt x="284" y="1000"/>
                    </a:cubicBezTo>
                    <a:cubicBezTo>
                      <a:pt x="284" y="1000"/>
                      <a:pt x="290" y="1015"/>
                      <a:pt x="293" y="1019"/>
                    </a:cubicBezTo>
                    <a:cubicBezTo>
                      <a:pt x="296" y="1023"/>
                      <a:pt x="304" y="1036"/>
                      <a:pt x="307" y="1045"/>
                    </a:cubicBezTo>
                    <a:cubicBezTo>
                      <a:pt x="310" y="1055"/>
                      <a:pt x="311" y="1060"/>
                      <a:pt x="311" y="1060"/>
                    </a:cubicBezTo>
                    <a:cubicBezTo>
                      <a:pt x="311" y="1060"/>
                      <a:pt x="312" y="1063"/>
                      <a:pt x="312" y="1065"/>
                    </a:cubicBezTo>
                    <a:cubicBezTo>
                      <a:pt x="312" y="1067"/>
                      <a:pt x="311" y="1072"/>
                      <a:pt x="306" y="1072"/>
                    </a:cubicBezTo>
                    <a:cubicBezTo>
                      <a:pt x="301" y="1073"/>
                      <a:pt x="286" y="1076"/>
                      <a:pt x="279" y="1075"/>
                    </a:cubicBezTo>
                    <a:cubicBezTo>
                      <a:pt x="271" y="1073"/>
                      <a:pt x="255" y="1068"/>
                      <a:pt x="250" y="1062"/>
                    </a:cubicBezTo>
                    <a:cubicBezTo>
                      <a:pt x="245" y="1056"/>
                      <a:pt x="246" y="1049"/>
                      <a:pt x="246" y="1049"/>
                    </a:cubicBezTo>
                    <a:cubicBezTo>
                      <a:pt x="246" y="1049"/>
                      <a:pt x="246" y="1043"/>
                      <a:pt x="245" y="1041"/>
                    </a:cubicBezTo>
                    <a:cubicBezTo>
                      <a:pt x="244" y="1040"/>
                      <a:pt x="239" y="1041"/>
                      <a:pt x="239" y="1041"/>
                    </a:cubicBezTo>
                    <a:cubicBezTo>
                      <a:pt x="239" y="1041"/>
                      <a:pt x="232" y="1037"/>
                      <a:pt x="228" y="1034"/>
                    </a:cubicBezTo>
                    <a:cubicBezTo>
                      <a:pt x="224" y="1031"/>
                      <a:pt x="226" y="1024"/>
                      <a:pt x="226" y="1024"/>
                    </a:cubicBezTo>
                    <a:cubicBezTo>
                      <a:pt x="226" y="1013"/>
                      <a:pt x="226" y="1013"/>
                      <a:pt x="226" y="1013"/>
                    </a:cubicBezTo>
                    <a:cubicBezTo>
                      <a:pt x="226" y="1013"/>
                      <a:pt x="225" y="1009"/>
                      <a:pt x="225" y="1006"/>
                    </a:cubicBezTo>
                    <a:cubicBezTo>
                      <a:pt x="225" y="1003"/>
                      <a:pt x="226" y="999"/>
                      <a:pt x="226" y="999"/>
                    </a:cubicBezTo>
                    <a:cubicBezTo>
                      <a:pt x="226" y="999"/>
                      <a:pt x="224" y="995"/>
                      <a:pt x="221" y="991"/>
                    </a:cubicBezTo>
                    <a:cubicBezTo>
                      <a:pt x="218" y="987"/>
                      <a:pt x="211" y="971"/>
                      <a:pt x="211" y="963"/>
                    </a:cubicBezTo>
                    <a:cubicBezTo>
                      <a:pt x="211" y="955"/>
                      <a:pt x="215" y="940"/>
                      <a:pt x="214" y="934"/>
                    </a:cubicBezTo>
                    <a:cubicBezTo>
                      <a:pt x="214" y="928"/>
                      <a:pt x="210" y="914"/>
                      <a:pt x="208" y="886"/>
                    </a:cubicBezTo>
                    <a:cubicBezTo>
                      <a:pt x="205" y="858"/>
                      <a:pt x="199" y="805"/>
                      <a:pt x="194" y="788"/>
                    </a:cubicBezTo>
                    <a:cubicBezTo>
                      <a:pt x="189" y="771"/>
                      <a:pt x="190" y="730"/>
                      <a:pt x="187" y="714"/>
                    </a:cubicBezTo>
                    <a:cubicBezTo>
                      <a:pt x="184" y="697"/>
                      <a:pt x="179" y="667"/>
                      <a:pt x="179" y="667"/>
                    </a:cubicBezTo>
                    <a:cubicBezTo>
                      <a:pt x="179" y="667"/>
                      <a:pt x="175" y="712"/>
                      <a:pt x="169" y="725"/>
                    </a:cubicBezTo>
                    <a:cubicBezTo>
                      <a:pt x="163" y="737"/>
                      <a:pt x="165" y="754"/>
                      <a:pt x="163" y="763"/>
                    </a:cubicBezTo>
                    <a:cubicBezTo>
                      <a:pt x="161" y="772"/>
                      <a:pt x="157" y="791"/>
                      <a:pt x="157" y="791"/>
                    </a:cubicBezTo>
                    <a:cubicBezTo>
                      <a:pt x="157" y="791"/>
                      <a:pt x="155" y="826"/>
                      <a:pt x="156" y="836"/>
                    </a:cubicBezTo>
                    <a:cubicBezTo>
                      <a:pt x="157" y="845"/>
                      <a:pt x="161" y="861"/>
                      <a:pt x="160" y="870"/>
                    </a:cubicBezTo>
                    <a:cubicBezTo>
                      <a:pt x="158" y="880"/>
                      <a:pt x="157" y="922"/>
                      <a:pt x="154" y="926"/>
                    </a:cubicBezTo>
                    <a:cubicBezTo>
                      <a:pt x="152" y="930"/>
                      <a:pt x="151" y="940"/>
                      <a:pt x="151" y="940"/>
                    </a:cubicBezTo>
                    <a:cubicBezTo>
                      <a:pt x="151" y="940"/>
                      <a:pt x="154" y="950"/>
                      <a:pt x="155" y="956"/>
                    </a:cubicBezTo>
                    <a:cubicBezTo>
                      <a:pt x="155" y="961"/>
                      <a:pt x="160" y="986"/>
                      <a:pt x="157" y="994"/>
                    </a:cubicBezTo>
                    <a:cubicBezTo>
                      <a:pt x="155" y="998"/>
                      <a:pt x="152" y="1000"/>
                      <a:pt x="152" y="1000"/>
                    </a:cubicBezTo>
                    <a:cubicBezTo>
                      <a:pt x="152" y="1000"/>
                      <a:pt x="152" y="1002"/>
                      <a:pt x="153" y="1005"/>
                    </a:cubicBezTo>
                    <a:cubicBezTo>
                      <a:pt x="154" y="1008"/>
                      <a:pt x="153" y="1012"/>
                      <a:pt x="153" y="1012"/>
                    </a:cubicBezTo>
                    <a:cubicBezTo>
                      <a:pt x="153" y="1012"/>
                      <a:pt x="154" y="1013"/>
                      <a:pt x="154" y="1019"/>
                    </a:cubicBezTo>
                    <a:cubicBezTo>
                      <a:pt x="154" y="1025"/>
                      <a:pt x="155" y="1034"/>
                      <a:pt x="155" y="1034"/>
                    </a:cubicBezTo>
                    <a:cubicBezTo>
                      <a:pt x="155" y="1034"/>
                      <a:pt x="155" y="1039"/>
                      <a:pt x="150" y="1042"/>
                    </a:cubicBezTo>
                    <a:cubicBezTo>
                      <a:pt x="146" y="1046"/>
                      <a:pt x="144" y="1047"/>
                      <a:pt x="144" y="1047"/>
                    </a:cubicBezTo>
                    <a:cubicBezTo>
                      <a:pt x="138" y="1047"/>
                      <a:pt x="138" y="1047"/>
                      <a:pt x="138" y="1047"/>
                    </a:cubicBezTo>
                    <a:cubicBezTo>
                      <a:pt x="138" y="1047"/>
                      <a:pt x="137" y="1050"/>
                      <a:pt x="137" y="1055"/>
                    </a:cubicBezTo>
                    <a:cubicBezTo>
                      <a:pt x="137" y="1061"/>
                      <a:pt x="130" y="1068"/>
                      <a:pt x="127" y="1071"/>
                    </a:cubicBezTo>
                    <a:cubicBezTo>
                      <a:pt x="124" y="1074"/>
                      <a:pt x="116" y="1080"/>
                      <a:pt x="106" y="1080"/>
                    </a:cubicBezTo>
                    <a:cubicBezTo>
                      <a:pt x="96" y="1080"/>
                      <a:pt x="83" y="1078"/>
                      <a:pt x="79" y="1076"/>
                    </a:cubicBezTo>
                    <a:cubicBezTo>
                      <a:pt x="74" y="1074"/>
                      <a:pt x="73" y="1071"/>
                      <a:pt x="73" y="1068"/>
                    </a:cubicBezTo>
                    <a:cubicBezTo>
                      <a:pt x="74" y="1065"/>
                      <a:pt x="73" y="1059"/>
                      <a:pt x="73" y="1059"/>
                    </a:cubicBezTo>
                    <a:cubicBezTo>
                      <a:pt x="73" y="1059"/>
                      <a:pt x="75" y="1047"/>
                      <a:pt x="80" y="1039"/>
                    </a:cubicBezTo>
                    <a:cubicBezTo>
                      <a:pt x="86" y="1031"/>
                      <a:pt x="91" y="1025"/>
                      <a:pt x="93" y="1020"/>
                    </a:cubicBezTo>
                    <a:cubicBezTo>
                      <a:pt x="94" y="1015"/>
                      <a:pt x="98" y="1009"/>
                      <a:pt x="98" y="1009"/>
                    </a:cubicBezTo>
                    <a:cubicBezTo>
                      <a:pt x="98" y="1009"/>
                      <a:pt x="95" y="1008"/>
                      <a:pt x="94" y="1005"/>
                    </a:cubicBezTo>
                    <a:cubicBezTo>
                      <a:pt x="93" y="1002"/>
                      <a:pt x="92" y="985"/>
                      <a:pt x="92" y="985"/>
                    </a:cubicBezTo>
                    <a:cubicBezTo>
                      <a:pt x="92" y="985"/>
                      <a:pt x="85" y="978"/>
                      <a:pt x="87" y="963"/>
                    </a:cubicBezTo>
                    <a:cubicBezTo>
                      <a:pt x="88" y="954"/>
                      <a:pt x="85" y="942"/>
                      <a:pt x="85" y="942"/>
                    </a:cubicBezTo>
                    <a:cubicBezTo>
                      <a:pt x="85" y="942"/>
                      <a:pt x="82" y="930"/>
                      <a:pt x="81" y="922"/>
                    </a:cubicBezTo>
                    <a:cubicBezTo>
                      <a:pt x="80" y="914"/>
                      <a:pt x="74" y="894"/>
                      <a:pt x="74" y="863"/>
                    </a:cubicBezTo>
                    <a:cubicBezTo>
                      <a:pt x="74" y="832"/>
                      <a:pt x="73" y="780"/>
                      <a:pt x="72" y="768"/>
                    </a:cubicBezTo>
                    <a:cubicBezTo>
                      <a:pt x="71" y="756"/>
                      <a:pt x="71" y="675"/>
                      <a:pt x="69" y="657"/>
                    </a:cubicBezTo>
                    <a:cubicBezTo>
                      <a:pt x="66" y="639"/>
                      <a:pt x="61" y="587"/>
                      <a:pt x="61" y="587"/>
                    </a:cubicBezTo>
                    <a:cubicBezTo>
                      <a:pt x="61" y="587"/>
                      <a:pt x="49" y="581"/>
                      <a:pt x="49" y="576"/>
                    </a:cubicBezTo>
                    <a:cubicBezTo>
                      <a:pt x="49" y="576"/>
                      <a:pt x="56" y="507"/>
                      <a:pt x="58" y="496"/>
                    </a:cubicBezTo>
                    <a:cubicBezTo>
                      <a:pt x="60" y="485"/>
                      <a:pt x="64" y="468"/>
                      <a:pt x="64" y="468"/>
                    </a:cubicBezTo>
                    <a:cubicBezTo>
                      <a:pt x="64" y="468"/>
                      <a:pt x="60" y="466"/>
                      <a:pt x="61" y="463"/>
                    </a:cubicBezTo>
                    <a:cubicBezTo>
                      <a:pt x="62" y="459"/>
                      <a:pt x="65" y="437"/>
                      <a:pt x="65" y="437"/>
                    </a:cubicBezTo>
                    <a:cubicBezTo>
                      <a:pt x="70" y="408"/>
                      <a:pt x="70" y="408"/>
                      <a:pt x="70" y="408"/>
                    </a:cubicBezTo>
                    <a:lnTo>
                      <a:pt x="65" y="408"/>
                    </a:ln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7" name="Freeform 30"/>
              <p:cNvSpPr>
                <a:spLocks/>
              </p:cNvSpPr>
              <p:nvPr/>
            </p:nvSpPr>
            <p:spPr bwMode="black">
              <a:xfrm>
                <a:off x="6070599" y="3927475"/>
                <a:ext cx="142875" cy="311150"/>
              </a:xfrm>
              <a:custGeom>
                <a:avLst/>
                <a:gdLst/>
                <a:ahLst/>
                <a:cxnLst>
                  <a:cxn ang="0">
                    <a:pos x="0" y="17"/>
                  </a:cxn>
                  <a:cxn ang="0">
                    <a:pos x="4" y="57"/>
                  </a:cxn>
                  <a:cxn ang="0">
                    <a:pos x="31" y="158"/>
                  </a:cxn>
                  <a:cxn ang="0">
                    <a:pos x="38" y="175"/>
                  </a:cxn>
                  <a:cxn ang="0">
                    <a:pos x="59" y="108"/>
                  </a:cxn>
                  <a:cxn ang="0">
                    <a:pos x="80" y="31"/>
                  </a:cxn>
                  <a:cxn ang="0">
                    <a:pos x="75" y="3"/>
                  </a:cxn>
                  <a:cxn ang="0">
                    <a:pos x="72" y="0"/>
                  </a:cxn>
                  <a:cxn ang="0">
                    <a:pos x="70" y="15"/>
                  </a:cxn>
                  <a:cxn ang="0">
                    <a:pos x="33" y="48"/>
                  </a:cxn>
                  <a:cxn ang="0">
                    <a:pos x="27" y="48"/>
                  </a:cxn>
                  <a:cxn ang="0">
                    <a:pos x="7" y="28"/>
                  </a:cxn>
                  <a:cxn ang="0">
                    <a:pos x="0" y="17"/>
                  </a:cxn>
                </a:cxnLst>
                <a:rect l="0" t="0" r="r" b="b"/>
                <a:pathLst>
                  <a:path w="81" h="175">
                    <a:moveTo>
                      <a:pt x="0" y="17"/>
                    </a:moveTo>
                    <a:cubicBezTo>
                      <a:pt x="0" y="17"/>
                      <a:pt x="1" y="46"/>
                      <a:pt x="4" y="57"/>
                    </a:cubicBezTo>
                    <a:cubicBezTo>
                      <a:pt x="7" y="68"/>
                      <a:pt x="25" y="142"/>
                      <a:pt x="31" y="158"/>
                    </a:cubicBezTo>
                    <a:cubicBezTo>
                      <a:pt x="36" y="171"/>
                      <a:pt x="38" y="175"/>
                      <a:pt x="38" y="175"/>
                    </a:cubicBezTo>
                    <a:cubicBezTo>
                      <a:pt x="38" y="175"/>
                      <a:pt x="50" y="139"/>
                      <a:pt x="59" y="108"/>
                    </a:cubicBezTo>
                    <a:cubicBezTo>
                      <a:pt x="68" y="76"/>
                      <a:pt x="81" y="46"/>
                      <a:pt x="80" y="31"/>
                    </a:cubicBezTo>
                    <a:cubicBezTo>
                      <a:pt x="79" y="17"/>
                      <a:pt x="75" y="3"/>
                      <a:pt x="75" y="3"/>
                    </a:cubicBezTo>
                    <a:cubicBezTo>
                      <a:pt x="72" y="0"/>
                      <a:pt x="72" y="0"/>
                      <a:pt x="72" y="0"/>
                    </a:cubicBezTo>
                    <a:cubicBezTo>
                      <a:pt x="72" y="0"/>
                      <a:pt x="76" y="8"/>
                      <a:pt x="70" y="15"/>
                    </a:cubicBezTo>
                    <a:cubicBezTo>
                      <a:pt x="63" y="22"/>
                      <a:pt x="33" y="48"/>
                      <a:pt x="33" y="48"/>
                    </a:cubicBezTo>
                    <a:cubicBezTo>
                      <a:pt x="27" y="48"/>
                      <a:pt x="27" y="48"/>
                      <a:pt x="27" y="48"/>
                    </a:cubicBezTo>
                    <a:cubicBezTo>
                      <a:pt x="27" y="48"/>
                      <a:pt x="11" y="33"/>
                      <a:pt x="7" y="28"/>
                    </a:cubicBezTo>
                    <a:cubicBezTo>
                      <a:pt x="4" y="24"/>
                      <a:pt x="0" y="17"/>
                      <a:pt x="0" y="1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8" name="Freeform 31"/>
              <p:cNvSpPr>
                <a:spLocks/>
              </p:cNvSpPr>
              <p:nvPr/>
            </p:nvSpPr>
            <p:spPr bwMode="black">
              <a:xfrm>
                <a:off x="6099174" y="4016375"/>
                <a:ext cx="58738" cy="222250"/>
              </a:xfrm>
              <a:custGeom>
                <a:avLst/>
                <a:gdLst/>
                <a:ahLst/>
                <a:cxnLst>
                  <a:cxn ang="0">
                    <a:pos x="10" y="0"/>
                  </a:cxn>
                  <a:cxn ang="0">
                    <a:pos x="4" y="2"/>
                  </a:cxn>
                  <a:cxn ang="0">
                    <a:pos x="0" y="8"/>
                  </a:cxn>
                  <a:cxn ang="0">
                    <a:pos x="3" y="14"/>
                  </a:cxn>
                  <a:cxn ang="0">
                    <a:pos x="7" y="21"/>
                  </a:cxn>
                  <a:cxn ang="0">
                    <a:pos x="8" y="22"/>
                  </a:cxn>
                  <a:cxn ang="0">
                    <a:pos x="9" y="38"/>
                  </a:cxn>
                  <a:cxn ang="0">
                    <a:pos x="4" y="71"/>
                  </a:cxn>
                  <a:cxn ang="0">
                    <a:pos x="13" y="104"/>
                  </a:cxn>
                  <a:cxn ang="0">
                    <a:pos x="22" y="125"/>
                  </a:cxn>
                  <a:cxn ang="0">
                    <a:pos x="33" y="92"/>
                  </a:cxn>
                  <a:cxn ang="0">
                    <a:pos x="26" y="36"/>
                  </a:cxn>
                  <a:cxn ang="0">
                    <a:pos x="21" y="23"/>
                  </a:cxn>
                  <a:cxn ang="0">
                    <a:pos x="22" y="13"/>
                  </a:cxn>
                  <a:cxn ang="0">
                    <a:pos x="23" y="10"/>
                  </a:cxn>
                  <a:cxn ang="0">
                    <a:pos x="27" y="9"/>
                  </a:cxn>
                  <a:cxn ang="0">
                    <a:pos x="22" y="3"/>
                  </a:cxn>
                  <a:cxn ang="0">
                    <a:pos x="19" y="0"/>
                  </a:cxn>
                  <a:cxn ang="0">
                    <a:pos x="14" y="0"/>
                  </a:cxn>
                  <a:cxn ang="0">
                    <a:pos x="10" y="0"/>
                  </a:cxn>
                </a:cxnLst>
                <a:rect l="0" t="0" r="r" b="b"/>
                <a:pathLst>
                  <a:path w="33" h="125">
                    <a:moveTo>
                      <a:pt x="10" y="0"/>
                    </a:moveTo>
                    <a:cubicBezTo>
                      <a:pt x="10" y="0"/>
                      <a:pt x="7" y="0"/>
                      <a:pt x="4" y="2"/>
                    </a:cubicBezTo>
                    <a:cubicBezTo>
                      <a:pt x="0" y="4"/>
                      <a:pt x="0" y="8"/>
                      <a:pt x="0" y="8"/>
                    </a:cubicBezTo>
                    <a:cubicBezTo>
                      <a:pt x="0" y="8"/>
                      <a:pt x="0" y="9"/>
                      <a:pt x="3" y="14"/>
                    </a:cubicBezTo>
                    <a:cubicBezTo>
                      <a:pt x="6" y="18"/>
                      <a:pt x="7" y="21"/>
                      <a:pt x="7" y="21"/>
                    </a:cubicBezTo>
                    <a:cubicBezTo>
                      <a:pt x="8" y="22"/>
                      <a:pt x="8" y="22"/>
                      <a:pt x="8" y="22"/>
                    </a:cubicBezTo>
                    <a:cubicBezTo>
                      <a:pt x="8" y="22"/>
                      <a:pt x="11" y="31"/>
                      <a:pt x="9" y="38"/>
                    </a:cubicBezTo>
                    <a:cubicBezTo>
                      <a:pt x="7" y="45"/>
                      <a:pt x="4" y="71"/>
                      <a:pt x="4" y="71"/>
                    </a:cubicBezTo>
                    <a:cubicBezTo>
                      <a:pt x="4" y="71"/>
                      <a:pt x="10" y="95"/>
                      <a:pt x="13" y="104"/>
                    </a:cubicBezTo>
                    <a:cubicBezTo>
                      <a:pt x="16" y="113"/>
                      <a:pt x="22" y="125"/>
                      <a:pt x="22" y="125"/>
                    </a:cubicBezTo>
                    <a:cubicBezTo>
                      <a:pt x="33" y="92"/>
                      <a:pt x="33" y="92"/>
                      <a:pt x="33" y="92"/>
                    </a:cubicBezTo>
                    <a:cubicBezTo>
                      <a:pt x="33" y="92"/>
                      <a:pt x="27" y="46"/>
                      <a:pt x="26" y="36"/>
                    </a:cubicBezTo>
                    <a:cubicBezTo>
                      <a:pt x="24" y="26"/>
                      <a:pt x="21" y="23"/>
                      <a:pt x="21" y="23"/>
                    </a:cubicBezTo>
                    <a:cubicBezTo>
                      <a:pt x="21" y="23"/>
                      <a:pt x="22" y="15"/>
                      <a:pt x="22" y="13"/>
                    </a:cubicBezTo>
                    <a:cubicBezTo>
                      <a:pt x="22" y="12"/>
                      <a:pt x="23" y="10"/>
                      <a:pt x="23" y="10"/>
                    </a:cubicBezTo>
                    <a:cubicBezTo>
                      <a:pt x="27" y="9"/>
                      <a:pt x="27" y="9"/>
                      <a:pt x="27" y="9"/>
                    </a:cubicBezTo>
                    <a:cubicBezTo>
                      <a:pt x="27" y="9"/>
                      <a:pt x="24" y="5"/>
                      <a:pt x="22" y="3"/>
                    </a:cubicBezTo>
                    <a:cubicBezTo>
                      <a:pt x="20" y="1"/>
                      <a:pt x="19" y="0"/>
                      <a:pt x="19" y="0"/>
                    </a:cubicBezTo>
                    <a:cubicBezTo>
                      <a:pt x="19" y="0"/>
                      <a:pt x="15" y="0"/>
                      <a:pt x="14" y="0"/>
                    </a:cubicBezTo>
                    <a:cubicBezTo>
                      <a:pt x="12" y="0"/>
                      <a:pt x="10" y="0"/>
                      <a:pt x="10" y="0"/>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19" name="Freeform 42"/>
              <p:cNvSpPr>
                <a:spLocks/>
              </p:cNvSpPr>
              <p:nvPr/>
            </p:nvSpPr>
            <p:spPr bwMode="black">
              <a:xfrm>
                <a:off x="5919787" y="4252913"/>
                <a:ext cx="306388" cy="153987"/>
              </a:xfrm>
              <a:custGeom>
                <a:avLst/>
                <a:gdLst/>
                <a:ahLst/>
                <a:cxnLst>
                  <a:cxn ang="0">
                    <a:pos x="0" y="87"/>
                  </a:cxn>
                  <a:cxn ang="0">
                    <a:pos x="88" y="82"/>
                  </a:cxn>
                  <a:cxn ang="0">
                    <a:pos x="110" y="82"/>
                  </a:cxn>
                  <a:cxn ang="0">
                    <a:pos x="146" y="29"/>
                  </a:cxn>
                  <a:cxn ang="0">
                    <a:pos x="173" y="5"/>
                  </a:cxn>
                  <a:cxn ang="0">
                    <a:pos x="138" y="7"/>
                  </a:cxn>
                  <a:cxn ang="0">
                    <a:pos x="94" y="0"/>
                  </a:cxn>
                  <a:cxn ang="0">
                    <a:pos x="65" y="34"/>
                  </a:cxn>
                  <a:cxn ang="0">
                    <a:pos x="0" y="87"/>
                  </a:cxn>
                </a:cxnLst>
                <a:rect l="0" t="0" r="r" b="b"/>
                <a:pathLst>
                  <a:path w="173" h="87">
                    <a:moveTo>
                      <a:pt x="0" y="87"/>
                    </a:moveTo>
                    <a:cubicBezTo>
                      <a:pt x="0" y="87"/>
                      <a:pt x="78" y="81"/>
                      <a:pt x="88" y="82"/>
                    </a:cubicBezTo>
                    <a:cubicBezTo>
                      <a:pt x="98" y="84"/>
                      <a:pt x="110" y="82"/>
                      <a:pt x="110" y="82"/>
                    </a:cubicBezTo>
                    <a:cubicBezTo>
                      <a:pt x="110" y="82"/>
                      <a:pt x="134" y="43"/>
                      <a:pt x="146" y="29"/>
                    </a:cubicBezTo>
                    <a:cubicBezTo>
                      <a:pt x="162" y="12"/>
                      <a:pt x="173" y="5"/>
                      <a:pt x="173" y="5"/>
                    </a:cubicBezTo>
                    <a:cubicBezTo>
                      <a:pt x="173" y="5"/>
                      <a:pt x="158" y="9"/>
                      <a:pt x="138" y="7"/>
                    </a:cubicBezTo>
                    <a:cubicBezTo>
                      <a:pt x="117" y="5"/>
                      <a:pt x="94" y="0"/>
                      <a:pt x="94" y="0"/>
                    </a:cubicBezTo>
                    <a:cubicBezTo>
                      <a:pt x="94" y="0"/>
                      <a:pt x="81" y="18"/>
                      <a:pt x="65" y="34"/>
                    </a:cubicBezTo>
                    <a:cubicBezTo>
                      <a:pt x="50" y="50"/>
                      <a:pt x="0" y="87"/>
                      <a:pt x="0" y="8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0" name="Freeform 43"/>
              <p:cNvSpPr>
                <a:spLocks/>
              </p:cNvSpPr>
              <p:nvPr/>
            </p:nvSpPr>
            <p:spPr bwMode="black">
              <a:xfrm>
                <a:off x="5495924" y="3687763"/>
                <a:ext cx="576263" cy="2071687"/>
              </a:xfrm>
              <a:custGeom>
                <a:avLst/>
                <a:gdLst/>
                <a:ahLst/>
                <a:cxnLst>
                  <a:cxn ang="0">
                    <a:pos x="67" y="140"/>
                  </a:cxn>
                  <a:cxn ang="0">
                    <a:pos x="95" y="111"/>
                  </a:cxn>
                  <a:cxn ang="0">
                    <a:pos x="100" y="83"/>
                  </a:cxn>
                  <a:cxn ang="0">
                    <a:pos x="186" y="14"/>
                  </a:cxn>
                  <a:cxn ang="0">
                    <a:pos x="233" y="83"/>
                  </a:cxn>
                  <a:cxn ang="0">
                    <a:pos x="224" y="104"/>
                  </a:cxn>
                  <a:cxn ang="0">
                    <a:pos x="215" y="114"/>
                  </a:cxn>
                  <a:cxn ang="0">
                    <a:pos x="211" y="128"/>
                  </a:cxn>
                  <a:cxn ang="0">
                    <a:pos x="204" y="149"/>
                  </a:cxn>
                  <a:cxn ang="0">
                    <a:pos x="196" y="154"/>
                  </a:cxn>
                  <a:cxn ang="0">
                    <a:pos x="184" y="161"/>
                  </a:cxn>
                  <a:cxn ang="0">
                    <a:pos x="153" y="166"/>
                  </a:cxn>
                  <a:cxn ang="0">
                    <a:pos x="166" y="220"/>
                  </a:cxn>
                  <a:cxn ang="0">
                    <a:pos x="183" y="256"/>
                  </a:cxn>
                  <a:cxn ang="0">
                    <a:pos x="217" y="357"/>
                  </a:cxn>
                  <a:cxn ang="0">
                    <a:pos x="224" y="358"/>
                  </a:cxn>
                  <a:cxn ang="0">
                    <a:pos x="251" y="355"/>
                  </a:cxn>
                  <a:cxn ang="0">
                    <a:pos x="286" y="363"/>
                  </a:cxn>
                  <a:cxn ang="0">
                    <a:pos x="289" y="371"/>
                  </a:cxn>
                  <a:cxn ang="0">
                    <a:pos x="295" y="378"/>
                  </a:cxn>
                  <a:cxn ang="0">
                    <a:pos x="272" y="381"/>
                  </a:cxn>
                  <a:cxn ang="0">
                    <a:pos x="243" y="402"/>
                  </a:cxn>
                  <a:cxn ang="0">
                    <a:pos x="268" y="390"/>
                  </a:cxn>
                  <a:cxn ang="0">
                    <a:pos x="284" y="396"/>
                  </a:cxn>
                  <a:cxn ang="0">
                    <a:pos x="316" y="400"/>
                  </a:cxn>
                  <a:cxn ang="0">
                    <a:pos x="313" y="410"/>
                  </a:cxn>
                  <a:cxn ang="0">
                    <a:pos x="310" y="418"/>
                  </a:cxn>
                  <a:cxn ang="0">
                    <a:pos x="303" y="436"/>
                  </a:cxn>
                  <a:cxn ang="0">
                    <a:pos x="290" y="448"/>
                  </a:cxn>
                  <a:cxn ang="0">
                    <a:pos x="258" y="445"/>
                  </a:cxn>
                  <a:cxn ang="0">
                    <a:pos x="247" y="469"/>
                  </a:cxn>
                  <a:cxn ang="0">
                    <a:pos x="239" y="498"/>
                  </a:cxn>
                  <a:cxn ang="0">
                    <a:pos x="244" y="526"/>
                  </a:cxn>
                  <a:cxn ang="0">
                    <a:pos x="249" y="636"/>
                  </a:cxn>
                  <a:cxn ang="0">
                    <a:pos x="225" y="664"/>
                  </a:cxn>
                  <a:cxn ang="0">
                    <a:pos x="192" y="856"/>
                  </a:cxn>
                  <a:cxn ang="0">
                    <a:pos x="171" y="1050"/>
                  </a:cxn>
                  <a:cxn ang="0">
                    <a:pos x="172" y="1080"/>
                  </a:cxn>
                  <a:cxn ang="0">
                    <a:pos x="213" y="1092"/>
                  </a:cxn>
                  <a:cxn ang="0">
                    <a:pos x="193" y="1111"/>
                  </a:cxn>
                  <a:cxn ang="0">
                    <a:pos x="233" y="1134"/>
                  </a:cxn>
                  <a:cxn ang="0">
                    <a:pos x="262" y="1151"/>
                  </a:cxn>
                  <a:cxn ang="0">
                    <a:pos x="167" y="1160"/>
                  </a:cxn>
                  <a:cxn ang="0">
                    <a:pos x="130" y="1155"/>
                  </a:cxn>
                  <a:cxn ang="0">
                    <a:pos x="83" y="1134"/>
                  </a:cxn>
                  <a:cxn ang="0">
                    <a:pos x="50" y="1127"/>
                  </a:cxn>
                  <a:cxn ang="0">
                    <a:pos x="44" y="1105"/>
                  </a:cxn>
                  <a:cxn ang="0">
                    <a:pos x="44" y="1068"/>
                  </a:cxn>
                  <a:cxn ang="0">
                    <a:pos x="38" y="1045"/>
                  </a:cxn>
                  <a:cxn ang="0">
                    <a:pos x="24" y="917"/>
                  </a:cxn>
                  <a:cxn ang="0">
                    <a:pos x="39" y="756"/>
                  </a:cxn>
                  <a:cxn ang="0">
                    <a:pos x="35" y="647"/>
                  </a:cxn>
                  <a:cxn ang="0">
                    <a:pos x="1" y="615"/>
                  </a:cxn>
                  <a:cxn ang="0">
                    <a:pos x="5" y="343"/>
                  </a:cxn>
                  <a:cxn ang="0">
                    <a:pos x="63" y="145"/>
                  </a:cxn>
                </a:cxnLst>
                <a:rect l="0" t="0" r="r" b="b"/>
                <a:pathLst>
                  <a:path w="324" h="1165">
                    <a:moveTo>
                      <a:pt x="63" y="145"/>
                    </a:moveTo>
                    <a:cubicBezTo>
                      <a:pt x="63" y="145"/>
                      <a:pt x="63" y="143"/>
                      <a:pt x="67" y="140"/>
                    </a:cubicBezTo>
                    <a:cubicBezTo>
                      <a:pt x="73" y="135"/>
                      <a:pt x="80" y="124"/>
                      <a:pt x="80" y="124"/>
                    </a:cubicBezTo>
                    <a:cubicBezTo>
                      <a:pt x="80" y="124"/>
                      <a:pt x="91" y="117"/>
                      <a:pt x="95" y="111"/>
                    </a:cubicBezTo>
                    <a:cubicBezTo>
                      <a:pt x="98" y="105"/>
                      <a:pt x="101" y="102"/>
                      <a:pt x="101" y="102"/>
                    </a:cubicBezTo>
                    <a:cubicBezTo>
                      <a:pt x="101" y="102"/>
                      <a:pt x="97" y="94"/>
                      <a:pt x="100" y="83"/>
                    </a:cubicBezTo>
                    <a:cubicBezTo>
                      <a:pt x="103" y="72"/>
                      <a:pt x="101" y="49"/>
                      <a:pt x="117" y="33"/>
                    </a:cubicBezTo>
                    <a:cubicBezTo>
                      <a:pt x="132" y="17"/>
                      <a:pt x="156" y="0"/>
                      <a:pt x="186" y="14"/>
                    </a:cubicBezTo>
                    <a:cubicBezTo>
                      <a:pt x="216" y="28"/>
                      <a:pt x="224" y="51"/>
                      <a:pt x="227" y="58"/>
                    </a:cubicBezTo>
                    <a:cubicBezTo>
                      <a:pt x="230" y="65"/>
                      <a:pt x="235" y="77"/>
                      <a:pt x="233" y="83"/>
                    </a:cubicBezTo>
                    <a:cubicBezTo>
                      <a:pt x="232" y="89"/>
                      <a:pt x="227" y="90"/>
                      <a:pt x="227" y="90"/>
                    </a:cubicBezTo>
                    <a:cubicBezTo>
                      <a:pt x="227" y="90"/>
                      <a:pt x="226" y="100"/>
                      <a:pt x="224" y="104"/>
                    </a:cubicBezTo>
                    <a:cubicBezTo>
                      <a:pt x="221" y="109"/>
                      <a:pt x="217" y="110"/>
                      <a:pt x="217" y="111"/>
                    </a:cubicBezTo>
                    <a:cubicBezTo>
                      <a:pt x="217" y="113"/>
                      <a:pt x="215" y="114"/>
                      <a:pt x="215" y="114"/>
                    </a:cubicBezTo>
                    <a:cubicBezTo>
                      <a:pt x="215" y="114"/>
                      <a:pt x="216" y="119"/>
                      <a:pt x="215" y="122"/>
                    </a:cubicBezTo>
                    <a:cubicBezTo>
                      <a:pt x="213" y="125"/>
                      <a:pt x="211" y="128"/>
                      <a:pt x="211" y="128"/>
                    </a:cubicBezTo>
                    <a:cubicBezTo>
                      <a:pt x="211" y="128"/>
                      <a:pt x="211" y="140"/>
                      <a:pt x="211" y="144"/>
                    </a:cubicBezTo>
                    <a:cubicBezTo>
                      <a:pt x="210" y="147"/>
                      <a:pt x="207" y="149"/>
                      <a:pt x="204" y="149"/>
                    </a:cubicBezTo>
                    <a:cubicBezTo>
                      <a:pt x="201" y="148"/>
                      <a:pt x="201" y="148"/>
                      <a:pt x="200" y="150"/>
                    </a:cubicBezTo>
                    <a:cubicBezTo>
                      <a:pt x="200" y="151"/>
                      <a:pt x="197" y="154"/>
                      <a:pt x="196" y="154"/>
                    </a:cubicBezTo>
                    <a:cubicBezTo>
                      <a:pt x="195" y="154"/>
                      <a:pt x="194" y="157"/>
                      <a:pt x="193" y="158"/>
                    </a:cubicBezTo>
                    <a:cubicBezTo>
                      <a:pt x="192" y="160"/>
                      <a:pt x="186" y="159"/>
                      <a:pt x="184" y="161"/>
                    </a:cubicBezTo>
                    <a:cubicBezTo>
                      <a:pt x="182" y="163"/>
                      <a:pt x="180" y="172"/>
                      <a:pt x="173" y="173"/>
                    </a:cubicBezTo>
                    <a:cubicBezTo>
                      <a:pt x="166" y="174"/>
                      <a:pt x="153" y="166"/>
                      <a:pt x="153" y="166"/>
                    </a:cubicBezTo>
                    <a:cubicBezTo>
                      <a:pt x="153" y="166"/>
                      <a:pt x="159" y="193"/>
                      <a:pt x="161" y="200"/>
                    </a:cubicBezTo>
                    <a:cubicBezTo>
                      <a:pt x="163" y="207"/>
                      <a:pt x="166" y="220"/>
                      <a:pt x="166" y="220"/>
                    </a:cubicBezTo>
                    <a:cubicBezTo>
                      <a:pt x="166" y="220"/>
                      <a:pt x="174" y="231"/>
                      <a:pt x="177" y="239"/>
                    </a:cubicBezTo>
                    <a:cubicBezTo>
                      <a:pt x="180" y="247"/>
                      <a:pt x="183" y="256"/>
                      <a:pt x="183" y="256"/>
                    </a:cubicBezTo>
                    <a:cubicBezTo>
                      <a:pt x="183" y="256"/>
                      <a:pt x="214" y="297"/>
                      <a:pt x="216" y="311"/>
                    </a:cubicBezTo>
                    <a:cubicBezTo>
                      <a:pt x="219" y="325"/>
                      <a:pt x="217" y="357"/>
                      <a:pt x="217" y="357"/>
                    </a:cubicBezTo>
                    <a:cubicBezTo>
                      <a:pt x="217" y="357"/>
                      <a:pt x="219" y="356"/>
                      <a:pt x="221" y="357"/>
                    </a:cubicBezTo>
                    <a:cubicBezTo>
                      <a:pt x="222" y="357"/>
                      <a:pt x="223" y="358"/>
                      <a:pt x="224" y="358"/>
                    </a:cubicBezTo>
                    <a:cubicBezTo>
                      <a:pt x="225" y="358"/>
                      <a:pt x="227" y="359"/>
                      <a:pt x="228" y="358"/>
                    </a:cubicBezTo>
                    <a:cubicBezTo>
                      <a:pt x="231" y="358"/>
                      <a:pt x="240" y="354"/>
                      <a:pt x="251" y="355"/>
                    </a:cubicBezTo>
                    <a:cubicBezTo>
                      <a:pt x="262" y="356"/>
                      <a:pt x="265" y="356"/>
                      <a:pt x="270" y="358"/>
                    </a:cubicBezTo>
                    <a:cubicBezTo>
                      <a:pt x="274" y="360"/>
                      <a:pt x="282" y="362"/>
                      <a:pt x="286" y="363"/>
                    </a:cubicBezTo>
                    <a:cubicBezTo>
                      <a:pt x="291" y="364"/>
                      <a:pt x="293" y="364"/>
                      <a:pt x="293" y="364"/>
                    </a:cubicBezTo>
                    <a:cubicBezTo>
                      <a:pt x="289" y="371"/>
                      <a:pt x="289" y="371"/>
                      <a:pt x="289" y="371"/>
                    </a:cubicBezTo>
                    <a:cubicBezTo>
                      <a:pt x="289" y="371"/>
                      <a:pt x="291" y="371"/>
                      <a:pt x="294" y="372"/>
                    </a:cubicBezTo>
                    <a:cubicBezTo>
                      <a:pt x="296" y="373"/>
                      <a:pt x="300" y="376"/>
                      <a:pt x="295" y="378"/>
                    </a:cubicBezTo>
                    <a:cubicBezTo>
                      <a:pt x="290" y="380"/>
                      <a:pt x="285" y="377"/>
                      <a:pt x="282" y="377"/>
                    </a:cubicBezTo>
                    <a:cubicBezTo>
                      <a:pt x="279" y="377"/>
                      <a:pt x="272" y="381"/>
                      <a:pt x="272" y="381"/>
                    </a:cubicBezTo>
                    <a:cubicBezTo>
                      <a:pt x="272" y="381"/>
                      <a:pt x="261" y="390"/>
                      <a:pt x="257" y="394"/>
                    </a:cubicBezTo>
                    <a:cubicBezTo>
                      <a:pt x="252" y="397"/>
                      <a:pt x="243" y="402"/>
                      <a:pt x="243" y="402"/>
                    </a:cubicBezTo>
                    <a:cubicBezTo>
                      <a:pt x="243" y="402"/>
                      <a:pt x="250" y="403"/>
                      <a:pt x="251" y="403"/>
                    </a:cubicBezTo>
                    <a:cubicBezTo>
                      <a:pt x="253" y="403"/>
                      <a:pt x="261" y="392"/>
                      <a:pt x="268" y="390"/>
                    </a:cubicBezTo>
                    <a:cubicBezTo>
                      <a:pt x="275" y="389"/>
                      <a:pt x="279" y="389"/>
                      <a:pt x="280" y="391"/>
                    </a:cubicBezTo>
                    <a:cubicBezTo>
                      <a:pt x="281" y="392"/>
                      <a:pt x="281" y="394"/>
                      <a:pt x="284" y="396"/>
                    </a:cubicBezTo>
                    <a:cubicBezTo>
                      <a:pt x="288" y="398"/>
                      <a:pt x="296" y="399"/>
                      <a:pt x="301" y="399"/>
                    </a:cubicBezTo>
                    <a:cubicBezTo>
                      <a:pt x="301" y="399"/>
                      <a:pt x="309" y="399"/>
                      <a:pt x="316" y="400"/>
                    </a:cubicBezTo>
                    <a:cubicBezTo>
                      <a:pt x="323" y="400"/>
                      <a:pt x="324" y="403"/>
                      <a:pt x="322" y="405"/>
                    </a:cubicBezTo>
                    <a:cubicBezTo>
                      <a:pt x="321" y="407"/>
                      <a:pt x="315" y="410"/>
                      <a:pt x="313" y="410"/>
                    </a:cubicBezTo>
                    <a:cubicBezTo>
                      <a:pt x="311" y="410"/>
                      <a:pt x="309" y="411"/>
                      <a:pt x="309" y="411"/>
                    </a:cubicBezTo>
                    <a:cubicBezTo>
                      <a:pt x="309" y="411"/>
                      <a:pt x="308" y="415"/>
                      <a:pt x="310" y="418"/>
                    </a:cubicBezTo>
                    <a:cubicBezTo>
                      <a:pt x="311" y="421"/>
                      <a:pt x="308" y="427"/>
                      <a:pt x="307" y="428"/>
                    </a:cubicBezTo>
                    <a:cubicBezTo>
                      <a:pt x="306" y="430"/>
                      <a:pt x="304" y="434"/>
                      <a:pt x="303" y="436"/>
                    </a:cubicBezTo>
                    <a:cubicBezTo>
                      <a:pt x="302" y="439"/>
                      <a:pt x="298" y="439"/>
                      <a:pt x="297" y="442"/>
                    </a:cubicBezTo>
                    <a:cubicBezTo>
                      <a:pt x="295" y="444"/>
                      <a:pt x="291" y="445"/>
                      <a:pt x="290" y="448"/>
                    </a:cubicBezTo>
                    <a:cubicBezTo>
                      <a:pt x="288" y="451"/>
                      <a:pt x="278" y="449"/>
                      <a:pt x="275" y="448"/>
                    </a:cubicBezTo>
                    <a:cubicBezTo>
                      <a:pt x="271" y="446"/>
                      <a:pt x="258" y="445"/>
                      <a:pt x="258" y="445"/>
                    </a:cubicBezTo>
                    <a:cubicBezTo>
                      <a:pt x="258" y="445"/>
                      <a:pt x="257" y="451"/>
                      <a:pt x="256" y="455"/>
                    </a:cubicBezTo>
                    <a:cubicBezTo>
                      <a:pt x="252" y="465"/>
                      <a:pt x="247" y="469"/>
                      <a:pt x="247" y="469"/>
                    </a:cubicBezTo>
                    <a:cubicBezTo>
                      <a:pt x="238" y="470"/>
                      <a:pt x="238" y="470"/>
                      <a:pt x="238" y="470"/>
                    </a:cubicBezTo>
                    <a:cubicBezTo>
                      <a:pt x="239" y="498"/>
                      <a:pt x="239" y="498"/>
                      <a:pt x="239" y="498"/>
                    </a:cubicBezTo>
                    <a:cubicBezTo>
                      <a:pt x="239" y="498"/>
                      <a:pt x="243" y="504"/>
                      <a:pt x="244" y="512"/>
                    </a:cubicBezTo>
                    <a:cubicBezTo>
                      <a:pt x="245" y="520"/>
                      <a:pt x="244" y="526"/>
                      <a:pt x="244" y="526"/>
                    </a:cubicBezTo>
                    <a:cubicBezTo>
                      <a:pt x="244" y="526"/>
                      <a:pt x="249" y="569"/>
                      <a:pt x="249" y="583"/>
                    </a:cubicBezTo>
                    <a:cubicBezTo>
                      <a:pt x="248" y="598"/>
                      <a:pt x="247" y="628"/>
                      <a:pt x="249" y="636"/>
                    </a:cubicBezTo>
                    <a:cubicBezTo>
                      <a:pt x="250" y="644"/>
                      <a:pt x="249" y="659"/>
                      <a:pt x="239" y="661"/>
                    </a:cubicBezTo>
                    <a:cubicBezTo>
                      <a:pt x="229" y="664"/>
                      <a:pt x="225" y="664"/>
                      <a:pt x="225" y="664"/>
                    </a:cubicBezTo>
                    <a:cubicBezTo>
                      <a:pt x="225" y="664"/>
                      <a:pt x="212" y="732"/>
                      <a:pt x="208" y="768"/>
                    </a:cubicBezTo>
                    <a:cubicBezTo>
                      <a:pt x="203" y="804"/>
                      <a:pt x="202" y="827"/>
                      <a:pt x="192" y="856"/>
                    </a:cubicBezTo>
                    <a:cubicBezTo>
                      <a:pt x="182" y="885"/>
                      <a:pt x="189" y="915"/>
                      <a:pt x="182" y="941"/>
                    </a:cubicBezTo>
                    <a:cubicBezTo>
                      <a:pt x="175" y="967"/>
                      <a:pt x="169" y="1036"/>
                      <a:pt x="171" y="1050"/>
                    </a:cubicBezTo>
                    <a:cubicBezTo>
                      <a:pt x="174" y="1065"/>
                      <a:pt x="179" y="1071"/>
                      <a:pt x="176" y="1074"/>
                    </a:cubicBezTo>
                    <a:cubicBezTo>
                      <a:pt x="172" y="1077"/>
                      <a:pt x="172" y="1080"/>
                      <a:pt x="172" y="1080"/>
                    </a:cubicBezTo>
                    <a:cubicBezTo>
                      <a:pt x="172" y="1080"/>
                      <a:pt x="177" y="1083"/>
                      <a:pt x="188" y="1085"/>
                    </a:cubicBezTo>
                    <a:cubicBezTo>
                      <a:pt x="199" y="1086"/>
                      <a:pt x="210" y="1087"/>
                      <a:pt x="213" y="1092"/>
                    </a:cubicBezTo>
                    <a:cubicBezTo>
                      <a:pt x="219" y="1103"/>
                      <a:pt x="204" y="1109"/>
                      <a:pt x="204" y="1109"/>
                    </a:cubicBezTo>
                    <a:cubicBezTo>
                      <a:pt x="193" y="1111"/>
                      <a:pt x="193" y="1111"/>
                      <a:pt x="193" y="1111"/>
                    </a:cubicBezTo>
                    <a:cubicBezTo>
                      <a:pt x="193" y="1111"/>
                      <a:pt x="204" y="1120"/>
                      <a:pt x="208" y="1123"/>
                    </a:cubicBezTo>
                    <a:cubicBezTo>
                      <a:pt x="212" y="1126"/>
                      <a:pt x="226" y="1132"/>
                      <a:pt x="233" y="1134"/>
                    </a:cubicBezTo>
                    <a:cubicBezTo>
                      <a:pt x="241" y="1135"/>
                      <a:pt x="249" y="1134"/>
                      <a:pt x="254" y="1136"/>
                    </a:cubicBezTo>
                    <a:cubicBezTo>
                      <a:pt x="259" y="1138"/>
                      <a:pt x="264" y="1144"/>
                      <a:pt x="262" y="1151"/>
                    </a:cubicBezTo>
                    <a:cubicBezTo>
                      <a:pt x="260" y="1159"/>
                      <a:pt x="249" y="1163"/>
                      <a:pt x="233" y="1164"/>
                    </a:cubicBezTo>
                    <a:cubicBezTo>
                      <a:pt x="216" y="1165"/>
                      <a:pt x="182" y="1162"/>
                      <a:pt x="167" y="1160"/>
                    </a:cubicBezTo>
                    <a:cubicBezTo>
                      <a:pt x="152" y="1157"/>
                      <a:pt x="133" y="1150"/>
                      <a:pt x="133" y="1150"/>
                    </a:cubicBezTo>
                    <a:cubicBezTo>
                      <a:pt x="130" y="1155"/>
                      <a:pt x="130" y="1155"/>
                      <a:pt x="130" y="1155"/>
                    </a:cubicBezTo>
                    <a:cubicBezTo>
                      <a:pt x="130" y="1155"/>
                      <a:pt x="102" y="1154"/>
                      <a:pt x="91" y="1153"/>
                    </a:cubicBezTo>
                    <a:cubicBezTo>
                      <a:pt x="81" y="1151"/>
                      <a:pt x="83" y="1137"/>
                      <a:pt x="83" y="1134"/>
                    </a:cubicBezTo>
                    <a:cubicBezTo>
                      <a:pt x="83" y="1131"/>
                      <a:pt x="82" y="1126"/>
                      <a:pt x="82" y="1126"/>
                    </a:cubicBezTo>
                    <a:cubicBezTo>
                      <a:pt x="82" y="1126"/>
                      <a:pt x="60" y="1127"/>
                      <a:pt x="50" y="1127"/>
                    </a:cubicBezTo>
                    <a:cubicBezTo>
                      <a:pt x="44" y="1127"/>
                      <a:pt x="44" y="1122"/>
                      <a:pt x="44" y="1122"/>
                    </a:cubicBezTo>
                    <a:cubicBezTo>
                      <a:pt x="44" y="1105"/>
                      <a:pt x="44" y="1105"/>
                      <a:pt x="44" y="1105"/>
                    </a:cubicBezTo>
                    <a:cubicBezTo>
                      <a:pt x="44" y="1105"/>
                      <a:pt x="43" y="1096"/>
                      <a:pt x="42" y="1085"/>
                    </a:cubicBezTo>
                    <a:cubicBezTo>
                      <a:pt x="41" y="1074"/>
                      <a:pt x="44" y="1068"/>
                      <a:pt x="44" y="1068"/>
                    </a:cubicBezTo>
                    <a:cubicBezTo>
                      <a:pt x="44" y="1068"/>
                      <a:pt x="37" y="1066"/>
                      <a:pt x="37" y="1062"/>
                    </a:cubicBezTo>
                    <a:cubicBezTo>
                      <a:pt x="38" y="1058"/>
                      <a:pt x="38" y="1045"/>
                      <a:pt x="38" y="1045"/>
                    </a:cubicBezTo>
                    <a:cubicBezTo>
                      <a:pt x="38" y="1045"/>
                      <a:pt x="28" y="1032"/>
                      <a:pt x="23" y="987"/>
                    </a:cubicBezTo>
                    <a:cubicBezTo>
                      <a:pt x="18" y="942"/>
                      <a:pt x="24" y="923"/>
                      <a:pt x="24" y="917"/>
                    </a:cubicBezTo>
                    <a:cubicBezTo>
                      <a:pt x="24" y="911"/>
                      <a:pt x="22" y="853"/>
                      <a:pt x="24" y="828"/>
                    </a:cubicBezTo>
                    <a:cubicBezTo>
                      <a:pt x="27" y="804"/>
                      <a:pt x="39" y="760"/>
                      <a:pt x="39" y="756"/>
                    </a:cubicBezTo>
                    <a:cubicBezTo>
                      <a:pt x="39" y="752"/>
                      <a:pt x="38" y="731"/>
                      <a:pt x="39" y="710"/>
                    </a:cubicBezTo>
                    <a:cubicBezTo>
                      <a:pt x="40" y="689"/>
                      <a:pt x="36" y="654"/>
                      <a:pt x="35" y="647"/>
                    </a:cubicBezTo>
                    <a:cubicBezTo>
                      <a:pt x="34" y="641"/>
                      <a:pt x="32" y="628"/>
                      <a:pt x="32" y="628"/>
                    </a:cubicBezTo>
                    <a:cubicBezTo>
                      <a:pt x="32" y="628"/>
                      <a:pt x="1" y="621"/>
                      <a:pt x="1" y="615"/>
                    </a:cubicBezTo>
                    <a:cubicBezTo>
                      <a:pt x="0" y="608"/>
                      <a:pt x="4" y="551"/>
                      <a:pt x="6" y="511"/>
                    </a:cubicBezTo>
                    <a:cubicBezTo>
                      <a:pt x="8" y="472"/>
                      <a:pt x="6" y="405"/>
                      <a:pt x="5" y="343"/>
                    </a:cubicBezTo>
                    <a:cubicBezTo>
                      <a:pt x="3" y="281"/>
                      <a:pt x="7" y="229"/>
                      <a:pt x="18" y="206"/>
                    </a:cubicBezTo>
                    <a:cubicBezTo>
                      <a:pt x="32" y="174"/>
                      <a:pt x="63" y="145"/>
                      <a:pt x="63" y="145"/>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1" name="Freeform 44"/>
              <p:cNvSpPr>
                <a:spLocks/>
              </p:cNvSpPr>
              <p:nvPr/>
            </p:nvSpPr>
            <p:spPr bwMode="black">
              <a:xfrm>
                <a:off x="5638799" y="3895725"/>
                <a:ext cx="150813" cy="142875"/>
              </a:xfrm>
              <a:custGeom>
                <a:avLst/>
                <a:gdLst/>
                <a:ahLst/>
                <a:cxnLst>
                  <a:cxn ang="0">
                    <a:pos x="0" y="8"/>
                  </a:cxn>
                  <a:cxn ang="0">
                    <a:pos x="3" y="1"/>
                  </a:cxn>
                  <a:cxn ang="0">
                    <a:pos x="29" y="7"/>
                  </a:cxn>
                  <a:cxn ang="0">
                    <a:pos x="69" y="41"/>
                  </a:cxn>
                  <a:cxn ang="0">
                    <a:pos x="84" y="72"/>
                  </a:cxn>
                  <a:cxn ang="0">
                    <a:pos x="77" y="81"/>
                  </a:cxn>
                  <a:cxn ang="0">
                    <a:pos x="51" y="32"/>
                  </a:cxn>
                  <a:cxn ang="0">
                    <a:pos x="15" y="9"/>
                  </a:cxn>
                  <a:cxn ang="0">
                    <a:pos x="0" y="8"/>
                  </a:cxn>
                </a:cxnLst>
                <a:rect l="0" t="0" r="r" b="b"/>
                <a:pathLst>
                  <a:path w="85" h="81">
                    <a:moveTo>
                      <a:pt x="0" y="8"/>
                    </a:moveTo>
                    <a:cubicBezTo>
                      <a:pt x="0" y="8"/>
                      <a:pt x="3" y="3"/>
                      <a:pt x="3" y="1"/>
                    </a:cubicBezTo>
                    <a:cubicBezTo>
                      <a:pt x="4" y="0"/>
                      <a:pt x="20" y="2"/>
                      <a:pt x="29" y="7"/>
                    </a:cubicBezTo>
                    <a:cubicBezTo>
                      <a:pt x="41" y="14"/>
                      <a:pt x="62" y="31"/>
                      <a:pt x="69" y="41"/>
                    </a:cubicBezTo>
                    <a:cubicBezTo>
                      <a:pt x="76" y="52"/>
                      <a:pt x="85" y="65"/>
                      <a:pt x="84" y="72"/>
                    </a:cubicBezTo>
                    <a:cubicBezTo>
                      <a:pt x="82" y="78"/>
                      <a:pt x="77" y="81"/>
                      <a:pt x="77" y="81"/>
                    </a:cubicBezTo>
                    <a:cubicBezTo>
                      <a:pt x="77" y="81"/>
                      <a:pt x="61" y="43"/>
                      <a:pt x="51" y="32"/>
                    </a:cubicBezTo>
                    <a:cubicBezTo>
                      <a:pt x="42" y="20"/>
                      <a:pt x="24" y="11"/>
                      <a:pt x="15" y="9"/>
                    </a:cubicBezTo>
                    <a:cubicBezTo>
                      <a:pt x="6" y="7"/>
                      <a:pt x="0" y="8"/>
                      <a:pt x="0" y="8"/>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2" name="Freeform 45"/>
              <p:cNvSpPr>
                <a:spLocks/>
              </p:cNvSpPr>
              <p:nvPr/>
            </p:nvSpPr>
            <p:spPr bwMode="black">
              <a:xfrm>
                <a:off x="5938837" y="4402138"/>
                <a:ext cx="30163" cy="96837"/>
              </a:xfrm>
              <a:custGeom>
                <a:avLst/>
                <a:gdLst/>
                <a:ahLst/>
                <a:cxnLst>
                  <a:cxn ang="0">
                    <a:pos x="0" y="1"/>
                  </a:cxn>
                  <a:cxn ang="0">
                    <a:pos x="7" y="4"/>
                  </a:cxn>
                  <a:cxn ang="0">
                    <a:pos x="16" y="35"/>
                  </a:cxn>
                  <a:cxn ang="0">
                    <a:pos x="11" y="54"/>
                  </a:cxn>
                  <a:cxn ang="0">
                    <a:pos x="6" y="55"/>
                  </a:cxn>
                  <a:cxn ang="0">
                    <a:pos x="9" y="16"/>
                  </a:cxn>
                  <a:cxn ang="0">
                    <a:pos x="0" y="1"/>
                  </a:cxn>
                </a:cxnLst>
                <a:rect l="0" t="0" r="r" b="b"/>
                <a:pathLst>
                  <a:path w="17" h="55">
                    <a:moveTo>
                      <a:pt x="0" y="1"/>
                    </a:moveTo>
                    <a:cubicBezTo>
                      <a:pt x="0" y="1"/>
                      <a:pt x="4" y="1"/>
                      <a:pt x="7" y="4"/>
                    </a:cubicBezTo>
                    <a:cubicBezTo>
                      <a:pt x="11" y="7"/>
                      <a:pt x="17" y="22"/>
                      <a:pt x="16" y="35"/>
                    </a:cubicBezTo>
                    <a:cubicBezTo>
                      <a:pt x="15" y="48"/>
                      <a:pt x="12" y="54"/>
                      <a:pt x="11" y="54"/>
                    </a:cubicBezTo>
                    <a:cubicBezTo>
                      <a:pt x="9" y="55"/>
                      <a:pt x="6" y="55"/>
                      <a:pt x="6" y="55"/>
                    </a:cubicBezTo>
                    <a:cubicBezTo>
                      <a:pt x="6" y="55"/>
                      <a:pt x="13" y="32"/>
                      <a:pt x="9" y="16"/>
                    </a:cubicBezTo>
                    <a:cubicBezTo>
                      <a:pt x="5" y="0"/>
                      <a:pt x="0" y="1"/>
                      <a:pt x="0"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23" name="Freeform 46"/>
              <p:cNvSpPr>
                <a:spLocks/>
              </p:cNvSpPr>
              <p:nvPr/>
            </p:nvSpPr>
            <p:spPr bwMode="black">
              <a:xfrm>
                <a:off x="5889624" y="4321175"/>
                <a:ext cx="15875" cy="73025"/>
              </a:xfrm>
              <a:custGeom>
                <a:avLst/>
                <a:gdLst/>
                <a:ahLst/>
                <a:cxnLst>
                  <a:cxn ang="0">
                    <a:pos x="1" y="1"/>
                  </a:cxn>
                  <a:cxn ang="0">
                    <a:pos x="1" y="26"/>
                  </a:cxn>
                  <a:cxn ang="0">
                    <a:pos x="0" y="41"/>
                  </a:cxn>
                  <a:cxn ang="0">
                    <a:pos x="5" y="41"/>
                  </a:cxn>
                  <a:cxn ang="0">
                    <a:pos x="8" y="14"/>
                  </a:cxn>
                  <a:cxn ang="0">
                    <a:pos x="5" y="1"/>
                  </a:cxn>
                  <a:cxn ang="0">
                    <a:pos x="1" y="1"/>
                  </a:cxn>
                </a:cxnLst>
                <a:rect l="0" t="0" r="r" b="b"/>
                <a:pathLst>
                  <a:path w="9" h="41">
                    <a:moveTo>
                      <a:pt x="1" y="1"/>
                    </a:moveTo>
                    <a:cubicBezTo>
                      <a:pt x="1" y="1"/>
                      <a:pt x="1" y="21"/>
                      <a:pt x="1" y="26"/>
                    </a:cubicBezTo>
                    <a:cubicBezTo>
                      <a:pt x="0" y="32"/>
                      <a:pt x="0" y="41"/>
                      <a:pt x="0" y="41"/>
                    </a:cubicBezTo>
                    <a:cubicBezTo>
                      <a:pt x="5" y="41"/>
                      <a:pt x="5" y="41"/>
                      <a:pt x="5" y="41"/>
                    </a:cubicBezTo>
                    <a:cubicBezTo>
                      <a:pt x="5" y="41"/>
                      <a:pt x="9" y="25"/>
                      <a:pt x="8" y="14"/>
                    </a:cubicBezTo>
                    <a:cubicBezTo>
                      <a:pt x="7" y="4"/>
                      <a:pt x="7" y="1"/>
                      <a:pt x="5" y="1"/>
                    </a:cubicBezTo>
                    <a:cubicBezTo>
                      <a:pt x="4" y="0"/>
                      <a:pt x="1" y="1"/>
                      <a:pt x="1"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grpSp>
      <p:grpSp>
        <p:nvGrpSpPr>
          <p:cNvPr id="26" name="Group 25"/>
          <p:cNvGrpSpPr>
            <a:grpSpLocks noChangeAspect="1"/>
          </p:cNvGrpSpPr>
          <p:nvPr/>
        </p:nvGrpSpPr>
        <p:grpSpPr>
          <a:xfrm>
            <a:off x="992019" y="178283"/>
            <a:ext cx="789594" cy="1458186"/>
            <a:chOff x="3123447" y="1563689"/>
            <a:chExt cx="2593521" cy="4789610"/>
          </a:xfrm>
        </p:grpSpPr>
        <p:grpSp>
          <p:nvGrpSpPr>
            <p:cNvPr id="27" name="Group 32"/>
            <p:cNvGrpSpPr/>
            <p:nvPr/>
          </p:nvGrpSpPr>
          <p:grpSpPr>
            <a:xfrm>
              <a:off x="3123447" y="1563689"/>
              <a:ext cx="2593521" cy="4789610"/>
              <a:chOff x="3123447" y="1563689"/>
              <a:chExt cx="2593521" cy="4789610"/>
            </a:xfrm>
          </p:grpSpPr>
          <p:sp>
            <p:nvSpPr>
              <p:cNvPr id="29" name="&quot;GLASS&quot;; Transparent to White Linear; Reflection; Stroke"/>
              <p:cNvSpPr/>
              <p:nvPr/>
            </p:nvSpPr>
            <p:spPr bwMode="auto">
              <a:xfrm>
                <a:off x="3123447" y="1563689"/>
                <a:ext cx="2593521" cy="4789610"/>
              </a:xfrm>
              <a:prstGeom prst="roundRect">
                <a:avLst>
                  <a:gd name="adj" fmla="val 0"/>
                </a:avLst>
              </a:prstGeom>
              <a:gradFill flip="none" rotWithShape="1">
                <a:gsLst>
                  <a:gs pos="0">
                    <a:srgbClr val="021B84"/>
                  </a:gs>
                  <a:gs pos="39999">
                    <a:srgbClr val="0070C0"/>
                  </a:gs>
                  <a:gs pos="70000">
                    <a:srgbClr val="00B0F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3"/>
                  </a:buBlip>
                  <a:defRPr/>
                </a:pPr>
                <a:endParaRPr lang="en-US" altLang="zh-CN" sz="1100" dirty="0" smtClean="0">
                  <a:solidFill>
                    <a:srgbClr val="000000"/>
                  </a:solidFill>
                  <a:ea typeface="Segoe UI" pitchFamily="34" charset="0"/>
                  <a:cs typeface="Segoe UI" pitchFamily="34" charset="0"/>
                </a:endParaRPr>
              </a:p>
            </p:txBody>
          </p:sp>
          <p:sp>
            <p:nvSpPr>
              <p:cNvPr id="30" name="Rectangle 29"/>
              <p:cNvSpPr/>
              <p:nvPr/>
            </p:nvSpPr>
            <p:spPr>
              <a:xfrm>
                <a:off x="3124201" y="1564482"/>
                <a:ext cx="2590799" cy="1134268"/>
              </a:xfrm>
              <a:prstGeom prst="rect">
                <a:avLst/>
              </a:prstGeom>
            </p:spPr>
            <p:txBody>
              <a:bodyPr wrap="square" tIns="9144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Make It</a:t>
                </a:r>
                <a:b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b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Easier</a:t>
                </a:r>
              </a:p>
            </p:txBody>
          </p:sp>
        </p:grpSp>
        <p:sp>
          <p:nvSpPr>
            <p:cNvPr id="28" name="Freeform 6"/>
            <p:cNvSpPr>
              <a:spLocks noEditPoints="1"/>
            </p:cNvSpPr>
            <p:nvPr/>
          </p:nvSpPr>
          <p:spPr bwMode="invGray">
            <a:xfrm>
              <a:off x="3886200" y="3270137"/>
              <a:ext cx="1030221" cy="2846621"/>
            </a:xfrm>
            <a:custGeom>
              <a:avLst/>
              <a:gdLst/>
              <a:ahLst/>
              <a:cxnLst>
                <a:cxn ang="0">
                  <a:pos x="447" y="304"/>
                </a:cxn>
                <a:cxn ang="0">
                  <a:pos x="392" y="249"/>
                </a:cxn>
                <a:cxn ang="0">
                  <a:pos x="334" y="227"/>
                </a:cxn>
                <a:cxn ang="0">
                  <a:pos x="279" y="209"/>
                </a:cxn>
                <a:cxn ang="0">
                  <a:pos x="257" y="185"/>
                </a:cxn>
                <a:cxn ang="0">
                  <a:pos x="274" y="120"/>
                </a:cxn>
                <a:cxn ang="0">
                  <a:pos x="266" y="78"/>
                </a:cxn>
                <a:cxn ang="0">
                  <a:pos x="266" y="67"/>
                </a:cxn>
                <a:cxn ang="0">
                  <a:pos x="262" y="44"/>
                </a:cxn>
                <a:cxn ang="0">
                  <a:pos x="224" y="13"/>
                </a:cxn>
                <a:cxn ang="0">
                  <a:pos x="203" y="4"/>
                </a:cxn>
                <a:cxn ang="0">
                  <a:pos x="175" y="0"/>
                </a:cxn>
                <a:cxn ang="0">
                  <a:pos x="150" y="8"/>
                </a:cxn>
                <a:cxn ang="0">
                  <a:pos x="120" y="35"/>
                </a:cxn>
                <a:cxn ang="0">
                  <a:pos x="110" y="58"/>
                </a:cxn>
                <a:cxn ang="0">
                  <a:pos x="110" y="58"/>
                </a:cxn>
                <a:cxn ang="0">
                  <a:pos x="110" y="62"/>
                </a:cxn>
                <a:cxn ang="0">
                  <a:pos x="108" y="76"/>
                </a:cxn>
                <a:cxn ang="0">
                  <a:pos x="111" y="111"/>
                </a:cxn>
                <a:cxn ang="0">
                  <a:pos x="126" y="181"/>
                </a:cxn>
                <a:cxn ang="0">
                  <a:pos x="157" y="234"/>
                </a:cxn>
                <a:cxn ang="0">
                  <a:pos x="133" y="277"/>
                </a:cxn>
                <a:cxn ang="0">
                  <a:pos x="70" y="329"/>
                </a:cxn>
                <a:cxn ang="0">
                  <a:pos x="60" y="402"/>
                </a:cxn>
                <a:cxn ang="0">
                  <a:pos x="35" y="569"/>
                </a:cxn>
                <a:cxn ang="0">
                  <a:pos x="29" y="658"/>
                </a:cxn>
                <a:cxn ang="0">
                  <a:pos x="22" y="772"/>
                </a:cxn>
                <a:cxn ang="0">
                  <a:pos x="2" y="874"/>
                </a:cxn>
                <a:cxn ang="0">
                  <a:pos x="32" y="924"/>
                </a:cxn>
                <a:cxn ang="0">
                  <a:pos x="60" y="920"/>
                </a:cxn>
                <a:cxn ang="0">
                  <a:pos x="103" y="1269"/>
                </a:cxn>
                <a:cxn ang="0">
                  <a:pos x="120" y="1468"/>
                </a:cxn>
                <a:cxn ang="0">
                  <a:pos x="84" y="1502"/>
                </a:cxn>
                <a:cxn ang="0">
                  <a:pos x="58" y="1530"/>
                </a:cxn>
                <a:cxn ang="0">
                  <a:pos x="118" y="1549"/>
                </a:cxn>
                <a:cxn ang="0">
                  <a:pos x="198" y="1524"/>
                </a:cxn>
                <a:cxn ang="0">
                  <a:pos x="243" y="1485"/>
                </a:cxn>
                <a:cxn ang="0">
                  <a:pos x="257" y="1501"/>
                </a:cxn>
                <a:cxn ang="0">
                  <a:pos x="243" y="1542"/>
                </a:cxn>
                <a:cxn ang="0">
                  <a:pos x="234" y="1567"/>
                </a:cxn>
                <a:cxn ang="0">
                  <a:pos x="342" y="1554"/>
                </a:cxn>
                <a:cxn ang="0">
                  <a:pos x="350" y="1500"/>
                </a:cxn>
                <a:cxn ang="0">
                  <a:pos x="376" y="1249"/>
                </a:cxn>
                <a:cxn ang="0">
                  <a:pos x="369" y="947"/>
                </a:cxn>
                <a:cxn ang="0">
                  <a:pos x="370" y="720"/>
                </a:cxn>
                <a:cxn ang="0">
                  <a:pos x="438" y="671"/>
                </a:cxn>
                <a:cxn ang="0">
                  <a:pos x="500" y="627"/>
                </a:cxn>
                <a:cxn ang="0">
                  <a:pos x="559" y="553"/>
                </a:cxn>
                <a:cxn ang="0">
                  <a:pos x="556" y="431"/>
                </a:cxn>
                <a:cxn ang="0">
                  <a:pos x="441" y="549"/>
                </a:cxn>
                <a:cxn ang="0">
                  <a:pos x="420" y="603"/>
                </a:cxn>
                <a:cxn ang="0">
                  <a:pos x="376" y="654"/>
                </a:cxn>
                <a:cxn ang="0">
                  <a:pos x="339" y="621"/>
                </a:cxn>
                <a:cxn ang="0">
                  <a:pos x="417" y="544"/>
                </a:cxn>
                <a:cxn ang="0">
                  <a:pos x="449" y="491"/>
                </a:cxn>
                <a:cxn ang="0">
                  <a:pos x="463" y="519"/>
                </a:cxn>
              </a:cxnLst>
              <a:rect l="0" t="0" r="r" b="b"/>
              <a:pathLst>
                <a:path w="581" h="1585">
                  <a:moveTo>
                    <a:pt x="556" y="431"/>
                  </a:moveTo>
                  <a:cubicBezTo>
                    <a:pt x="553" y="427"/>
                    <a:pt x="529" y="394"/>
                    <a:pt x="487" y="350"/>
                  </a:cubicBezTo>
                  <a:cubicBezTo>
                    <a:pt x="484" y="348"/>
                    <a:pt x="460" y="322"/>
                    <a:pt x="447" y="304"/>
                  </a:cubicBezTo>
                  <a:cubicBezTo>
                    <a:pt x="444" y="300"/>
                    <a:pt x="437" y="286"/>
                    <a:pt x="426" y="276"/>
                  </a:cubicBezTo>
                  <a:cubicBezTo>
                    <a:pt x="422" y="272"/>
                    <a:pt x="422" y="270"/>
                    <a:pt x="411" y="262"/>
                  </a:cubicBezTo>
                  <a:cubicBezTo>
                    <a:pt x="408" y="258"/>
                    <a:pt x="396" y="251"/>
                    <a:pt x="392" y="249"/>
                  </a:cubicBezTo>
                  <a:cubicBezTo>
                    <a:pt x="388" y="247"/>
                    <a:pt x="392" y="246"/>
                    <a:pt x="376" y="243"/>
                  </a:cubicBezTo>
                  <a:cubicBezTo>
                    <a:pt x="369" y="241"/>
                    <a:pt x="358" y="237"/>
                    <a:pt x="354" y="235"/>
                  </a:cubicBezTo>
                  <a:cubicBezTo>
                    <a:pt x="349" y="233"/>
                    <a:pt x="346" y="228"/>
                    <a:pt x="334" y="227"/>
                  </a:cubicBezTo>
                  <a:cubicBezTo>
                    <a:pt x="313" y="224"/>
                    <a:pt x="323" y="222"/>
                    <a:pt x="311" y="220"/>
                  </a:cubicBezTo>
                  <a:cubicBezTo>
                    <a:pt x="302" y="219"/>
                    <a:pt x="298" y="217"/>
                    <a:pt x="295" y="216"/>
                  </a:cubicBezTo>
                  <a:cubicBezTo>
                    <a:pt x="292" y="214"/>
                    <a:pt x="290" y="219"/>
                    <a:pt x="279" y="209"/>
                  </a:cubicBezTo>
                  <a:cubicBezTo>
                    <a:pt x="275" y="206"/>
                    <a:pt x="274" y="205"/>
                    <a:pt x="271" y="205"/>
                  </a:cubicBezTo>
                  <a:cubicBezTo>
                    <a:pt x="270" y="205"/>
                    <a:pt x="269" y="203"/>
                    <a:pt x="265" y="199"/>
                  </a:cubicBezTo>
                  <a:cubicBezTo>
                    <a:pt x="262" y="194"/>
                    <a:pt x="260" y="190"/>
                    <a:pt x="257" y="185"/>
                  </a:cubicBezTo>
                  <a:cubicBezTo>
                    <a:pt x="255" y="182"/>
                    <a:pt x="254" y="189"/>
                    <a:pt x="254" y="168"/>
                  </a:cubicBezTo>
                  <a:cubicBezTo>
                    <a:pt x="254" y="155"/>
                    <a:pt x="253" y="164"/>
                    <a:pt x="260" y="159"/>
                  </a:cubicBezTo>
                  <a:cubicBezTo>
                    <a:pt x="266" y="153"/>
                    <a:pt x="267" y="148"/>
                    <a:pt x="274" y="120"/>
                  </a:cubicBezTo>
                  <a:cubicBezTo>
                    <a:pt x="275" y="115"/>
                    <a:pt x="277" y="100"/>
                    <a:pt x="268" y="99"/>
                  </a:cubicBezTo>
                  <a:cubicBezTo>
                    <a:pt x="265" y="98"/>
                    <a:pt x="266" y="98"/>
                    <a:pt x="267" y="92"/>
                  </a:cubicBezTo>
                  <a:cubicBezTo>
                    <a:pt x="267" y="86"/>
                    <a:pt x="266" y="80"/>
                    <a:pt x="266" y="78"/>
                  </a:cubicBezTo>
                  <a:cubicBezTo>
                    <a:pt x="267" y="79"/>
                    <a:pt x="266" y="76"/>
                    <a:pt x="268" y="79"/>
                  </a:cubicBezTo>
                  <a:cubicBezTo>
                    <a:pt x="267" y="77"/>
                    <a:pt x="267" y="76"/>
                    <a:pt x="266" y="75"/>
                  </a:cubicBezTo>
                  <a:cubicBezTo>
                    <a:pt x="265" y="73"/>
                    <a:pt x="267" y="72"/>
                    <a:pt x="266" y="67"/>
                  </a:cubicBezTo>
                  <a:cubicBezTo>
                    <a:pt x="264" y="62"/>
                    <a:pt x="265" y="54"/>
                    <a:pt x="262" y="48"/>
                  </a:cubicBezTo>
                  <a:cubicBezTo>
                    <a:pt x="263" y="49"/>
                    <a:pt x="262" y="49"/>
                    <a:pt x="264" y="50"/>
                  </a:cubicBezTo>
                  <a:cubicBezTo>
                    <a:pt x="264" y="49"/>
                    <a:pt x="263" y="48"/>
                    <a:pt x="262" y="44"/>
                  </a:cubicBezTo>
                  <a:cubicBezTo>
                    <a:pt x="260" y="41"/>
                    <a:pt x="261" y="36"/>
                    <a:pt x="241" y="22"/>
                  </a:cubicBezTo>
                  <a:cubicBezTo>
                    <a:pt x="240" y="21"/>
                    <a:pt x="239" y="19"/>
                    <a:pt x="236" y="18"/>
                  </a:cubicBezTo>
                  <a:cubicBezTo>
                    <a:pt x="233" y="18"/>
                    <a:pt x="224" y="14"/>
                    <a:pt x="224" y="13"/>
                  </a:cubicBezTo>
                  <a:cubicBezTo>
                    <a:pt x="223" y="12"/>
                    <a:pt x="222" y="10"/>
                    <a:pt x="219" y="9"/>
                  </a:cubicBezTo>
                  <a:cubicBezTo>
                    <a:pt x="216" y="8"/>
                    <a:pt x="212" y="8"/>
                    <a:pt x="210" y="7"/>
                  </a:cubicBezTo>
                  <a:cubicBezTo>
                    <a:pt x="207" y="7"/>
                    <a:pt x="207" y="4"/>
                    <a:pt x="203" y="4"/>
                  </a:cubicBezTo>
                  <a:cubicBezTo>
                    <a:pt x="199" y="5"/>
                    <a:pt x="199" y="3"/>
                    <a:pt x="197" y="3"/>
                  </a:cubicBezTo>
                  <a:cubicBezTo>
                    <a:pt x="194" y="3"/>
                    <a:pt x="191" y="0"/>
                    <a:pt x="186" y="1"/>
                  </a:cubicBezTo>
                  <a:cubicBezTo>
                    <a:pt x="182" y="3"/>
                    <a:pt x="177" y="0"/>
                    <a:pt x="175" y="0"/>
                  </a:cubicBezTo>
                  <a:cubicBezTo>
                    <a:pt x="173" y="0"/>
                    <a:pt x="170" y="2"/>
                    <a:pt x="168" y="4"/>
                  </a:cubicBezTo>
                  <a:cubicBezTo>
                    <a:pt x="166" y="6"/>
                    <a:pt x="165" y="8"/>
                    <a:pt x="162" y="7"/>
                  </a:cubicBezTo>
                  <a:cubicBezTo>
                    <a:pt x="159" y="5"/>
                    <a:pt x="153" y="6"/>
                    <a:pt x="150" y="8"/>
                  </a:cubicBezTo>
                  <a:cubicBezTo>
                    <a:pt x="149" y="9"/>
                    <a:pt x="141" y="13"/>
                    <a:pt x="138" y="16"/>
                  </a:cubicBezTo>
                  <a:cubicBezTo>
                    <a:pt x="134" y="20"/>
                    <a:pt x="143" y="14"/>
                    <a:pt x="133" y="22"/>
                  </a:cubicBezTo>
                  <a:cubicBezTo>
                    <a:pt x="123" y="29"/>
                    <a:pt x="122" y="33"/>
                    <a:pt x="120" y="35"/>
                  </a:cubicBezTo>
                  <a:cubicBezTo>
                    <a:pt x="118" y="38"/>
                    <a:pt x="112" y="47"/>
                    <a:pt x="111" y="51"/>
                  </a:cubicBezTo>
                  <a:cubicBezTo>
                    <a:pt x="110" y="53"/>
                    <a:pt x="110" y="57"/>
                    <a:pt x="108" y="61"/>
                  </a:cubicBezTo>
                  <a:cubicBezTo>
                    <a:pt x="109" y="60"/>
                    <a:pt x="110" y="59"/>
                    <a:pt x="110" y="58"/>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10" y="59"/>
                    <a:pt x="109" y="62"/>
                    <a:pt x="108" y="64"/>
                  </a:cubicBezTo>
                  <a:cubicBezTo>
                    <a:pt x="109" y="63"/>
                    <a:pt x="110" y="62"/>
                    <a:pt x="110" y="62"/>
                  </a:cubicBezTo>
                  <a:cubicBezTo>
                    <a:pt x="110" y="62"/>
                    <a:pt x="109" y="70"/>
                    <a:pt x="107" y="72"/>
                  </a:cubicBezTo>
                  <a:cubicBezTo>
                    <a:pt x="107" y="71"/>
                    <a:pt x="110" y="70"/>
                    <a:pt x="110" y="70"/>
                  </a:cubicBezTo>
                  <a:cubicBezTo>
                    <a:pt x="110" y="70"/>
                    <a:pt x="108" y="72"/>
                    <a:pt x="108" y="76"/>
                  </a:cubicBezTo>
                  <a:cubicBezTo>
                    <a:pt x="108" y="79"/>
                    <a:pt x="109" y="83"/>
                    <a:pt x="109" y="86"/>
                  </a:cubicBezTo>
                  <a:cubicBezTo>
                    <a:pt x="111" y="84"/>
                    <a:pt x="113" y="102"/>
                    <a:pt x="113" y="104"/>
                  </a:cubicBezTo>
                  <a:cubicBezTo>
                    <a:pt x="114" y="109"/>
                    <a:pt x="109" y="106"/>
                    <a:pt x="111" y="111"/>
                  </a:cubicBezTo>
                  <a:cubicBezTo>
                    <a:pt x="112" y="116"/>
                    <a:pt x="113" y="128"/>
                    <a:pt x="114" y="132"/>
                  </a:cubicBezTo>
                  <a:cubicBezTo>
                    <a:pt x="116" y="136"/>
                    <a:pt x="115" y="138"/>
                    <a:pt x="115" y="143"/>
                  </a:cubicBezTo>
                  <a:cubicBezTo>
                    <a:pt x="116" y="149"/>
                    <a:pt x="121" y="172"/>
                    <a:pt x="126" y="181"/>
                  </a:cubicBezTo>
                  <a:cubicBezTo>
                    <a:pt x="127" y="185"/>
                    <a:pt x="132" y="199"/>
                    <a:pt x="154" y="220"/>
                  </a:cubicBezTo>
                  <a:cubicBezTo>
                    <a:pt x="157" y="223"/>
                    <a:pt x="158" y="224"/>
                    <a:pt x="159" y="227"/>
                  </a:cubicBezTo>
                  <a:cubicBezTo>
                    <a:pt x="159" y="229"/>
                    <a:pt x="157" y="227"/>
                    <a:pt x="157" y="234"/>
                  </a:cubicBezTo>
                  <a:cubicBezTo>
                    <a:pt x="158" y="241"/>
                    <a:pt x="159" y="246"/>
                    <a:pt x="159" y="251"/>
                  </a:cubicBezTo>
                  <a:cubicBezTo>
                    <a:pt x="159" y="256"/>
                    <a:pt x="160" y="256"/>
                    <a:pt x="155" y="258"/>
                  </a:cubicBezTo>
                  <a:cubicBezTo>
                    <a:pt x="151" y="261"/>
                    <a:pt x="140" y="268"/>
                    <a:pt x="133" y="277"/>
                  </a:cubicBezTo>
                  <a:cubicBezTo>
                    <a:pt x="131" y="280"/>
                    <a:pt x="114" y="284"/>
                    <a:pt x="103" y="296"/>
                  </a:cubicBezTo>
                  <a:cubicBezTo>
                    <a:pt x="101" y="298"/>
                    <a:pt x="90" y="306"/>
                    <a:pt x="84" y="311"/>
                  </a:cubicBezTo>
                  <a:cubicBezTo>
                    <a:pt x="81" y="313"/>
                    <a:pt x="72" y="324"/>
                    <a:pt x="70" y="329"/>
                  </a:cubicBezTo>
                  <a:cubicBezTo>
                    <a:pt x="68" y="335"/>
                    <a:pt x="65" y="352"/>
                    <a:pt x="61" y="363"/>
                  </a:cubicBezTo>
                  <a:cubicBezTo>
                    <a:pt x="60" y="366"/>
                    <a:pt x="59" y="367"/>
                    <a:pt x="59" y="374"/>
                  </a:cubicBezTo>
                  <a:cubicBezTo>
                    <a:pt x="60" y="380"/>
                    <a:pt x="60" y="395"/>
                    <a:pt x="60" y="402"/>
                  </a:cubicBezTo>
                  <a:cubicBezTo>
                    <a:pt x="61" y="408"/>
                    <a:pt x="62" y="408"/>
                    <a:pt x="59" y="416"/>
                  </a:cubicBezTo>
                  <a:cubicBezTo>
                    <a:pt x="57" y="424"/>
                    <a:pt x="44" y="489"/>
                    <a:pt x="43" y="496"/>
                  </a:cubicBezTo>
                  <a:cubicBezTo>
                    <a:pt x="42" y="503"/>
                    <a:pt x="35" y="530"/>
                    <a:pt x="35" y="569"/>
                  </a:cubicBezTo>
                  <a:cubicBezTo>
                    <a:pt x="34" y="590"/>
                    <a:pt x="34" y="591"/>
                    <a:pt x="32" y="605"/>
                  </a:cubicBezTo>
                  <a:cubicBezTo>
                    <a:pt x="32" y="610"/>
                    <a:pt x="33" y="637"/>
                    <a:pt x="33" y="643"/>
                  </a:cubicBezTo>
                  <a:cubicBezTo>
                    <a:pt x="33" y="652"/>
                    <a:pt x="31" y="646"/>
                    <a:pt x="29" y="658"/>
                  </a:cubicBezTo>
                  <a:cubicBezTo>
                    <a:pt x="28" y="663"/>
                    <a:pt x="19" y="686"/>
                    <a:pt x="20" y="730"/>
                  </a:cubicBezTo>
                  <a:cubicBezTo>
                    <a:pt x="20" y="733"/>
                    <a:pt x="18" y="740"/>
                    <a:pt x="21" y="753"/>
                  </a:cubicBezTo>
                  <a:cubicBezTo>
                    <a:pt x="21" y="757"/>
                    <a:pt x="22" y="760"/>
                    <a:pt x="22" y="772"/>
                  </a:cubicBezTo>
                  <a:cubicBezTo>
                    <a:pt x="22" y="777"/>
                    <a:pt x="23" y="803"/>
                    <a:pt x="22" y="806"/>
                  </a:cubicBezTo>
                  <a:cubicBezTo>
                    <a:pt x="22" y="810"/>
                    <a:pt x="23" y="815"/>
                    <a:pt x="4" y="856"/>
                  </a:cubicBezTo>
                  <a:cubicBezTo>
                    <a:pt x="1" y="863"/>
                    <a:pt x="0" y="862"/>
                    <a:pt x="2" y="874"/>
                  </a:cubicBezTo>
                  <a:cubicBezTo>
                    <a:pt x="3" y="879"/>
                    <a:pt x="5" y="899"/>
                    <a:pt x="6" y="902"/>
                  </a:cubicBezTo>
                  <a:cubicBezTo>
                    <a:pt x="6" y="904"/>
                    <a:pt x="8" y="905"/>
                    <a:pt x="14" y="911"/>
                  </a:cubicBezTo>
                  <a:cubicBezTo>
                    <a:pt x="17" y="914"/>
                    <a:pt x="21" y="922"/>
                    <a:pt x="32" y="924"/>
                  </a:cubicBezTo>
                  <a:cubicBezTo>
                    <a:pt x="35" y="925"/>
                    <a:pt x="44" y="931"/>
                    <a:pt x="45" y="925"/>
                  </a:cubicBezTo>
                  <a:cubicBezTo>
                    <a:pt x="46" y="920"/>
                    <a:pt x="45" y="922"/>
                    <a:pt x="51" y="920"/>
                  </a:cubicBezTo>
                  <a:cubicBezTo>
                    <a:pt x="60" y="918"/>
                    <a:pt x="60" y="916"/>
                    <a:pt x="60" y="920"/>
                  </a:cubicBezTo>
                  <a:cubicBezTo>
                    <a:pt x="60" y="925"/>
                    <a:pt x="64" y="957"/>
                    <a:pt x="68" y="1063"/>
                  </a:cubicBezTo>
                  <a:cubicBezTo>
                    <a:pt x="69" y="1067"/>
                    <a:pt x="69" y="1137"/>
                    <a:pt x="78" y="1180"/>
                  </a:cubicBezTo>
                  <a:cubicBezTo>
                    <a:pt x="79" y="1185"/>
                    <a:pt x="100" y="1255"/>
                    <a:pt x="103" y="1269"/>
                  </a:cubicBezTo>
                  <a:cubicBezTo>
                    <a:pt x="105" y="1280"/>
                    <a:pt x="105" y="1280"/>
                    <a:pt x="105" y="1294"/>
                  </a:cubicBezTo>
                  <a:cubicBezTo>
                    <a:pt x="105" y="1300"/>
                    <a:pt x="102" y="1382"/>
                    <a:pt x="102" y="1388"/>
                  </a:cubicBezTo>
                  <a:cubicBezTo>
                    <a:pt x="103" y="1394"/>
                    <a:pt x="101" y="1412"/>
                    <a:pt x="120" y="1468"/>
                  </a:cubicBezTo>
                  <a:cubicBezTo>
                    <a:pt x="122" y="1475"/>
                    <a:pt x="126" y="1472"/>
                    <a:pt x="119" y="1478"/>
                  </a:cubicBezTo>
                  <a:cubicBezTo>
                    <a:pt x="116" y="1481"/>
                    <a:pt x="121" y="1480"/>
                    <a:pt x="114" y="1485"/>
                  </a:cubicBezTo>
                  <a:cubicBezTo>
                    <a:pt x="107" y="1490"/>
                    <a:pt x="105" y="1494"/>
                    <a:pt x="84" y="1502"/>
                  </a:cubicBezTo>
                  <a:cubicBezTo>
                    <a:pt x="81" y="1503"/>
                    <a:pt x="70" y="1505"/>
                    <a:pt x="66" y="1510"/>
                  </a:cubicBezTo>
                  <a:cubicBezTo>
                    <a:pt x="63" y="1513"/>
                    <a:pt x="59" y="1516"/>
                    <a:pt x="61" y="1526"/>
                  </a:cubicBezTo>
                  <a:cubicBezTo>
                    <a:pt x="61" y="1528"/>
                    <a:pt x="62" y="1529"/>
                    <a:pt x="58" y="1530"/>
                  </a:cubicBezTo>
                  <a:cubicBezTo>
                    <a:pt x="55" y="1532"/>
                    <a:pt x="56" y="1531"/>
                    <a:pt x="55" y="1536"/>
                  </a:cubicBezTo>
                  <a:cubicBezTo>
                    <a:pt x="55" y="1540"/>
                    <a:pt x="55" y="1541"/>
                    <a:pt x="62" y="1544"/>
                  </a:cubicBezTo>
                  <a:cubicBezTo>
                    <a:pt x="66" y="1545"/>
                    <a:pt x="89" y="1550"/>
                    <a:pt x="118" y="1549"/>
                  </a:cubicBezTo>
                  <a:cubicBezTo>
                    <a:pt x="122" y="1549"/>
                    <a:pt x="135" y="1550"/>
                    <a:pt x="168" y="1540"/>
                  </a:cubicBezTo>
                  <a:cubicBezTo>
                    <a:pt x="172" y="1538"/>
                    <a:pt x="172" y="1523"/>
                    <a:pt x="188" y="1518"/>
                  </a:cubicBezTo>
                  <a:cubicBezTo>
                    <a:pt x="189" y="1518"/>
                    <a:pt x="190" y="1520"/>
                    <a:pt x="198" y="1524"/>
                  </a:cubicBezTo>
                  <a:cubicBezTo>
                    <a:pt x="207" y="1527"/>
                    <a:pt x="205" y="1528"/>
                    <a:pt x="234" y="1521"/>
                  </a:cubicBezTo>
                  <a:cubicBezTo>
                    <a:pt x="249" y="1517"/>
                    <a:pt x="247" y="1516"/>
                    <a:pt x="247" y="1501"/>
                  </a:cubicBezTo>
                  <a:cubicBezTo>
                    <a:pt x="246" y="1492"/>
                    <a:pt x="245" y="1486"/>
                    <a:pt x="243" y="1485"/>
                  </a:cubicBezTo>
                  <a:cubicBezTo>
                    <a:pt x="241" y="1483"/>
                    <a:pt x="243" y="1481"/>
                    <a:pt x="243" y="1477"/>
                  </a:cubicBezTo>
                  <a:cubicBezTo>
                    <a:pt x="243" y="1473"/>
                    <a:pt x="243" y="1470"/>
                    <a:pt x="246" y="1477"/>
                  </a:cubicBezTo>
                  <a:cubicBezTo>
                    <a:pt x="249" y="1484"/>
                    <a:pt x="256" y="1499"/>
                    <a:pt x="257" y="1501"/>
                  </a:cubicBezTo>
                  <a:cubicBezTo>
                    <a:pt x="261" y="1506"/>
                    <a:pt x="262" y="1503"/>
                    <a:pt x="258" y="1507"/>
                  </a:cubicBezTo>
                  <a:cubicBezTo>
                    <a:pt x="255" y="1511"/>
                    <a:pt x="246" y="1528"/>
                    <a:pt x="247" y="1530"/>
                  </a:cubicBezTo>
                  <a:cubicBezTo>
                    <a:pt x="247" y="1533"/>
                    <a:pt x="244" y="1540"/>
                    <a:pt x="243" y="1542"/>
                  </a:cubicBezTo>
                  <a:cubicBezTo>
                    <a:pt x="242" y="1544"/>
                    <a:pt x="240" y="1550"/>
                    <a:pt x="240" y="1553"/>
                  </a:cubicBezTo>
                  <a:cubicBezTo>
                    <a:pt x="240" y="1557"/>
                    <a:pt x="238" y="1558"/>
                    <a:pt x="237" y="1559"/>
                  </a:cubicBezTo>
                  <a:cubicBezTo>
                    <a:pt x="236" y="1561"/>
                    <a:pt x="234" y="1562"/>
                    <a:pt x="234" y="1567"/>
                  </a:cubicBezTo>
                  <a:cubicBezTo>
                    <a:pt x="234" y="1572"/>
                    <a:pt x="234" y="1577"/>
                    <a:pt x="260" y="1580"/>
                  </a:cubicBezTo>
                  <a:cubicBezTo>
                    <a:pt x="265" y="1580"/>
                    <a:pt x="299" y="1585"/>
                    <a:pt x="322" y="1575"/>
                  </a:cubicBezTo>
                  <a:cubicBezTo>
                    <a:pt x="339" y="1568"/>
                    <a:pt x="342" y="1561"/>
                    <a:pt x="342" y="1554"/>
                  </a:cubicBezTo>
                  <a:cubicBezTo>
                    <a:pt x="343" y="1542"/>
                    <a:pt x="340" y="1549"/>
                    <a:pt x="348" y="1542"/>
                  </a:cubicBezTo>
                  <a:cubicBezTo>
                    <a:pt x="352" y="1539"/>
                    <a:pt x="350" y="1534"/>
                    <a:pt x="350" y="1523"/>
                  </a:cubicBezTo>
                  <a:cubicBezTo>
                    <a:pt x="352" y="1497"/>
                    <a:pt x="345" y="1510"/>
                    <a:pt x="350" y="1500"/>
                  </a:cubicBezTo>
                  <a:cubicBezTo>
                    <a:pt x="353" y="1494"/>
                    <a:pt x="351" y="1494"/>
                    <a:pt x="367" y="1428"/>
                  </a:cubicBezTo>
                  <a:cubicBezTo>
                    <a:pt x="366" y="1434"/>
                    <a:pt x="379" y="1389"/>
                    <a:pt x="380" y="1368"/>
                  </a:cubicBezTo>
                  <a:cubicBezTo>
                    <a:pt x="381" y="1365"/>
                    <a:pt x="381" y="1309"/>
                    <a:pt x="376" y="1249"/>
                  </a:cubicBezTo>
                  <a:cubicBezTo>
                    <a:pt x="375" y="1244"/>
                    <a:pt x="362" y="1173"/>
                    <a:pt x="369" y="1139"/>
                  </a:cubicBezTo>
                  <a:cubicBezTo>
                    <a:pt x="370" y="1133"/>
                    <a:pt x="373" y="1106"/>
                    <a:pt x="368" y="1035"/>
                  </a:cubicBezTo>
                  <a:cubicBezTo>
                    <a:pt x="368" y="1030"/>
                    <a:pt x="363" y="999"/>
                    <a:pt x="369" y="947"/>
                  </a:cubicBezTo>
                  <a:cubicBezTo>
                    <a:pt x="370" y="942"/>
                    <a:pt x="369" y="841"/>
                    <a:pt x="368" y="825"/>
                  </a:cubicBezTo>
                  <a:cubicBezTo>
                    <a:pt x="368" y="817"/>
                    <a:pt x="379" y="776"/>
                    <a:pt x="366" y="725"/>
                  </a:cubicBezTo>
                  <a:cubicBezTo>
                    <a:pt x="364" y="720"/>
                    <a:pt x="363" y="722"/>
                    <a:pt x="370" y="720"/>
                  </a:cubicBezTo>
                  <a:cubicBezTo>
                    <a:pt x="377" y="718"/>
                    <a:pt x="399" y="710"/>
                    <a:pt x="414" y="691"/>
                  </a:cubicBezTo>
                  <a:cubicBezTo>
                    <a:pt x="417" y="687"/>
                    <a:pt x="414" y="692"/>
                    <a:pt x="423" y="689"/>
                  </a:cubicBezTo>
                  <a:cubicBezTo>
                    <a:pt x="430" y="686"/>
                    <a:pt x="436" y="676"/>
                    <a:pt x="438" y="671"/>
                  </a:cubicBezTo>
                  <a:cubicBezTo>
                    <a:pt x="441" y="666"/>
                    <a:pt x="454" y="657"/>
                    <a:pt x="460" y="652"/>
                  </a:cubicBezTo>
                  <a:cubicBezTo>
                    <a:pt x="466" y="647"/>
                    <a:pt x="478" y="643"/>
                    <a:pt x="483" y="645"/>
                  </a:cubicBezTo>
                  <a:cubicBezTo>
                    <a:pt x="486" y="646"/>
                    <a:pt x="489" y="645"/>
                    <a:pt x="500" y="627"/>
                  </a:cubicBezTo>
                  <a:cubicBezTo>
                    <a:pt x="503" y="622"/>
                    <a:pt x="514" y="615"/>
                    <a:pt x="517" y="613"/>
                  </a:cubicBezTo>
                  <a:cubicBezTo>
                    <a:pt x="520" y="610"/>
                    <a:pt x="521" y="600"/>
                    <a:pt x="533" y="585"/>
                  </a:cubicBezTo>
                  <a:cubicBezTo>
                    <a:pt x="538" y="579"/>
                    <a:pt x="542" y="572"/>
                    <a:pt x="559" y="553"/>
                  </a:cubicBezTo>
                  <a:cubicBezTo>
                    <a:pt x="568" y="543"/>
                    <a:pt x="557" y="545"/>
                    <a:pt x="566" y="539"/>
                  </a:cubicBezTo>
                  <a:cubicBezTo>
                    <a:pt x="571" y="535"/>
                    <a:pt x="571" y="538"/>
                    <a:pt x="581" y="486"/>
                  </a:cubicBezTo>
                  <a:cubicBezTo>
                    <a:pt x="581" y="481"/>
                    <a:pt x="578" y="464"/>
                    <a:pt x="556" y="431"/>
                  </a:cubicBezTo>
                  <a:close/>
                  <a:moveTo>
                    <a:pt x="463" y="519"/>
                  </a:moveTo>
                  <a:cubicBezTo>
                    <a:pt x="453" y="531"/>
                    <a:pt x="463" y="534"/>
                    <a:pt x="458" y="536"/>
                  </a:cubicBezTo>
                  <a:cubicBezTo>
                    <a:pt x="445" y="542"/>
                    <a:pt x="443" y="544"/>
                    <a:pt x="441" y="549"/>
                  </a:cubicBezTo>
                  <a:cubicBezTo>
                    <a:pt x="438" y="554"/>
                    <a:pt x="439" y="556"/>
                    <a:pt x="434" y="559"/>
                  </a:cubicBezTo>
                  <a:cubicBezTo>
                    <a:pt x="420" y="568"/>
                    <a:pt x="425" y="563"/>
                    <a:pt x="421" y="594"/>
                  </a:cubicBezTo>
                  <a:cubicBezTo>
                    <a:pt x="421" y="600"/>
                    <a:pt x="422" y="600"/>
                    <a:pt x="420" y="603"/>
                  </a:cubicBezTo>
                  <a:cubicBezTo>
                    <a:pt x="417" y="606"/>
                    <a:pt x="420" y="607"/>
                    <a:pt x="416" y="612"/>
                  </a:cubicBezTo>
                  <a:cubicBezTo>
                    <a:pt x="411" y="619"/>
                    <a:pt x="386" y="649"/>
                    <a:pt x="380" y="652"/>
                  </a:cubicBezTo>
                  <a:cubicBezTo>
                    <a:pt x="378" y="652"/>
                    <a:pt x="381" y="653"/>
                    <a:pt x="376" y="654"/>
                  </a:cubicBezTo>
                  <a:cubicBezTo>
                    <a:pt x="358" y="659"/>
                    <a:pt x="351" y="654"/>
                    <a:pt x="348" y="651"/>
                  </a:cubicBezTo>
                  <a:cubicBezTo>
                    <a:pt x="335" y="636"/>
                    <a:pt x="335" y="629"/>
                    <a:pt x="335" y="625"/>
                  </a:cubicBezTo>
                  <a:cubicBezTo>
                    <a:pt x="335" y="621"/>
                    <a:pt x="334" y="622"/>
                    <a:pt x="339" y="621"/>
                  </a:cubicBezTo>
                  <a:cubicBezTo>
                    <a:pt x="349" y="621"/>
                    <a:pt x="361" y="615"/>
                    <a:pt x="365" y="612"/>
                  </a:cubicBezTo>
                  <a:cubicBezTo>
                    <a:pt x="374" y="603"/>
                    <a:pt x="410" y="559"/>
                    <a:pt x="413" y="554"/>
                  </a:cubicBezTo>
                  <a:cubicBezTo>
                    <a:pt x="418" y="548"/>
                    <a:pt x="417" y="548"/>
                    <a:pt x="417" y="544"/>
                  </a:cubicBezTo>
                  <a:cubicBezTo>
                    <a:pt x="417" y="540"/>
                    <a:pt x="420" y="486"/>
                    <a:pt x="420" y="480"/>
                  </a:cubicBezTo>
                  <a:cubicBezTo>
                    <a:pt x="421" y="474"/>
                    <a:pt x="420" y="473"/>
                    <a:pt x="422" y="475"/>
                  </a:cubicBezTo>
                  <a:cubicBezTo>
                    <a:pt x="436" y="488"/>
                    <a:pt x="443" y="490"/>
                    <a:pt x="449" y="491"/>
                  </a:cubicBezTo>
                  <a:cubicBezTo>
                    <a:pt x="456" y="493"/>
                    <a:pt x="451" y="491"/>
                    <a:pt x="453" y="498"/>
                  </a:cubicBezTo>
                  <a:cubicBezTo>
                    <a:pt x="455" y="512"/>
                    <a:pt x="458" y="510"/>
                    <a:pt x="461" y="512"/>
                  </a:cubicBezTo>
                  <a:cubicBezTo>
                    <a:pt x="463" y="514"/>
                    <a:pt x="466" y="515"/>
                    <a:pt x="463" y="519"/>
                  </a:cubicBezTo>
                  <a:close/>
                </a:path>
              </a:pathLst>
            </a:custGeom>
            <a:gradFill flip="none" rotWithShape="1">
              <a:gsLst>
                <a:gs pos="0">
                  <a:schemeClr val="accent5">
                    <a:alpha val="65000"/>
                  </a:schemeClr>
                </a:gs>
                <a:gs pos="100000">
                  <a:srgbClr val="FFFFFF"/>
                </a:gs>
              </a:gsLst>
              <a:lin ang="16200000" scaled="1"/>
              <a:tileRect/>
            </a:gra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pic>
        <p:nvPicPr>
          <p:cNvPr id="1026" name="Picture 2"/>
          <p:cNvPicPr preferRelativeResize="0">
            <a:picLocks noChangeArrowheads="1"/>
          </p:cNvPicPr>
          <p:nvPr/>
        </p:nvPicPr>
        <p:blipFill>
          <a:blip r:embed="rId4" cstate="print"/>
          <a:srcRect/>
          <a:stretch>
            <a:fillRect/>
          </a:stretch>
        </p:blipFill>
        <p:spPr bwMode="auto">
          <a:xfrm>
            <a:off x="1323399" y="1905000"/>
            <a:ext cx="6296601" cy="4800600"/>
          </a:xfrm>
          <a:prstGeom prst="rect">
            <a:avLst/>
          </a:prstGeom>
          <a:noFill/>
          <a:ln w="9525">
            <a:noFill/>
            <a:miter lim="800000"/>
            <a:headEnd/>
            <a:tailEnd/>
          </a:ln>
        </p:spPr>
      </p:pic>
    </p:spTree>
    <p:extLst>
      <p:ext uri="{BB962C8B-B14F-4D97-AF65-F5344CB8AC3E}">
        <p14:creationId xmlns:p14="http://schemas.microsoft.com/office/powerpoint/2010/main" xmlns="" val="2357373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11"/>
                                        </p:tgtEl>
                                        <p:attrNameLst>
                                          <p:attrName>style.opacity</p:attrName>
                                        </p:attrNameLst>
                                      </p:cBhvr>
                                      <p:to>
                                        <p:strVal val="0.25"/>
                                      </p:to>
                                    </p:set>
                                    <p:animEffect filter="image" prLst="opacity: 0.25">
                                      <p:cBhvr rctx="IE">
                                        <p:cTn id="10"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152400"/>
            <a:ext cx="5571456" cy="1362075"/>
          </a:xfrm>
        </p:spPr>
        <p:txBody>
          <a:bodyPr>
            <a:normAutofit/>
          </a:bodyPr>
          <a:lstStyle/>
          <a:p>
            <a:r>
              <a:rPr lang="en-US" sz="3600" dirty="0" smtClean="0"/>
              <a:t>Extend Connections –</a:t>
            </a:r>
            <a:br>
              <a:rPr lang="en-US" sz="3600" dirty="0" smtClean="0"/>
            </a:br>
            <a:r>
              <a:rPr lang="en-US" sz="3600" dirty="0" smtClean="0"/>
              <a:t>SRS Extended to Outlook </a:t>
            </a:r>
          </a:p>
        </p:txBody>
      </p:sp>
      <p:grpSp>
        <p:nvGrpSpPr>
          <p:cNvPr id="32" name="Group 3"/>
          <p:cNvGrpSpPr>
            <a:grpSpLocks noChangeAspect="1"/>
          </p:cNvGrpSpPr>
          <p:nvPr/>
        </p:nvGrpSpPr>
        <p:grpSpPr>
          <a:xfrm>
            <a:off x="165220" y="178283"/>
            <a:ext cx="781192" cy="1458185"/>
            <a:chOff x="457200" y="1563689"/>
            <a:chExt cx="2565930" cy="4789610"/>
          </a:xfrm>
        </p:grpSpPr>
        <p:grpSp>
          <p:nvGrpSpPr>
            <p:cNvPr id="33" name="Group 31"/>
            <p:cNvGrpSpPr/>
            <p:nvPr/>
          </p:nvGrpSpPr>
          <p:grpSpPr>
            <a:xfrm>
              <a:off x="457200" y="1563689"/>
              <a:ext cx="2565930" cy="4789610"/>
              <a:chOff x="457200" y="1563689"/>
              <a:chExt cx="2565930" cy="4789610"/>
            </a:xfrm>
          </p:grpSpPr>
          <p:sp>
            <p:nvSpPr>
              <p:cNvPr id="37" name="&quot;GLASS&quot;; Transparent to White Linear; Reflection; Stroke"/>
              <p:cNvSpPr/>
              <p:nvPr/>
            </p:nvSpPr>
            <p:spPr bwMode="auto">
              <a:xfrm flipH="1">
                <a:off x="457200" y="1563689"/>
                <a:ext cx="2565930" cy="4789610"/>
              </a:xfrm>
              <a:prstGeom prst="round1Rect">
                <a:avLst>
                  <a:gd name="adj" fmla="val 11648"/>
                </a:avLst>
              </a:prstGeom>
              <a:gradFill flip="none" rotWithShape="1">
                <a:gsLst>
                  <a:gs pos="0">
                    <a:srgbClr val="803802"/>
                  </a:gs>
                  <a:gs pos="39999">
                    <a:srgbClr val="F0720A"/>
                  </a:gs>
                  <a:gs pos="70000">
                    <a:srgbClr val="F8BF2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3"/>
                  </a:buBlip>
                  <a:defRPr/>
                </a:pPr>
                <a:endParaRPr lang="en-US" altLang="zh-CN" sz="1100" dirty="0" smtClean="0">
                  <a:solidFill>
                    <a:srgbClr val="000000"/>
                  </a:solidFill>
                  <a:ea typeface="Segoe UI" pitchFamily="34" charset="0"/>
                  <a:cs typeface="Segoe UI" pitchFamily="34" charset="0"/>
                </a:endParaRPr>
              </a:p>
            </p:txBody>
          </p:sp>
          <p:sp>
            <p:nvSpPr>
              <p:cNvPr id="38" name="Rectangle 37"/>
              <p:cNvSpPr/>
              <p:nvPr/>
            </p:nvSpPr>
            <p:spPr>
              <a:xfrm>
                <a:off x="490815" y="1564483"/>
                <a:ext cx="2508207" cy="1134268"/>
              </a:xfrm>
              <a:prstGeom prst="rect">
                <a:avLst/>
              </a:prstGeom>
            </p:spPr>
            <p:txBody>
              <a:bodyPr wrap="square" tIns="9144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Enhance Insight</a:t>
                </a:r>
                <a:endParaRPr lang="en-US" sz="600" dirty="0">
                  <a:solidFill>
                    <a:prstClr val="black"/>
                  </a:solidFill>
                  <a:ea typeface="Segoe UI" pitchFamily="34" charset="0"/>
                  <a:cs typeface="Segoe UI" pitchFamily="34" charset="0"/>
                </a:endParaRPr>
              </a:p>
            </p:txBody>
          </p:sp>
        </p:grpSp>
        <p:grpSp>
          <p:nvGrpSpPr>
            <p:cNvPr id="34" name="Group 47"/>
            <p:cNvGrpSpPr/>
            <p:nvPr/>
          </p:nvGrpSpPr>
          <p:grpSpPr bwMode="black">
            <a:xfrm>
              <a:off x="1219200" y="3270137"/>
              <a:ext cx="1077132" cy="2788035"/>
              <a:chOff x="4851399" y="3678238"/>
              <a:chExt cx="601663" cy="1557337"/>
            </a:xfrm>
            <a:effectLst>
              <a:outerShdw blurRad="63500" sx="102000" sy="102000" algn="ctr" rotWithShape="0">
                <a:prstClr val="black">
                  <a:alpha val="40000"/>
                </a:prstClr>
              </a:outerShdw>
            </a:effectLst>
          </p:grpSpPr>
          <p:sp>
            <p:nvSpPr>
              <p:cNvPr id="35" name="Freeform 32"/>
              <p:cNvSpPr>
                <a:spLocks noEditPoints="1"/>
              </p:cNvSpPr>
              <p:nvPr/>
            </p:nvSpPr>
            <p:spPr bwMode="black">
              <a:xfrm>
                <a:off x="4851399" y="3678238"/>
                <a:ext cx="601663" cy="1557337"/>
              </a:xfrm>
              <a:custGeom>
                <a:avLst/>
                <a:gdLst/>
                <a:ahLst/>
                <a:cxnLst>
                  <a:cxn ang="0">
                    <a:pos x="70" y="357"/>
                  </a:cxn>
                  <a:cxn ang="0">
                    <a:pos x="122" y="369"/>
                  </a:cxn>
                  <a:cxn ang="0">
                    <a:pos x="123" y="410"/>
                  </a:cxn>
                  <a:cxn ang="0">
                    <a:pos x="120" y="481"/>
                  </a:cxn>
                  <a:cxn ang="0">
                    <a:pos x="116" y="626"/>
                  </a:cxn>
                  <a:cxn ang="0">
                    <a:pos x="75" y="809"/>
                  </a:cxn>
                  <a:cxn ang="0">
                    <a:pos x="118" y="850"/>
                  </a:cxn>
                  <a:cxn ang="0">
                    <a:pos x="113" y="800"/>
                  </a:cxn>
                  <a:cxn ang="0">
                    <a:pos x="174" y="615"/>
                  </a:cxn>
                  <a:cxn ang="0">
                    <a:pos x="193" y="711"/>
                  </a:cxn>
                  <a:cxn ang="0">
                    <a:pos x="183" y="803"/>
                  </a:cxn>
                  <a:cxn ang="0">
                    <a:pos x="195" y="822"/>
                  </a:cxn>
                  <a:cxn ang="0">
                    <a:pos x="263" y="848"/>
                  </a:cxn>
                  <a:cxn ang="0">
                    <a:pos x="243" y="815"/>
                  </a:cxn>
                  <a:cxn ang="0">
                    <a:pos x="242" y="672"/>
                  </a:cxn>
                  <a:cxn ang="0">
                    <a:pos x="288" y="558"/>
                  </a:cxn>
                  <a:cxn ang="0">
                    <a:pos x="286" y="392"/>
                  </a:cxn>
                  <a:cxn ang="0">
                    <a:pos x="264" y="239"/>
                  </a:cxn>
                  <a:cxn ang="0">
                    <a:pos x="337" y="216"/>
                  </a:cxn>
                  <a:cxn ang="0">
                    <a:pos x="308" y="172"/>
                  </a:cxn>
                  <a:cxn ang="0">
                    <a:pos x="270" y="128"/>
                  </a:cxn>
                  <a:cxn ang="0">
                    <a:pos x="256" y="77"/>
                  </a:cxn>
                  <a:cxn ang="0">
                    <a:pos x="234" y="65"/>
                  </a:cxn>
                  <a:cxn ang="0">
                    <a:pos x="234" y="30"/>
                  </a:cxn>
                  <a:cxn ang="0">
                    <a:pos x="205" y="7"/>
                  </a:cxn>
                  <a:cxn ang="0">
                    <a:pos x="158" y="12"/>
                  </a:cxn>
                  <a:cxn ang="0">
                    <a:pos x="119" y="107"/>
                  </a:cxn>
                  <a:cxn ang="0">
                    <a:pos x="112" y="127"/>
                  </a:cxn>
                  <a:cxn ang="0">
                    <a:pos x="111" y="128"/>
                  </a:cxn>
                  <a:cxn ang="0">
                    <a:pos x="82" y="157"/>
                  </a:cxn>
                  <a:cxn ang="0">
                    <a:pos x="1" y="260"/>
                  </a:cxn>
                  <a:cxn ang="0">
                    <a:pos x="218" y="139"/>
                  </a:cxn>
                  <a:cxn ang="0">
                    <a:pos x="224" y="117"/>
                  </a:cxn>
                  <a:cxn ang="0">
                    <a:pos x="226" y="125"/>
                  </a:cxn>
                  <a:cxn ang="0">
                    <a:pos x="236" y="126"/>
                  </a:cxn>
                  <a:cxn ang="0">
                    <a:pos x="240" y="77"/>
                  </a:cxn>
                  <a:cxn ang="0">
                    <a:pos x="240" y="86"/>
                  </a:cxn>
                  <a:cxn ang="0">
                    <a:pos x="243" y="103"/>
                  </a:cxn>
                  <a:cxn ang="0">
                    <a:pos x="238" y="96"/>
                  </a:cxn>
                  <a:cxn ang="0">
                    <a:pos x="237" y="143"/>
                  </a:cxn>
                  <a:cxn ang="0">
                    <a:pos x="245" y="134"/>
                  </a:cxn>
                  <a:cxn ang="0">
                    <a:pos x="224" y="141"/>
                  </a:cxn>
                  <a:cxn ang="0">
                    <a:pos x="237" y="137"/>
                  </a:cxn>
                  <a:cxn ang="0">
                    <a:pos x="120" y="121"/>
                  </a:cxn>
                  <a:cxn ang="0">
                    <a:pos x="130" y="129"/>
                  </a:cxn>
                  <a:cxn ang="0">
                    <a:pos x="130" y="128"/>
                  </a:cxn>
                  <a:cxn ang="0">
                    <a:pos x="132" y="363"/>
                  </a:cxn>
                  <a:cxn ang="0">
                    <a:pos x="70" y="259"/>
                  </a:cxn>
                  <a:cxn ang="0">
                    <a:pos x="129" y="335"/>
                  </a:cxn>
                  <a:cxn ang="0">
                    <a:pos x="110" y="336"/>
                  </a:cxn>
                  <a:cxn ang="0">
                    <a:pos x="78" y="315"/>
                  </a:cxn>
                </a:cxnLst>
                <a:rect l="0" t="0" r="r" b="b"/>
                <a:pathLst>
                  <a:path w="339" h="876">
                    <a:moveTo>
                      <a:pt x="3" y="271"/>
                    </a:moveTo>
                    <a:cubicBezTo>
                      <a:pt x="5" y="278"/>
                      <a:pt x="14" y="286"/>
                      <a:pt x="14" y="286"/>
                    </a:cubicBezTo>
                    <a:cubicBezTo>
                      <a:pt x="14" y="286"/>
                      <a:pt x="30" y="312"/>
                      <a:pt x="36" y="320"/>
                    </a:cubicBezTo>
                    <a:cubicBezTo>
                      <a:pt x="42" y="329"/>
                      <a:pt x="50" y="334"/>
                      <a:pt x="53" y="338"/>
                    </a:cubicBezTo>
                    <a:cubicBezTo>
                      <a:pt x="55" y="342"/>
                      <a:pt x="67" y="355"/>
                      <a:pt x="70" y="357"/>
                    </a:cubicBezTo>
                    <a:cubicBezTo>
                      <a:pt x="78" y="365"/>
                      <a:pt x="98" y="375"/>
                      <a:pt x="98" y="375"/>
                    </a:cubicBezTo>
                    <a:cubicBezTo>
                      <a:pt x="101" y="372"/>
                      <a:pt x="101" y="372"/>
                      <a:pt x="101" y="372"/>
                    </a:cubicBezTo>
                    <a:cubicBezTo>
                      <a:pt x="101" y="372"/>
                      <a:pt x="104" y="373"/>
                      <a:pt x="108" y="372"/>
                    </a:cubicBezTo>
                    <a:cubicBezTo>
                      <a:pt x="112" y="371"/>
                      <a:pt x="119" y="369"/>
                      <a:pt x="119" y="369"/>
                    </a:cubicBezTo>
                    <a:cubicBezTo>
                      <a:pt x="122" y="369"/>
                      <a:pt x="122" y="369"/>
                      <a:pt x="122" y="369"/>
                    </a:cubicBezTo>
                    <a:cubicBezTo>
                      <a:pt x="128" y="370"/>
                      <a:pt x="128" y="370"/>
                      <a:pt x="128" y="370"/>
                    </a:cubicBezTo>
                    <a:cubicBezTo>
                      <a:pt x="128" y="370"/>
                      <a:pt x="124" y="378"/>
                      <a:pt x="122" y="380"/>
                    </a:cubicBezTo>
                    <a:cubicBezTo>
                      <a:pt x="120" y="383"/>
                      <a:pt x="117" y="395"/>
                      <a:pt x="116" y="397"/>
                    </a:cubicBezTo>
                    <a:cubicBezTo>
                      <a:pt x="115" y="398"/>
                      <a:pt x="115" y="402"/>
                      <a:pt x="117" y="404"/>
                    </a:cubicBezTo>
                    <a:cubicBezTo>
                      <a:pt x="119" y="406"/>
                      <a:pt x="122" y="409"/>
                      <a:pt x="123" y="410"/>
                    </a:cubicBezTo>
                    <a:cubicBezTo>
                      <a:pt x="124" y="411"/>
                      <a:pt x="126" y="411"/>
                      <a:pt x="126" y="411"/>
                    </a:cubicBezTo>
                    <a:cubicBezTo>
                      <a:pt x="126" y="411"/>
                      <a:pt x="124" y="415"/>
                      <a:pt x="124" y="416"/>
                    </a:cubicBezTo>
                    <a:cubicBezTo>
                      <a:pt x="124" y="417"/>
                      <a:pt x="123" y="422"/>
                      <a:pt x="121" y="424"/>
                    </a:cubicBezTo>
                    <a:cubicBezTo>
                      <a:pt x="120" y="427"/>
                      <a:pt x="122" y="435"/>
                      <a:pt x="121" y="437"/>
                    </a:cubicBezTo>
                    <a:cubicBezTo>
                      <a:pt x="121" y="439"/>
                      <a:pt x="118" y="459"/>
                      <a:pt x="120" y="481"/>
                    </a:cubicBezTo>
                    <a:cubicBezTo>
                      <a:pt x="122" y="503"/>
                      <a:pt x="124" y="545"/>
                      <a:pt x="124" y="554"/>
                    </a:cubicBezTo>
                    <a:cubicBezTo>
                      <a:pt x="125" y="563"/>
                      <a:pt x="125" y="589"/>
                      <a:pt x="125" y="589"/>
                    </a:cubicBezTo>
                    <a:cubicBezTo>
                      <a:pt x="125" y="590"/>
                      <a:pt x="126" y="591"/>
                      <a:pt x="126" y="591"/>
                    </a:cubicBezTo>
                    <a:cubicBezTo>
                      <a:pt x="126" y="591"/>
                      <a:pt x="124" y="600"/>
                      <a:pt x="123" y="606"/>
                    </a:cubicBezTo>
                    <a:cubicBezTo>
                      <a:pt x="122" y="612"/>
                      <a:pt x="120" y="618"/>
                      <a:pt x="116" y="626"/>
                    </a:cubicBezTo>
                    <a:cubicBezTo>
                      <a:pt x="112" y="634"/>
                      <a:pt x="102" y="655"/>
                      <a:pt x="96" y="682"/>
                    </a:cubicBezTo>
                    <a:cubicBezTo>
                      <a:pt x="90" y="708"/>
                      <a:pt x="89" y="746"/>
                      <a:pt x="89" y="756"/>
                    </a:cubicBezTo>
                    <a:cubicBezTo>
                      <a:pt x="88" y="767"/>
                      <a:pt x="86" y="778"/>
                      <a:pt x="83" y="783"/>
                    </a:cubicBezTo>
                    <a:cubicBezTo>
                      <a:pt x="82" y="788"/>
                      <a:pt x="82" y="794"/>
                      <a:pt x="82" y="794"/>
                    </a:cubicBezTo>
                    <a:cubicBezTo>
                      <a:pt x="82" y="794"/>
                      <a:pt x="74" y="802"/>
                      <a:pt x="75" y="809"/>
                    </a:cubicBezTo>
                    <a:cubicBezTo>
                      <a:pt x="75" y="815"/>
                      <a:pt x="77" y="828"/>
                      <a:pt x="77" y="836"/>
                    </a:cubicBezTo>
                    <a:cubicBezTo>
                      <a:pt x="76" y="843"/>
                      <a:pt x="70" y="856"/>
                      <a:pt x="76" y="862"/>
                    </a:cubicBezTo>
                    <a:cubicBezTo>
                      <a:pt x="82" y="868"/>
                      <a:pt x="92" y="875"/>
                      <a:pt x="101" y="876"/>
                    </a:cubicBezTo>
                    <a:cubicBezTo>
                      <a:pt x="110" y="876"/>
                      <a:pt x="115" y="876"/>
                      <a:pt x="118" y="870"/>
                    </a:cubicBezTo>
                    <a:cubicBezTo>
                      <a:pt x="120" y="864"/>
                      <a:pt x="120" y="854"/>
                      <a:pt x="118" y="850"/>
                    </a:cubicBezTo>
                    <a:cubicBezTo>
                      <a:pt x="117" y="845"/>
                      <a:pt x="113" y="842"/>
                      <a:pt x="114" y="839"/>
                    </a:cubicBezTo>
                    <a:cubicBezTo>
                      <a:pt x="114" y="835"/>
                      <a:pt x="114" y="833"/>
                      <a:pt x="114" y="832"/>
                    </a:cubicBezTo>
                    <a:cubicBezTo>
                      <a:pt x="113" y="831"/>
                      <a:pt x="112" y="830"/>
                      <a:pt x="112" y="830"/>
                    </a:cubicBezTo>
                    <a:cubicBezTo>
                      <a:pt x="112" y="830"/>
                      <a:pt x="112" y="820"/>
                      <a:pt x="112" y="815"/>
                    </a:cubicBezTo>
                    <a:cubicBezTo>
                      <a:pt x="112" y="811"/>
                      <a:pt x="111" y="803"/>
                      <a:pt x="113" y="800"/>
                    </a:cubicBezTo>
                    <a:cubicBezTo>
                      <a:pt x="114" y="796"/>
                      <a:pt x="115" y="790"/>
                      <a:pt x="115" y="785"/>
                    </a:cubicBezTo>
                    <a:cubicBezTo>
                      <a:pt x="114" y="780"/>
                      <a:pt x="113" y="774"/>
                      <a:pt x="118" y="758"/>
                    </a:cubicBezTo>
                    <a:cubicBezTo>
                      <a:pt x="124" y="742"/>
                      <a:pt x="141" y="715"/>
                      <a:pt x="145" y="694"/>
                    </a:cubicBezTo>
                    <a:cubicBezTo>
                      <a:pt x="150" y="672"/>
                      <a:pt x="154" y="656"/>
                      <a:pt x="159" y="647"/>
                    </a:cubicBezTo>
                    <a:cubicBezTo>
                      <a:pt x="164" y="637"/>
                      <a:pt x="171" y="624"/>
                      <a:pt x="174" y="615"/>
                    </a:cubicBezTo>
                    <a:cubicBezTo>
                      <a:pt x="177" y="606"/>
                      <a:pt x="180" y="592"/>
                      <a:pt x="180" y="592"/>
                    </a:cubicBezTo>
                    <a:cubicBezTo>
                      <a:pt x="198" y="589"/>
                      <a:pt x="198" y="589"/>
                      <a:pt x="198" y="589"/>
                    </a:cubicBezTo>
                    <a:cubicBezTo>
                      <a:pt x="198" y="589"/>
                      <a:pt x="201" y="598"/>
                      <a:pt x="201" y="605"/>
                    </a:cubicBezTo>
                    <a:cubicBezTo>
                      <a:pt x="201" y="611"/>
                      <a:pt x="192" y="651"/>
                      <a:pt x="191" y="665"/>
                    </a:cubicBezTo>
                    <a:cubicBezTo>
                      <a:pt x="190" y="679"/>
                      <a:pt x="193" y="696"/>
                      <a:pt x="193" y="711"/>
                    </a:cubicBezTo>
                    <a:cubicBezTo>
                      <a:pt x="193" y="728"/>
                      <a:pt x="192" y="749"/>
                      <a:pt x="191" y="758"/>
                    </a:cubicBezTo>
                    <a:cubicBezTo>
                      <a:pt x="189" y="767"/>
                      <a:pt x="187" y="772"/>
                      <a:pt x="187" y="772"/>
                    </a:cubicBezTo>
                    <a:cubicBezTo>
                      <a:pt x="187" y="772"/>
                      <a:pt x="186" y="772"/>
                      <a:pt x="185" y="774"/>
                    </a:cubicBezTo>
                    <a:cubicBezTo>
                      <a:pt x="185" y="776"/>
                      <a:pt x="178" y="785"/>
                      <a:pt x="178" y="791"/>
                    </a:cubicBezTo>
                    <a:cubicBezTo>
                      <a:pt x="177" y="797"/>
                      <a:pt x="181" y="801"/>
                      <a:pt x="183" y="803"/>
                    </a:cubicBezTo>
                    <a:cubicBezTo>
                      <a:pt x="185" y="806"/>
                      <a:pt x="189" y="814"/>
                      <a:pt x="189" y="818"/>
                    </a:cubicBezTo>
                    <a:cubicBezTo>
                      <a:pt x="189" y="821"/>
                      <a:pt x="188" y="823"/>
                      <a:pt x="189" y="825"/>
                    </a:cubicBezTo>
                    <a:cubicBezTo>
                      <a:pt x="189" y="826"/>
                      <a:pt x="191" y="827"/>
                      <a:pt x="191" y="827"/>
                    </a:cubicBezTo>
                    <a:cubicBezTo>
                      <a:pt x="196" y="824"/>
                      <a:pt x="196" y="824"/>
                      <a:pt x="196" y="824"/>
                    </a:cubicBezTo>
                    <a:cubicBezTo>
                      <a:pt x="195" y="822"/>
                      <a:pt x="195" y="822"/>
                      <a:pt x="195" y="822"/>
                    </a:cubicBezTo>
                    <a:cubicBezTo>
                      <a:pt x="195" y="812"/>
                      <a:pt x="195" y="812"/>
                      <a:pt x="195" y="812"/>
                    </a:cubicBezTo>
                    <a:cubicBezTo>
                      <a:pt x="195" y="812"/>
                      <a:pt x="205" y="819"/>
                      <a:pt x="208" y="824"/>
                    </a:cubicBezTo>
                    <a:cubicBezTo>
                      <a:pt x="211" y="829"/>
                      <a:pt x="213" y="837"/>
                      <a:pt x="216" y="841"/>
                    </a:cubicBezTo>
                    <a:cubicBezTo>
                      <a:pt x="221" y="847"/>
                      <a:pt x="239" y="851"/>
                      <a:pt x="246" y="852"/>
                    </a:cubicBezTo>
                    <a:cubicBezTo>
                      <a:pt x="253" y="853"/>
                      <a:pt x="261" y="852"/>
                      <a:pt x="263" y="848"/>
                    </a:cubicBezTo>
                    <a:cubicBezTo>
                      <a:pt x="266" y="845"/>
                      <a:pt x="263" y="838"/>
                      <a:pt x="260" y="833"/>
                    </a:cubicBezTo>
                    <a:cubicBezTo>
                      <a:pt x="256" y="829"/>
                      <a:pt x="253" y="827"/>
                      <a:pt x="253" y="827"/>
                    </a:cubicBezTo>
                    <a:cubicBezTo>
                      <a:pt x="253" y="827"/>
                      <a:pt x="253" y="823"/>
                      <a:pt x="252" y="822"/>
                    </a:cubicBezTo>
                    <a:cubicBezTo>
                      <a:pt x="250" y="821"/>
                      <a:pt x="248" y="821"/>
                      <a:pt x="248" y="819"/>
                    </a:cubicBezTo>
                    <a:cubicBezTo>
                      <a:pt x="247" y="817"/>
                      <a:pt x="243" y="815"/>
                      <a:pt x="243" y="815"/>
                    </a:cubicBezTo>
                    <a:cubicBezTo>
                      <a:pt x="243" y="815"/>
                      <a:pt x="241" y="809"/>
                      <a:pt x="239" y="809"/>
                    </a:cubicBezTo>
                    <a:cubicBezTo>
                      <a:pt x="238" y="808"/>
                      <a:pt x="237" y="809"/>
                      <a:pt x="237" y="809"/>
                    </a:cubicBezTo>
                    <a:cubicBezTo>
                      <a:pt x="237" y="809"/>
                      <a:pt x="226" y="789"/>
                      <a:pt x="225" y="781"/>
                    </a:cubicBezTo>
                    <a:cubicBezTo>
                      <a:pt x="224" y="773"/>
                      <a:pt x="224" y="761"/>
                      <a:pt x="226" y="751"/>
                    </a:cubicBezTo>
                    <a:cubicBezTo>
                      <a:pt x="226" y="751"/>
                      <a:pt x="238" y="694"/>
                      <a:pt x="242" y="672"/>
                    </a:cubicBezTo>
                    <a:cubicBezTo>
                      <a:pt x="242" y="672"/>
                      <a:pt x="246" y="611"/>
                      <a:pt x="248" y="602"/>
                    </a:cubicBezTo>
                    <a:cubicBezTo>
                      <a:pt x="249" y="593"/>
                      <a:pt x="251" y="580"/>
                      <a:pt x="251" y="580"/>
                    </a:cubicBezTo>
                    <a:cubicBezTo>
                      <a:pt x="251" y="580"/>
                      <a:pt x="260" y="579"/>
                      <a:pt x="271" y="576"/>
                    </a:cubicBezTo>
                    <a:cubicBezTo>
                      <a:pt x="280" y="574"/>
                      <a:pt x="280" y="567"/>
                      <a:pt x="284" y="564"/>
                    </a:cubicBezTo>
                    <a:cubicBezTo>
                      <a:pt x="287" y="561"/>
                      <a:pt x="288" y="559"/>
                      <a:pt x="288" y="558"/>
                    </a:cubicBezTo>
                    <a:cubicBezTo>
                      <a:pt x="288" y="558"/>
                      <a:pt x="284" y="506"/>
                      <a:pt x="284" y="490"/>
                    </a:cubicBezTo>
                    <a:cubicBezTo>
                      <a:pt x="284" y="474"/>
                      <a:pt x="282" y="441"/>
                      <a:pt x="281" y="434"/>
                    </a:cubicBezTo>
                    <a:cubicBezTo>
                      <a:pt x="280" y="428"/>
                      <a:pt x="282" y="409"/>
                      <a:pt x="282" y="405"/>
                    </a:cubicBezTo>
                    <a:cubicBezTo>
                      <a:pt x="282" y="402"/>
                      <a:pt x="281" y="396"/>
                      <a:pt x="281" y="396"/>
                    </a:cubicBezTo>
                    <a:cubicBezTo>
                      <a:pt x="281" y="396"/>
                      <a:pt x="287" y="394"/>
                      <a:pt x="286" y="392"/>
                    </a:cubicBezTo>
                    <a:cubicBezTo>
                      <a:pt x="286" y="390"/>
                      <a:pt x="276" y="344"/>
                      <a:pt x="271" y="334"/>
                    </a:cubicBezTo>
                    <a:cubicBezTo>
                      <a:pt x="267" y="325"/>
                      <a:pt x="260" y="308"/>
                      <a:pt x="260" y="308"/>
                    </a:cubicBezTo>
                    <a:cubicBezTo>
                      <a:pt x="260" y="308"/>
                      <a:pt x="257" y="286"/>
                      <a:pt x="257" y="285"/>
                    </a:cubicBezTo>
                    <a:cubicBezTo>
                      <a:pt x="257" y="285"/>
                      <a:pt x="260" y="271"/>
                      <a:pt x="260" y="264"/>
                    </a:cubicBezTo>
                    <a:cubicBezTo>
                      <a:pt x="260" y="258"/>
                      <a:pt x="264" y="239"/>
                      <a:pt x="264" y="239"/>
                    </a:cubicBezTo>
                    <a:cubicBezTo>
                      <a:pt x="264" y="239"/>
                      <a:pt x="285" y="245"/>
                      <a:pt x="288" y="246"/>
                    </a:cubicBezTo>
                    <a:cubicBezTo>
                      <a:pt x="290" y="248"/>
                      <a:pt x="306" y="254"/>
                      <a:pt x="313" y="255"/>
                    </a:cubicBezTo>
                    <a:cubicBezTo>
                      <a:pt x="319" y="256"/>
                      <a:pt x="327" y="253"/>
                      <a:pt x="329" y="252"/>
                    </a:cubicBezTo>
                    <a:cubicBezTo>
                      <a:pt x="331" y="251"/>
                      <a:pt x="339" y="241"/>
                      <a:pt x="339" y="235"/>
                    </a:cubicBezTo>
                    <a:cubicBezTo>
                      <a:pt x="339" y="230"/>
                      <a:pt x="339" y="220"/>
                      <a:pt x="337" y="216"/>
                    </a:cubicBezTo>
                    <a:cubicBezTo>
                      <a:pt x="335" y="212"/>
                      <a:pt x="331" y="208"/>
                      <a:pt x="330" y="207"/>
                    </a:cubicBezTo>
                    <a:cubicBezTo>
                      <a:pt x="330" y="206"/>
                      <a:pt x="328" y="201"/>
                      <a:pt x="325" y="198"/>
                    </a:cubicBezTo>
                    <a:cubicBezTo>
                      <a:pt x="323" y="195"/>
                      <a:pt x="319" y="188"/>
                      <a:pt x="318" y="185"/>
                    </a:cubicBezTo>
                    <a:cubicBezTo>
                      <a:pt x="317" y="183"/>
                      <a:pt x="314" y="177"/>
                      <a:pt x="313" y="176"/>
                    </a:cubicBezTo>
                    <a:cubicBezTo>
                      <a:pt x="312" y="175"/>
                      <a:pt x="308" y="172"/>
                      <a:pt x="308" y="172"/>
                    </a:cubicBezTo>
                    <a:cubicBezTo>
                      <a:pt x="308" y="172"/>
                      <a:pt x="299" y="159"/>
                      <a:pt x="297" y="157"/>
                    </a:cubicBezTo>
                    <a:cubicBezTo>
                      <a:pt x="295" y="156"/>
                      <a:pt x="290" y="148"/>
                      <a:pt x="290" y="148"/>
                    </a:cubicBezTo>
                    <a:cubicBezTo>
                      <a:pt x="290" y="148"/>
                      <a:pt x="279" y="131"/>
                      <a:pt x="279" y="130"/>
                    </a:cubicBezTo>
                    <a:cubicBezTo>
                      <a:pt x="278" y="129"/>
                      <a:pt x="275" y="129"/>
                      <a:pt x="273" y="128"/>
                    </a:cubicBezTo>
                    <a:cubicBezTo>
                      <a:pt x="271" y="128"/>
                      <a:pt x="270" y="128"/>
                      <a:pt x="270" y="128"/>
                    </a:cubicBezTo>
                    <a:cubicBezTo>
                      <a:pt x="270" y="128"/>
                      <a:pt x="267" y="123"/>
                      <a:pt x="266" y="119"/>
                    </a:cubicBezTo>
                    <a:cubicBezTo>
                      <a:pt x="265" y="115"/>
                      <a:pt x="264" y="107"/>
                      <a:pt x="263" y="104"/>
                    </a:cubicBezTo>
                    <a:cubicBezTo>
                      <a:pt x="263" y="101"/>
                      <a:pt x="264" y="96"/>
                      <a:pt x="263" y="94"/>
                    </a:cubicBezTo>
                    <a:cubicBezTo>
                      <a:pt x="261" y="92"/>
                      <a:pt x="257" y="88"/>
                      <a:pt x="257" y="88"/>
                    </a:cubicBezTo>
                    <a:cubicBezTo>
                      <a:pt x="257" y="88"/>
                      <a:pt x="256" y="79"/>
                      <a:pt x="256" y="77"/>
                    </a:cubicBezTo>
                    <a:cubicBezTo>
                      <a:pt x="256" y="74"/>
                      <a:pt x="253" y="73"/>
                      <a:pt x="251" y="72"/>
                    </a:cubicBezTo>
                    <a:cubicBezTo>
                      <a:pt x="249" y="72"/>
                      <a:pt x="243" y="70"/>
                      <a:pt x="243" y="70"/>
                    </a:cubicBezTo>
                    <a:cubicBezTo>
                      <a:pt x="243" y="70"/>
                      <a:pt x="241" y="68"/>
                      <a:pt x="239" y="67"/>
                    </a:cubicBezTo>
                    <a:cubicBezTo>
                      <a:pt x="238" y="66"/>
                      <a:pt x="237" y="64"/>
                      <a:pt x="236" y="64"/>
                    </a:cubicBezTo>
                    <a:cubicBezTo>
                      <a:pt x="236" y="64"/>
                      <a:pt x="234" y="65"/>
                      <a:pt x="234" y="65"/>
                    </a:cubicBezTo>
                    <a:cubicBezTo>
                      <a:pt x="234" y="65"/>
                      <a:pt x="235" y="63"/>
                      <a:pt x="235" y="62"/>
                    </a:cubicBezTo>
                    <a:cubicBezTo>
                      <a:pt x="235" y="60"/>
                      <a:pt x="237" y="59"/>
                      <a:pt x="237" y="58"/>
                    </a:cubicBezTo>
                    <a:cubicBezTo>
                      <a:pt x="238" y="57"/>
                      <a:pt x="238" y="56"/>
                      <a:pt x="238" y="56"/>
                    </a:cubicBezTo>
                    <a:cubicBezTo>
                      <a:pt x="238" y="56"/>
                      <a:pt x="240" y="55"/>
                      <a:pt x="241" y="51"/>
                    </a:cubicBezTo>
                    <a:cubicBezTo>
                      <a:pt x="241" y="48"/>
                      <a:pt x="237" y="34"/>
                      <a:pt x="234" y="30"/>
                    </a:cubicBezTo>
                    <a:cubicBezTo>
                      <a:pt x="232" y="26"/>
                      <a:pt x="227" y="22"/>
                      <a:pt x="227" y="22"/>
                    </a:cubicBezTo>
                    <a:cubicBezTo>
                      <a:pt x="227" y="22"/>
                      <a:pt x="227" y="20"/>
                      <a:pt x="226" y="19"/>
                    </a:cubicBezTo>
                    <a:cubicBezTo>
                      <a:pt x="224" y="18"/>
                      <a:pt x="221" y="17"/>
                      <a:pt x="221" y="17"/>
                    </a:cubicBezTo>
                    <a:cubicBezTo>
                      <a:pt x="221" y="17"/>
                      <a:pt x="215" y="9"/>
                      <a:pt x="211" y="8"/>
                    </a:cubicBezTo>
                    <a:cubicBezTo>
                      <a:pt x="207" y="8"/>
                      <a:pt x="205" y="7"/>
                      <a:pt x="205" y="7"/>
                    </a:cubicBezTo>
                    <a:cubicBezTo>
                      <a:pt x="205" y="7"/>
                      <a:pt x="204" y="4"/>
                      <a:pt x="201" y="3"/>
                    </a:cubicBezTo>
                    <a:cubicBezTo>
                      <a:pt x="198" y="3"/>
                      <a:pt x="195" y="3"/>
                      <a:pt x="195" y="3"/>
                    </a:cubicBezTo>
                    <a:cubicBezTo>
                      <a:pt x="195" y="3"/>
                      <a:pt x="189" y="0"/>
                      <a:pt x="187" y="1"/>
                    </a:cubicBezTo>
                    <a:cubicBezTo>
                      <a:pt x="184" y="2"/>
                      <a:pt x="183" y="3"/>
                      <a:pt x="183" y="3"/>
                    </a:cubicBezTo>
                    <a:cubicBezTo>
                      <a:pt x="183" y="3"/>
                      <a:pt x="170" y="0"/>
                      <a:pt x="158" y="12"/>
                    </a:cubicBezTo>
                    <a:cubicBezTo>
                      <a:pt x="150" y="21"/>
                      <a:pt x="147" y="39"/>
                      <a:pt x="143" y="45"/>
                    </a:cubicBezTo>
                    <a:cubicBezTo>
                      <a:pt x="143" y="45"/>
                      <a:pt x="137" y="56"/>
                      <a:pt x="134" y="69"/>
                    </a:cubicBezTo>
                    <a:cubicBezTo>
                      <a:pt x="134" y="72"/>
                      <a:pt x="133" y="76"/>
                      <a:pt x="133" y="80"/>
                    </a:cubicBezTo>
                    <a:cubicBezTo>
                      <a:pt x="133" y="81"/>
                      <a:pt x="132" y="82"/>
                      <a:pt x="132" y="83"/>
                    </a:cubicBezTo>
                    <a:cubicBezTo>
                      <a:pt x="129" y="92"/>
                      <a:pt x="122" y="96"/>
                      <a:pt x="119" y="107"/>
                    </a:cubicBezTo>
                    <a:cubicBezTo>
                      <a:pt x="117" y="113"/>
                      <a:pt x="117" y="118"/>
                      <a:pt x="119" y="122"/>
                    </a:cubicBezTo>
                    <a:cubicBezTo>
                      <a:pt x="118" y="123"/>
                      <a:pt x="118" y="123"/>
                      <a:pt x="118" y="124"/>
                    </a:cubicBezTo>
                    <a:cubicBezTo>
                      <a:pt x="117" y="127"/>
                      <a:pt x="118" y="129"/>
                      <a:pt x="120" y="131"/>
                    </a:cubicBezTo>
                    <a:cubicBezTo>
                      <a:pt x="120" y="131"/>
                      <a:pt x="120" y="131"/>
                      <a:pt x="120" y="131"/>
                    </a:cubicBezTo>
                    <a:cubicBezTo>
                      <a:pt x="118" y="131"/>
                      <a:pt x="114" y="129"/>
                      <a:pt x="112" y="127"/>
                    </a:cubicBezTo>
                    <a:cubicBezTo>
                      <a:pt x="111" y="124"/>
                      <a:pt x="112" y="121"/>
                      <a:pt x="111" y="122"/>
                    </a:cubicBezTo>
                    <a:cubicBezTo>
                      <a:pt x="110" y="123"/>
                      <a:pt x="111" y="125"/>
                      <a:pt x="111" y="125"/>
                    </a:cubicBezTo>
                    <a:cubicBezTo>
                      <a:pt x="111" y="125"/>
                      <a:pt x="109" y="123"/>
                      <a:pt x="109" y="121"/>
                    </a:cubicBezTo>
                    <a:cubicBezTo>
                      <a:pt x="110" y="119"/>
                      <a:pt x="109" y="118"/>
                      <a:pt x="109" y="120"/>
                    </a:cubicBezTo>
                    <a:cubicBezTo>
                      <a:pt x="108" y="121"/>
                      <a:pt x="109" y="126"/>
                      <a:pt x="111" y="128"/>
                    </a:cubicBezTo>
                    <a:cubicBezTo>
                      <a:pt x="114" y="130"/>
                      <a:pt x="117" y="131"/>
                      <a:pt x="117" y="131"/>
                    </a:cubicBezTo>
                    <a:cubicBezTo>
                      <a:pt x="117" y="131"/>
                      <a:pt x="108" y="134"/>
                      <a:pt x="104" y="135"/>
                    </a:cubicBezTo>
                    <a:cubicBezTo>
                      <a:pt x="99" y="136"/>
                      <a:pt x="92" y="139"/>
                      <a:pt x="92" y="139"/>
                    </a:cubicBezTo>
                    <a:cubicBezTo>
                      <a:pt x="92" y="139"/>
                      <a:pt x="86" y="140"/>
                      <a:pt x="85" y="143"/>
                    </a:cubicBezTo>
                    <a:cubicBezTo>
                      <a:pt x="83" y="146"/>
                      <a:pt x="83" y="156"/>
                      <a:pt x="82" y="157"/>
                    </a:cubicBezTo>
                    <a:cubicBezTo>
                      <a:pt x="82" y="159"/>
                      <a:pt x="81" y="161"/>
                      <a:pt x="75" y="164"/>
                    </a:cubicBezTo>
                    <a:cubicBezTo>
                      <a:pt x="70" y="168"/>
                      <a:pt x="61" y="179"/>
                      <a:pt x="59" y="183"/>
                    </a:cubicBezTo>
                    <a:cubicBezTo>
                      <a:pt x="56" y="187"/>
                      <a:pt x="48" y="198"/>
                      <a:pt x="45" y="201"/>
                    </a:cubicBezTo>
                    <a:cubicBezTo>
                      <a:pt x="42" y="203"/>
                      <a:pt x="27" y="217"/>
                      <a:pt x="17" y="232"/>
                    </a:cubicBezTo>
                    <a:cubicBezTo>
                      <a:pt x="8" y="247"/>
                      <a:pt x="2" y="257"/>
                      <a:pt x="1" y="260"/>
                    </a:cubicBezTo>
                    <a:cubicBezTo>
                      <a:pt x="0" y="262"/>
                      <a:pt x="1" y="264"/>
                      <a:pt x="3" y="271"/>
                    </a:cubicBezTo>
                    <a:close/>
                    <a:moveTo>
                      <a:pt x="218" y="131"/>
                    </a:moveTo>
                    <a:cubicBezTo>
                      <a:pt x="219" y="131"/>
                      <a:pt x="219" y="131"/>
                      <a:pt x="219" y="132"/>
                    </a:cubicBezTo>
                    <a:cubicBezTo>
                      <a:pt x="220" y="132"/>
                      <a:pt x="220" y="132"/>
                      <a:pt x="220" y="132"/>
                    </a:cubicBezTo>
                    <a:cubicBezTo>
                      <a:pt x="220" y="134"/>
                      <a:pt x="219" y="137"/>
                      <a:pt x="218" y="139"/>
                    </a:cubicBezTo>
                    <a:cubicBezTo>
                      <a:pt x="218" y="137"/>
                      <a:pt x="218" y="132"/>
                      <a:pt x="218" y="131"/>
                    </a:cubicBezTo>
                    <a:close/>
                    <a:moveTo>
                      <a:pt x="226" y="107"/>
                    </a:moveTo>
                    <a:cubicBezTo>
                      <a:pt x="226" y="110"/>
                      <a:pt x="225" y="114"/>
                      <a:pt x="225" y="117"/>
                    </a:cubicBezTo>
                    <a:cubicBezTo>
                      <a:pt x="225" y="119"/>
                      <a:pt x="224" y="121"/>
                      <a:pt x="224" y="123"/>
                    </a:cubicBezTo>
                    <a:cubicBezTo>
                      <a:pt x="223" y="121"/>
                      <a:pt x="223" y="119"/>
                      <a:pt x="224" y="117"/>
                    </a:cubicBezTo>
                    <a:cubicBezTo>
                      <a:pt x="224" y="115"/>
                      <a:pt x="224" y="113"/>
                      <a:pt x="225" y="110"/>
                    </a:cubicBezTo>
                    <a:cubicBezTo>
                      <a:pt x="225" y="109"/>
                      <a:pt x="225" y="108"/>
                      <a:pt x="226" y="107"/>
                    </a:cubicBezTo>
                    <a:close/>
                    <a:moveTo>
                      <a:pt x="236" y="126"/>
                    </a:moveTo>
                    <a:cubicBezTo>
                      <a:pt x="236" y="126"/>
                      <a:pt x="236" y="126"/>
                      <a:pt x="237" y="126"/>
                    </a:cubicBezTo>
                    <a:cubicBezTo>
                      <a:pt x="233" y="126"/>
                      <a:pt x="228" y="126"/>
                      <a:pt x="226" y="125"/>
                    </a:cubicBezTo>
                    <a:cubicBezTo>
                      <a:pt x="226" y="125"/>
                      <a:pt x="225" y="124"/>
                      <a:pt x="225" y="124"/>
                    </a:cubicBezTo>
                    <a:cubicBezTo>
                      <a:pt x="225" y="124"/>
                      <a:pt x="225" y="124"/>
                      <a:pt x="225" y="124"/>
                    </a:cubicBezTo>
                    <a:cubicBezTo>
                      <a:pt x="227" y="118"/>
                      <a:pt x="228" y="109"/>
                      <a:pt x="228" y="104"/>
                    </a:cubicBezTo>
                    <a:cubicBezTo>
                      <a:pt x="229" y="105"/>
                      <a:pt x="231" y="107"/>
                      <a:pt x="232" y="109"/>
                    </a:cubicBezTo>
                    <a:cubicBezTo>
                      <a:pt x="233" y="112"/>
                      <a:pt x="235" y="122"/>
                      <a:pt x="236" y="126"/>
                    </a:cubicBezTo>
                    <a:close/>
                    <a:moveTo>
                      <a:pt x="240" y="77"/>
                    </a:moveTo>
                    <a:cubicBezTo>
                      <a:pt x="237" y="78"/>
                      <a:pt x="237" y="78"/>
                      <a:pt x="237" y="78"/>
                    </a:cubicBezTo>
                    <a:cubicBezTo>
                      <a:pt x="238" y="77"/>
                      <a:pt x="238" y="77"/>
                      <a:pt x="238" y="77"/>
                    </a:cubicBezTo>
                    <a:cubicBezTo>
                      <a:pt x="238" y="77"/>
                      <a:pt x="238" y="77"/>
                      <a:pt x="239" y="77"/>
                    </a:cubicBezTo>
                    <a:cubicBezTo>
                      <a:pt x="240" y="77"/>
                      <a:pt x="240" y="77"/>
                      <a:pt x="240" y="77"/>
                    </a:cubicBezTo>
                    <a:close/>
                    <a:moveTo>
                      <a:pt x="243" y="88"/>
                    </a:moveTo>
                    <a:cubicBezTo>
                      <a:pt x="243" y="88"/>
                      <a:pt x="242" y="88"/>
                      <a:pt x="241" y="88"/>
                    </a:cubicBezTo>
                    <a:cubicBezTo>
                      <a:pt x="240" y="88"/>
                      <a:pt x="239" y="89"/>
                      <a:pt x="239" y="89"/>
                    </a:cubicBezTo>
                    <a:cubicBezTo>
                      <a:pt x="239" y="86"/>
                      <a:pt x="239" y="86"/>
                      <a:pt x="239" y="86"/>
                    </a:cubicBezTo>
                    <a:cubicBezTo>
                      <a:pt x="239" y="86"/>
                      <a:pt x="240" y="86"/>
                      <a:pt x="240" y="86"/>
                    </a:cubicBezTo>
                    <a:cubicBezTo>
                      <a:pt x="241" y="86"/>
                      <a:pt x="242" y="85"/>
                      <a:pt x="242" y="85"/>
                    </a:cubicBezTo>
                    <a:cubicBezTo>
                      <a:pt x="243" y="87"/>
                      <a:pt x="243" y="87"/>
                      <a:pt x="243" y="87"/>
                    </a:cubicBezTo>
                    <a:lnTo>
                      <a:pt x="243" y="88"/>
                    </a:lnTo>
                    <a:close/>
                    <a:moveTo>
                      <a:pt x="243" y="100"/>
                    </a:moveTo>
                    <a:cubicBezTo>
                      <a:pt x="243" y="101"/>
                      <a:pt x="243" y="103"/>
                      <a:pt x="243" y="103"/>
                    </a:cubicBezTo>
                    <a:cubicBezTo>
                      <a:pt x="243" y="103"/>
                      <a:pt x="241" y="104"/>
                      <a:pt x="241" y="104"/>
                    </a:cubicBezTo>
                    <a:cubicBezTo>
                      <a:pt x="241" y="105"/>
                      <a:pt x="240" y="105"/>
                      <a:pt x="240" y="105"/>
                    </a:cubicBezTo>
                    <a:cubicBezTo>
                      <a:pt x="240" y="105"/>
                      <a:pt x="239" y="104"/>
                      <a:pt x="239" y="103"/>
                    </a:cubicBezTo>
                    <a:cubicBezTo>
                      <a:pt x="238" y="102"/>
                      <a:pt x="238" y="102"/>
                      <a:pt x="238" y="102"/>
                    </a:cubicBezTo>
                    <a:cubicBezTo>
                      <a:pt x="238" y="96"/>
                      <a:pt x="238" y="96"/>
                      <a:pt x="238" y="96"/>
                    </a:cubicBezTo>
                    <a:cubicBezTo>
                      <a:pt x="238" y="96"/>
                      <a:pt x="239" y="96"/>
                      <a:pt x="240" y="96"/>
                    </a:cubicBezTo>
                    <a:cubicBezTo>
                      <a:pt x="241" y="96"/>
                      <a:pt x="243" y="95"/>
                      <a:pt x="243" y="95"/>
                    </a:cubicBezTo>
                    <a:cubicBezTo>
                      <a:pt x="243" y="95"/>
                      <a:pt x="243" y="96"/>
                      <a:pt x="244" y="97"/>
                    </a:cubicBezTo>
                    <a:cubicBezTo>
                      <a:pt x="244" y="97"/>
                      <a:pt x="243" y="99"/>
                      <a:pt x="243" y="100"/>
                    </a:cubicBezTo>
                    <a:close/>
                    <a:moveTo>
                      <a:pt x="237" y="143"/>
                    </a:moveTo>
                    <a:cubicBezTo>
                      <a:pt x="235" y="143"/>
                      <a:pt x="233" y="143"/>
                      <a:pt x="232" y="142"/>
                    </a:cubicBezTo>
                    <a:cubicBezTo>
                      <a:pt x="233" y="142"/>
                      <a:pt x="235" y="141"/>
                      <a:pt x="236" y="140"/>
                    </a:cubicBezTo>
                    <a:cubicBezTo>
                      <a:pt x="237" y="139"/>
                      <a:pt x="240" y="136"/>
                      <a:pt x="241" y="133"/>
                    </a:cubicBezTo>
                    <a:cubicBezTo>
                      <a:pt x="241" y="133"/>
                      <a:pt x="241" y="133"/>
                      <a:pt x="241" y="133"/>
                    </a:cubicBezTo>
                    <a:cubicBezTo>
                      <a:pt x="243" y="134"/>
                      <a:pt x="244" y="133"/>
                      <a:pt x="245" y="134"/>
                    </a:cubicBezTo>
                    <a:cubicBezTo>
                      <a:pt x="246" y="134"/>
                      <a:pt x="250" y="139"/>
                      <a:pt x="250" y="139"/>
                    </a:cubicBezTo>
                    <a:cubicBezTo>
                      <a:pt x="250" y="139"/>
                      <a:pt x="247" y="142"/>
                      <a:pt x="248" y="144"/>
                    </a:cubicBezTo>
                    <a:cubicBezTo>
                      <a:pt x="248" y="146"/>
                      <a:pt x="249" y="147"/>
                      <a:pt x="249" y="147"/>
                    </a:cubicBezTo>
                    <a:cubicBezTo>
                      <a:pt x="249" y="147"/>
                      <a:pt x="244" y="145"/>
                      <a:pt x="237" y="143"/>
                    </a:cubicBezTo>
                    <a:close/>
                    <a:moveTo>
                      <a:pt x="224" y="141"/>
                    </a:moveTo>
                    <a:cubicBezTo>
                      <a:pt x="222" y="141"/>
                      <a:pt x="220" y="140"/>
                      <a:pt x="219" y="140"/>
                    </a:cubicBezTo>
                    <a:cubicBezTo>
                      <a:pt x="219" y="139"/>
                      <a:pt x="220" y="138"/>
                      <a:pt x="220" y="137"/>
                    </a:cubicBezTo>
                    <a:cubicBezTo>
                      <a:pt x="220" y="136"/>
                      <a:pt x="221" y="135"/>
                      <a:pt x="222" y="133"/>
                    </a:cubicBezTo>
                    <a:cubicBezTo>
                      <a:pt x="227" y="136"/>
                      <a:pt x="232" y="134"/>
                      <a:pt x="235" y="133"/>
                    </a:cubicBezTo>
                    <a:cubicBezTo>
                      <a:pt x="239" y="131"/>
                      <a:pt x="240" y="134"/>
                      <a:pt x="237" y="137"/>
                    </a:cubicBezTo>
                    <a:cubicBezTo>
                      <a:pt x="235" y="139"/>
                      <a:pt x="230" y="141"/>
                      <a:pt x="228" y="142"/>
                    </a:cubicBezTo>
                    <a:cubicBezTo>
                      <a:pt x="226" y="141"/>
                      <a:pt x="225" y="141"/>
                      <a:pt x="224" y="141"/>
                    </a:cubicBezTo>
                    <a:close/>
                    <a:moveTo>
                      <a:pt x="133" y="91"/>
                    </a:moveTo>
                    <a:cubicBezTo>
                      <a:pt x="133" y="96"/>
                      <a:pt x="133" y="101"/>
                      <a:pt x="131" y="106"/>
                    </a:cubicBezTo>
                    <a:cubicBezTo>
                      <a:pt x="129" y="113"/>
                      <a:pt x="123" y="117"/>
                      <a:pt x="120" y="121"/>
                    </a:cubicBezTo>
                    <a:cubicBezTo>
                      <a:pt x="119" y="119"/>
                      <a:pt x="119" y="116"/>
                      <a:pt x="119" y="114"/>
                    </a:cubicBezTo>
                    <a:cubicBezTo>
                      <a:pt x="119" y="110"/>
                      <a:pt x="121" y="104"/>
                      <a:pt x="127" y="98"/>
                    </a:cubicBezTo>
                    <a:cubicBezTo>
                      <a:pt x="129" y="96"/>
                      <a:pt x="131" y="94"/>
                      <a:pt x="133" y="91"/>
                    </a:cubicBezTo>
                    <a:close/>
                    <a:moveTo>
                      <a:pt x="129" y="129"/>
                    </a:moveTo>
                    <a:cubicBezTo>
                      <a:pt x="129" y="129"/>
                      <a:pt x="130" y="129"/>
                      <a:pt x="130" y="129"/>
                    </a:cubicBezTo>
                    <a:cubicBezTo>
                      <a:pt x="129" y="129"/>
                      <a:pt x="129" y="130"/>
                      <a:pt x="128" y="130"/>
                    </a:cubicBezTo>
                    <a:cubicBezTo>
                      <a:pt x="129" y="130"/>
                      <a:pt x="129" y="129"/>
                      <a:pt x="129" y="129"/>
                    </a:cubicBezTo>
                    <a:close/>
                    <a:moveTo>
                      <a:pt x="133" y="127"/>
                    </a:moveTo>
                    <a:cubicBezTo>
                      <a:pt x="132" y="127"/>
                      <a:pt x="132" y="128"/>
                      <a:pt x="131" y="128"/>
                    </a:cubicBezTo>
                    <a:cubicBezTo>
                      <a:pt x="131" y="128"/>
                      <a:pt x="130" y="128"/>
                      <a:pt x="130" y="128"/>
                    </a:cubicBezTo>
                    <a:cubicBezTo>
                      <a:pt x="133" y="124"/>
                      <a:pt x="137" y="117"/>
                      <a:pt x="137" y="117"/>
                    </a:cubicBezTo>
                    <a:cubicBezTo>
                      <a:pt x="137" y="117"/>
                      <a:pt x="137" y="122"/>
                      <a:pt x="133" y="127"/>
                    </a:cubicBezTo>
                    <a:close/>
                    <a:moveTo>
                      <a:pt x="129" y="358"/>
                    </a:moveTo>
                    <a:cubicBezTo>
                      <a:pt x="130" y="358"/>
                      <a:pt x="133" y="358"/>
                      <a:pt x="133" y="358"/>
                    </a:cubicBezTo>
                    <a:cubicBezTo>
                      <a:pt x="132" y="363"/>
                      <a:pt x="132" y="363"/>
                      <a:pt x="132" y="363"/>
                    </a:cubicBezTo>
                    <a:cubicBezTo>
                      <a:pt x="132" y="363"/>
                      <a:pt x="130" y="362"/>
                      <a:pt x="129" y="362"/>
                    </a:cubicBezTo>
                    <a:cubicBezTo>
                      <a:pt x="127" y="361"/>
                      <a:pt x="128" y="359"/>
                      <a:pt x="129" y="358"/>
                    </a:cubicBezTo>
                    <a:close/>
                    <a:moveTo>
                      <a:pt x="62" y="274"/>
                    </a:moveTo>
                    <a:cubicBezTo>
                      <a:pt x="62" y="272"/>
                      <a:pt x="61" y="265"/>
                      <a:pt x="61" y="265"/>
                    </a:cubicBezTo>
                    <a:cubicBezTo>
                      <a:pt x="62" y="264"/>
                      <a:pt x="67" y="264"/>
                      <a:pt x="70" y="259"/>
                    </a:cubicBezTo>
                    <a:cubicBezTo>
                      <a:pt x="74" y="255"/>
                      <a:pt x="86" y="240"/>
                      <a:pt x="86" y="240"/>
                    </a:cubicBezTo>
                    <a:cubicBezTo>
                      <a:pt x="86" y="240"/>
                      <a:pt x="89" y="244"/>
                      <a:pt x="91" y="247"/>
                    </a:cubicBezTo>
                    <a:cubicBezTo>
                      <a:pt x="93" y="249"/>
                      <a:pt x="113" y="280"/>
                      <a:pt x="115" y="284"/>
                    </a:cubicBezTo>
                    <a:cubicBezTo>
                      <a:pt x="118" y="289"/>
                      <a:pt x="121" y="301"/>
                      <a:pt x="124" y="307"/>
                    </a:cubicBezTo>
                    <a:cubicBezTo>
                      <a:pt x="127" y="313"/>
                      <a:pt x="129" y="335"/>
                      <a:pt x="129" y="335"/>
                    </a:cubicBezTo>
                    <a:cubicBezTo>
                      <a:pt x="129" y="335"/>
                      <a:pt x="128" y="337"/>
                      <a:pt x="127" y="338"/>
                    </a:cubicBezTo>
                    <a:cubicBezTo>
                      <a:pt x="126" y="339"/>
                      <a:pt x="122" y="340"/>
                      <a:pt x="121" y="340"/>
                    </a:cubicBezTo>
                    <a:cubicBezTo>
                      <a:pt x="120" y="340"/>
                      <a:pt x="117" y="340"/>
                      <a:pt x="117" y="340"/>
                    </a:cubicBezTo>
                    <a:cubicBezTo>
                      <a:pt x="117" y="340"/>
                      <a:pt x="117" y="339"/>
                      <a:pt x="116" y="338"/>
                    </a:cubicBezTo>
                    <a:cubicBezTo>
                      <a:pt x="115" y="338"/>
                      <a:pt x="112" y="337"/>
                      <a:pt x="110" y="336"/>
                    </a:cubicBezTo>
                    <a:cubicBezTo>
                      <a:pt x="108" y="335"/>
                      <a:pt x="102" y="336"/>
                      <a:pt x="102" y="336"/>
                    </a:cubicBezTo>
                    <a:cubicBezTo>
                      <a:pt x="102" y="336"/>
                      <a:pt x="101" y="332"/>
                      <a:pt x="99" y="331"/>
                    </a:cubicBezTo>
                    <a:cubicBezTo>
                      <a:pt x="97" y="329"/>
                      <a:pt x="90" y="325"/>
                      <a:pt x="90" y="324"/>
                    </a:cubicBezTo>
                    <a:cubicBezTo>
                      <a:pt x="89" y="323"/>
                      <a:pt x="89" y="320"/>
                      <a:pt x="87" y="318"/>
                    </a:cubicBezTo>
                    <a:cubicBezTo>
                      <a:pt x="85" y="317"/>
                      <a:pt x="78" y="315"/>
                      <a:pt x="78" y="315"/>
                    </a:cubicBezTo>
                    <a:cubicBezTo>
                      <a:pt x="78" y="315"/>
                      <a:pt x="77" y="304"/>
                      <a:pt x="75" y="301"/>
                    </a:cubicBezTo>
                    <a:cubicBezTo>
                      <a:pt x="72" y="298"/>
                      <a:pt x="65" y="287"/>
                      <a:pt x="65" y="285"/>
                    </a:cubicBezTo>
                    <a:cubicBezTo>
                      <a:pt x="65" y="282"/>
                      <a:pt x="63" y="280"/>
                      <a:pt x="61" y="279"/>
                    </a:cubicBezTo>
                    <a:cubicBezTo>
                      <a:pt x="60" y="279"/>
                      <a:pt x="62" y="276"/>
                      <a:pt x="62" y="274"/>
                    </a:cubicBezTo>
                    <a:close/>
                  </a:path>
                </a:pathLst>
              </a:custGeom>
              <a:gradFill flip="none" rotWithShape="1">
                <a:gsLst>
                  <a:gs pos="0">
                    <a:schemeClr val="accent6">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36" name="Freeform 35"/>
              <p:cNvSpPr>
                <a:spLocks/>
              </p:cNvSpPr>
              <p:nvPr/>
            </p:nvSpPr>
            <p:spPr bwMode="black">
              <a:xfrm>
                <a:off x="5076824" y="3905250"/>
                <a:ext cx="215900" cy="263525"/>
              </a:xfrm>
              <a:custGeom>
                <a:avLst/>
                <a:gdLst/>
                <a:ahLst/>
                <a:cxnLst>
                  <a:cxn ang="0">
                    <a:pos x="72" y="42"/>
                  </a:cxn>
                  <a:cxn ang="0">
                    <a:pos x="79" y="23"/>
                  </a:cxn>
                  <a:cxn ang="0">
                    <a:pos x="81" y="1"/>
                  </a:cxn>
                  <a:cxn ang="0">
                    <a:pos x="88" y="1"/>
                  </a:cxn>
                  <a:cxn ang="0">
                    <a:pos x="92" y="10"/>
                  </a:cxn>
                  <a:cxn ang="0">
                    <a:pos x="104" y="21"/>
                  </a:cxn>
                  <a:cxn ang="0">
                    <a:pos x="119" y="34"/>
                  </a:cxn>
                  <a:cxn ang="0">
                    <a:pos x="118" y="36"/>
                  </a:cxn>
                  <a:cxn ang="0">
                    <a:pos x="103" y="31"/>
                  </a:cxn>
                  <a:cxn ang="0">
                    <a:pos x="94" y="21"/>
                  </a:cxn>
                  <a:cxn ang="0">
                    <a:pos x="93" y="24"/>
                  </a:cxn>
                  <a:cxn ang="0">
                    <a:pos x="96" y="27"/>
                  </a:cxn>
                  <a:cxn ang="0">
                    <a:pos x="87" y="43"/>
                  </a:cxn>
                  <a:cxn ang="0">
                    <a:pos x="81" y="54"/>
                  </a:cxn>
                  <a:cxn ang="0">
                    <a:pos x="76" y="83"/>
                  </a:cxn>
                  <a:cxn ang="0">
                    <a:pos x="80" y="110"/>
                  </a:cxn>
                  <a:cxn ang="0">
                    <a:pos x="76" y="148"/>
                  </a:cxn>
                  <a:cxn ang="0">
                    <a:pos x="66" y="109"/>
                  </a:cxn>
                  <a:cxn ang="0">
                    <a:pos x="64" y="67"/>
                  </a:cxn>
                  <a:cxn ang="0">
                    <a:pos x="35" y="38"/>
                  </a:cxn>
                  <a:cxn ang="0">
                    <a:pos x="36" y="31"/>
                  </a:cxn>
                  <a:cxn ang="0">
                    <a:pos x="37" y="28"/>
                  </a:cxn>
                  <a:cxn ang="0">
                    <a:pos x="21" y="28"/>
                  </a:cxn>
                  <a:cxn ang="0">
                    <a:pos x="3" y="34"/>
                  </a:cxn>
                  <a:cxn ang="0">
                    <a:pos x="1" y="28"/>
                  </a:cxn>
                  <a:cxn ang="0">
                    <a:pos x="10" y="11"/>
                  </a:cxn>
                  <a:cxn ang="0">
                    <a:pos x="17" y="9"/>
                  </a:cxn>
                  <a:cxn ang="0">
                    <a:pos x="24" y="4"/>
                  </a:cxn>
                  <a:cxn ang="0">
                    <a:pos x="25" y="12"/>
                  </a:cxn>
                  <a:cxn ang="0">
                    <a:pos x="15" y="16"/>
                  </a:cxn>
                  <a:cxn ang="0">
                    <a:pos x="11" y="15"/>
                  </a:cxn>
                  <a:cxn ang="0">
                    <a:pos x="22" y="16"/>
                  </a:cxn>
                  <a:cxn ang="0">
                    <a:pos x="31" y="6"/>
                  </a:cxn>
                  <a:cxn ang="0">
                    <a:pos x="31" y="0"/>
                  </a:cxn>
                  <a:cxn ang="0">
                    <a:pos x="38" y="13"/>
                  </a:cxn>
                  <a:cxn ang="0">
                    <a:pos x="45" y="27"/>
                  </a:cxn>
                  <a:cxn ang="0">
                    <a:pos x="56" y="44"/>
                  </a:cxn>
                  <a:cxn ang="0">
                    <a:pos x="66" y="59"/>
                  </a:cxn>
                  <a:cxn ang="0">
                    <a:pos x="72" y="42"/>
                  </a:cxn>
                </a:cxnLst>
                <a:rect l="0" t="0" r="r" b="b"/>
                <a:pathLst>
                  <a:path w="121" h="148">
                    <a:moveTo>
                      <a:pt x="72" y="42"/>
                    </a:moveTo>
                    <a:cubicBezTo>
                      <a:pt x="73" y="36"/>
                      <a:pt x="79" y="29"/>
                      <a:pt x="79" y="23"/>
                    </a:cubicBezTo>
                    <a:cubicBezTo>
                      <a:pt x="79" y="18"/>
                      <a:pt x="81" y="1"/>
                      <a:pt x="81" y="1"/>
                    </a:cubicBezTo>
                    <a:cubicBezTo>
                      <a:pt x="81" y="1"/>
                      <a:pt x="85" y="0"/>
                      <a:pt x="88" y="1"/>
                    </a:cubicBezTo>
                    <a:cubicBezTo>
                      <a:pt x="90" y="3"/>
                      <a:pt x="92" y="10"/>
                      <a:pt x="92" y="10"/>
                    </a:cubicBezTo>
                    <a:cubicBezTo>
                      <a:pt x="92" y="10"/>
                      <a:pt x="100" y="19"/>
                      <a:pt x="104" y="21"/>
                    </a:cubicBezTo>
                    <a:cubicBezTo>
                      <a:pt x="108" y="22"/>
                      <a:pt x="116" y="31"/>
                      <a:pt x="119" y="34"/>
                    </a:cubicBezTo>
                    <a:cubicBezTo>
                      <a:pt x="121" y="36"/>
                      <a:pt x="121" y="38"/>
                      <a:pt x="118" y="36"/>
                    </a:cubicBezTo>
                    <a:cubicBezTo>
                      <a:pt x="115" y="35"/>
                      <a:pt x="104" y="32"/>
                      <a:pt x="103" y="31"/>
                    </a:cubicBezTo>
                    <a:cubicBezTo>
                      <a:pt x="102" y="30"/>
                      <a:pt x="97" y="22"/>
                      <a:pt x="94" y="21"/>
                    </a:cubicBezTo>
                    <a:cubicBezTo>
                      <a:pt x="90" y="20"/>
                      <a:pt x="91" y="23"/>
                      <a:pt x="93" y="24"/>
                    </a:cubicBezTo>
                    <a:cubicBezTo>
                      <a:pt x="95" y="25"/>
                      <a:pt x="96" y="26"/>
                      <a:pt x="96" y="27"/>
                    </a:cubicBezTo>
                    <a:cubicBezTo>
                      <a:pt x="95" y="28"/>
                      <a:pt x="90" y="38"/>
                      <a:pt x="87" y="43"/>
                    </a:cubicBezTo>
                    <a:cubicBezTo>
                      <a:pt x="85" y="47"/>
                      <a:pt x="81" y="54"/>
                      <a:pt x="81" y="54"/>
                    </a:cubicBezTo>
                    <a:cubicBezTo>
                      <a:pt x="81" y="54"/>
                      <a:pt x="76" y="78"/>
                      <a:pt x="76" y="83"/>
                    </a:cubicBezTo>
                    <a:cubicBezTo>
                      <a:pt x="76" y="89"/>
                      <a:pt x="80" y="101"/>
                      <a:pt x="80" y="110"/>
                    </a:cubicBezTo>
                    <a:cubicBezTo>
                      <a:pt x="80" y="118"/>
                      <a:pt x="76" y="148"/>
                      <a:pt x="76" y="148"/>
                    </a:cubicBezTo>
                    <a:cubicBezTo>
                      <a:pt x="76" y="148"/>
                      <a:pt x="70" y="126"/>
                      <a:pt x="66" y="109"/>
                    </a:cubicBezTo>
                    <a:cubicBezTo>
                      <a:pt x="63" y="91"/>
                      <a:pt x="65" y="73"/>
                      <a:pt x="64" y="67"/>
                    </a:cubicBezTo>
                    <a:cubicBezTo>
                      <a:pt x="62" y="61"/>
                      <a:pt x="38" y="40"/>
                      <a:pt x="35" y="38"/>
                    </a:cubicBezTo>
                    <a:cubicBezTo>
                      <a:pt x="32" y="36"/>
                      <a:pt x="34" y="32"/>
                      <a:pt x="36" y="31"/>
                    </a:cubicBezTo>
                    <a:cubicBezTo>
                      <a:pt x="37" y="30"/>
                      <a:pt x="37" y="28"/>
                      <a:pt x="37" y="28"/>
                    </a:cubicBezTo>
                    <a:cubicBezTo>
                      <a:pt x="37" y="28"/>
                      <a:pt x="30" y="26"/>
                      <a:pt x="21" y="28"/>
                    </a:cubicBezTo>
                    <a:cubicBezTo>
                      <a:pt x="12" y="30"/>
                      <a:pt x="6" y="33"/>
                      <a:pt x="3" y="34"/>
                    </a:cubicBezTo>
                    <a:cubicBezTo>
                      <a:pt x="0" y="35"/>
                      <a:pt x="0" y="33"/>
                      <a:pt x="1" y="28"/>
                    </a:cubicBezTo>
                    <a:cubicBezTo>
                      <a:pt x="3" y="23"/>
                      <a:pt x="9" y="12"/>
                      <a:pt x="10" y="11"/>
                    </a:cubicBezTo>
                    <a:cubicBezTo>
                      <a:pt x="10" y="10"/>
                      <a:pt x="15" y="11"/>
                      <a:pt x="17" y="9"/>
                    </a:cubicBezTo>
                    <a:cubicBezTo>
                      <a:pt x="19" y="8"/>
                      <a:pt x="24" y="4"/>
                      <a:pt x="24" y="4"/>
                    </a:cubicBezTo>
                    <a:cubicBezTo>
                      <a:pt x="24" y="4"/>
                      <a:pt x="29" y="7"/>
                      <a:pt x="25" y="12"/>
                    </a:cubicBezTo>
                    <a:cubicBezTo>
                      <a:pt x="20" y="16"/>
                      <a:pt x="18" y="16"/>
                      <a:pt x="15" y="16"/>
                    </a:cubicBezTo>
                    <a:cubicBezTo>
                      <a:pt x="12" y="16"/>
                      <a:pt x="10" y="14"/>
                      <a:pt x="11" y="15"/>
                    </a:cubicBezTo>
                    <a:cubicBezTo>
                      <a:pt x="12" y="16"/>
                      <a:pt x="17" y="18"/>
                      <a:pt x="22" y="16"/>
                    </a:cubicBezTo>
                    <a:cubicBezTo>
                      <a:pt x="28" y="14"/>
                      <a:pt x="31" y="8"/>
                      <a:pt x="31" y="6"/>
                    </a:cubicBezTo>
                    <a:cubicBezTo>
                      <a:pt x="31" y="3"/>
                      <a:pt x="31" y="0"/>
                      <a:pt x="31" y="0"/>
                    </a:cubicBezTo>
                    <a:cubicBezTo>
                      <a:pt x="31" y="0"/>
                      <a:pt x="37" y="10"/>
                      <a:pt x="38" y="13"/>
                    </a:cubicBezTo>
                    <a:cubicBezTo>
                      <a:pt x="39" y="16"/>
                      <a:pt x="44" y="25"/>
                      <a:pt x="45" y="27"/>
                    </a:cubicBezTo>
                    <a:cubicBezTo>
                      <a:pt x="45" y="30"/>
                      <a:pt x="51" y="39"/>
                      <a:pt x="56" y="44"/>
                    </a:cubicBezTo>
                    <a:cubicBezTo>
                      <a:pt x="61" y="49"/>
                      <a:pt x="66" y="59"/>
                      <a:pt x="66" y="59"/>
                    </a:cubicBezTo>
                    <a:cubicBezTo>
                      <a:pt x="66" y="59"/>
                      <a:pt x="70" y="48"/>
                      <a:pt x="72" y="42"/>
                    </a:cubicBez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grpSp>
      <p:grpSp>
        <p:nvGrpSpPr>
          <p:cNvPr id="39" name="Group 10"/>
          <p:cNvGrpSpPr>
            <a:grpSpLocks noChangeAspect="1"/>
          </p:cNvGrpSpPr>
          <p:nvPr/>
        </p:nvGrpSpPr>
        <p:grpSpPr>
          <a:xfrm>
            <a:off x="1828800" y="178283"/>
            <a:ext cx="876737" cy="1458185"/>
            <a:chOff x="5807034" y="1563689"/>
            <a:chExt cx="2879766" cy="4789610"/>
          </a:xfrm>
        </p:grpSpPr>
        <p:grpSp>
          <p:nvGrpSpPr>
            <p:cNvPr id="40" name="Group 33"/>
            <p:cNvGrpSpPr/>
            <p:nvPr/>
          </p:nvGrpSpPr>
          <p:grpSpPr>
            <a:xfrm>
              <a:off x="5807034" y="1563689"/>
              <a:ext cx="2879766" cy="4789610"/>
              <a:chOff x="5807034" y="1563689"/>
              <a:chExt cx="2879766" cy="4789610"/>
            </a:xfrm>
          </p:grpSpPr>
          <p:sp>
            <p:nvSpPr>
              <p:cNvPr id="52" name="&quot;GLASS&quot;; Transparent to White Linear; Reflection; Stroke"/>
              <p:cNvSpPr/>
              <p:nvPr/>
            </p:nvSpPr>
            <p:spPr bwMode="auto">
              <a:xfrm>
                <a:off x="5817285" y="1563689"/>
                <a:ext cx="2869515" cy="4789610"/>
              </a:xfrm>
              <a:prstGeom prst="round1Rect">
                <a:avLst/>
              </a:prstGeom>
              <a:gradFill flip="none" rotWithShape="1">
                <a:gsLst>
                  <a:gs pos="0">
                    <a:srgbClr val="1A6E06"/>
                  </a:gs>
                  <a:gs pos="39999">
                    <a:srgbClr val="57C206"/>
                  </a:gs>
                  <a:gs pos="70000">
                    <a:srgbClr val="8CD509"/>
                  </a:gs>
                  <a:gs pos="100000">
                    <a:srgbClr val="FFEBFA">
                      <a:alpha val="0"/>
                    </a:srgbClr>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3"/>
                  </a:buBlip>
                  <a:defRPr/>
                </a:pPr>
                <a:endParaRPr lang="en-US" altLang="zh-CN" sz="1100" dirty="0" smtClean="0">
                  <a:solidFill>
                    <a:srgbClr val="000000"/>
                  </a:solidFill>
                  <a:ea typeface="Segoe UI" pitchFamily="34" charset="0"/>
                  <a:cs typeface="Segoe UI" pitchFamily="34" charset="0"/>
                </a:endParaRPr>
              </a:p>
            </p:txBody>
          </p:sp>
          <p:sp>
            <p:nvSpPr>
              <p:cNvPr id="53" name="Rectangle 52"/>
              <p:cNvSpPr/>
              <p:nvPr/>
            </p:nvSpPr>
            <p:spPr>
              <a:xfrm>
                <a:off x="5807034" y="1564483"/>
                <a:ext cx="2873828" cy="1134268"/>
              </a:xfrm>
              <a:prstGeom prst="rect">
                <a:avLst/>
              </a:prstGeom>
            </p:spPr>
            <p:txBody>
              <a:bodyPr wrap="square" lIns="0" tIns="91440" rIns="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Extend Connections</a:t>
                </a:r>
                <a:endParaRPr lang="en-US" sz="600" dirty="0">
                  <a:solidFill>
                    <a:prstClr val="black"/>
                  </a:solidFill>
                  <a:ea typeface="Segoe UI" pitchFamily="34" charset="0"/>
                  <a:cs typeface="Segoe UI" pitchFamily="34" charset="0"/>
                </a:endParaRPr>
              </a:p>
            </p:txBody>
          </p:sp>
        </p:grpSp>
        <p:grpSp>
          <p:nvGrpSpPr>
            <p:cNvPr id="41" name="Group 34"/>
            <p:cNvGrpSpPr/>
            <p:nvPr/>
          </p:nvGrpSpPr>
          <p:grpSpPr bwMode="black">
            <a:xfrm>
              <a:off x="6553165" y="3346357"/>
              <a:ext cx="1371594" cy="2978274"/>
              <a:chOff x="5495924" y="3687763"/>
              <a:chExt cx="954088" cy="2071687"/>
            </a:xfrm>
            <a:effectLst>
              <a:outerShdw blurRad="63500" sx="102000" sy="102000" algn="ctr" rotWithShape="0">
                <a:prstClr val="black">
                  <a:alpha val="40000"/>
                </a:prstClr>
              </a:outerShdw>
            </a:effectLst>
          </p:grpSpPr>
          <p:sp>
            <p:nvSpPr>
              <p:cNvPr id="42" name="Freeform 27"/>
              <p:cNvSpPr>
                <a:spLocks/>
              </p:cNvSpPr>
              <p:nvPr/>
            </p:nvSpPr>
            <p:spPr bwMode="black">
              <a:xfrm>
                <a:off x="6345237" y="4633913"/>
                <a:ext cx="92075" cy="109537"/>
              </a:xfrm>
              <a:custGeom>
                <a:avLst/>
                <a:gdLst/>
                <a:ahLst/>
                <a:cxnLst>
                  <a:cxn ang="0">
                    <a:pos x="7" y="3"/>
                  </a:cxn>
                  <a:cxn ang="0">
                    <a:pos x="5" y="15"/>
                  </a:cxn>
                  <a:cxn ang="0">
                    <a:pos x="6" y="27"/>
                  </a:cxn>
                  <a:cxn ang="0">
                    <a:pos x="5" y="41"/>
                  </a:cxn>
                  <a:cxn ang="0">
                    <a:pos x="4" y="52"/>
                  </a:cxn>
                  <a:cxn ang="0">
                    <a:pos x="1" y="57"/>
                  </a:cxn>
                  <a:cxn ang="0">
                    <a:pos x="12" y="61"/>
                  </a:cxn>
                  <a:cxn ang="0">
                    <a:pos x="26" y="58"/>
                  </a:cxn>
                  <a:cxn ang="0">
                    <a:pos x="30" y="56"/>
                  </a:cxn>
                  <a:cxn ang="0">
                    <a:pos x="42" y="45"/>
                  </a:cxn>
                  <a:cxn ang="0">
                    <a:pos x="50" y="32"/>
                  </a:cxn>
                  <a:cxn ang="0">
                    <a:pos x="51" y="17"/>
                  </a:cxn>
                  <a:cxn ang="0">
                    <a:pos x="49" y="5"/>
                  </a:cxn>
                  <a:cxn ang="0">
                    <a:pos x="29" y="1"/>
                  </a:cxn>
                  <a:cxn ang="0">
                    <a:pos x="7" y="3"/>
                  </a:cxn>
                </a:cxnLst>
                <a:rect l="0" t="0" r="r" b="b"/>
                <a:pathLst>
                  <a:path w="52" h="62">
                    <a:moveTo>
                      <a:pt x="7" y="3"/>
                    </a:moveTo>
                    <a:cubicBezTo>
                      <a:pt x="7" y="3"/>
                      <a:pt x="6" y="12"/>
                      <a:pt x="5" y="15"/>
                    </a:cubicBezTo>
                    <a:cubicBezTo>
                      <a:pt x="5" y="17"/>
                      <a:pt x="6" y="24"/>
                      <a:pt x="6" y="27"/>
                    </a:cubicBezTo>
                    <a:cubicBezTo>
                      <a:pt x="7" y="31"/>
                      <a:pt x="4" y="38"/>
                      <a:pt x="5" y="41"/>
                    </a:cubicBezTo>
                    <a:cubicBezTo>
                      <a:pt x="5" y="45"/>
                      <a:pt x="4" y="52"/>
                      <a:pt x="4" y="52"/>
                    </a:cubicBezTo>
                    <a:cubicBezTo>
                      <a:pt x="4" y="52"/>
                      <a:pt x="0" y="54"/>
                      <a:pt x="1" y="57"/>
                    </a:cubicBezTo>
                    <a:cubicBezTo>
                      <a:pt x="2" y="59"/>
                      <a:pt x="9" y="60"/>
                      <a:pt x="12" y="61"/>
                    </a:cubicBezTo>
                    <a:cubicBezTo>
                      <a:pt x="15" y="62"/>
                      <a:pt x="24" y="60"/>
                      <a:pt x="26" y="58"/>
                    </a:cubicBezTo>
                    <a:cubicBezTo>
                      <a:pt x="28" y="57"/>
                      <a:pt x="30" y="56"/>
                      <a:pt x="30" y="56"/>
                    </a:cubicBezTo>
                    <a:cubicBezTo>
                      <a:pt x="30" y="56"/>
                      <a:pt x="39" y="48"/>
                      <a:pt x="42" y="45"/>
                    </a:cubicBezTo>
                    <a:cubicBezTo>
                      <a:pt x="45" y="41"/>
                      <a:pt x="48" y="35"/>
                      <a:pt x="50" y="32"/>
                    </a:cubicBezTo>
                    <a:cubicBezTo>
                      <a:pt x="52" y="29"/>
                      <a:pt x="52" y="21"/>
                      <a:pt x="51" y="17"/>
                    </a:cubicBezTo>
                    <a:cubicBezTo>
                      <a:pt x="50" y="13"/>
                      <a:pt x="49" y="5"/>
                      <a:pt x="49" y="5"/>
                    </a:cubicBezTo>
                    <a:cubicBezTo>
                      <a:pt x="49" y="5"/>
                      <a:pt x="40" y="2"/>
                      <a:pt x="29" y="1"/>
                    </a:cubicBezTo>
                    <a:cubicBezTo>
                      <a:pt x="17" y="0"/>
                      <a:pt x="7" y="3"/>
                      <a:pt x="7" y="3"/>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43" name="Freeform 28"/>
              <p:cNvSpPr>
                <a:spLocks/>
              </p:cNvSpPr>
              <p:nvPr/>
            </p:nvSpPr>
            <p:spPr bwMode="black">
              <a:xfrm>
                <a:off x="6351587" y="4625975"/>
                <a:ext cx="88900" cy="23812"/>
              </a:xfrm>
              <a:custGeom>
                <a:avLst/>
                <a:gdLst/>
                <a:ahLst/>
                <a:cxnLst>
                  <a:cxn ang="0">
                    <a:pos x="1" y="2"/>
                  </a:cxn>
                  <a:cxn ang="0">
                    <a:pos x="0" y="11"/>
                  </a:cxn>
                  <a:cxn ang="0">
                    <a:pos x="30" y="9"/>
                  </a:cxn>
                  <a:cxn ang="0">
                    <a:pos x="48" y="13"/>
                  </a:cxn>
                  <a:cxn ang="0">
                    <a:pos x="50" y="3"/>
                  </a:cxn>
                  <a:cxn ang="0">
                    <a:pos x="23" y="0"/>
                  </a:cxn>
                  <a:cxn ang="0">
                    <a:pos x="1" y="2"/>
                  </a:cxn>
                </a:cxnLst>
                <a:rect l="0" t="0" r="r" b="b"/>
                <a:pathLst>
                  <a:path w="50" h="13">
                    <a:moveTo>
                      <a:pt x="1" y="2"/>
                    </a:moveTo>
                    <a:cubicBezTo>
                      <a:pt x="0" y="11"/>
                      <a:pt x="0" y="11"/>
                      <a:pt x="0" y="11"/>
                    </a:cubicBezTo>
                    <a:cubicBezTo>
                      <a:pt x="0" y="11"/>
                      <a:pt x="9" y="7"/>
                      <a:pt x="30" y="9"/>
                    </a:cubicBezTo>
                    <a:cubicBezTo>
                      <a:pt x="50" y="11"/>
                      <a:pt x="48" y="13"/>
                      <a:pt x="48" y="13"/>
                    </a:cubicBezTo>
                    <a:cubicBezTo>
                      <a:pt x="50" y="3"/>
                      <a:pt x="50" y="3"/>
                      <a:pt x="50" y="3"/>
                    </a:cubicBezTo>
                    <a:cubicBezTo>
                      <a:pt x="50" y="3"/>
                      <a:pt x="34" y="0"/>
                      <a:pt x="23" y="0"/>
                    </a:cubicBezTo>
                    <a:cubicBezTo>
                      <a:pt x="12" y="0"/>
                      <a:pt x="1" y="2"/>
                      <a:pt x="1" y="2"/>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44" name="Freeform 29"/>
              <p:cNvSpPr>
                <a:spLocks/>
              </p:cNvSpPr>
              <p:nvPr/>
            </p:nvSpPr>
            <p:spPr bwMode="black">
              <a:xfrm>
                <a:off x="5830887" y="3692525"/>
                <a:ext cx="619125" cy="1920875"/>
              </a:xfrm>
              <a:custGeom>
                <a:avLst/>
                <a:gdLst/>
                <a:ahLst/>
                <a:cxnLst>
                  <a:cxn ang="0">
                    <a:pos x="29" y="405"/>
                  </a:cxn>
                  <a:cxn ang="0">
                    <a:pos x="4" y="362"/>
                  </a:cxn>
                  <a:cxn ang="0">
                    <a:pos x="14" y="319"/>
                  </a:cxn>
                  <a:cxn ang="0">
                    <a:pos x="17" y="279"/>
                  </a:cxn>
                  <a:cxn ang="0">
                    <a:pos x="32" y="187"/>
                  </a:cxn>
                  <a:cxn ang="0">
                    <a:pos x="90" y="166"/>
                  </a:cxn>
                  <a:cxn ang="0">
                    <a:pos x="125" y="128"/>
                  </a:cxn>
                  <a:cxn ang="0">
                    <a:pos x="115" y="97"/>
                  </a:cxn>
                  <a:cxn ang="0">
                    <a:pos x="109" y="67"/>
                  </a:cxn>
                  <a:cxn ang="0">
                    <a:pos x="120" y="32"/>
                  </a:cxn>
                  <a:cxn ang="0">
                    <a:pos x="161" y="2"/>
                  </a:cxn>
                  <a:cxn ang="0">
                    <a:pos x="180" y="5"/>
                  </a:cxn>
                  <a:cxn ang="0">
                    <a:pos x="217" y="41"/>
                  </a:cxn>
                  <a:cxn ang="0">
                    <a:pos x="218" y="73"/>
                  </a:cxn>
                  <a:cxn ang="0">
                    <a:pos x="207" y="111"/>
                  </a:cxn>
                  <a:cxn ang="0">
                    <a:pos x="207" y="132"/>
                  </a:cxn>
                  <a:cxn ang="0">
                    <a:pos x="229" y="153"/>
                  </a:cxn>
                  <a:cxn ang="0">
                    <a:pos x="314" y="187"/>
                  </a:cxn>
                  <a:cxn ang="0">
                    <a:pos x="330" y="233"/>
                  </a:cxn>
                  <a:cxn ang="0">
                    <a:pos x="337" y="340"/>
                  </a:cxn>
                  <a:cxn ang="0">
                    <a:pos x="348" y="506"/>
                  </a:cxn>
                  <a:cxn ang="0">
                    <a:pos x="292" y="531"/>
                  </a:cxn>
                  <a:cxn ang="0">
                    <a:pos x="285" y="420"/>
                  </a:cxn>
                  <a:cxn ang="0">
                    <a:pos x="279" y="447"/>
                  </a:cxn>
                  <a:cxn ang="0">
                    <a:pos x="287" y="517"/>
                  </a:cxn>
                  <a:cxn ang="0">
                    <a:pos x="285" y="591"/>
                  </a:cxn>
                  <a:cxn ang="0">
                    <a:pos x="281" y="681"/>
                  </a:cxn>
                  <a:cxn ang="0">
                    <a:pos x="283" y="795"/>
                  </a:cxn>
                  <a:cxn ang="0">
                    <a:pos x="293" y="951"/>
                  </a:cxn>
                  <a:cxn ang="0">
                    <a:pos x="285" y="989"/>
                  </a:cxn>
                  <a:cxn ang="0">
                    <a:pos x="293" y="1019"/>
                  </a:cxn>
                  <a:cxn ang="0">
                    <a:pos x="312" y="1065"/>
                  </a:cxn>
                  <a:cxn ang="0">
                    <a:pos x="250" y="1062"/>
                  </a:cxn>
                  <a:cxn ang="0">
                    <a:pos x="239" y="1041"/>
                  </a:cxn>
                  <a:cxn ang="0">
                    <a:pos x="226" y="1013"/>
                  </a:cxn>
                  <a:cxn ang="0">
                    <a:pos x="221" y="991"/>
                  </a:cxn>
                  <a:cxn ang="0">
                    <a:pos x="208" y="886"/>
                  </a:cxn>
                  <a:cxn ang="0">
                    <a:pos x="179" y="667"/>
                  </a:cxn>
                  <a:cxn ang="0">
                    <a:pos x="157" y="791"/>
                  </a:cxn>
                  <a:cxn ang="0">
                    <a:pos x="154" y="926"/>
                  </a:cxn>
                  <a:cxn ang="0">
                    <a:pos x="157" y="994"/>
                  </a:cxn>
                  <a:cxn ang="0">
                    <a:pos x="153" y="1012"/>
                  </a:cxn>
                  <a:cxn ang="0">
                    <a:pos x="150" y="1042"/>
                  </a:cxn>
                  <a:cxn ang="0">
                    <a:pos x="137" y="1055"/>
                  </a:cxn>
                  <a:cxn ang="0">
                    <a:pos x="79" y="1076"/>
                  </a:cxn>
                  <a:cxn ang="0">
                    <a:pos x="80" y="1039"/>
                  </a:cxn>
                  <a:cxn ang="0">
                    <a:pos x="94" y="1005"/>
                  </a:cxn>
                  <a:cxn ang="0">
                    <a:pos x="85" y="942"/>
                  </a:cxn>
                  <a:cxn ang="0">
                    <a:pos x="72" y="768"/>
                  </a:cxn>
                  <a:cxn ang="0">
                    <a:pos x="49" y="576"/>
                  </a:cxn>
                  <a:cxn ang="0">
                    <a:pos x="61" y="463"/>
                  </a:cxn>
                  <a:cxn ang="0">
                    <a:pos x="65" y="408"/>
                  </a:cxn>
                </a:cxnLst>
                <a:rect l="0" t="0" r="r" b="b"/>
                <a:pathLst>
                  <a:path w="349" h="1080">
                    <a:moveTo>
                      <a:pt x="65" y="408"/>
                    </a:moveTo>
                    <a:cubicBezTo>
                      <a:pt x="65" y="408"/>
                      <a:pt x="53" y="411"/>
                      <a:pt x="47" y="409"/>
                    </a:cubicBezTo>
                    <a:cubicBezTo>
                      <a:pt x="47" y="409"/>
                      <a:pt x="32" y="407"/>
                      <a:pt x="29" y="405"/>
                    </a:cubicBezTo>
                    <a:cubicBezTo>
                      <a:pt x="26" y="404"/>
                      <a:pt x="14" y="391"/>
                      <a:pt x="12" y="385"/>
                    </a:cubicBezTo>
                    <a:cubicBezTo>
                      <a:pt x="9" y="379"/>
                      <a:pt x="9" y="373"/>
                      <a:pt x="9" y="373"/>
                    </a:cubicBezTo>
                    <a:cubicBezTo>
                      <a:pt x="4" y="362"/>
                      <a:pt x="4" y="362"/>
                      <a:pt x="4" y="362"/>
                    </a:cubicBezTo>
                    <a:cubicBezTo>
                      <a:pt x="4" y="362"/>
                      <a:pt x="0" y="353"/>
                      <a:pt x="3" y="345"/>
                    </a:cubicBezTo>
                    <a:cubicBezTo>
                      <a:pt x="6" y="337"/>
                      <a:pt x="9" y="327"/>
                      <a:pt x="12" y="324"/>
                    </a:cubicBezTo>
                    <a:cubicBezTo>
                      <a:pt x="14" y="321"/>
                      <a:pt x="14" y="319"/>
                      <a:pt x="14" y="319"/>
                    </a:cubicBezTo>
                    <a:cubicBezTo>
                      <a:pt x="14" y="319"/>
                      <a:pt x="12" y="309"/>
                      <a:pt x="14" y="304"/>
                    </a:cubicBezTo>
                    <a:cubicBezTo>
                      <a:pt x="16" y="300"/>
                      <a:pt x="15" y="287"/>
                      <a:pt x="15" y="285"/>
                    </a:cubicBezTo>
                    <a:cubicBezTo>
                      <a:pt x="16" y="282"/>
                      <a:pt x="17" y="279"/>
                      <a:pt x="17" y="279"/>
                    </a:cubicBezTo>
                    <a:cubicBezTo>
                      <a:pt x="17" y="279"/>
                      <a:pt x="17" y="265"/>
                      <a:pt x="17" y="253"/>
                    </a:cubicBezTo>
                    <a:cubicBezTo>
                      <a:pt x="18" y="242"/>
                      <a:pt x="22" y="227"/>
                      <a:pt x="24" y="218"/>
                    </a:cubicBezTo>
                    <a:cubicBezTo>
                      <a:pt x="26" y="209"/>
                      <a:pt x="29" y="191"/>
                      <a:pt x="32" y="187"/>
                    </a:cubicBezTo>
                    <a:cubicBezTo>
                      <a:pt x="35" y="184"/>
                      <a:pt x="37" y="184"/>
                      <a:pt x="37" y="184"/>
                    </a:cubicBezTo>
                    <a:cubicBezTo>
                      <a:pt x="37" y="184"/>
                      <a:pt x="41" y="180"/>
                      <a:pt x="48" y="179"/>
                    </a:cubicBezTo>
                    <a:cubicBezTo>
                      <a:pt x="54" y="178"/>
                      <a:pt x="83" y="169"/>
                      <a:pt x="90" y="166"/>
                    </a:cubicBezTo>
                    <a:cubicBezTo>
                      <a:pt x="97" y="164"/>
                      <a:pt x="116" y="155"/>
                      <a:pt x="116" y="155"/>
                    </a:cubicBezTo>
                    <a:cubicBezTo>
                      <a:pt x="132" y="142"/>
                      <a:pt x="132" y="142"/>
                      <a:pt x="132" y="142"/>
                    </a:cubicBezTo>
                    <a:cubicBezTo>
                      <a:pt x="132" y="142"/>
                      <a:pt x="129" y="137"/>
                      <a:pt x="125" y="128"/>
                    </a:cubicBezTo>
                    <a:cubicBezTo>
                      <a:pt x="121" y="119"/>
                      <a:pt x="119" y="110"/>
                      <a:pt x="119" y="104"/>
                    </a:cubicBezTo>
                    <a:cubicBezTo>
                      <a:pt x="119" y="99"/>
                      <a:pt x="118" y="98"/>
                      <a:pt x="118" y="98"/>
                    </a:cubicBezTo>
                    <a:cubicBezTo>
                      <a:pt x="118" y="98"/>
                      <a:pt x="116" y="99"/>
                      <a:pt x="115" y="97"/>
                    </a:cubicBezTo>
                    <a:cubicBezTo>
                      <a:pt x="113" y="95"/>
                      <a:pt x="113" y="87"/>
                      <a:pt x="113" y="87"/>
                    </a:cubicBezTo>
                    <a:cubicBezTo>
                      <a:pt x="113" y="87"/>
                      <a:pt x="111" y="87"/>
                      <a:pt x="111" y="86"/>
                    </a:cubicBezTo>
                    <a:cubicBezTo>
                      <a:pt x="111" y="85"/>
                      <a:pt x="108" y="76"/>
                      <a:pt x="109" y="67"/>
                    </a:cubicBezTo>
                    <a:cubicBezTo>
                      <a:pt x="111" y="58"/>
                      <a:pt x="109" y="60"/>
                      <a:pt x="109" y="60"/>
                    </a:cubicBezTo>
                    <a:cubicBezTo>
                      <a:pt x="109" y="60"/>
                      <a:pt x="109" y="56"/>
                      <a:pt x="110" y="54"/>
                    </a:cubicBezTo>
                    <a:cubicBezTo>
                      <a:pt x="111" y="51"/>
                      <a:pt x="117" y="37"/>
                      <a:pt x="120" y="32"/>
                    </a:cubicBezTo>
                    <a:cubicBezTo>
                      <a:pt x="123" y="27"/>
                      <a:pt x="135" y="9"/>
                      <a:pt x="144" y="7"/>
                    </a:cubicBezTo>
                    <a:cubicBezTo>
                      <a:pt x="152" y="6"/>
                      <a:pt x="152" y="6"/>
                      <a:pt x="152" y="6"/>
                    </a:cubicBezTo>
                    <a:cubicBezTo>
                      <a:pt x="152" y="6"/>
                      <a:pt x="157" y="2"/>
                      <a:pt x="161" y="2"/>
                    </a:cubicBezTo>
                    <a:cubicBezTo>
                      <a:pt x="166" y="3"/>
                      <a:pt x="170" y="4"/>
                      <a:pt x="170" y="4"/>
                    </a:cubicBezTo>
                    <a:cubicBezTo>
                      <a:pt x="170" y="4"/>
                      <a:pt x="173" y="3"/>
                      <a:pt x="175" y="2"/>
                    </a:cubicBezTo>
                    <a:cubicBezTo>
                      <a:pt x="177" y="2"/>
                      <a:pt x="180" y="5"/>
                      <a:pt x="180" y="5"/>
                    </a:cubicBezTo>
                    <a:cubicBezTo>
                      <a:pt x="180" y="5"/>
                      <a:pt x="183" y="0"/>
                      <a:pt x="192" y="6"/>
                    </a:cubicBezTo>
                    <a:cubicBezTo>
                      <a:pt x="201" y="12"/>
                      <a:pt x="208" y="25"/>
                      <a:pt x="208" y="25"/>
                    </a:cubicBezTo>
                    <a:cubicBezTo>
                      <a:pt x="208" y="25"/>
                      <a:pt x="216" y="38"/>
                      <a:pt x="217" y="41"/>
                    </a:cubicBezTo>
                    <a:cubicBezTo>
                      <a:pt x="218" y="45"/>
                      <a:pt x="218" y="51"/>
                      <a:pt x="218" y="51"/>
                    </a:cubicBezTo>
                    <a:cubicBezTo>
                      <a:pt x="218" y="51"/>
                      <a:pt x="221" y="59"/>
                      <a:pt x="221" y="63"/>
                    </a:cubicBezTo>
                    <a:cubicBezTo>
                      <a:pt x="220" y="67"/>
                      <a:pt x="218" y="73"/>
                      <a:pt x="218" y="73"/>
                    </a:cubicBezTo>
                    <a:cubicBezTo>
                      <a:pt x="218" y="73"/>
                      <a:pt x="223" y="78"/>
                      <a:pt x="220" y="90"/>
                    </a:cubicBezTo>
                    <a:cubicBezTo>
                      <a:pt x="218" y="101"/>
                      <a:pt x="214" y="103"/>
                      <a:pt x="213" y="107"/>
                    </a:cubicBezTo>
                    <a:cubicBezTo>
                      <a:pt x="211" y="111"/>
                      <a:pt x="207" y="111"/>
                      <a:pt x="207" y="111"/>
                    </a:cubicBezTo>
                    <a:cubicBezTo>
                      <a:pt x="207" y="111"/>
                      <a:pt x="207" y="120"/>
                      <a:pt x="206" y="122"/>
                    </a:cubicBezTo>
                    <a:cubicBezTo>
                      <a:pt x="205" y="125"/>
                      <a:pt x="204" y="131"/>
                      <a:pt x="204" y="131"/>
                    </a:cubicBezTo>
                    <a:cubicBezTo>
                      <a:pt x="204" y="131"/>
                      <a:pt x="206" y="130"/>
                      <a:pt x="207" y="132"/>
                    </a:cubicBezTo>
                    <a:cubicBezTo>
                      <a:pt x="209" y="134"/>
                      <a:pt x="210" y="135"/>
                      <a:pt x="210" y="135"/>
                    </a:cubicBezTo>
                    <a:cubicBezTo>
                      <a:pt x="210" y="135"/>
                      <a:pt x="212" y="133"/>
                      <a:pt x="214" y="138"/>
                    </a:cubicBezTo>
                    <a:cubicBezTo>
                      <a:pt x="217" y="142"/>
                      <a:pt x="226" y="151"/>
                      <a:pt x="229" y="153"/>
                    </a:cubicBezTo>
                    <a:cubicBezTo>
                      <a:pt x="232" y="155"/>
                      <a:pt x="240" y="161"/>
                      <a:pt x="240" y="161"/>
                    </a:cubicBezTo>
                    <a:cubicBezTo>
                      <a:pt x="240" y="161"/>
                      <a:pt x="273" y="172"/>
                      <a:pt x="286" y="177"/>
                    </a:cubicBezTo>
                    <a:cubicBezTo>
                      <a:pt x="300" y="182"/>
                      <a:pt x="313" y="186"/>
                      <a:pt x="314" y="187"/>
                    </a:cubicBezTo>
                    <a:cubicBezTo>
                      <a:pt x="316" y="188"/>
                      <a:pt x="317" y="189"/>
                      <a:pt x="317" y="189"/>
                    </a:cubicBezTo>
                    <a:cubicBezTo>
                      <a:pt x="317" y="189"/>
                      <a:pt x="321" y="189"/>
                      <a:pt x="324" y="195"/>
                    </a:cubicBezTo>
                    <a:cubicBezTo>
                      <a:pt x="326" y="201"/>
                      <a:pt x="330" y="227"/>
                      <a:pt x="330" y="233"/>
                    </a:cubicBezTo>
                    <a:cubicBezTo>
                      <a:pt x="330" y="240"/>
                      <a:pt x="329" y="252"/>
                      <a:pt x="329" y="252"/>
                    </a:cubicBezTo>
                    <a:cubicBezTo>
                      <a:pt x="329" y="252"/>
                      <a:pt x="335" y="284"/>
                      <a:pt x="337" y="307"/>
                    </a:cubicBezTo>
                    <a:cubicBezTo>
                      <a:pt x="339" y="330"/>
                      <a:pt x="337" y="339"/>
                      <a:pt x="337" y="340"/>
                    </a:cubicBezTo>
                    <a:cubicBezTo>
                      <a:pt x="338" y="340"/>
                      <a:pt x="342" y="373"/>
                      <a:pt x="343" y="393"/>
                    </a:cubicBezTo>
                    <a:cubicBezTo>
                      <a:pt x="344" y="413"/>
                      <a:pt x="343" y="435"/>
                      <a:pt x="344" y="443"/>
                    </a:cubicBezTo>
                    <a:cubicBezTo>
                      <a:pt x="345" y="452"/>
                      <a:pt x="348" y="499"/>
                      <a:pt x="348" y="506"/>
                    </a:cubicBezTo>
                    <a:cubicBezTo>
                      <a:pt x="349" y="513"/>
                      <a:pt x="347" y="535"/>
                      <a:pt x="347" y="535"/>
                    </a:cubicBezTo>
                    <a:cubicBezTo>
                      <a:pt x="347" y="535"/>
                      <a:pt x="349" y="531"/>
                      <a:pt x="324" y="528"/>
                    </a:cubicBezTo>
                    <a:cubicBezTo>
                      <a:pt x="299" y="526"/>
                      <a:pt x="292" y="531"/>
                      <a:pt x="292" y="531"/>
                    </a:cubicBezTo>
                    <a:cubicBezTo>
                      <a:pt x="292" y="531"/>
                      <a:pt x="290" y="501"/>
                      <a:pt x="290" y="487"/>
                    </a:cubicBezTo>
                    <a:cubicBezTo>
                      <a:pt x="289" y="473"/>
                      <a:pt x="291" y="458"/>
                      <a:pt x="291" y="458"/>
                    </a:cubicBezTo>
                    <a:cubicBezTo>
                      <a:pt x="291" y="458"/>
                      <a:pt x="286" y="427"/>
                      <a:pt x="285" y="420"/>
                    </a:cubicBezTo>
                    <a:cubicBezTo>
                      <a:pt x="284" y="412"/>
                      <a:pt x="283" y="401"/>
                      <a:pt x="283" y="401"/>
                    </a:cubicBezTo>
                    <a:cubicBezTo>
                      <a:pt x="283" y="401"/>
                      <a:pt x="282" y="431"/>
                      <a:pt x="281" y="435"/>
                    </a:cubicBezTo>
                    <a:cubicBezTo>
                      <a:pt x="280" y="440"/>
                      <a:pt x="279" y="447"/>
                      <a:pt x="279" y="447"/>
                    </a:cubicBezTo>
                    <a:cubicBezTo>
                      <a:pt x="279" y="447"/>
                      <a:pt x="282" y="455"/>
                      <a:pt x="283" y="462"/>
                    </a:cubicBezTo>
                    <a:cubicBezTo>
                      <a:pt x="285" y="469"/>
                      <a:pt x="282" y="475"/>
                      <a:pt x="282" y="475"/>
                    </a:cubicBezTo>
                    <a:cubicBezTo>
                      <a:pt x="282" y="475"/>
                      <a:pt x="286" y="508"/>
                      <a:pt x="287" y="517"/>
                    </a:cubicBezTo>
                    <a:cubicBezTo>
                      <a:pt x="287" y="526"/>
                      <a:pt x="287" y="556"/>
                      <a:pt x="288" y="559"/>
                    </a:cubicBezTo>
                    <a:cubicBezTo>
                      <a:pt x="288" y="561"/>
                      <a:pt x="288" y="589"/>
                      <a:pt x="288" y="589"/>
                    </a:cubicBezTo>
                    <a:cubicBezTo>
                      <a:pt x="288" y="589"/>
                      <a:pt x="287" y="590"/>
                      <a:pt x="285" y="591"/>
                    </a:cubicBezTo>
                    <a:cubicBezTo>
                      <a:pt x="284" y="591"/>
                      <a:pt x="283" y="591"/>
                      <a:pt x="283" y="591"/>
                    </a:cubicBezTo>
                    <a:cubicBezTo>
                      <a:pt x="283" y="591"/>
                      <a:pt x="279" y="616"/>
                      <a:pt x="280" y="624"/>
                    </a:cubicBezTo>
                    <a:cubicBezTo>
                      <a:pt x="281" y="632"/>
                      <a:pt x="281" y="665"/>
                      <a:pt x="281" y="681"/>
                    </a:cubicBezTo>
                    <a:cubicBezTo>
                      <a:pt x="281" y="696"/>
                      <a:pt x="278" y="709"/>
                      <a:pt x="278" y="709"/>
                    </a:cubicBezTo>
                    <a:cubicBezTo>
                      <a:pt x="278" y="709"/>
                      <a:pt x="280" y="729"/>
                      <a:pt x="281" y="745"/>
                    </a:cubicBezTo>
                    <a:cubicBezTo>
                      <a:pt x="282" y="762"/>
                      <a:pt x="283" y="795"/>
                      <a:pt x="283" y="795"/>
                    </a:cubicBezTo>
                    <a:cubicBezTo>
                      <a:pt x="283" y="795"/>
                      <a:pt x="288" y="807"/>
                      <a:pt x="288" y="822"/>
                    </a:cubicBezTo>
                    <a:cubicBezTo>
                      <a:pt x="287" y="837"/>
                      <a:pt x="293" y="885"/>
                      <a:pt x="294" y="897"/>
                    </a:cubicBezTo>
                    <a:cubicBezTo>
                      <a:pt x="294" y="910"/>
                      <a:pt x="293" y="942"/>
                      <a:pt x="293" y="951"/>
                    </a:cubicBezTo>
                    <a:cubicBezTo>
                      <a:pt x="293" y="959"/>
                      <a:pt x="290" y="975"/>
                      <a:pt x="289" y="976"/>
                    </a:cubicBezTo>
                    <a:cubicBezTo>
                      <a:pt x="288" y="977"/>
                      <a:pt x="284" y="981"/>
                      <a:pt x="284" y="981"/>
                    </a:cubicBezTo>
                    <a:cubicBezTo>
                      <a:pt x="284" y="981"/>
                      <a:pt x="285" y="986"/>
                      <a:pt x="285" y="989"/>
                    </a:cubicBezTo>
                    <a:cubicBezTo>
                      <a:pt x="285" y="991"/>
                      <a:pt x="285" y="995"/>
                      <a:pt x="285" y="995"/>
                    </a:cubicBezTo>
                    <a:cubicBezTo>
                      <a:pt x="284" y="1000"/>
                      <a:pt x="284" y="1000"/>
                      <a:pt x="284" y="1000"/>
                    </a:cubicBezTo>
                    <a:cubicBezTo>
                      <a:pt x="284" y="1000"/>
                      <a:pt x="290" y="1015"/>
                      <a:pt x="293" y="1019"/>
                    </a:cubicBezTo>
                    <a:cubicBezTo>
                      <a:pt x="296" y="1023"/>
                      <a:pt x="304" y="1036"/>
                      <a:pt x="307" y="1045"/>
                    </a:cubicBezTo>
                    <a:cubicBezTo>
                      <a:pt x="310" y="1055"/>
                      <a:pt x="311" y="1060"/>
                      <a:pt x="311" y="1060"/>
                    </a:cubicBezTo>
                    <a:cubicBezTo>
                      <a:pt x="311" y="1060"/>
                      <a:pt x="312" y="1063"/>
                      <a:pt x="312" y="1065"/>
                    </a:cubicBezTo>
                    <a:cubicBezTo>
                      <a:pt x="312" y="1067"/>
                      <a:pt x="311" y="1072"/>
                      <a:pt x="306" y="1072"/>
                    </a:cubicBezTo>
                    <a:cubicBezTo>
                      <a:pt x="301" y="1073"/>
                      <a:pt x="286" y="1076"/>
                      <a:pt x="279" y="1075"/>
                    </a:cubicBezTo>
                    <a:cubicBezTo>
                      <a:pt x="271" y="1073"/>
                      <a:pt x="255" y="1068"/>
                      <a:pt x="250" y="1062"/>
                    </a:cubicBezTo>
                    <a:cubicBezTo>
                      <a:pt x="245" y="1056"/>
                      <a:pt x="246" y="1049"/>
                      <a:pt x="246" y="1049"/>
                    </a:cubicBezTo>
                    <a:cubicBezTo>
                      <a:pt x="246" y="1049"/>
                      <a:pt x="246" y="1043"/>
                      <a:pt x="245" y="1041"/>
                    </a:cubicBezTo>
                    <a:cubicBezTo>
                      <a:pt x="244" y="1040"/>
                      <a:pt x="239" y="1041"/>
                      <a:pt x="239" y="1041"/>
                    </a:cubicBezTo>
                    <a:cubicBezTo>
                      <a:pt x="239" y="1041"/>
                      <a:pt x="232" y="1037"/>
                      <a:pt x="228" y="1034"/>
                    </a:cubicBezTo>
                    <a:cubicBezTo>
                      <a:pt x="224" y="1031"/>
                      <a:pt x="226" y="1024"/>
                      <a:pt x="226" y="1024"/>
                    </a:cubicBezTo>
                    <a:cubicBezTo>
                      <a:pt x="226" y="1013"/>
                      <a:pt x="226" y="1013"/>
                      <a:pt x="226" y="1013"/>
                    </a:cubicBezTo>
                    <a:cubicBezTo>
                      <a:pt x="226" y="1013"/>
                      <a:pt x="225" y="1009"/>
                      <a:pt x="225" y="1006"/>
                    </a:cubicBezTo>
                    <a:cubicBezTo>
                      <a:pt x="225" y="1003"/>
                      <a:pt x="226" y="999"/>
                      <a:pt x="226" y="999"/>
                    </a:cubicBezTo>
                    <a:cubicBezTo>
                      <a:pt x="226" y="999"/>
                      <a:pt x="224" y="995"/>
                      <a:pt x="221" y="991"/>
                    </a:cubicBezTo>
                    <a:cubicBezTo>
                      <a:pt x="218" y="987"/>
                      <a:pt x="211" y="971"/>
                      <a:pt x="211" y="963"/>
                    </a:cubicBezTo>
                    <a:cubicBezTo>
                      <a:pt x="211" y="955"/>
                      <a:pt x="215" y="940"/>
                      <a:pt x="214" y="934"/>
                    </a:cubicBezTo>
                    <a:cubicBezTo>
                      <a:pt x="214" y="928"/>
                      <a:pt x="210" y="914"/>
                      <a:pt x="208" y="886"/>
                    </a:cubicBezTo>
                    <a:cubicBezTo>
                      <a:pt x="205" y="858"/>
                      <a:pt x="199" y="805"/>
                      <a:pt x="194" y="788"/>
                    </a:cubicBezTo>
                    <a:cubicBezTo>
                      <a:pt x="189" y="771"/>
                      <a:pt x="190" y="730"/>
                      <a:pt x="187" y="714"/>
                    </a:cubicBezTo>
                    <a:cubicBezTo>
                      <a:pt x="184" y="697"/>
                      <a:pt x="179" y="667"/>
                      <a:pt x="179" y="667"/>
                    </a:cubicBezTo>
                    <a:cubicBezTo>
                      <a:pt x="179" y="667"/>
                      <a:pt x="175" y="712"/>
                      <a:pt x="169" y="725"/>
                    </a:cubicBezTo>
                    <a:cubicBezTo>
                      <a:pt x="163" y="737"/>
                      <a:pt x="165" y="754"/>
                      <a:pt x="163" y="763"/>
                    </a:cubicBezTo>
                    <a:cubicBezTo>
                      <a:pt x="161" y="772"/>
                      <a:pt x="157" y="791"/>
                      <a:pt x="157" y="791"/>
                    </a:cubicBezTo>
                    <a:cubicBezTo>
                      <a:pt x="157" y="791"/>
                      <a:pt x="155" y="826"/>
                      <a:pt x="156" y="836"/>
                    </a:cubicBezTo>
                    <a:cubicBezTo>
                      <a:pt x="157" y="845"/>
                      <a:pt x="161" y="861"/>
                      <a:pt x="160" y="870"/>
                    </a:cubicBezTo>
                    <a:cubicBezTo>
                      <a:pt x="158" y="880"/>
                      <a:pt x="157" y="922"/>
                      <a:pt x="154" y="926"/>
                    </a:cubicBezTo>
                    <a:cubicBezTo>
                      <a:pt x="152" y="930"/>
                      <a:pt x="151" y="940"/>
                      <a:pt x="151" y="940"/>
                    </a:cubicBezTo>
                    <a:cubicBezTo>
                      <a:pt x="151" y="940"/>
                      <a:pt x="154" y="950"/>
                      <a:pt x="155" y="956"/>
                    </a:cubicBezTo>
                    <a:cubicBezTo>
                      <a:pt x="155" y="961"/>
                      <a:pt x="160" y="986"/>
                      <a:pt x="157" y="994"/>
                    </a:cubicBezTo>
                    <a:cubicBezTo>
                      <a:pt x="155" y="998"/>
                      <a:pt x="152" y="1000"/>
                      <a:pt x="152" y="1000"/>
                    </a:cubicBezTo>
                    <a:cubicBezTo>
                      <a:pt x="152" y="1000"/>
                      <a:pt x="152" y="1002"/>
                      <a:pt x="153" y="1005"/>
                    </a:cubicBezTo>
                    <a:cubicBezTo>
                      <a:pt x="154" y="1008"/>
                      <a:pt x="153" y="1012"/>
                      <a:pt x="153" y="1012"/>
                    </a:cubicBezTo>
                    <a:cubicBezTo>
                      <a:pt x="153" y="1012"/>
                      <a:pt x="154" y="1013"/>
                      <a:pt x="154" y="1019"/>
                    </a:cubicBezTo>
                    <a:cubicBezTo>
                      <a:pt x="154" y="1025"/>
                      <a:pt x="155" y="1034"/>
                      <a:pt x="155" y="1034"/>
                    </a:cubicBezTo>
                    <a:cubicBezTo>
                      <a:pt x="155" y="1034"/>
                      <a:pt x="155" y="1039"/>
                      <a:pt x="150" y="1042"/>
                    </a:cubicBezTo>
                    <a:cubicBezTo>
                      <a:pt x="146" y="1046"/>
                      <a:pt x="144" y="1047"/>
                      <a:pt x="144" y="1047"/>
                    </a:cubicBezTo>
                    <a:cubicBezTo>
                      <a:pt x="138" y="1047"/>
                      <a:pt x="138" y="1047"/>
                      <a:pt x="138" y="1047"/>
                    </a:cubicBezTo>
                    <a:cubicBezTo>
                      <a:pt x="138" y="1047"/>
                      <a:pt x="137" y="1050"/>
                      <a:pt x="137" y="1055"/>
                    </a:cubicBezTo>
                    <a:cubicBezTo>
                      <a:pt x="137" y="1061"/>
                      <a:pt x="130" y="1068"/>
                      <a:pt x="127" y="1071"/>
                    </a:cubicBezTo>
                    <a:cubicBezTo>
                      <a:pt x="124" y="1074"/>
                      <a:pt x="116" y="1080"/>
                      <a:pt x="106" y="1080"/>
                    </a:cubicBezTo>
                    <a:cubicBezTo>
                      <a:pt x="96" y="1080"/>
                      <a:pt x="83" y="1078"/>
                      <a:pt x="79" y="1076"/>
                    </a:cubicBezTo>
                    <a:cubicBezTo>
                      <a:pt x="74" y="1074"/>
                      <a:pt x="73" y="1071"/>
                      <a:pt x="73" y="1068"/>
                    </a:cubicBezTo>
                    <a:cubicBezTo>
                      <a:pt x="74" y="1065"/>
                      <a:pt x="73" y="1059"/>
                      <a:pt x="73" y="1059"/>
                    </a:cubicBezTo>
                    <a:cubicBezTo>
                      <a:pt x="73" y="1059"/>
                      <a:pt x="75" y="1047"/>
                      <a:pt x="80" y="1039"/>
                    </a:cubicBezTo>
                    <a:cubicBezTo>
                      <a:pt x="86" y="1031"/>
                      <a:pt x="91" y="1025"/>
                      <a:pt x="93" y="1020"/>
                    </a:cubicBezTo>
                    <a:cubicBezTo>
                      <a:pt x="94" y="1015"/>
                      <a:pt x="98" y="1009"/>
                      <a:pt x="98" y="1009"/>
                    </a:cubicBezTo>
                    <a:cubicBezTo>
                      <a:pt x="98" y="1009"/>
                      <a:pt x="95" y="1008"/>
                      <a:pt x="94" y="1005"/>
                    </a:cubicBezTo>
                    <a:cubicBezTo>
                      <a:pt x="93" y="1002"/>
                      <a:pt x="92" y="985"/>
                      <a:pt x="92" y="985"/>
                    </a:cubicBezTo>
                    <a:cubicBezTo>
                      <a:pt x="92" y="985"/>
                      <a:pt x="85" y="978"/>
                      <a:pt x="87" y="963"/>
                    </a:cubicBezTo>
                    <a:cubicBezTo>
                      <a:pt x="88" y="954"/>
                      <a:pt x="85" y="942"/>
                      <a:pt x="85" y="942"/>
                    </a:cubicBezTo>
                    <a:cubicBezTo>
                      <a:pt x="85" y="942"/>
                      <a:pt x="82" y="930"/>
                      <a:pt x="81" y="922"/>
                    </a:cubicBezTo>
                    <a:cubicBezTo>
                      <a:pt x="80" y="914"/>
                      <a:pt x="74" y="894"/>
                      <a:pt x="74" y="863"/>
                    </a:cubicBezTo>
                    <a:cubicBezTo>
                      <a:pt x="74" y="832"/>
                      <a:pt x="73" y="780"/>
                      <a:pt x="72" y="768"/>
                    </a:cubicBezTo>
                    <a:cubicBezTo>
                      <a:pt x="71" y="756"/>
                      <a:pt x="71" y="675"/>
                      <a:pt x="69" y="657"/>
                    </a:cubicBezTo>
                    <a:cubicBezTo>
                      <a:pt x="66" y="639"/>
                      <a:pt x="61" y="587"/>
                      <a:pt x="61" y="587"/>
                    </a:cubicBezTo>
                    <a:cubicBezTo>
                      <a:pt x="61" y="587"/>
                      <a:pt x="49" y="581"/>
                      <a:pt x="49" y="576"/>
                    </a:cubicBezTo>
                    <a:cubicBezTo>
                      <a:pt x="49" y="576"/>
                      <a:pt x="56" y="507"/>
                      <a:pt x="58" y="496"/>
                    </a:cubicBezTo>
                    <a:cubicBezTo>
                      <a:pt x="60" y="485"/>
                      <a:pt x="64" y="468"/>
                      <a:pt x="64" y="468"/>
                    </a:cubicBezTo>
                    <a:cubicBezTo>
                      <a:pt x="64" y="468"/>
                      <a:pt x="60" y="466"/>
                      <a:pt x="61" y="463"/>
                    </a:cubicBezTo>
                    <a:cubicBezTo>
                      <a:pt x="62" y="459"/>
                      <a:pt x="65" y="437"/>
                      <a:pt x="65" y="437"/>
                    </a:cubicBezTo>
                    <a:cubicBezTo>
                      <a:pt x="70" y="408"/>
                      <a:pt x="70" y="408"/>
                      <a:pt x="70" y="408"/>
                    </a:cubicBezTo>
                    <a:lnTo>
                      <a:pt x="65" y="408"/>
                    </a:ln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45" name="Freeform 30"/>
              <p:cNvSpPr>
                <a:spLocks/>
              </p:cNvSpPr>
              <p:nvPr/>
            </p:nvSpPr>
            <p:spPr bwMode="black">
              <a:xfrm>
                <a:off x="6070599" y="3927475"/>
                <a:ext cx="142875" cy="311150"/>
              </a:xfrm>
              <a:custGeom>
                <a:avLst/>
                <a:gdLst/>
                <a:ahLst/>
                <a:cxnLst>
                  <a:cxn ang="0">
                    <a:pos x="0" y="17"/>
                  </a:cxn>
                  <a:cxn ang="0">
                    <a:pos x="4" y="57"/>
                  </a:cxn>
                  <a:cxn ang="0">
                    <a:pos x="31" y="158"/>
                  </a:cxn>
                  <a:cxn ang="0">
                    <a:pos x="38" y="175"/>
                  </a:cxn>
                  <a:cxn ang="0">
                    <a:pos x="59" y="108"/>
                  </a:cxn>
                  <a:cxn ang="0">
                    <a:pos x="80" y="31"/>
                  </a:cxn>
                  <a:cxn ang="0">
                    <a:pos x="75" y="3"/>
                  </a:cxn>
                  <a:cxn ang="0">
                    <a:pos x="72" y="0"/>
                  </a:cxn>
                  <a:cxn ang="0">
                    <a:pos x="70" y="15"/>
                  </a:cxn>
                  <a:cxn ang="0">
                    <a:pos x="33" y="48"/>
                  </a:cxn>
                  <a:cxn ang="0">
                    <a:pos x="27" y="48"/>
                  </a:cxn>
                  <a:cxn ang="0">
                    <a:pos x="7" y="28"/>
                  </a:cxn>
                  <a:cxn ang="0">
                    <a:pos x="0" y="17"/>
                  </a:cxn>
                </a:cxnLst>
                <a:rect l="0" t="0" r="r" b="b"/>
                <a:pathLst>
                  <a:path w="81" h="175">
                    <a:moveTo>
                      <a:pt x="0" y="17"/>
                    </a:moveTo>
                    <a:cubicBezTo>
                      <a:pt x="0" y="17"/>
                      <a:pt x="1" y="46"/>
                      <a:pt x="4" y="57"/>
                    </a:cubicBezTo>
                    <a:cubicBezTo>
                      <a:pt x="7" y="68"/>
                      <a:pt x="25" y="142"/>
                      <a:pt x="31" y="158"/>
                    </a:cubicBezTo>
                    <a:cubicBezTo>
                      <a:pt x="36" y="171"/>
                      <a:pt x="38" y="175"/>
                      <a:pt x="38" y="175"/>
                    </a:cubicBezTo>
                    <a:cubicBezTo>
                      <a:pt x="38" y="175"/>
                      <a:pt x="50" y="139"/>
                      <a:pt x="59" y="108"/>
                    </a:cubicBezTo>
                    <a:cubicBezTo>
                      <a:pt x="68" y="76"/>
                      <a:pt x="81" y="46"/>
                      <a:pt x="80" y="31"/>
                    </a:cubicBezTo>
                    <a:cubicBezTo>
                      <a:pt x="79" y="17"/>
                      <a:pt x="75" y="3"/>
                      <a:pt x="75" y="3"/>
                    </a:cubicBezTo>
                    <a:cubicBezTo>
                      <a:pt x="72" y="0"/>
                      <a:pt x="72" y="0"/>
                      <a:pt x="72" y="0"/>
                    </a:cubicBezTo>
                    <a:cubicBezTo>
                      <a:pt x="72" y="0"/>
                      <a:pt x="76" y="8"/>
                      <a:pt x="70" y="15"/>
                    </a:cubicBezTo>
                    <a:cubicBezTo>
                      <a:pt x="63" y="22"/>
                      <a:pt x="33" y="48"/>
                      <a:pt x="33" y="48"/>
                    </a:cubicBezTo>
                    <a:cubicBezTo>
                      <a:pt x="27" y="48"/>
                      <a:pt x="27" y="48"/>
                      <a:pt x="27" y="48"/>
                    </a:cubicBezTo>
                    <a:cubicBezTo>
                      <a:pt x="27" y="48"/>
                      <a:pt x="11" y="33"/>
                      <a:pt x="7" y="28"/>
                    </a:cubicBezTo>
                    <a:cubicBezTo>
                      <a:pt x="4" y="24"/>
                      <a:pt x="0" y="17"/>
                      <a:pt x="0" y="1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46" name="Freeform 31"/>
              <p:cNvSpPr>
                <a:spLocks/>
              </p:cNvSpPr>
              <p:nvPr/>
            </p:nvSpPr>
            <p:spPr bwMode="black">
              <a:xfrm>
                <a:off x="6099174" y="4016375"/>
                <a:ext cx="58738" cy="222250"/>
              </a:xfrm>
              <a:custGeom>
                <a:avLst/>
                <a:gdLst/>
                <a:ahLst/>
                <a:cxnLst>
                  <a:cxn ang="0">
                    <a:pos x="10" y="0"/>
                  </a:cxn>
                  <a:cxn ang="0">
                    <a:pos x="4" y="2"/>
                  </a:cxn>
                  <a:cxn ang="0">
                    <a:pos x="0" y="8"/>
                  </a:cxn>
                  <a:cxn ang="0">
                    <a:pos x="3" y="14"/>
                  </a:cxn>
                  <a:cxn ang="0">
                    <a:pos x="7" y="21"/>
                  </a:cxn>
                  <a:cxn ang="0">
                    <a:pos x="8" y="22"/>
                  </a:cxn>
                  <a:cxn ang="0">
                    <a:pos x="9" y="38"/>
                  </a:cxn>
                  <a:cxn ang="0">
                    <a:pos x="4" y="71"/>
                  </a:cxn>
                  <a:cxn ang="0">
                    <a:pos x="13" y="104"/>
                  </a:cxn>
                  <a:cxn ang="0">
                    <a:pos x="22" y="125"/>
                  </a:cxn>
                  <a:cxn ang="0">
                    <a:pos x="33" y="92"/>
                  </a:cxn>
                  <a:cxn ang="0">
                    <a:pos x="26" y="36"/>
                  </a:cxn>
                  <a:cxn ang="0">
                    <a:pos x="21" y="23"/>
                  </a:cxn>
                  <a:cxn ang="0">
                    <a:pos x="22" y="13"/>
                  </a:cxn>
                  <a:cxn ang="0">
                    <a:pos x="23" y="10"/>
                  </a:cxn>
                  <a:cxn ang="0">
                    <a:pos x="27" y="9"/>
                  </a:cxn>
                  <a:cxn ang="0">
                    <a:pos x="22" y="3"/>
                  </a:cxn>
                  <a:cxn ang="0">
                    <a:pos x="19" y="0"/>
                  </a:cxn>
                  <a:cxn ang="0">
                    <a:pos x="14" y="0"/>
                  </a:cxn>
                  <a:cxn ang="0">
                    <a:pos x="10" y="0"/>
                  </a:cxn>
                </a:cxnLst>
                <a:rect l="0" t="0" r="r" b="b"/>
                <a:pathLst>
                  <a:path w="33" h="125">
                    <a:moveTo>
                      <a:pt x="10" y="0"/>
                    </a:moveTo>
                    <a:cubicBezTo>
                      <a:pt x="10" y="0"/>
                      <a:pt x="7" y="0"/>
                      <a:pt x="4" y="2"/>
                    </a:cubicBezTo>
                    <a:cubicBezTo>
                      <a:pt x="0" y="4"/>
                      <a:pt x="0" y="8"/>
                      <a:pt x="0" y="8"/>
                    </a:cubicBezTo>
                    <a:cubicBezTo>
                      <a:pt x="0" y="8"/>
                      <a:pt x="0" y="9"/>
                      <a:pt x="3" y="14"/>
                    </a:cubicBezTo>
                    <a:cubicBezTo>
                      <a:pt x="6" y="18"/>
                      <a:pt x="7" y="21"/>
                      <a:pt x="7" y="21"/>
                    </a:cubicBezTo>
                    <a:cubicBezTo>
                      <a:pt x="8" y="22"/>
                      <a:pt x="8" y="22"/>
                      <a:pt x="8" y="22"/>
                    </a:cubicBezTo>
                    <a:cubicBezTo>
                      <a:pt x="8" y="22"/>
                      <a:pt x="11" y="31"/>
                      <a:pt x="9" y="38"/>
                    </a:cubicBezTo>
                    <a:cubicBezTo>
                      <a:pt x="7" y="45"/>
                      <a:pt x="4" y="71"/>
                      <a:pt x="4" y="71"/>
                    </a:cubicBezTo>
                    <a:cubicBezTo>
                      <a:pt x="4" y="71"/>
                      <a:pt x="10" y="95"/>
                      <a:pt x="13" y="104"/>
                    </a:cubicBezTo>
                    <a:cubicBezTo>
                      <a:pt x="16" y="113"/>
                      <a:pt x="22" y="125"/>
                      <a:pt x="22" y="125"/>
                    </a:cubicBezTo>
                    <a:cubicBezTo>
                      <a:pt x="33" y="92"/>
                      <a:pt x="33" y="92"/>
                      <a:pt x="33" y="92"/>
                    </a:cubicBezTo>
                    <a:cubicBezTo>
                      <a:pt x="33" y="92"/>
                      <a:pt x="27" y="46"/>
                      <a:pt x="26" y="36"/>
                    </a:cubicBezTo>
                    <a:cubicBezTo>
                      <a:pt x="24" y="26"/>
                      <a:pt x="21" y="23"/>
                      <a:pt x="21" y="23"/>
                    </a:cubicBezTo>
                    <a:cubicBezTo>
                      <a:pt x="21" y="23"/>
                      <a:pt x="22" y="15"/>
                      <a:pt x="22" y="13"/>
                    </a:cubicBezTo>
                    <a:cubicBezTo>
                      <a:pt x="22" y="12"/>
                      <a:pt x="23" y="10"/>
                      <a:pt x="23" y="10"/>
                    </a:cubicBezTo>
                    <a:cubicBezTo>
                      <a:pt x="27" y="9"/>
                      <a:pt x="27" y="9"/>
                      <a:pt x="27" y="9"/>
                    </a:cubicBezTo>
                    <a:cubicBezTo>
                      <a:pt x="27" y="9"/>
                      <a:pt x="24" y="5"/>
                      <a:pt x="22" y="3"/>
                    </a:cubicBezTo>
                    <a:cubicBezTo>
                      <a:pt x="20" y="1"/>
                      <a:pt x="19" y="0"/>
                      <a:pt x="19" y="0"/>
                    </a:cubicBezTo>
                    <a:cubicBezTo>
                      <a:pt x="19" y="0"/>
                      <a:pt x="15" y="0"/>
                      <a:pt x="14" y="0"/>
                    </a:cubicBezTo>
                    <a:cubicBezTo>
                      <a:pt x="12" y="0"/>
                      <a:pt x="10" y="0"/>
                      <a:pt x="10" y="0"/>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47" name="Freeform 42"/>
              <p:cNvSpPr>
                <a:spLocks/>
              </p:cNvSpPr>
              <p:nvPr/>
            </p:nvSpPr>
            <p:spPr bwMode="black">
              <a:xfrm>
                <a:off x="5919787" y="4252913"/>
                <a:ext cx="306388" cy="153987"/>
              </a:xfrm>
              <a:custGeom>
                <a:avLst/>
                <a:gdLst/>
                <a:ahLst/>
                <a:cxnLst>
                  <a:cxn ang="0">
                    <a:pos x="0" y="87"/>
                  </a:cxn>
                  <a:cxn ang="0">
                    <a:pos x="88" y="82"/>
                  </a:cxn>
                  <a:cxn ang="0">
                    <a:pos x="110" y="82"/>
                  </a:cxn>
                  <a:cxn ang="0">
                    <a:pos x="146" y="29"/>
                  </a:cxn>
                  <a:cxn ang="0">
                    <a:pos x="173" y="5"/>
                  </a:cxn>
                  <a:cxn ang="0">
                    <a:pos x="138" y="7"/>
                  </a:cxn>
                  <a:cxn ang="0">
                    <a:pos x="94" y="0"/>
                  </a:cxn>
                  <a:cxn ang="0">
                    <a:pos x="65" y="34"/>
                  </a:cxn>
                  <a:cxn ang="0">
                    <a:pos x="0" y="87"/>
                  </a:cxn>
                </a:cxnLst>
                <a:rect l="0" t="0" r="r" b="b"/>
                <a:pathLst>
                  <a:path w="173" h="87">
                    <a:moveTo>
                      <a:pt x="0" y="87"/>
                    </a:moveTo>
                    <a:cubicBezTo>
                      <a:pt x="0" y="87"/>
                      <a:pt x="78" y="81"/>
                      <a:pt x="88" y="82"/>
                    </a:cubicBezTo>
                    <a:cubicBezTo>
                      <a:pt x="98" y="84"/>
                      <a:pt x="110" y="82"/>
                      <a:pt x="110" y="82"/>
                    </a:cubicBezTo>
                    <a:cubicBezTo>
                      <a:pt x="110" y="82"/>
                      <a:pt x="134" y="43"/>
                      <a:pt x="146" y="29"/>
                    </a:cubicBezTo>
                    <a:cubicBezTo>
                      <a:pt x="162" y="12"/>
                      <a:pt x="173" y="5"/>
                      <a:pt x="173" y="5"/>
                    </a:cubicBezTo>
                    <a:cubicBezTo>
                      <a:pt x="173" y="5"/>
                      <a:pt x="158" y="9"/>
                      <a:pt x="138" y="7"/>
                    </a:cubicBezTo>
                    <a:cubicBezTo>
                      <a:pt x="117" y="5"/>
                      <a:pt x="94" y="0"/>
                      <a:pt x="94" y="0"/>
                    </a:cubicBezTo>
                    <a:cubicBezTo>
                      <a:pt x="94" y="0"/>
                      <a:pt x="81" y="18"/>
                      <a:pt x="65" y="34"/>
                    </a:cubicBezTo>
                    <a:cubicBezTo>
                      <a:pt x="50" y="50"/>
                      <a:pt x="0" y="87"/>
                      <a:pt x="0" y="8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48" name="Freeform 43"/>
              <p:cNvSpPr>
                <a:spLocks/>
              </p:cNvSpPr>
              <p:nvPr/>
            </p:nvSpPr>
            <p:spPr bwMode="black">
              <a:xfrm>
                <a:off x="5495924" y="3687763"/>
                <a:ext cx="576263" cy="2071687"/>
              </a:xfrm>
              <a:custGeom>
                <a:avLst/>
                <a:gdLst/>
                <a:ahLst/>
                <a:cxnLst>
                  <a:cxn ang="0">
                    <a:pos x="67" y="140"/>
                  </a:cxn>
                  <a:cxn ang="0">
                    <a:pos x="95" y="111"/>
                  </a:cxn>
                  <a:cxn ang="0">
                    <a:pos x="100" y="83"/>
                  </a:cxn>
                  <a:cxn ang="0">
                    <a:pos x="186" y="14"/>
                  </a:cxn>
                  <a:cxn ang="0">
                    <a:pos x="233" y="83"/>
                  </a:cxn>
                  <a:cxn ang="0">
                    <a:pos x="224" y="104"/>
                  </a:cxn>
                  <a:cxn ang="0">
                    <a:pos x="215" y="114"/>
                  </a:cxn>
                  <a:cxn ang="0">
                    <a:pos x="211" y="128"/>
                  </a:cxn>
                  <a:cxn ang="0">
                    <a:pos x="204" y="149"/>
                  </a:cxn>
                  <a:cxn ang="0">
                    <a:pos x="196" y="154"/>
                  </a:cxn>
                  <a:cxn ang="0">
                    <a:pos x="184" y="161"/>
                  </a:cxn>
                  <a:cxn ang="0">
                    <a:pos x="153" y="166"/>
                  </a:cxn>
                  <a:cxn ang="0">
                    <a:pos x="166" y="220"/>
                  </a:cxn>
                  <a:cxn ang="0">
                    <a:pos x="183" y="256"/>
                  </a:cxn>
                  <a:cxn ang="0">
                    <a:pos x="217" y="357"/>
                  </a:cxn>
                  <a:cxn ang="0">
                    <a:pos x="224" y="358"/>
                  </a:cxn>
                  <a:cxn ang="0">
                    <a:pos x="251" y="355"/>
                  </a:cxn>
                  <a:cxn ang="0">
                    <a:pos x="286" y="363"/>
                  </a:cxn>
                  <a:cxn ang="0">
                    <a:pos x="289" y="371"/>
                  </a:cxn>
                  <a:cxn ang="0">
                    <a:pos x="295" y="378"/>
                  </a:cxn>
                  <a:cxn ang="0">
                    <a:pos x="272" y="381"/>
                  </a:cxn>
                  <a:cxn ang="0">
                    <a:pos x="243" y="402"/>
                  </a:cxn>
                  <a:cxn ang="0">
                    <a:pos x="268" y="390"/>
                  </a:cxn>
                  <a:cxn ang="0">
                    <a:pos x="284" y="396"/>
                  </a:cxn>
                  <a:cxn ang="0">
                    <a:pos x="316" y="400"/>
                  </a:cxn>
                  <a:cxn ang="0">
                    <a:pos x="313" y="410"/>
                  </a:cxn>
                  <a:cxn ang="0">
                    <a:pos x="310" y="418"/>
                  </a:cxn>
                  <a:cxn ang="0">
                    <a:pos x="303" y="436"/>
                  </a:cxn>
                  <a:cxn ang="0">
                    <a:pos x="290" y="448"/>
                  </a:cxn>
                  <a:cxn ang="0">
                    <a:pos x="258" y="445"/>
                  </a:cxn>
                  <a:cxn ang="0">
                    <a:pos x="247" y="469"/>
                  </a:cxn>
                  <a:cxn ang="0">
                    <a:pos x="239" y="498"/>
                  </a:cxn>
                  <a:cxn ang="0">
                    <a:pos x="244" y="526"/>
                  </a:cxn>
                  <a:cxn ang="0">
                    <a:pos x="249" y="636"/>
                  </a:cxn>
                  <a:cxn ang="0">
                    <a:pos x="225" y="664"/>
                  </a:cxn>
                  <a:cxn ang="0">
                    <a:pos x="192" y="856"/>
                  </a:cxn>
                  <a:cxn ang="0">
                    <a:pos x="171" y="1050"/>
                  </a:cxn>
                  <a:cxn ang="0">
                    <a:pos x="172" y="1080"/>
                  </a:cxn>
                  <a:cxn ang="0">
                    <a:pos x="213" y="1092"/>
                  </a:cxn>
                  <a:cxn ang="0">
                    <a:pos x="193" y="1111"/>
                  </a:cxn>
                  <a:cxn ang="0">
                    <a:pos x="233" y="1134"/>
                  </a:cxn>
                  <a:cxn ang="0">
                    <a:pos x="262" y="1151"/>
                  </a:cxn>
                  <a:cxn ang="0">
                    <a:pos x="167" y="1160"/>
                  </a:cxn>
                  <a:cxn ang="0">
                    <a:pos x="130" y="1155"/>
                  </a:cxn>
                  <a:cxn ang="0">
                    <a:pos x="83" y="1134"/>
                  </a:cxn>
                  <a:cxn ang="0">
                    <a:pos x="50" y="1127"/>
                  </a:cxn>
                  <a:cxn ang="0">
                    <a:pos x="44" y="1105"/>
                  </a:cxn>
                  <a:cxn ang="0">
                    <a:pos x="44" y="1068"/>
                  </a:cxn>
                  <a:cxn ang="0">
                    <a:pos x="38" y="1045"/>
                  </a:cxn>
                  <a:cxn ang="0">
                    <a:pos x="24" y="917"/>
                  </a:cxn>
                  <a:cxn ang="0">
                    <a:pos x="39" y="756"/>
                  </a:cxn>
                  <a:cxn ang="0">
                    <a:pos x="35" y="647"/>
                  </a:cxn>
                  <a:cxn ang="0">
                    <a:pos x="1" y="615"/>
                  </a:cxn>
                  <a:cxn ang="0">
                    <a:pos x="5" y="343"/>
                  </a:cxn>
                  <a:cxn ang="0">
                    <a:pos x="63" y="145"/>
                  </a:cxn>
                </a:cxnLst>
                <a:rect l="0" t="0" r="r" b="b"/>
                <a:pathLst>
                  <a:path w="324" h="1165">
                    <a:moveTo>
                      <a:pt x="63" y="145"/>
                    </a:moveTo>
                    <a:cubicBezTo>
                      <a:pt x="63" y="145"/>
                      <a:pt x="63" y="143"/>
                      <a:pt x="67" y="140"/>
                    </a:cubicBezTo>
                    <a:cubicBezTo>
                      <a:pt x="73" y="135"/>
                      <a:pt x="80" y="124"/>
                      <a:pt x="80" y="124"/>
                    </a:cubicBezTo>
                    <a:cubicBezTo>
                      <a:pt x="80" y="124"/>
                      <a:pt x="91" y="117"/>
                      <a:pt x="95" y="111"/>
                    </a:cubicBezTo>
                    <a:cubicBezTo>
                      <a:pt x="98" y="105"/>
                      <a:pt x="101" y="102"/>
                      <a:pt x="101" y="102"/>
                    </a:cubicBezTo>
                    <a:cubicBezTo>
                      <a:pt x="101" y="102"/>
                      <a:pt x="97" y="94"/>
                      <a:pt x="100" y="83"/>
                    </a:cubicBezTo>
                    <a:cubicBezTo>
                      <a:pt x="103" y="72"/>
                      <a:pt x="101" y="49"/>
                      <a:pt x="117" y="33"/>
                    </a:cubicBezTo>
                    <a:cubicBezTo>
                      <a:pt x="132" y="17"/>
                      <a:pt x="156" y="0"/>
                      <a:pt x="186" y="14"/>
                    </a:cubicBezTo>
                    <a:cubicBezTo>
                      <a:pt x="216" y="28"/>
                      <a:pt x="224" y="51"/>
                      <a:pt x="227" y="58"/>
                    </a:cubicBezTo>
                    <a:cubicBezTo>
                      <a:pt x="230" y="65"/>
                      <a:pt x="235" y="77"/>
                      <a:pt x="233" y="83"/>
                    </a:cubicBezTo>
                    <a:cubicBezTo>
                      <a:pt x="232" y="89"/>
                      <a:pt x="227" y="90"/>
                      <a:pt x="227" y="90"/>
                    </a:cubicBezTo>
                    <a:cubicBezTo>
                      <a:pt x="227" y="90"/>
                      <a:pt x="226" y="100"/>
                      <a:pt x="224" y="104"/>
                    </a:cubicBezTo>
                    <a:cubicBezTo>
                      <a:pt x="221" y="109"/>
                      <a:pt x="217" y="110"/>
                      <a:pt x="217" y="111"/>
                    </a:cubicBezTo>
                    <a:cubicBezTo>
                      <a:pt x="217" y="113"/>
                      <a:pt x="215" y="114"/>
                      <a:pt x="215" y="114"/>
                    </a:cubicBezTo>
                    <a:cubicBezTo>
                      <a:pt x="215" y="114"/>
                      <a:pt x="216" y="119"/>
                      <a:pt x="215" y="122"/>
                    </a:cubicBezTo>
                    <a:cubicBezTo>
                      <a:pt x="213" y="125"/>
                      <a:pt x="211" y="128"/>
                      <a:pt x="211" y="128"/>
                    </a:cubicBezTo>
                    <a:cubicBezTo>
                      <a:pt x="211" y="128"/>
                      <a:pt x="211" y="140"/>
                      <a:pt x="211" y="144"/>
                    </a:cubicBezTo>
                    <a:cubicBezTo>
                      <a:pt x="210" y="147"/>
                      <a:pt x="207" y="149"/>
                      <a:pt x="204" y="149"/>
                    </a:cubicBezTo>
                    <a:cubicBezTo>
                      <a:pt x="201" y="148"/>
                      <a:pt x="201" y="148"/>
                      <a:pt x="200" y="150"/>
                    </a:cubicBezTo>
                    <a:cubicBezTo>
                      <a:pt x="200" y="151"/>
                      <a:pt x="197" y="154"/>
                      <a:pt x="196" y="154"/>
                    </a:cubicBezTo>
                    <a:cubicBezTo>
                      <a:pt x="195" y="154"/>
                      <a:pt x="194" y="157"/>
                      <a:pt x="193" y="158"/>
                    </a:cubicBezTo>
                    <a:cubicBezTo>
                      <a:pt x="192" y="160"/>
                      <a:pt x="186" y="159"/>
                      <a:pt x="184" y="161"/>
                    </a:cubicBezTo>
                    <a:cubicBezTo>
                      <a:pt x="182" y="163"/>
                      <a:pt x="180" y="172"/>
                      <a:pt x="173" y="173"/>
                    </a:cubicBezTo>
                    <a:cubicBezTo>
                      <a:pt x="166" y="174"/>
                      <a:pt x="153" y="166"/>
                      <a:pt x="153" y="166"/>
                    </a:cubicBezTo>
                    <a:cubicBezTo>
                      <a:pt x="153" y="166"/>
                      <a:pt x="159" y="193"/>
                      <a:pt x="161" y="200"/>
                    </a:cubicBezTo>
                    <a:cubicBezTo>
                      <a:pt x="163" y="207"/>
                      <a:pt x="166" y="220"/>
                      <a:pt x="166" y="220"/>
                    </a:cubicBezTo>
                    <a:cubicBezTo>
                      <a:pt x="166" y="220"/>
                      <a:pt x="174" y="231"/>
                      <a:pt x="177" y="239"/>
                    </a:cubicBezTo>
                    <a:cubicBezTo>
                      <a:pt x="180" y="247"/>
                      <a:pt x="183" y="256"/>
                      <a:pt x="183" y="256"/>
                    </a:cubicBezTo>
                    <a:cubicBezTo>
                      <a:pt x="183" y="256"/>
                      <a:pt x="214" y="297"/>
                      <a:pt x="216" y="311"/>
                    </a:cubicBezTo>
                    <a:cubicBezTo>
                      <a:pt x="219" y="325"/>
                      <a:pt x="217" y="357"/>
                      <a:pt x="217" y="357"/>
                    </a:cubicBezTo>
                    <a:cubicBezTo>
                      <a:pt x="217" y="357"/>
                      <a:pt x="219" y="356"/>
                      <a:pt x="221" y="357"/>
                    </a:cubicBezTo>
                    <a:cubicBezTo>
                      <a:pt x="222" y="357"/>
                      <a:pt x="223" y="358"/>
                      <a:pt x="224" y="358"/>
                    </a:cubicBezTo>
                    <a:cubicBezTo>
                      <a:pt x="225" y="358"/>
                      <a:pt x="227" y="359"/>
                      <a:pt x="228" y="358"/>
                    </a:cubicBezTo>
                    <a:cubicBezTo>
                      <a:pt x="231" y="358"/>
                      <a:pt x="240" y="354"/>
                      <a:pt x="251" y="355"/>
                    </a:cubicBezTo>
                    <a:cubicBezTo>
                      <a:pt x="262" y="356"/>
                      <a:pt x="265" y="356"/>
                      <a:pt x="270" y="358"/>
                    </a:cubicBezTo>
                    <a:cubicBezTo>
                      <a:pt x="274" y="360"/>
                      <a:pt x="282" y="362"/>
                      <a:pt x="286" y="363"/>
                    </a:cubicBezTo>
                    <a:cubicBezTo>
                      <a:pt x="291" y="364"/>
                      <a:pt x="293" y="364"/>
                      <a:pt x="293" y="364"/>
                    </a:cubicBezTo>
                    <a:cubicBezTo>
                      <a:pt x="289" y="371"/>
                      <a:pt x="289" y="371"/>
                      <a:pt x="289" y="371"/>
                    </a:cubicBezTo>
                    <a:cubicBezTo>
                      <a:pt x="289" y="371"/>
                      <a:pt x="291" y="371"/>
                      <a:pt x="294" y="372"/>
                    </a:cubicBezTo>
                    <a:cubicBezTo>
                      <a:pt x="296" y="373"/>
                      <a:pt x="300" y="376"/>
                      <a:pt x="295" y="378"/>
                    </a:cubicBezTo>
                    <a:cubicBezTo>
                      <a:pt x="290" y="380"/>
                      <a:pt x="285" y="377"/>
                      <a:pt x="282" y="377"/>
                    </a:cubicBezTo>
                    <a:cubicBezTo>
                      <a:pt x="279" y="377"/>
                      <a:pt x="272" y="381"/>
                      <a:pt x="272" y="381"/>
                    </a:cubicBezTo>
                    <a:cubicBezTo>
                      <a:pt x="272" y="381"/>
                      <a:pt x="261" y="390"/>
                      <a:pt x="257" y="394"/>
                    </a:cubicBezTo>
                    <a:cubicBezTo>
                      <a:pt x="252" y="397"/>
                      <a:pt x="243" y="402"/>
                      <a:pt x="243" y="402"/>
                    </a:cubicBezTo>
                    <a:cubicBezTo>
                      <a:pt x="243" y="402"/>
                      <a:pt x="250" y="403"/>
                      <a:pt x="251" y="403"/>
                    </a:cubicBezTo>
                    <a:cubicBezTo>
                      <a:pt x="253" y="403"/>
                      <a:pt x="261" y="392"/>
                      <a:pt x="268" y="390"/>
                    </a:cubicBezTo>
                    <a:cubicBezTo>
                      <a:pt x="275" y="389"/>
                      <a:pt x="279" y="389"/>
                      <a:pt x="280" y="391"/>
                    </a:cubicBezTo>
                    <a:cubicBezTo>
                      <a:pt x="281" y="392"/>
                      <a:pt x="281" y="394"/>
                      <a:pt x="284" y="396"/>
                    </a:cubicBezTo>
                    <a:cubicBezTo>
                      <a:pt x="288" y="398"/>
                      <a:pt x="296" y="399"/>
                      <a:pt x="301" y="399"/>
                    </a:cubicBezTo>
                    <a:cubicBezTo>
                      <a:pt x="301" y="399"/>
                      <a:pt x="309" y="399"/>
                      <a:pt x="316" y="400"/>
                    </a:cubicBezTo>
                    <a:cubicBezTo>
                      <a:pt x="323" y="400"/>
                      <a:pt x="324" y="403"/>
                      <a:pt x="322" y="405"/>
                    </a:cubicBezTo>
                    <a:cubicBezTo>
                      <a:pt x="321" y="407"/>
                      <a:pt x="315" y="410"/>
                      <a:pt x="313" y="410"/>
                    </a:cubicBezTo>
                    <a:cubicBezTo>
                      <a:pt x="311" y="410"/>
                      <a:pt x="309" y="411"/>
                      <a:pt x="309" y="411"/>
                    </a:cubicBezTo>
                    <a:cubicBezTo>
                      <a:pt x="309" y="411"/>
                      <a:pt x="308" y="415"/>
                      <a:pt x="310" y="418"/>
                    </a:cubicBezTo>
                    <a:cubicBezTo>
                      <a:pt x="311" y="421"/>
                      <a:pt x="308" y="427"/>
                      <a:pt x="307" y="428"/>
                    </a:cubicBezTo>
                    <a:cubicBezTo>
                      <a:pt x="306" y="430"/>
                      <a:pt x="304" y="434"/>
                      <a:pt x="303" y="436"/>
                    </a:cubicBezTo>
                    <a:cubicBezTo>
                      <a:pt x="302" y="439"/>
                      <a:pt x="298" y="439"/>
                      <a:pt x="297" y="442"/>
                    </a:cubicBezTo>
                    <a:cubicBezTo>
                      <a:pt x="295" y="444"/>
                      <a:pt x="291" y="445"/>
                      <a:pt x="290" y="448"/>
                    </a:cubicBezTo>
                    <a:cubicBezTo>
                      <a:pt x="288" y="451"/>
                      <a:pt x="278" y="449"/>
                      <a:pt x="275" y="448"/>
                    </a:cubicBezTo>
                    <a:cubicBezTo>
                      <a:pt x="271" y="446"/>
                      <a:pt x="258" y="445"/>
                      <a:pt x="258" y="445"/>
                    </a:cubicBezTo>
                    <a:cubicBezTo>
                      <a:pt x="258" y="445"/>
                      <a:pt x="257" y="451"/>
                      <a:pt x="256" y="455"/>
                    </a:cubicBezTo>
                    <a:cubicBezTo>
                      <a:pt x="252" y="465"/>
                      <a:pt x="247" y="469"/>
                      <a:pt x="247" y="469"/>
                    </a:cubicBezTo>
                    <a:cubicBezTo>
                      <a:pt x="238" y="470"/>
                      <a:pt x="238" y="470"/>
                      <a:pt x="238" y="470"/>
                    </a:cubicBezTo>
                    <a:cubicBezTo>
                      <a:pt x="239" y="498"/>
                      <a:pt x="239" y="498"/>
                      <a:pt x="239" y="498"/>
                    </a:cubicBezTo>
                    <a:cubicBezTo>
                      <a:pt x="239" y="498"/>
                      <a:pt x="243" y="504"/>
                      <a:pt x="244" y="512"/>
                    </a:cubicBezTo>
                    <a:cubicBezTo>
                      <a:pt x="245" y="520"/>
                      <a:pt x="244" y="526"/>
                      <a:pt x="244" y="526"/>
                    </a:cubicBezTo>
                    <a:cubicBezTo>
                      <a:pt x="244" y="526"/>
                      <a:pt x="249" y="569"/>
                      <a:pt x="249" y="583"/>
                    </a:cubicBezTo>
                    <a:cubicBezTo>
                      <a:pt x="248" y="598"/>
                      <a:pt x="247" y="628"/>
                      <a:pt x="249" y="636"/>
                    </a:cubicBezTo>
                    <a:cubicBezTo>
                      <a:pt x="250" y="644"/>
                      <a:pt x="249" y="659"/>
                      <a:pt x="239" y="661"/>
                    </a:cubicBezTo>
                    <a:cubicBezTo>
                      <a:pt x="229" y="664"/>
                      <a:pt x="225" y="664"/>
                      <a:pt x="225" y="664"/>
                    </a:cubicBezTo>
                    <a:cubicBezTo>
                      <a:pt x="225" y="664"/>
                      <a:pt x="212" y="732"/>
                      <a:pt x="208" y="768"/>
                    </a:cubicBezTo>
                    <a:cubicBezTo>
                      <a:pt x="203" y="804"/>
                      <a:pt x="202" y="827"/>
                      <a:pt x="192" y="856"/>
                    </a:cubicBezTo>
                    <a:cubicBezTo>
                      <a:pt x="182" y="885"/>
                      <a:pt x="189" y="915"/>
                      <a:pt x="182" y="941"/>
                    </a:cubicBezTo>
                    <a:cubicBezTo>
                      <a:pt x="175" y="967"/>
                      <a:pt x="169" y="1036"/>
                      <a:pt x="171" y="1050"/>
                    </a:cubicBezTo>
                    <a:cubicBezTo>
                      <a:pt x="174" y="1065"/>
                      <a:pt x="179" y="1071"/>
                      <a:pt x="176" y="1074"/>
                    </a:cubicBezTo>
                    <a:cubicBezTo>
                      <a:pt x="172" y="1077"/>
                      <a:pt x="172" y="1080"/>
                      <a:pt x="172" y="1080"/>
                    </a:cubicBezTo>
                    <a:cubicBezTo>
                      <a:pt x="172" y="1080"/>
                      <a:pt x="177" y="1083"/>
                      <a:pt x="188" y="1085"/>
                    </a:cubicBezTo>
                    <a:cubicBezTo>
                      <a:pt x="199" y="1086"/>
                      <a:pt x="210" y="1087"/>
                      <a:pt x="213" y="1092"/>
                    </a:cubicBezTo>
                    <a:cubicBezTo>
                      <a:pt x="219" y="1103"/>
                      <a:pt x="204" y="1109"/>
                      <a:pt x="204" y="1109"/>
                    </a:cubicBezTo>
                    <a:cubicBezTo>
                      <a:pt x="193" y="1111"/>
                      <a:pt x="193" y="1111"/>
                      <a:pt x="193" y="1111"/>
                    </a:cubicBezTo>
                    <a:cubicBezTo>
                      <a:pt x="193" y="1111"/>
                      <a:pt x="204" y="1120"/>
                      <a:pt x="208" y="1123"/>
                    </a:cubicBezTo>
                    <a:cubicBezTo>
                      <a:pt x="212" y="1126"/>
                      <a:pt x="226" y="1132"/>
                      <a:pt x="233" y="1134"/>
                    </a:cubicBezTo>
                    <a:cubicBezTo>
                      <a:pt x="241" y="1135"/>
                      <a:pt x="249" y="1134"/>
                      <a:pt x="254" y="1136"/>
                    </a:cubicBezTo>
                    <a:cubicBezTo>
                      <a:pt x="259" y="1138"/>
                      <a:pt x="264" y="1144"/>
                      <a:pt x="262" y="1151"/>
                    </a:cubicBezTo>
                    <a:cubicBezTo>
                      <a:pt x="260" y="1159"/>
                      <a:pt x="249" y="1163"/>
                      <a:pt x="233" y="1164"/>
                    </a:cubicBezTo>
                    <a:cubicBezTo>
                      <a:pt x="216" y="1165"/>
                      <a:pt x="182" y="1162"/>
                      <a:pt x="167" y="1160"/>
                    </a:cubicBezTo>
                    <a:cubicBezTo>
                      <a:pt x="152" y="1157"/>
                      <a:pt x="133" y="1150"/>
                      <a:pt x="133" y="1150"/>
                    </a:cubicBezTo>
                    <a:cubicBezTo>
                      <a:pt x="130" y="1155"/>
                      <a:pt x="130" y="1155"/>
                      <a:pt x="130" y="1155"/>
                    </a:cubicBezTo>
                    <a:cubicBezTo>
                      <a:pt x="130" y="1155"/>
                      <a:pt x="102" y="1154"/>
                      <a:pt x="91" y="1153"/>
                    </a:cubicBezTo>
                    <a:cubicBezTo>
                      <a:pt x="81" y="1151"/>
                      <a:pt x="83" y="1137"/>
                      <a:pt x="83" y="1134"/>
                    </a:cubicBezTo>
                    <a:cubicBezTo>
                      <a:pt x="83" y="1131"/>
                      <a:pt x="82" y="1126"/>
                      <a:pt x="82" y="1126"/>
                    </a:cubicBezTo>
                    <a:cubicBezTo>
                      <a:pt x="82" y="1126"/>
                      <a:pt x="60" y="1127"/>
                      <a:pt x="50" y="1127"/>
                    </a:cubicBezTo>
                    <a:cubicBezTo>
                      <a:pt x="44" y="1127"/>
                      <a:pt x="44" y="1122"/>
                      <a:pt x="44" y="1122"/>
                    </a:cubicBezTo>
                    <a:cubicBezTo>
                      <a:pt x="44" y="1105"/>
                      <a:pt x="44" y="1105"/>
                      <a:pt x="44" y="1105"/>
                    </a:cubicBezTo>
                    <a:cubicBezTo>
                      <a:pt x="44" y="1105"/>
                      <a:pt x="43" y="1096"/>
                      <a:pt x="42" y="1085"/>
                    </a:cubicBezTo>
                    <a:cubicBezTo>
                      <a:pt x="41" y="1074"/>
                      <a:pt x="44" y="1068"/>
                      <a:pt x="44" y="1068"/>
                    </a:cubicBezTo>
                    <a:cubicBezTo>
                      <a:pt x="44" y="1068"/>
                      <a:pt x="37" y="1066"/>
                      <a:pt x="37" y="1062"/>
                    </a:cubicBezTo>
                    <a:cubicBezTo>
                      <a:pt x="38" y="1058"/>
                      <a:pt x="38" y="1045"/>
                      <a:pt x="38" y="1045"/>
                    </a:cubicBezTo>
                    <a:cubicBezTo>
                      <a:pt x="38" y="1045"/>
                      <a:pt x="28" y="1032"/>
                      <a:pt x="23" y="987"/>
                    </a:cubicBezTo>
                    <a:cubicBezTo>
                      <a:pt x="18" y="942"/>
                      <a:pt x="24" y="923"/>
                      <a:pt x="24" y="917"/>
                    </a:cubicBezTo>
                    <a:cubicBezTo>
                      <a:pt x="24" y="911"/>
                      <a:pt x="22" y="853"/>
                      <a:pt x="24" y="828"/>
                    </a:cubicBezTo>
                    <a:cubicBezTo>
                      <a:pt x="27" y="804"/>
                      <a:pt x="39" y="760"/>
                      <a:pt x="39" y="756"/>
                    </a:cubicBezTo>
                    <a:cubicBezTo>
                      <a:pt x="39" y="752"/>
                      <a:pt x="38" y="731"/>
                      <a:pt x="39" y="710"/>
                    </a:cubicBezTo>
                    <a:cubicBezTo>
                      <a:pt x="40" y="689"/>
                      <a:pt x="36" y="654"/>
                      <a:pt x="35" y="647"/>
                    </a:cubicBezTo>
                    <a:cubicBezTo>
                      <a:pt x="34" y="641"/>
                      <a:pt x="32" y="628"/>
                      <a:pt x="32" y="628"/>
                    </a:cubicBezTo>
                    <a:cubicBezTo>
                      <a:pt x="32" y="628"/>
                      <a:pt x="1" y="621"/>
                      <a:pt x="1" y="615"/>
                    </a:cubicBezTo>
                    <a:cubicBezTo>
                      <a:pt x="0" y="608"/>
                      <a:pt x="4" y="551"/>
                      <a:pt x="6" y="511"/>
                    </a:cubicBezTo>
                    <a:cubicBezTo>
                      <a:pt x="8" y="472"/>
                      <a:pt x="6" y="405"/>
                      <a:pt x="5" y="343"/>
                    </a:cubicBezTo>
                    <a:cubicBezTo>
                      <a:pt x="3" y="281"/>
                      <a:pt x="7" y="229"/>
                      <a:pt x="18" y="206"/>
                    </a:cubicBezTo>
                    <a:cubicBezTo>
                      <a:pt x="32" y="174"/>
                      <a:pt x="63" y="145"/>
                      <a:pt x="63" y="145"/>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49" name="Freeform 44"/>
              <p:cNvSpPr>
                <a:spLocks/>
              </p:cNvSpPr>
              <p:nvPr/>
            </p:nvSpPr>
            <p:spPr bwMode="black">
              <a:xfrm>
                <a:off x="5638799" y="3895725"/>
                <a:ext cx="150813" cy="142875"/>
              </a:xfrm>
              <a:custGeom>
                <a:avLst/>
                <a:gdLst/>
                <a:ahLst/>
                <a:cxnLst>
                  <a:cxn ang="0">
                    <a:pos x="0" y="8"/>
                  </a:cxn>
                  <a:cxn ang="0">
                    <a:pos x="3" y="1"/>
                  </a:cxn>
                  <a:cxn ang="0">
                    <a:pos x="29" y="7"/>
                  </a:cxn>
                  <a:cxn ang="0">
                    <a:pos x="69" y="41"/>
                  </a:cxn>
                  <a:cxn ang="0">
                    <a:pos x="84" y="72"/>
                  </a:cxn>
                  <a:cxn ang="0">
                    <a:pos x="77" y="81"/>
                  </a:cxn>
                  <a:cxn ang="0">
                    <a:pos x="51" y="32"/>
                  </a:cxn>
                  <a:cxn ang="0">
                    <a:pos x="15" y="9"/>
                  </a:cxn>
                  <a:cxn ang="0">
                    <a:pos x="0" y="8"/>
                  </a:cxn>
                </a:cxnLst>
                <a:rect l="0" t="0" r="r" b="b"/>
                <a:pathLst>
                  <a:path w="85" h="81">
                    <a:moveTo>
                      <a:pt x="0" y="8"/>
                    </a:moveTo>
                    <a:cubicBezTo>
                      <a:pt x="0" y="8"/>
                      <a:pt x="3" y="3"/>
                      <a:pt x="3" y="1"/>
                    </a:cubicBezTo>
                    <a:cubicBezTo>
                      <a:pt x="4" y="0"/>
                      <a:pt x="20" y="2"/>
                      <a:pt x="29" y="7"/>
                    </a:cubicBezTo>
                    <a:cubicBezTo>
                      <a:pt x="41" y="14"/>
                      <a:pt x="62" y="31"/>
                      <a:pt x="69" y="41"/>
                    </a:cubicBezTo>
                    <a:cubicBezTo>
                      <a:pt x="76" y="52"/>
                      <a:pt x="85" y="65"/>
                      <a:pt x="84" y="72"/>
                    </a:cubicBezTo>
                    <a:cubicBezTo>
                      <a:pt x="82" y="78"/>
                      <a:pt x="77" y="81"/>
                      <a:pt x="77" y="81"/>
                    </a:cubicBezTo>
                    <a:cubicBezTo>
                      <a:pt x="77" y="81"/>
                      <a:pt x="61" y="43"/>
                      <a:pt x="51" y="32"/>
                    </a:cubicBezTo>
                    <a:cubicBezTo>
                      <a:pt x="42" y="20"/>
                      <a:pt x="24" y="11"/>
                      <a:pt x="15" y="9"/>
                    </a:cubicBezTo>
                    <a:cubicBezTo>
                      <a:pt x="6" y="7"/>
                      <a:pt x="0" y="8"/>
                      <a:pt x="0" y="8"/>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50" name="Freeform 45"/>
              <p:cNvSpPr>
                <a:spLocks/>
              </p:cNvSpPr>
              <p:nvPr/>
            </p:nvSpPr>
            <p:spPr bwMode="black">
              <a:xfrm>
                <a:off x="5938837" y="4402138"/>
                <a:ext cx="30163" cy="96837"/>
              </a:xfrm>
              <a:custGeom>
                <a:avLst/>
                <a:gdLst/>
                <a:ahLst/>
                <a:cxnLst>
                  <a:cxn ang="0">
                    <a:pos x="0" y="1"/>
                  </a:cxn>
                  <a:cxn ang="0">
                    <a:pos x="7" y="4"/>
                  </a:cxn>
                  <a:cxn ang="0">
                    <a:pos x="16" y="35"/>
                  </a:cxn>
                  <a:cxn ang="0">
                    <a:pos x="11" y="54"/>
                  </a:cxn>
                  <a:cxn ang="0">
                    <a:pos x="6" y="55"/>
                  </a:cxn>
                  <a:cxn ang="0">
                    <a:pos x="9" y="16"/>
                  </a:cxn>
                  <a:cxn ang="0">
                    <a:pos x="0" y="1"/>
                  </a:cxn>
                </a:cxnLst>
                <a:rect l="0" t="0" r="r" b="b"/>
                <a:pathLst>
                  <a:path w="17" h="55">
                    <a:moveTo>
                      <a:pt x="0" y="1"/>
                    </a:moveTo>
                    <a:cubicBezTo>
                      <a:pt x="0" y="1"/>
                      <a:pt x="4" y="1"/>
                      <a:pt x="7" y="4"/>
                    </a:cubicBezTo>
                    <a:cubicBezTo>
                      <a:pt x="11" y="7"/>
                      <a:pt x="17" y="22"/>
                      <a:pt x="16" y="35"/>
                    </a:cubicBezTo>
                    <a:cubicBezTo>
                      <a:pt x="15" y="48"/>
                      <a:pt x="12" y="54"/>
                      <a:pt x="11" y="54"/>
                    </a:cubicBezTo>
                    <a:cubicBezTo>
                      <a:pt x="9" y="55"/>
                      <a:pt x="6" y="55"/>
                      <a:pt x="6" y="55"/>
                    </a:cubicBezTo>
                    <a:cubicBezTo>
                      <a:pt x="6" y="55"/>
                      <a:pt x="13" y="32"/>
                      <a:pt x="9" y="16"/>
                    </a:cubicBezTo>
                    <a:cubicBezTo>
                      <a:pt x="5" y="0"/>
                      <a:pt x="0" y="1"/>
                      <a:pt x="0"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sp>
            <p:nvSpPr>
              <p:cNvPr id="51" name="Freeform 46"/>
              <p:cNvSpPr>
                <a:spLocks/>
              </p:cNvSpPr>
              <p:nvPr/>
            </p:nvSpPr>
            <p:spPr bwMode="black">
              <a:xfrm>
                <a:off x="5889624" y="4321175"/>
                <a:ext cx="15875" cy="73025"/>
              </a:xfrm>
              <a:custGeom>
                <a:avLst/>
                <a:gdLst/>
                <a:ahLst/>
                <a:cxnLst>
                  <a:cxn ang="0">
                    <a:pos x="1" y="1"/>
                  </a:cxn>
                  <a:cxn ang="0">
                    <a:pos x="1" y="26"/>
                  </a:cxn>
                  <a:cxn ang="0">
                    <a:pos x="0" y="41"/>
                  </a:cxn>
                  <a:cxn ang="0">
                    <a:pos x="5" y="41"/>
                  </a:cxn>
                  <a:cxn ang="0">
                    <a:pos x="8" y="14"/>
                  </a:cxn>
                  <a:cxn ang="0">
                    <a:pos x="5" y="1"/>
                  </a:cxn>
                  <a:cxn ang="0">
                    <a:pos x="1" y="1"/>
                  </a:cxn>
                </a:cxnLst>
                <a:rect l="0" t="0" r="r" b="b"/>
                <a:pathLst>
                  <a:path w="9" h="41">
                    <a:moveTo>
                      <a:pt x="1" y="1"/>
                    </a:moveTo>
                    <a:cubicBezTo>
                      <a:pt x="1" y="1"/>
                      <a:pt x="1" y="21"/>
                      <a:pt x="1" y="26"/>
                    </a:cubicBezTo>
                    <a:cubicBezTo>
                      <a:pt x="0" y="32"/>
                      <a:pt x="0" y="41"/>
                      <a:pt x="0" y="41"/>
                    </a:cubicBezTo>
                    <a:cubicBezTo>
                      <a:pt x="5" y="41"/>
                      <a:pt x="5" y="41"/>
                      <a:pt x="5" y="41"/>
                    </a:cubicBezTo>
                    <a:cubicBezTo>
                      <a:pt x="5" y="41"/>
                      <a:pt x="9" y="25"/>
                      <a:pt x="8" y="14"/>
                    </a:cubicBezTo>
                    <a:cubicBezTo>
                      <a:pt x="7" y="4"/>
                      <a:pt x="7" y="1"/>
                      <a:pt x="5" y="1"/>
                    </a:cubicBezTo>
                    <a:cubicBezTo>
                      <a:pt x="4" y="0"/>
                      <a:pt x="1" y="1"/>
                      <a:pt x="1"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grpSp>
      <p:grpSp>
        <p:nvGrpSpPr>
          <p:cNvPr id="54" name="Group 25"/>
          <p:cNvGrpSpPr>
            <a:grpSpLocks noChangeAspect="1"/>
          </p:cNvGrpSpPr>
          <p:nvPr/>
        </p:nvGrpSpPr>
        <p:grpSpPr>
          <a:xfrm>
            <a:off x="990600" y="178283"/>
            <a:ext cx="789594" cy="1458186"/>
            <a:chOff x="3123447" y="1563689"/>
            <a:chExt cx="2593521" cy="4789610"/>
          </a:xfrm>
        </p:grpSpPr>
        <p:grpSp>
          <p:nvGrpSpPr>
            <p:cNvPr id="55" name="Group 32"/>
            <p:cNvGrpSpPr/>
            <p:nvPr/>
          </p:nvGrpSpPr>
          <p:grpSpPr>
            <a:xfrm>
              <a:off x="3123447" y="1563689"/>
              <a:ext cx="2593521" cy="4789610"/>
              <a:chOff x="3123447" y="1563689"/>
              <a:chExt cx="2593521" cy="4789610"/>
            </a:xfrm>
          </p:grpSpPr>
          <p:sp>
            <p:nvSpPr>
              <p:cNvPr id="57" name="&quot;GLASS&quot;; Transparent to White Linear; Reflection; Stroke"/>
              <p:cNvSpPr/>
              <p:nvPr/>
            </p:nvSpPr>
            <p:spPr bwMode="auto">
              <a:xfrm>
                <a:off x="3123447" y="1563689"/>
                <a:ext cx="2593521" cy="4789610"/>
              </a:xfrm>
              <a:prstGeom prst="roundRect">
                <a:avLst>
                  <a:gd name="adj" fmla="val 0"/>
                </a:avLst>
              </a:prstGeom>
              <a:gradFill flip="none" rotWithShape="1">
                <a:gsLst>
                  <a:gs pos="0">
                    <a:srgbClr val="021B84"/>
                  </a:gs>
                  <a:gs pos="39999">
                    <a:srgbClr val="0070C0"/>
                  </a:gs>
                  <a:gs pos="70000">
                    <a:srgbClr val="00B0F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a:lnSpc>
                    <a:spcPct val="90000"/>
                  </a:lnSpc>
                  <a:buSzPct val="70000"/>
                  <a:buFontTx/>
                  <a:buBlip>
                    <a:blip r:embed="rId3"/>
                  </a:buBlip>
                  <a:defRPr/>
                </a:pPr>
                <a:endParaRPr lang="en-US" altLang="zh-CN" sz="1100" dirty="0" smtClean="0">
                  <a:solidFill>
                    <a:srgbClr val="000000"/>
                  </a:solidFill>
                  <a:ea typeface="Segoe UI" pitchFamily="34" charset="0"/>
                  <a:cs typeface="Segoe UI" pitchFamily="34" charset="0"/>
                </a:endParaRPr>
              </a:p>
            </p:txBody>
          </p:sp>
          <p:sp>
            <p:nvSpPr>
              <p:cNvPr id="58" name="Rectangle 57"/>
              <p:cNvSpPr/>
              <p:nvPr/>
            </p:nvSpPr>
            <p:spPr>
              <a:xfrm>
                <a:off x="3124201" y="1564482"/>
                <a:ext cx="2590799" cy="1134268"/>
              </a:xfrm>
              <a:prstGeom prst="rect">
                <a:avLst/>
              </a:prstGeom>
            </p:spPr>
            <p:txBody>
              <a:bodyPr wrap="square" tIns="91440" bIns="0" anchor="ctr" anchorCtr="0">
                <a:spAutoFit/>
              </a:bodyPr>
              <a:lstStyle/>
              <a:p>
                <a:pPr algn="ctr" fontAlgn="auto">
                  <a:lnSpc>
                    <a:spcPct val="85000"/>
                  </a:lnSpc>
                  <a:spcBef>
                    <a:spcPts val="0"/>
                  </a:spcBef>
                  <a:spcAft>
                    <a:spcPts val="0"/>
                  </a:spcAft>
                </a:pP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Make It</a:t>
                </a:r>
                <a:b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br>
                <a:r>
                  <a:rPr lang="en-US" sz="1200" i="1" dirty="0" smtClean="0">
                    <a:solidFill>
                      <a:srgbClr val="FFFFFF"/>
                    </a:solidFill>
                    <a:effectLst>
                      <a:outerShdw blurRad="38100" dist="38100" dir="2700000" algn="tl">
                        <a:srgbClr val="000000">
                          <a:alpha val="43137"/>
                        </a:srgbClr>
                      </a:outerShdw>
                    </a:effectLst>
                    <a:ea typeface="Segoe UI" pitchFamily="34" charset="0"/>
                    <a:cs typeface="Segoe UI" pitchFamily="34" charset="0"/>
                  </a:rPr>
                  <a:t>Easier</a:t>
                </a:r>
              </a:p>
            </p:txBody>
          </p:sp>
        </p:grpSp>
        <p:sp>
          <p:nvSpPr>
            <p:cNvPr id="56" name="Freeform 6"/>
            <p:cNvSpPr>
              <a:spLocks noEditPoints="1"/>
            </p:cNvSpPr>
            <p:nvPr/>
          </p:nvSpPr>
          <p:spPr bwMode="invGray">
            <a:xfrm>
              <a:off x="3886200" y="3270137"/>
              <a:ext cx="1030221" cy="2846621"/>
            </a:xfrm>
            <a:custGeom>
              <a:avLst/>
              <a:gdLst/>
              <a:ahLst/>
              <a:cxnLst>
                <a:cxn ang="0">
                  <a:pos x="447" y="304"/>
                </a:cxn>
                <a:cxn ang="0">
                  <a:pos x="392" y="249"/>
                </a:cxn>
                <a:cxn ang="0">
                  <a:pos x="334" y="227"/>
                </a:cxn>
                <a:cxn ang="0">
                  <a:pos x="279" y="209"/>
                </a:cxn>
                <a:cxn ang="0">
                  <a:pos x="257" y="185"/>
                </a:cxn>
                <a:cxn ang="0">
                  <a:pos x="274" y="120"/>
                </a:cxn>
                <a:cxn ang="0">
                  <a:pos x="266" y="78"/>
                </a:cxn>
                <a:cxn ang="0">
                  <a:pos x="266" y="67"/>
                </a:cxn>
                <a:cxn ang="0">
                  <a:pos x="262" y="44"/>
                </a:cxn>
                <a:cxn ang="0">
                  <a:pos x="224" y="13"/>
                </a:cxn>
                <a:cxn ang="0">
                  <a:pos x="203" y="4"/>
                </a:cxn>
                <a:cxn ang="0">
                  <a:pos x="175" y="0"/>
                </a:cxn>
                <a:cxn ang="0">
                  <a:pos x="150" y="8"/>
                </a:cxn>
                <a:cxn ang="0">
                  <a:pos x="120" y="35"/>
                </a:cxn>
                <a:cxn ang="0">
                  <a:pos x="110" y="58"/>
                </a:cxn>
                <a:cxn ang="0">
                  <a:pos x="110" y="58"/>
                </a:cxn>
                <a:cxn ang="0">
                  <a:pos x="110" y="62"/>
                </a:cxn>
                <a:cxn ang="0">
                  <a:pos x="108" y="76"/>
                </a:cxn>
                <a:cxn ang="0">
                  <a:pos x="111" y="111"/>
                </a:cxn>
                <a:cxn ang="0">
                  <a:pos x="126" y="181"/>
                </a:cxn>
                <a:cxn ang="0">
                  <a:pos x="157" y="234"/>
                </a:cxn>
                <a:cxn ang="0">
                  <a:pos x="133" y="277"/>
                </a:cxn>
                <a:cxn ang="0">
                  <a:pos x="70" y="329"/>
                </a:cxn>
                <a:cxn ang="0">
                  <a:pos x="60" y="402"/>
                </a:cxn>
                <a:cxn ang="0">
                  <a:pos x="35" y="569"/>
                </a:cxn>
                <a:cxn ang="0">
                  <a:pos x="29" y="658"/>
                </a:cxn>
                <a:cxn ang="0">
                  <a:pos x="22" y="772"/>
                </a:cxn>
                <a:cxn ang="0">
                  <a:pos x="2" y="874"/>
                </a:cxn>
                <a:cxn ang="0">
                  <a:pos x="32" y="924"/>
                </a:cxn>
                <a:cxn ang="0">
                  <a:pos x="60" y="920"/>
                </a:cxn>
                <a:cxn ang="0">
                  <a:pos x="103" y="1269"/>
                </a:cxn>
                <a:cxn ang="0">
                  <a:pos x="120" y="1468"/>
                </a:cxn>
                <a:cxn ang="0">
                  <a:pos x="84" y="1502"/>
                </a:cxn>
                <a:cxn ang="0">
                  <a:pos x="58" y="1530"/>
                </a:cxn>
                <a:cxn ang="0">
                  <a:pos x="118" y="1549"/>
                </a:cxn>
                <a:cxn ang="0">
                  <a:pos x="198" y="1524"/>
                </a:cxn>
                <a:cxn ang="0">
                  <a:pos x="243" y="1485"/>
                </a:cxn>
                <a:cxn ang="0">
                  <a:pos x="257" y="1501"/>
                </a:cxn>
                <a:cxn ang="0">
                  <a:pos x="243" y="1542"/>
                </a:cxn>
                <a:cxn ang="0">
                  <a:pos x="234" y="1567"/>
                </a:cxn>
                <a:cxn ang="0">
                  <a:pos x="342" y="1554"/>
                </a:cxn>
                <a:cxn ang="0">
                  <a:pos x="350" y="1500"/>
                </a:cxn>
                <a:cxn ang="0">
                  <a:pos x="376" y="1249"/>
                </a:cxn>
                <a:cxn ang="0">
                  <a:pos x="369" y="947"/>
                </a:cxn>
                <a:cxn ang="0">
                  <a:pos x="370" y="720"/>
                </a:cxn>
                <a:cxn ang="0">
                  <a:pos x="438" y="671"/>
                </a:cxn>
                <a:cxn ang="0">
                  <a:pos x="500" y="627"/>
                </a:cxn>
                <a:cxn ang="0">
                  <a:pos x="559" y="553"/>
                </a:cxn>
                <a:cxn ang="0">
                  <a:pos x="556" y="431"/>
                </a:cxn>
                <a:cxn ang="0">
                  <a:pos x="441" y="549"/>
                </a:cxn>
                <a:cxn ang="0">
                  <a:pos x="420" y="603"/>
                </a:cxn>
                <a:cxn ang="0">
                  <a:pos x="376" y="654"/>
                </a:cxn>
                <a:cxn ang="0">
                  <a:pos x="339" y="621"/>
                </a:cxn>
                <a:cxn ang="0">
                  <a:pos x="417" y="544"/>
                </a:cxn>
                <a:cxn ang="0">
                  <a:pos x="449" y="491"/>
                </a:cxn>
                <a:cxn ang="0">
                  <a:pos x="463" y="519"/>
                </a:cxn>
              </a:cxnLst>
              <a:rect l="0" t="0" r="r" b="b"/>
              <a:pathLst>
                <a:path w="581" h="1585">
                  <a:moveTo>
                    <a:pt x="556" y="431"/>
                  </a:moveTo>
                  <a:cubicBezTo>
                    <a:pt x="553" y="427"/>
                    <a:pt x="529" y="394"/>
                    <a:pt x="487" y="350"/>
                  </a:cubicBezTo>
                  <a:cubicBezTo>
                    <a:pt x="484" y="348"/>
                    <a:pt x="460" y="322"/>
                    <a:pt x="447" y="304"/>
                  </a:cubicBezTo>
                  <a:cubicBezTo>
                    <a:pt x="444" y="300"/>
                    <a:pt x="437" y="286"/>
                    <a:pt x="426" y="276"/>
                  </a:cubicBezTo>
                  <a:cubicBezTo>
                    <a:pt x="422" y="272"/>
                    <a:pt x="422" y="270"/>
                    <a:pt x="411" y="262"/>
                  </a:cubicBezTo>
                  <a:cubicBezTo>
                    <a:pt x="408" y="258"/>
                    <a:pt x="396" y="251"/>
                    <a:pt x="392" y="249"/>
                  </a:cubicBezTo>
                  <a:cubicBezTo>
                    <a:pt x="388" y="247"/>
                    <a:pt x="392" y="246"/>
                    <a:pt x="376" y="243"/>
                  </a:cubicBezTo>
                  <a:cubicBezTo>
                    <a:pt x="369" y="241"/>
                    <a:pt x="358" y="237"/>
                    <a:pt x="354" y="235"/>
                  </a:cubicBezTo>
                  <a:cubicBezTo>
                    <a:pt x="349" y="233"/>
                    <a:pt x="346" y="228"/>
                    <a:pt x="334" y="227"/>
                  </a:cubicBezTo>
                  <a:cubicBezTo>
                    <a:pt x="313" y="224"/>
                    <a:pt x="323" y="222"/>
                    <a:pt x="311" y="220"/>
                  </a:cubicBezTo>
                  <a:cubicBezTo>
                    <a:pt x="302" y="219"/>
                    <a:pt x="298" y="217"/>
                    <a:pt x="295" y="216"/>
                  </a:cubicBezTo>
                  <a:cubicBezTo>
                    <a:pt x="292" y="214"/>
                    <a:pt x="290" y="219"/>
                    <a:pt x="279" y="209"/>
                  </a:cubicBezTo>
                  <a:cubicBezTo>
                    <a:pt x="275" y="206"/>
                    <a:pt x="274" y="205"/>
                    <a:pt x="271" y="205"/>
                  </a:cubicBezTo>
                  <a:cubicBezTo>
                    <a:pt x="270" y="205"/>
                    <a:pt x="269" y="203"/>
                    <a:pt x="265" y="199"/>
                  </a:cubicBezTo>
                  <a:cubicBezTo>
                    <a:pt x="262" y="194"/>
                    <a:pt x="260" y="190"/>
                    <a:pt x="257" y="185"/>
                  </a:cubicBezTo>
                  <a:cubicBezTo>
                    <a:pt x="255" y="182"/>
                    <a:pt x="254" y="189"/>
                    <a:pt x="254" y="168"/>
                  </a:cubicBezTo>
                  <a:cubicBezTo>
                    <a:pt x="254" y="155"/>
                    <a:pt x="253" y="164"/>
                    <a:pt x="260" y="159"/>
                  </a:cubicBezTo>
                  <a:cubicBezTo>
                    <a:pt x="266" y="153"/>
                    <a:pt x="267" y="148"/>
                    <a:pt x="274" y="120"/>
                  </a:cubicBezTo>
                  <a:cubicBezTo>
                    <a:pt x="275" y="115"/>
                    <a:pt x="277" y="100"/>
                    <a:pt x="268" y="99"/>
                  </a:cubicBezTo>
                  <a:cubicBezTo>
                    <a:pt x="265" y="98"/>
                    <a:pt x="266" y="98"/>
                    <a:pt x="267" y="92"/>
                  </a:cubicBezTo>
                  <a:cubicBezTo>
                    <a:pt x="267" y="86"/>
                    <a:pt x="266" y="80"/>
                    <a:pt x="266" y="78"/>
                  </a:cubicBezTo>
                  <a:cubicBezTo>
                    <a:pt x="267" y="79"/>
                    <a:pt x="266" y="76"/>
                    <a:pt x="268" y="79"/>
                  </a:cubicBezTo>
                  <a:cubicBezTo>
                    <a:pt x="267" y="77"/>
                    <a:pt x="267" y="76"/>
                    <a:pt x="266" y="75"/>
                  </a:cubicBezTo>
                  <a:cubicBezTo>
                    <a:pt x="265" y="73"/>
                    <a:pt x="267" y="72"/>
                    <a:pt x="266" y="67"/>
                  </a:cubicBezTo>
                  <a:cubicBezTo>
                    <a:pt x="264" y="62"/>
                    <a:pt x="265" y="54"/>
                    <a:pt x="262" y="48"/>
                  </a:cubicBezTo>
                  <a:cubicBezTo>
                    <a:pt x="263" y="49"/>
                    <a:pt x="262" y="49"/>
                    <a:pt x="264" y="50"/>
                  </a:cubicBezTo>
                  <a:cubicBezTo>
                    <a:pt x="264" y="49"/>
                    <a:pt x="263" y="48"/>
                    <a:pt x="262" y="44"/>
                  </a:cubicBezTo>
                  <a:cubicBezTo>
                    <a:pt x="260" y="41"/>
                    <a:pt x="261" y="36"/>
                    <a:pt x="241" y="22"/>
                  </a:cubicBezTo>
                  <a:cubicBezTo>
                    <a:pt x="240" y="21"/>
                    <a:pt x="239" y="19"/>
                    <a:pt x="236" y="18"/>
                  </a:cubicBezTo>
                  <a:cubicBezTo>
                    <a:pt x="233" y="18"/>
                    <a:pt x="224" y="14"/>
                    <a:pt x="224" y="13"/>
                  </a:cubicBezTo>
                  <a:cubicBezTo>
                    <a:pt x="223" y="12"/>
                    <a:pt x="222" y="10"/>
                    <a:pt x="219" y="9"/>
                  </a:cubicBezTo>
                  <a:cubicBezTo>
                    <a:pt x="216" y="8"/>
                    <a:pt x="212" y="8"/>
                    <a:pt x="210" y="7"/>
                  </a:cubicBezTo>
                  <a:cubicBezTo>
                    <a:pt x="207" y="7"/>
                    <a:pt x="207" y="4"/>
                    <a:pt x="203" y="4"/>
                  </a:cubicBezTo>
                  <a:cubicBezTo>
                    <a:pt x="199" y="5"/>
                    <a:pt x="199" y="3"/>
                    <a:pt x="197" y="3"/>
                  </a:cubicBezTo>
                  <a:cubicBezTo>
                    <a:pt x="194" y="3"/>
                    <a:pt x="191" y="0"/>
                    <a:pt x="186" y="1"/>
                  </a:cubicBezTo>
                  <a:cubicBezTo>
                    <a:pt x="182" y="3"/>
                    <a:pt x="177" y="0"/>
                    <a:pt x="175" y="0"/>
                  </a:cubicBezTo>
                  <a:cubicBezTo>
                    <a:pt x="173" y="0"/>
                    <a:pt x="170" y="2"/>
                    <a:pt x="168" y="4"/>
                  </a:cubicBezTo>
                  <a:cubicBezTo>
                    <a:pt x="166" y="6"/>
                    <a:pt x="165" y="8"/>
                    <a:pt x="162" y="7"/>
                  </a:cubicBezTo>
                  <a:cubicBezTo>
                    <a:pt x="159" y="5"/>
                    <a:pt x="153" y="6"/>
                    <a:pt x="150" y="8"/>
                  </a:cubicBezTo>
                  <a:cubicBezTo>
                    <a:pt x="149" y="9"/>
                    <a:pt x="141" y="13"/>
                    <a:pt x="138" y="16"/>
                  </a:cubicBezTo>
                  <a:cubicBezTo>
                    <a:pt x="134" y="20"/>
                    <a:pt x="143" y="14"/>
                    <a:pt x="133" y="22"/>
                  </a:cubicBezTo>
                  <a:cubicBezTo>
                    <a:pt x="123" y="29"/>
                    <a:pt x="122" y="33"/>
                    <a:pt x="120" y="35"/>
                  </a:cubicBezTo>
                  <a:cubicBezTo>
                    <a:pt x="118" y="38"/>
                    <a:pt x="112" y="47"/>
                    <a:pt x="111" y="51"/>
                  </a:cubicBezTo>
                  <a:cubicBezTo>
                    <a:pt x="110" y="53"/>
                    <a:pt x="110" y="57"/>
                    <a:pt x="108" y="61"/>
                  </a:cubicBezTo>
                  <a:cubicBezTo>
                    <a:pt x="109" y="60"/>
                    <a:pt x="110" y="59"/>
                    <a:pt x="110" y="58"/>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10" y="59"/>
                    <a:pt x="109" y="62"/>
                    <a:pt x="108" y="64"/>
                  </a:cubicBezTo>
                  <a:cubicBezTo>
                    <a:pt x="109" y="63"/>
                    <a:pt x="110" y="62"/>
                    <a:pt x="110" y="62"/>
                  </a:cubicBezTo>
                  <a:cubicBezTo>
                    <a:pt x="110" y="62"/>
                    <a:pt x="109" y="70"/>
                    <a:pt x="107" y="72"/>
                  </a:cubicBezTo>
                  <a:cubicBezTo>
                    <a:pt x="107" y="71"/>
                    <a:pt x="110" y="70"/>
                    <a:pt x="110" y="70"/>
                  </a:cubicBezTo>
                  <a:cubicBezTo>
                    <a:pt x="110" y="70"/>
                    <a:pt x="108" y="72"/>
                    <a:pt x="108" y="76"/>
                  </a:cubicBezTo>
                  <a:cubicBezTo>
                    <a:pt x="108" y="79"/>
                    <a:pt x="109" y="83"/>
                    <a:pt x="109" y="86"/>
                  </a:cubicBezTo>
                  <a:cubicBezTo>
                    <a:pt x="111" y="84"/>
                    <a:pt x="113" y="102"/>
                    <a:pt x="113" y="104"/>
                  </a:cubicBezTo>
                  <a:cubicBezTo>
                    <a:pt x="114" y="109"/>
                    <a:pt x="109" y="106"/>
                    <a:pt x="111" y="111"/>
                  </a:cubicBezTo>
                  <a:cubicBezTo>
                    <a:pt x="112" y="116"/>
                    <a:pt x="113" y="128"/>
                    <a:pt x="114" y="132"/>
                  </a:cubicBezTo>
                  <a:cubicBezTo>
                    <a:pt x="116" y="136"/>
                    <a:pt x="115" y="138"/>
                    <a:pt x="115" y="143"/>
                  </a:cubicBezTo>
                  <a:cubicBezTo>
                    <a:pt x="116" y="149"/>
                    <a:pt x="121" y="172"/>
                    <a:pt x="126" y="181"/>
                  </a:cubicBezTo>
                  <a:cubicBezTo>
                    <a:pt x="127" y="185"/>
                    <a:pt x="132" y="199"/>
                    <a:pt x="154" y="220"/>
                  </a:cubicBezTo>
                  <a:cubicBezTo>
                    <a:pt x="157" y="223"/>
                    <a:pt x="158" y="224"/>
                    <a:pt x="159" y="227"/>
                  </a:cubicBezTo>
                  <a:cubicBezTo>
                    <a:pt x="159" y="229"/>
                    <a:pt x="157" y="227"/>
                    <a:pt x="157" y="234"/>
                  </a:cubicBezTo>
                  <a:cubicBezTo>
                    <a:pt x="158" y="241"/>
                    <a:pt x="159" y="246"/>
                    <a:pt x="159" y="251"/>
                  </a:cubicBezTo>
                  <a:cubicBezTo>
                    <a:pt x="159" y="256"/>
                    <a:pt x="160" y="256"/>
                    <a:pt x="155" y="258"/>
                  </a:cubicBezTo>
                  <a:cubicBezTo>
                    <a:pt x="151" y="261"/>
                    <a:pt x="140" y="268"/>
                    <a:pt x="133" y="277"/>
                  </a:cubicBezTo>
                  <a:cubicBezTo>
                    <a:pt x="131" y="280"/>
                    <a:pt x="114" y="284"/>
                    <a:pt x="103" y="296"/>
                  </a:cubicBezTo>
                  <a:cubicBezTo>
                    <a:pt x="101" y="298"/>
                    <a:pt x="90" y="306"/>
                    <a:pt x="84" y="311"/>
                  </a:cubicBezTo>
                  <a:cubicBezTo>
                    <a:pt x="81" y="313"/>
                    <a:pt x="72" y="324"/>
                    <a:pt x="70" y="329"/>
                  </a:cubicBezTo>
                  <a:cubicBezTo>
                    <a:pt x="68" y="335"/>
                    <a:pt x="65" y="352"/>
                    <a:pt x="61" y="363"/>
                  </a:cubicBezTo>
                  <a:cubicBezTo>
                    <a:pt x="60" y="366"/>
                    <a:pt x="59" y="367"/>
                    <a:pt x="59" y="374"/>
                  </a:cubicBezTo>
                  <a:cubicBezTo>
                    <a:pt x="60" y="380"/>
                    <a:pt x="60" y="395"/>
                    <a:pt x="60" y="402"/>
                  </a:cubicBezTo>
                  <a:cubicBezTo>
                    <a:pt x="61" y="408"/>
                    <a:pt x="62" y="408"/>
                    <a:pt x="59" y="416"/>
                  </a:cubicBezTo>
                  <a:cubicBezTo>
                    <a:pt x="57" y="424"/>
                    <a:pt x="44" y="489"/>
                    <a:pt x="43" y="496"/>
                  </a:cubicBezTo>
                  <a:cubicBezTo>
                    <a:pt x="42" y="503"/>
                    <a:pt x="35" y="530"/>
                    <a:pt x="35" y="569"/>
                  </a:cubicBezTo>
                  <a:cubicBezTo>
                    <a:pt x="34" y="590"/>
                    <a:pt x="34" y="591"/>
                    <a:pt x="32" y="605"/>
                  </a:cubicBezTo>
                  <a:cubicBezTo>
                    <a:pt x="32" y="610"/>
                    <a:pt x="33" y="637"/>
                    <a:pt x="33" y="643"/>
                  </a:cubicBezTo>
                  <a:cubicBezTo>
                    <a:pt x="33" y="652"/>
                    <a:pt x="31" y="646"/>
                    <a:pt x="29" y="658"/>
                  </a:cubicBezTo>
                  <a:cubicBezTo>
                    <a:pt x="28" y="663"/>
                    <a:pt x="19" y="686"/>
                    <a:pt x="20" y="730"/>
                  </a:cubicBezTo>
                  <a:cubicBezTo>
                    <a:pt x="20" y="733"/>
                    <a:pt x="18" y="740"/>
                    <a:pt x="21" y="753"/>
                  </a:cubicBezTo>
                  <a:cubicBezTo>
                    <a:pt x="21" y="757"/>
                    <a:pt x="22" y="760"/>
                    <a:pt x="22" y="772"/>
                  </a:cubicBezTo>
                  <a:cubicBezTo>
                    <a:pt x="22" y="777"/>
                    <a:pt x="23" y="803"/>
                    <a:pt x="22" y="806"/>
                  </a:cubicBezTo>
                  <a:cubicBezTo>
                    <a:pt x="22" y="810"/>
                    <a:pt x="23" y="815"/>
                    <a:pt x="4" y="856"/>
                  </a:cubicBezTo>
                  <a:cubicBezTo>
                    <a:pt x="1" y="863"/>
                    <a:pt x="0" y="862"/>
                    <a:pt x="2" y="874"/>
                  </a:cubicBezTo>
                  <a:cubicBezTo>
                    <a:pt x="3" y="879"/>
                    <a:pt x="5" y="899"/>
                    <a:pt x="6" y="902"/>
                  </a:cubicBezTo>
                  <a:cubicBezTo>
                    <a:pt x="6" y="904"/>
                    <a:pt x="8" y="905"/>
                    <a:pt x="14" y="911"/>
                  </a:cubicBezTo>
                  <a:cubicBezTo>
                    <a:pt x="17" y="914"/>
                    <a:pt x="21" y="922"/>
                    <a:pt x="32" y="924"/>
                  </a:cubicBezTo>
                  <a:cubicBezTo>
                    <a:pt x="35" y="925"/>
                    <a:pt x="44" y="931"/>
                    <a:pt x="45" y="925"/>
                  </a:cubicBezTo>
                  <a:cubicBezTo>
                    <a:pt x="46" y="920"/>
                    <a:pt x="45" y="922"/>
                    <a:pt x="51" y="920"/>
                  </a:cubicBezTo>
                  <a:cubicBezTo>
                    <a:pt x="60" y="918"/>
                    <a:pt x="60" y="916"/>
                    <a:pt x="60" y="920"/>
                  </a:cubicBezTo>
                  <a:cubicBezTo>
                    <a:pt x="60" y="925"/>
                    <a:pt x="64" y="957"/>
                    <a:pt x="68" y="1063"/>
                  </a:cubicBezTo>
                  <a:cubicBezTo>
                    <a:pt x="69" y="1067"/>
                    <a:pt x="69" y="1137"/>
                    <a:pt x="78" y="1180"/>
                  </a:cubicBezTo>
                  <a:cubicBezTo>
                    <a:pt x="79" y="1185"/>
                    <a:pt x="100" y="1255"/>
                    <a:pt x="103" y="1269"/>
                  </a:cubicBezTo>
                  <a:cubicBezTo>
                    <a:pt x="105" y="1280"/>
                    <a:pt x="105" y="1280"/>
                    <a:pt x="105" y="1294"/>
                  </a:cubicBezTo>
                  <a:cubicBezTo>
                    <a:pt x="105" y="1300"/>
                    <a:pt x="102" y="1382"/>
                    <a:pt x="102" y="1388"/>
                  </a:cubicBezTo>
                  <a:cubicBezTo>
                    <a:pt x="103" y="1394"/>
                    <a:pt x="101" y="1412"/>
                    <a:pt x="120" y="1468"/>
                  </a:cubicBezTo>
                  <a:cubicBezTo>
                    <a:pt x="122" y="1475"/>
                    <a:pt x="126" y="1472"/>
                    <a:pt x="119" y="1478"/>
                  </a:cubicBezTo>
                  <a:cubicBezTo>
                    <a:pt x="116" y="1481"/>
                    <a:pt x="121" y="1480"/>
                    <a:pt x="114" y="1485"/>
                  </a:cubicBezTo>
                  <a:cubicBezTo>
                    <a:pt x="107" y="1490"/>
                    <a:pt x="105" y="1494"/>
                    <a:pt x="84" y="1502"/>
                  </a:cubicBezTo>
                  <a:cubicBezTo>
                    <a:pt x="81" y="1503"/>
                    <a:pt x="70" y="1505"/>
                    <a:pt x="66" y="1510"/>
                  </a:cubicBezTo>
                  <a:cubicBezTo>
                    <a:pt x="63" y="1513"/>
                    <a:pt x="59" y="1516"/>
                    <a:pt x="61" y="1526"/>
                  </a:cubicBezTo>
                  <a:cubicBezTo>
                    <a:pt x="61" y="1528"/>
                    <a:pt x="62" y="1529"/>
                    <a:pt x="58" y="1530"/>
                  </a:cubicBezTo>
                  <a:cubicBezTo>
                    <a:pt x="55" y="1532"/>
                    <a:pt x="56" y="1531"/>
                    <a:pt x="55" y="1536"/>
                  </a:cubicBezTo>
                  <a:cubicBezTo>
                    <a:pt x="55" y="1540"/>
                    <a:pt x="55" y="1541"/>
                    <a:pt x="62" y="1544"/>
                  </a:cubicBezTo>
                  <a:cubicBezTo>
                    <a:pt x="66" y="1545"/>
                    <a:pt x="89" y="1550"/>
                    <a:pt x="118" y="1549"/>
                  </a:cubicBezTo>
                  <a:cubicBezTo>
                    <a:pt x="122" y="1549"/>
                    <a:pt x="135" y="1550"/>
                    <a:pt x="168" y="1540"/>
                  </a:cubicBezTo>
                  <a:cubicBezTo>
                    <a:pt x="172" y="1538"/>
                    <a:pt x="172" y="1523"/>
                    <a:pt x="188" y="1518"/>
                  </a:cubicBezTo>
                  <a:cubicBezTo>
                    <a:pt x="189" y="1518"/>
                    <a:pt x="190" y="1520"/>
                    <a:pt x="198" y="1524"/>
                  </a:cubicBezTo>
                  <a:cubicBezTo>
                    <a:pt x="207" y="1527"/>
                    <a:pt x="205" y="1528"/>
                    <a:pt x="234" y="1521"/>
                  </a:cubicBezTo>
                  <a:cubicBezTo>
                    <a:pt x="249" y="1517"/>
                    <a:pt x="247" y="1516"/>
                    <a:pt x="247" y="1501"/>
                  </a:cubicBezTo>
                  <a:cubicBezTo>
                    <a:pt x="246" y="1492"/>
                    <a:pt x="245" y="1486"/>
                    <a:pt x="243" y="1485"/>
                  </a:cubicBezTo>
                  <a:cubicBezTo>
                    <a:pt x="241" y="1483"/>
                    <a:pt x="243" y="1481"/>
                    <a:pt x="243" y="1477"/>
                  </a:cubicBezTo>
                  <a:cubicBezTo>
                    <a:pt x="243" y="1473"/>
                    <a:pt x="243" y="1470"/>
                    <a:pt x="246" y="1477"/>
                  </a:cubicBezTo>
                  <a:cubicBezTo>
                    <a:pt x="249" y="1484"/>
                    <a:pt x="256" y="1499"/>
                    <a:pt x="257" y="1501"/>
                  </a:cubicBezTo>
                  <a:cubicBezTo>
                    <a:pt x="261" y="1506"/>
                    <a:pt x="262" y="1503"/>
                    <a:pt x="258" y="1507"/>
                  </a:cubicBezTo>
                  <a:cubicBezTo>
                    <a:pt x="255" y="1511"/>
                    <a:pt x="246" y="1528"/>
                    <a:pt x="247" y="1530"/>
                  </a:cubicBezTo>
                  <a:cubicBezTo>
                    <a:pt x="247" y="1533"/>
                    <a:pt x="244" y="1540"/>
                    <a:pt x="243" y="1542"/>
                  </a:cubicBezTo>
                  <a:cubicBezTo>
                    <a:pt x="242" y="1544"/>
                    <a:pt x="240" y="1550"/>
                    <a:pt x="240" y="1553"/>
                  </a:cubicBezTo>
                  <a:cubicBezTo>
                    <a:pt x="240" y="1557"/>
                    <a:pt x="238" y="1558"/>
                    <a:pt x="237" y="1559"/>
                  </a:cubicBezTo>
                  <a:cubicBezTo>
                    <a:pt x="236" y="1561"/>
                    <a:pt x="234" y="1562"/>
                    <a:pt x="234" y="1567"/>
                  </a:cubicBezTo>
                  <a:cubicBezTo>
                    <a:pt x="234" y="1572"/>
                    <a:pt x="234" y="1577"/>
                    <a:pt x="260" y="1580"/>
                  </a:cubicBezTo>
                  <a:cubicBezTo>
                    <a:pt x="265" y="1580"/>
                    <a:pt x="299" y="1585"/>
                    <a:pt x="322" y="1575"/>
                  </a:cubicBezTo>
                  <a:cubicBezTo>
                    <a:pt x="339" y="1568"/>
                    <a:pt x="342" y="1561"/>
                    <a:pt x="342" y="1554"/>
                  </a:cubicBezTo>
                  <a:cubicBezTo>
                    <a:pt x="343" y="1542"/>
                    <a:pt x="340" y="1549"/>
                    <a:pt x="348" y="1542"/>
                  </a:cubicBezTo>
                  <a:cubicBezTo>
                    <a:pt x="352" y="1539"/>
                    <a:pt x="350" y="1534"/>
                    <a:pt x="350" y="1523"/>
                  </a:cubicBezTo>
                  <a:cubicBezTo>
                    <a:pt x="352" y="1497"/>
                    <a:pt x="345" y="1510"/>
                    <a:pt x="350" y="1500"/>
                  </a:cubicBezTo>
                  <a:cubicBezTo>
                    <a:pt x="353" y="1494"/>
                    <a:pt x="351" y="1494"/>
                    <a:pt x="367" y="1428"/>
                  </a:cubicBezTo>
                  <a:cubicBezTo>
                    <a:pt x="366" y="1434"/>
                    <a:pt x="379" y="1389"/>
                    <a:pt x="380" y="1368"/>
                  </a:cubicBezTo>
                  <a:cubicBezTo>
                    <a:pt x="381" y="1365"/>
                    <a:pt x="381" y="1309"/>
                    <a:pt x="376" y="1249"/>
                  </a:cubicBezTo>
                  <a:cubicBezTo>
                    <a:pt x="375" y="1244"/>
                    <a:pt x="362" y="1173"/>
                    <a:pt x="369" y="1139"/>
                  </a:cubicBezTo>
                  <a:cubicBezTo>
                    <a:pt x="370" y="1133"/>
                    <a:pt x="373" y="1106"/>
                    <a:pt x="368" y="1035"/>
                  </a:cubicBezTo>
                  <a:cubicBezTo>
                    <a:pt x="368" y="1030"/>
                    <a:pt x="363" y="999"/>
                    <a:pt x="369" y="947"/>
                  </a:cubicBezTo>
                  <a:cubicBezTo>
                    <a:pt x="370" y="942"/>
                    <a:pt x="369" y="841"/>
                    <a:pt x="368" y="825"/>
                  </a:cubicBezTo>
                  <a:cubicBezTo>
                    <a:pt x="368" y="817"/>
                    <a:pt x="379" y="776"/>
                    <a:pt x="366" y="725"/>
                  </a:cubicBezTo>
                  <a:cubicBezTo>
                    <a:pt x="364" y="720"/>
                    <a:pt x="363" y="722"/>
                    <a:pt x="370" y="720"/>
                  </a:cubicBezTo>
                  <a:cubicBezTo>
                    <a:pt x="377" y="718"/>
                    <a:pt x="399" y="710"/>
                    <a:pt x="414" y="691"/>
                  </a:cubicBezTo>
                  <a:cubicBezTo>
                    <a:pt x="417" y="687"/>
                    <a:pt x="414" y="692"/>
                    <a:pt x="423" y="689"/>
                  </a:cubicBezTo>
                  <a:cubicBezTo>
                    <a:pt x="430" y="686"/>
                    <a:pt x="436" y="676"/>
                    <a:pt x="438" y="671"/>
                  </a:cubicBezTo>
                  <a:cubicBezTo>
                    <a:pt x="441" y="666"/>
                    <a:pt x="454" y="657"/>
                    <a:pt x="460" y="652"/>
                  </a:cubicBezTo>
                  <a:cubicBezTo>
                    <a:pt x="466" y="647"/>
                    <a:pt x="478" y="643"/>
                    <a:pt x="483" y="645"/>
                  </a:cubicBezTo>
                  <a:cubicBezTo>
                    <a:pt x="486" y="646"/>
                    <a:pt x="489" y="645"/>
                    <a:pt x="500" y="627"/>
                  </a:cubicBezTo>
                  <a:cubicBezTo>
                    <a:pt x="503" y="622"/>
                    <a:pt x="514" y="615"/>
                    <a:pt x="517" y="613"/>
                  </a:cubicBezTo>
                  <a:cubicBezTo>
                    <a:pt x="520" y="610"/>
                    <a:pt x="521" y="600"/>
                    <a:pt x="533" y="585"/>
                  </a:cubicBezTo>
                  <a:cubicBezTo>
                    <a:pt x="538" y="579"/>
                    <a:pt x="542" y="572"/>
                    <a:pt x="559" y="553"/>
                  </a:cubicBezTo>
                  <a:cubicBezTo>
                    <a:pt x="568" y="543"/>
                    <a:pt x="557" y="545"/>
                    <a:pt x="566" y="539"/>
                  </a:cubicBezTo>
                  <a:cubicBezTo>
                    <a:pt x="571" y="535"/>
                    <a:pt x="571" y="538"/>
                    <a:pt x="581" y="486"/>
                  </a:cubicBezTo>
                  <a:cubicBezTo>
                    <a:pt x="581" y="481"/>
                    <a:pt x="578" y="464"/>
                    <a:pt x="556" y="431"/>
                  </a:cubicBezTo>
                  <a:close/>
                  <a:moveTo>
                    <a:pt x="463" y="519"/>
                  </a:moveTo>
                  <a:cubicBezTo>
                    <a:pt x="453" y="531"/>
                    <a:pt x="463" y="534"/>
                    <a:pt x="458" y="536"/>
                  </a:cubicBezTo>
                  <a:cubicBezTo>
                    <a:pt x="445" y="542"/>
                    <a:pt x="443" y="544"/>
                    <a:pt x="441" y="549"/>
                  </a:cubicBezTo>
                  <a:cubicBezTo>
                    <a:pt x="438" y="554"/>
                    <a:pt x="439" y="556"/>
                    <a:pt x="434" y="559"/>
                  </a:cubicBezTo>
                  <a:cubicBezTo>
                    <a:pt x="420" y="568"/>
                    <a:pt x="425" y="563"/>
                    <a:pt x="421" y="594"/>
                  </a:cubicBezTo>
                  <a:cubicBezTo>
                    <a:pt x="421" y="600"/>
                    <a:pt x="422" y="600"/>
                    <a:pt x="420" y="603"/>
                  </a:cubicBezTo>
                  <a:cubicBezTo>
                    <a:pt x="417" y="606"/>
                    <a:pt x="420" y="607"/>
                    <a:pt x="416" y="612"/>
                  </a:cubicBezTo>
                  <a:cubicBezTo>
                    <a:pt x="411" y="619"/>
                    <a:pt x="386" y="649"/>
                    <a:pt x="380" y="652"/>
                  </a:cubicBezTo>
                  <a:cubicBezTo>
                    <a:pt x="378" y="652"/>
                    <a:pt x="381" y="653"/>
                    <a:pt x="376" y="654"/>
                  </a:cubicBezTo>
                  <a:cubicBezTo>
                    <a:pt x="358" y="659"/>
                    <a:pt x="351" y="654"/>
                    <a:pt x="348" y="651"/>
                  </a:cubicBezTo>
                  <a:cubicBezTo>
                    <a:pt x="335" y="636"/>
                    <a:pt x="335" y="629"/>
                    <a:pt x="335" y="625"/>
                  </a:cubicBezTo>
                  <a:cubicBezTo>
                    <a:pt x="335" y="621"/>
                    <a:pt x="334" y="622"/>
                    <a:pt x="339" y="621"/>
                  </a:cubicBezTo>
                  <a:cubicBezTo>
                    <a:pt x="349" y="621"/>
                    <a:pt x="361" y="615"/>
                    <a:pt x="365" y="612"/>
                  </a:cubicBezTo>
                  <a:cubicBezTo>
                    <a:pt x="374" y="603"/>
                    <a:pt x="410" y="559"/>
                    <a:pt x="413" y="554"/>
                  </a:cubicBezTo>
                  <a:cubicBezTo>
                    <a:pt x="418" y="548"/>
                    <a:pt x="417" y="548"/>
                    <a:pt x="417" y="544"/>
                  </a:cubicBezTo>
                  <a:cubicBezTo>
                    <a:pt x="417" y="540"/>
                    <a:pt x="420" y="486"/>
                    <a:pt x="420" y="480"/>
                  </a:cubicBezTo>
                  <a:cubicBezTo>
                    <a:pt x="421" y="474"/>
                    <a:pt x="420" y="473"/>
                    <a:pt x="422" y="475"/>
                  </a:cubicBezTo>
                  <a:cubicBezTo>
                    <a:pt x="436" y="488"/>
                    <a:pt x="443" y="490"/>
                    <a:pt x="449" y="491"/>
                  </a:cubicBezTo>
                  <a:cubicBezTo>
                    <a:pt x="456" y="493"/>
                    <a:pt x="451" y="491"/>
                    <a:pt x="453" y="498"/>
                  </a:cubicBezTo>
                  <a:cubicBezTo>
                    <a:pt x="455" y="512"/>
                    <a:pt x="458" y="510"/>
                    <a:pt x="461" y="512"/>
                  </a:cubicBezTo>
                  <a:cubicBezTo>
                    <a:pt x="463" y="514"/>
                    <a:pt x="466" y="515"/>
                    <a:pt x="463" y="519"/>
                  </a:cubicBezTo>
                  <a:close/>
                </a:path>
              </a:pathLst>
            </a:custGeom>
            <a:gradFill flip="none" rotWithShape="1">
              <a:gsLst>
                <a:gs pos="0">
                  <a:schemeClr val="accent5">
                    <a:alpha val="65000"/>
                  </a:schemeClr>
                </a:gs>
                <a:gs pos="100000">
                  <a:srgbClr val="FFFFFF"/>
                </a:gs>
              </a:gsLst>
              <a:lin ang="16200000" scaled="1"/>
              <a:tileRect/>
            </a:gra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000">
                <a:solidFill>
                  <a:prstClr val="black"/>
                </a:solidFill>
                <a:latin typeface="Segoe UI"/>
                <a:cs typeface="+mn-cs"/>
              </a:endParaRPr>
            </a:p>
          </p:txBody>
        </p:sp>
      </p:grpSp>
      <p:pic>
        <p:nvPicPr>
          <p:cNvPr id="1026" name="Picture 2"/>
          <p:cNvPicPr>
            <a:picLocks noChangeAspect="1" noChangeArrowheads="1"/>
          </p:cNvPicPr>
          <p:nvPr/>
        </p:nvPicPr>
        <p:blipFill>
          <a:blip r:embed="rId4" cstate="print"/>
          <a:srcRect/>
          <a:stretch>
            <a:fillRect/>
          </a:stretch>
        </p:blipFill>
        <p:spPr bwMode="auto">
          <a:xfrm>
            <a:off x="1143000" y="1828800"/>
            <a:ext cx="6781800" cy="4767571"/>
          </a:xfrm>
          <a:prstGeom prst="rect">
            <a:avLst/>
          </a:prstGeom>
          <a:noFill/>
          <a:ln w="9525">
            <a:noFill/>
            <a:miter lim="800000"/>
            <a:headEnd/>
            <a:tailEnd/>
          </a:ln>
        </p:spPr>
      </p:pic>
    </p:spTree>
    <p:extLst>
      <p:ext uri="{BB962C8B-B14F-4D97-AF65-F5344CB8AC3E}">
        <p14:creationId xmlns:p14="http://schemas.microsoft.com/office/powerpoint/2010/main" xmlns="" val="2357373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2"/>
                                        </p:tgtEl>
                                        <p:attrNameLst>
                                          <p:attrName>style.opacity</p:attrName>
                                        </p:attrNameLst>
                                      </p:cBhvr>
                                      <p:to>
                                        <p:strVal val="0.25"/>
                                      </p:to>
                                    </p:set>
                                    <p:animEffect filter="image" prLst="opacity: 0.25">
                                      <p:cBhvr rctx="IE">
                                        <p:cTn id="7" dur="indefinite"/>
                                        <p:tgtEl>
                                          <p:spTgt spid="32"/>
                                        </p:tgtEl>
                                      </p:cBhvr>
                                    </p:animEffect>
                                  </p:childTnLst>
                                </p:cTn>
                              </p:par>
                              <p:par>
                                <p:cTn id="8" presetID="9" presetClass="emph" presetSubtype="0" nodeType="withEffect">
                                  <p:stCondLst>
                                    <p:cond delay="0"/>
                                  </p:stCondLst>
                                  <p:childTnLst>
                                    <p:set>
                                      <p:cBhvr rctx="PPT">
                                        <p:cTn id="9" dur="indefinite"/>
                                        <p:tgtEl>
                                          <p:spTgt spid="54"/>
                                        </p:tgtEl>
                                        <p:attrNameLst>
                                          <p:attrName>style.opacity</p:attrName>
                                        </p:attrNameLst>
                                      </p:cBhvr>
                                      <p:to>
                                        <p:strVal val="0.25"/>
                                      </p:to>
                                    </p:set>
                                    <p:animEffect filter="image" prLst="opacity: 0.25">
                                      <p:cBhvr rctx="IE">
                                        <p:cTn id="10" dur="indefinite"/>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enda_tab.png"/>
          <p:cNvPicPr>
            <a:picLocks noChangeAspect="1"/>
          </p:cNvPicPr>
          <p:nvPr/>
        </p:nvPicPr>
        <p:blipFill>
          <a:blip r:embed="rId3" cstate="print"/>
          <a:stretch>
            <a:fillRect/>
          </a:stretch>
        </p:blipFill>
        <p:spPr>
          <a:xfrm>
            <a:off x="3580954" y="1627167"/>
            <a:ext cx="5124450" cy="581025"/>
          </a:xfrm>
          <a:prstGeom prst="rect">
            <a:avLst/>
          </a:prstGeom>
        </p:spPr>
      </p:pic>
      <p:pic>
        <p:nvPicPr>
          <p:cNvPr id="7" name="Picture 6" descr="agenda_tab.png"/>
          <p:cNvPicPr>
            <a:picLocks noChangeAspect="1"/>
          </p:cNvPicPr>
          <p:nvPr/>
        </p:nvPicPr>
        <p:blipFill>
          <a:blip r:embed="rId3" cstate="print"/>
          <a:stretch>
            <a:fillRect/>
          </a:stretch>
        </p:blipFill>
        <p:spPr>
          <a:xfrm>
            <a:off x="3580954" y="2308205"/>
            <a:ext cx="5124450" cy="581025"/>
          </a:xfrm>
          <a:prstGeom prst="rect">
            <a:avLst/>
          </a:prstGeom>
        </p:spPr>
      </p:pic>
      <p:pic>
        <p:nvPicPr>
          <p:cNvPr id="8" name="Picture 7" descr="agenda_tab.png"/>
          <p:cNvPicPr>
            <a:picLocks noChangeAspect="1"/>
          </p:cNvPicPr>
          <p:nvPr/>
        </p:nvPicPr>
        <p:blipFill>
          <a:blip r:embed="rId3" cstate="print"/>
          <a:stretch>
            <a:fillRect/>
          </a:stretch>
        </p:blipFill>
        <p:spPr>
          <a:xfrm>
            <a:off x="3580954" y="2989243"/>
            <a:ext cx="5124450" cy="581025"/>
          </a:xfrm>
          <a:prstGeom prst="rect">
            <a:avLst/>
          </a:prstGeom>
        </p:spPr>
      </p:pic>
      <p:pic>
        <p:nvPicPr>
          <p:cNvPr id="9" name="Picture 8" descr="agenda_tab.png"/>
          <p:cNvPicPr>
            <a:picLocks noChangeAspect="1"/>
          </p:cNvPicPr>
          <p:nvPr/>
        </p:nvPicPr>
        <p:blipFill>
          <a:blip r:embed="rId3" cstate="print"/>
          <a:stretch>
            <a:fillRect/>
          </a:stretch>
        </p:blipFill>
        <p:spPr>
          <a:xfrm>
            <a:off x="3580954" y="3670281"/>
            <a:ext cx="5124450" cy="581025"/>
          </a:xfrm>
          <a:prstGeom prst="rect">
            <a:avLst/>
          </a:prstGeom>
        </p:spPr>
      </p:pic>
      <p:pic>
        <p:nvPicPr>
          <p:cNvPr id="10" name="Picture 9" descr="agenda_tab.png"/>
          <p:cNvPicPr>
            <a:picLocks noChangeAspect="1"/>
          </p:cNvPicPr>
          <p:nvPr/>
        </p:nvPicPr>
        <p:blipFill>
          <a:blip r:embed="rId3" cstate="print"/>
          <a:stretch>
            <a:fillRect/>
          </a:stretch>
        </p:blipFill>
        <p:spPr>
          <a:xfrm>
            <a:off x="3580954" y="4351319"/>
            <a:ext cx="5124450" cy="581025"/>
          </a:xfrm>
          <a:prstGeom prst="rect">
            <a:avLst/>
          </a:prstGeom>
        </p:spPr>
      </p:pic>
      <p:sp>
        <p:nvSpPr>
          <p:cNvPr id="13" name="Content Placeholder 2"/>
          <p:cNvSpPr txBox="1">
            <a:spLocks/>
          </p:cNvSpPr>
          <p:nvPr/>
        </p:nvSpPr>
        <p:spPr bwMode="auto">
          <a:xfrm>
            <a:off x="3733354" y="1684317"/>
            <a:ext cx="4648200" cy="5402283"/>
          </a:xfrm>
          <a:prstGeom prst="rect">
            <a:avLst/>
          </a:prstGeom>
          <a:noFill/>
          <a:ln>
            <a:noFill/>
          </a:ln>
          <a:effectLst/>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1pPr>
            <a:lvl2pPr marL="74295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2pPr>
            <a:lvl3pPr marL="11430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3pPr>
            <a:lvl4pPr marL="16002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4pPr>
            <a:lvl5pPr marL="20574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ct val="0"/>
              </a:spcBef>
              <a:spcAft>
                <a:spcPts val="1600"/>
              </a:spcAft>
              <a:buClrTx/>
              <a:buFont typeface="Arial" pitchFamily="34" charset="0"/>
              <a:buNone/>
              <a:defRPr/>
            </a:pPr>
            <a:r>
              <a:rPr lang="en-US" sz="1800" b="1" dirty="0" smtClean="0">
                <a:solidFill>
                  <a:schemeClr val="bg1">
                    <a:lumMod val="75000"/>
                  </a:schemeClr>
                </a:solidFill>
                <a:latin typeface="+mj-lt"/>
              </a:rPr>
              <a:t>Dynamics GP Statement of Direction</a:t>
            </a:r>
          </a:p>
          <a:p>
            <a:pPr>
              <a:spcBef>
                <a:spcPts val="1600"/>
              </a:spcBef>
              <a:spcAft>
                <a:spcPts val="1600"/>
              </a:spcAft>
              <a:buFont typeface="Arial" pitchFamily="34" charset="0"/>
              <a:buNone/>
            </a:pPr>
            <a:r>
              <a:rPr lang="en-US" sz="1800" b="1" dirty="0" smtClean="0">
                <a:solidFill>
                  <a:schemeClr val="bg1">
                    <a:lumMod val="75000"/>
                  </a:schemeClr>
                </a:solidFill>
                <a:latin typeface="+mj-lt"/>
              </a:rPr>
              <a:t>GP 2010 Improvement Summary</a:t>
            </a:r>
          </a:p>
          <a:p>
            <a:pPr>
              <a:spcBef>
                <a:spcPts val="1600"/>
              </a:spcBef>
              <a:spcAft>
                <a:spcPts val="1600"/>
              </a:spcAft>
              <a:buFont typeface="Arial" pitchFamily="34" charset="0"/>
              <a:buNone/>
            </a:pPr>
            <a:r>
              <a:rPr lang="en-US" sz="1800" b="1" dirty="0" smtClean="0">
                <a:solidFill>
                  <a:schemeClr val="accent2"/>
                </a:solidFill>
                <a:latin typeface="Arial" pitchFamily="34" charset="0"/>
                <a:cs typeface="Arial" pitchFamily="34" charset="0"/>
              </a:rPr>
              <a:t>What’s New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Licensing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Next Steps</a:t>
            </a:r>
          </a:p>
        </p:txBody>
      </p:sp>
      <p:sp>
        <p:nvSpPr>
          <p:cNvPr id="14" name="Title 1"/>
          <p:cNvSpPr txBox="1">
            <a:spLocks/>
          </p:cNvSpPr>
          <p:nvPr/>
        </p:nvSpPr>
        <p:spPr>
          <a:xfrm>
            <a:off x="914400" y="457200"/>
            <a:ext cx="8020496" cy="457200"/>
          </a:xfrm>
          <a:prstGeom prst="rect">
            <a:avLst/>
          </a:prstGeom>
        </p:spPr>
        <p:txBody>
          <a:bodyPr vert="horz" lIns="91440" tIns="45720" rIns="91440" bIns="45720" rtlCol="0" anchor="b" anchorCtr="0">
            <a:noAutofit/>
          </a:bodyPr>
          <a:lstStyle/>
          <a:p>
            <a:pPr fontAlgn="auto">
              <a:spcAft>
                <a:spcPts val="0"/>
              </a:spcAft>
              <a:defRPr/>
            </a:pPr>
            <a:r>
              <a:rPr lang="en-US" sz="3600" dirty="0" smtClean="0">
                <a:solidFill>
                  <a:prstClr val="black">
                    <a:lumMod val="85000"/>
                    <a:lumOff val="15000"/>
                  </a:prstClr>
                </a:solidFill>
                <a:latin typeface="+mj-lt"/>
              </a:rPr>
              <a:t>Agenda</a:t>
            </a:r>
            <a:endParaRPr lang="en-US" sz="3600" dirty="0">
              <a:solidFill>
                <a:prstClr val="black">
                  <a:lumMod val="85000"/>
                  <a:lumOff val="15000"/>
                </a:prstClr>
              </a:solidFill>
              <a:latin typeface="+mj-lt"/>
            </a:endParaRPr>
          </a:p>
        </p:txBody>
      </p:sp>
    </p:spTree>
    <p:extLst>
      <p:ext uri="{BB962C8B-B14F-4D97-AF65-F5344CB8AC3E}">
        <p14:creationId xmlns:p14="http://schemas.microsoft.com/office/powerpoint/2010/main" xmlns="" val="33013109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1" y="4343400"/>
            <a:ext cx="8458200" cy="1362075"/>
          </a:xfrm>
        </p:spPr>
        <p:txBody>
          <a:bodyPr>
            <a:normAutofit/>
          </a:bodyPr>
          <a:lstStyle/>
          <a:p>
            <a:r>
              <a:rPr lang="en-US" sz="3700" dirty="0" smtClean="0"/>
              <a:t>What’s New in . . .System and Workflow</a:t>
            </a:r>
            <a:endParaRPr lang="en-US" sz="3700" dirty="0" smtClean="0">
              <a:solidFill>
                <a:srgbClr val="E46C0A"/>
              </a:solidFill>
            </a:endParaRPr>
          </a:p>
        </p:txBody>
      </p:sp>
    </p:spTree>
    <p:extLst>
      <p:ext uri="{BB962C8B-B14F-4D97-AF65-F5344CB8AC3E}">
        <p14:creationId xmlns:p14="http://schemas.microsoft.com/office/powerpoint/2010/main" xmlns="" val="2311302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5313" y="990600"/>
            <a:ext cx="8020050" cy="457200"/>
          </a:xfrm>
        </p:spPr>
        <p:txBody>
          <a:bodyPr/>
          <a:lstStyle/>
          <a:p>
            <a:r>
              <a:rPr lang="en-US" sz="3600" dirty="0" smtClean="0"/>
              <a:t>System Manager</a:t>
            </a:r>
          </a:p>
        </p:txBody>
      </p:sp>
      <p:sp>
        <p:nvSpPr>
          <p:cNvPr id="9219" name="Content Placeholder 2"/>
          <p:cNvSpPr>
            <a:spLocks noGrp="1"/>
          </p:cNvSpPr>
          <p:nvPr>
            <p:ph idx="1"/>
          </p:nvPr>
        </p:nvSpPr>
        <p:spPr/>
        <p:txBody>
          <a:bodyPr/>
          <a:lstStyle/>
          <a:p>
            <a:r>
              <a:rPr lang="en-US" sz="2400" dirty="0" smtClean="0"/>
              <a:t>Home Page Cues</a:t>
            </a:r>
          </a:p>
          <a:p>
            <a:r>
              <a:rPr lang="en-US" sz="2400" dirty="0" smtClean="0"/>
              <a:t>Dynamics Connect Part</a:t>
            </a:r>
          </a:p>
          <a:p>
            <a:r>
              <a:rPr lang="en-US" sz="2400" dirty="0" smtClean="0"/>
              <a:t>Unified Communication Integration</a:t>
            </a:r>
          </a:p>
          <a:p>
            <a:r>
              <a:rPr lang="en-US" sz="2400" dirty="0" smtClean="0"/>
              <a:t>Registration Navigation Pane</a:t>
            </a:r>
          </a:p>
          <a:p>
            <a:r>
              <a:rPr lang="en-US" sz="2400" dirty="0" smtClean="0"/>
              <a:t>Remember User and Company</a:t>
            </a:r>
          </a:p>
          <a:p>
            <a:r>
              <a:rPr lang="en-US" sz="2400" dirty="0" smtClean="0"/>
              <a:t>Security Setup Sorting</a:t>
            </a:r>
          </a:p>
          <a:p>
            <a:r>
              <a:rPr lang="en-US" sz="2400" dirty="0" smtClean="0"/>
              <a:t>Copy User Security</a:t>
            </a:r>
          </a:p>
          <a:p>
            <a:r>
              <a:rPr lang="en-US" sz="2400" dirty="0" smtClean="0"/>
              <a:t>Context Menu (right click) support</a:t>
            </a:r>
          </a:p>
          <a:p>
            <a:r>
              <a:rPr lang="en-US" sz="2400" dirty="0" smtClean="0"/>
              <a:t>E-mail Forms</a:t>
            </a:r>
          </a:p>
          <a:p>
            <a:endParaRPr lang="en-US" sz="2400" dirty="0" smtClean="0"/>
          </a:p>
          <a:p>
            <a:endParaRPr lang="en-US" sz="2400" dirty="0" smtClean="0"/>
          </a:p>
          <a:p>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990600"/>
            <a:ext cx="8020050" cy="457200"/>
          </a:xfrm>
        </p:spPr>
        <p:txBody>
          <a:bodyPr/>
          <a:lstStyle/>
          <a:p>
            <a:r>
              <a:rPr lang="en-US" sz="3600" dirty="0" smtClean="0"/>
              <a:t>Workflow</a:t>
            </a:r>
            <a:endParaRPr lang="en-US" sz="3200" dirty="0"/>
          </a:p>
        </p:txBody>
      </p:sp>
      <p:sp>
        <p:nvSpPr>
          <p:cNvPr id="3" name="Content Placeholder 2"/>
          <p:cNvSpPr>
            <a:spLocks noGrp="1"/>
          </p:cNvSpPr>
          <p:nvPr>
            <p:ph idx="1"/>
          </p:nvPr>
        </p:nvSpPr>
        <p:spPr/>
        <p:txBody>
          <a:bodyPr/>
          <a:lstStyle/>
          <a:p>
            <a:r>
              <a:rPr lang="en-US" sz="2400" dirty="0" smtClean="0"/>
              <a:t>Support for Microsoft SharePoint Foundation</a:t>
            </a:r>
          </a:p>
          <a:p>
            <a:r>
              <a:rPr lang="en-US" sz="2400" dirty="0" smtClean="0"/>
              <a:t>Action Step Workflow</a:t>
            </a:r>
          </a:p>
          <a:p>
            <a:r>
              <a:rPr lang="en-US" sz="2400" dirty="0" smtClean="0"/>
              <a:t>Vendor Approval Workflow</a:t>
            </a:r>
          </a:p>
          <a:p>
            <a:r>
              <a:rPr lang="en-US" sz="2400" dirty="0" smtClean="0"/>
              <a:t>Employee Onboarding Workflow</a:t>
            </a:r>
          </a:p>
          <a:p>
            <a:r>
              <a:rPr lang="en-US" sz="2400" dirty="0" smtClean="0"/>
              <a:t>Personnel Maintenance Workflow</a:t>
            </a:r>
          </a:p>
        </p:txBody>
      </p:sp>
    </p:spTree>
    <p:extLst>
      <p:ext uri="{BB962C8B-B14F-4D97-AF65-F5344CB8AC3E}">
        <p14:creationId xmlns:p14="http://schemas.microsoft.com/office/powerpoint/2010/main" xmlns="" val="1599507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enda_tab.png"/>
          <p:cNvPicPr>
            <a:picLocks noChangeAspect="1"/>
          </p:cNvPicPr>
          <p:nvPr/>
        </p:nvPicPr>
        <p:blipFill>
          <a:blip r:embed="rId3" cstate="print"/>
          <a:stretch>
            <a:fillRect/>
          </a:stretch>
        </p:blipFill>
        <p:spPr>
          <a:xfrm>
            <a:off x="3580954" y="1627167"/>
            <a:ext cx="5124450" cy="581025"/>
          </a:xfrm>
          <a:prstGeom prst="rect">
            <a:avLst/>
          </a:prstGeom>
        </p:spPr>
      </p:pic>
      <p:pic>
        <p:nvPicPr>
          <p:cNvPr id="7" name="Picture 6" descr="agenda_tab.png"/>
          <p:cNvPicPr>
            <a:picLocks noChangeAspect="1"/>
          </p:cNvPicPr>
          <p:nvPr/>
        </p:nvPicPr>
        <p:blipFill>
          <a:blip r:embed="rId3" cstate="print"/>
          <a:stretch>
            <a:fillRect/>
          </a:stretch>
        </p:blipFill>
        <p:spPr>
          <a:xfrm>
            <a:off x="3580954" y="2308205"/>
            <a:ext cx="5124450" cy="581025"/>
          </a:xfrm>
          <a:prstGeom prst="rect">
            <a:avLst/>
          </a:prstGeom>
        </p:spPr>
      </p:pic>
      <p:pic>
        <p:nvPicPr>
          <p:cNvPr id="8" name="Picture 7" descr="agenda_tab.png"/>
          <p:cNvPicPr>
            <a:picLocks noChangeAspect="1"/>
          </p:cNvPicPr>
          <p:nvPr/>
        </p:nvPicPr>
        <p:blipFill>
          <a:blip r:embed="rId3" cstate="print"/>
          <a:stretch>
            <a:fillRect/>
          </a:stretch>
        </p:blipFill>
        <p:spPr>
          <a:xfrm>
            <a:off x="3580954" y="2989243"/>
            <a:ext cx="5124450" cy="581025"/>
          </a:xfrm>
          <a:prstGeom prst="rect">
            <a:avLst/>
          </a:prstGeom>
        </p:spPr>
      </p:pic>
      <p:pic>
        <p:nvPicPr>
          <p:cNvPr id="9" name="Picture 8" descr="agenda_tab.png"/>
          <p:cNvPicPr>
            <a:picLocks noChangeAspect="1"/>
          </p:cNvPicPr>
          <p:nvPr/>
        </p:nvPicPr>
        <p:blipFill>
          <a:blip r:embed="rId3" cstate="print"/>
          <a:stretch>
            <a:fillRect/>
          </a:stretch>
        </p:blipFill>
        <p:spPr>
          <a:xfrm>
            <a:off x="3580954" y="3670281"/>
            <a:ext cx="5124450" cy="581025"/>
          </a:xfrm>
          <a:prstGeom prst="rect">
            <a:avLst/>
          </a:prstGeom>
        </p:spPr>
      </p:pic>
      <p:pic>
        <p:nvPicPr>
          <p:cNvPr id="10" name="Picture 9" descr="agenda_tab.png"/>
          <p:cNvPicPr>
            <a:picLocks noChangeAspect="1"/>
          </p:cNvPicPr>
          <p:nvPr/>
        </p:nvPicPr>
        <p:blipFill>
          <a:blip r:embed="rId3" cstate="print"/>
          <a:stretch>
            <a:fillRect/>
          </a:stretch>
        </p:blipFill>
        <p:spPr>
          <a:xfrm>
            <a:off x="3580954" y="4351319"/>
            <a:ext cx="5124450" cy="581025"/>
          </a:xfrm>
          <a:prstGeom prst="rect">
            <a:avLst/>
          </a:prstGeom>
        </p:spPr>
      </p:pic>
      <p:sp>
        <p:nvSpPr>
          <p:cNvPr id="13" name="Content Placeholder 2"/>
          <p:cNvSpPr txBox="1">
            <a:spLocks/>
          </p:cNvSpPr>
          <p:nvPr/>
        </p:nvSpPr>
        <p:spPr bwMode="auto">
          <a:xfrm>
            <a:off x="3733354" y="1684317"/>
            <a:ext cx="4648200" cy="5402283"/>
          </a:xfrm>
          <a:prstGeom prst="rect">
            <a:avLst/>
          </a:prstGeom>
          <a:noFill/>
          <a:ln>
            <a:noFill/>
          </a:ln>
          <a:effectLst/>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1pPr>
            <a:lvl2pPr marL="74295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2pPr>
            <a:lvl3pPr marL="11430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3pPr>
            <a:lvl4pPr marL="16002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4pPr>
            <a:lvl5pPr marL="20574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ct val="0"/>
              </a:spcBef>
              <a:spcAft>
                <a:spcPts val="1600"/>
              </a:spcAft>
              <a:buClrTx/>
              <a:buFont typeface="Arial" pitchFamily="34" charset="0"/>
              <a:buNone/>
              <a:defRPr/>
            </a:pPr>
            <a:r>
              <a:rPr lang="en-US" sz="1800" b="1" dirty="0" smtClean="0">
                <a:solidFill>
                  <a:schemeClr val="accent2"/>
                </a:solidFill>
                <a:latin typeface="Arial" pitchFamily="34" charset="0"/>
                <a:cs typeface="Arial" pitchFamily="34" charset="0"/>
              </a:rPr>
              <a:t>Dynamics GP Statement of Direction</a:t>
            </a:r>
          </a:p>
          <a:p>
            <a:pPr>
              <a:spcBef>
                <a:spcPts val="1600"/>
              </a:spcBef>
              <a:spcAft>
                <a:spcPts val="1600"/>
              </a:spcAft>
              <a:buFont typeface="Arial" pitchFamily="34" charset="0"/>
              <a:buNone/>
            </a:pPr>
            <a:r>
              <a:rPr lang="en-US" sz="1800" b="1" dirty="0" smtClean="0">
                <a:solidFill>
                  <a:schemeClr val="bg1">
                    <a:lumMod val="75000"/>
                  </a:schemeClr>
                </a:solidFill>
                <a:latin typeface="+mj-lt"/>
              </a:rPr>
              <a:t>GP 2010 Improvement Summary</a:t>
            </a:r>
          </a:p>
          <a:p>
            <a:pPr>
              <a:spcBef>
                <a:spcPts val="1600"/>
              </a:spcBef>
              <a:spcAft>
                <a:spcPts val="1600"/>
              </a:spcAft>
              <a:buFont typeface="Arial" pitchFamily="34" charset="0"/>
              <a:buNone/>
            </a:pPr>
            <a:r>
              <a:rPr lang="en-US" sz="1800" b="1" dirty="0" smtClean="0">
                <a:solidFill>
                  <a:schemeClr val="bg1">
                    <a:lumMod val="75000"/>
                  </a:schemeClr>
                </a:solidFill>
                <a:latin typeface="+mj-lt"/>
              </a:rPr>
              <a:t>What’s New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Licensing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Next Steps</a:t>
            </a:r>
          </a:p>
        </p:txBody>
      </p:sp>
      <p:sp>
        <p:nvSpPr>
          <p:cNvPr id="14" name="Title 1"/>
          <p:cNvSpPr txBox="1">
            <a:spLocks/>
          </p:cNvSpPr>
          <p:nvPr/>
        </p:nvSpPr>
        <p:spPr>
          <a:xfrm>
            <a:off x="914400" y="457200"/>
            <a:ext cx="8020496" cy="457200"/>
          </a:xfrm>
          <a:prstGeom prst="rect">
            <a:avLst/>
          </a:prstGeom>
        </p:spPr>
        <p:txBody>
          <a:bodyPr vert="horz" lIns="91440" tIns="45720" rIns="91440" bIns="45720" rtlCol="0" anchor="b" anchorCtr="0">
            <a:noAutofit/>
          </a:bodyPr>
          <a:lstStyle/>
          <a:p>
            <a:pPr fontAlgn="auto">
              <a:spcAft>
                <a:spcPts val="0"/>
              </a:spcAft>
              <a:defRPr/>
            </a:pPr>
            <a:r>
              <a:rPr lang="en-US" sz="3600" dirty="0" smtClean="0">
                <a:solidFill>
                  <a:prstClr val="black">
                    <a:lumMod val="85000"/>
                    <a:lumOff val="15000"/>
                  </a:prstClr>
                </a:solidFill>
                <a:latin typeface="+mj-lt"/>
              </a:rPr>
              <a:t>Agenda</a:t>
            </a:r>
            <a:endParaRPr lang="en-US" sz="3600" dirty="0">
              <a:solidFill>
                <a:prstClr val="black">
                  <a:lumMod val="85000"/>
                  <a:lumOff val="15000"/>
                </a:prstClr>
              </a:solidFill>
              <a:latin typeface="+mj-lt"/>
            </a:endParaRPr>
          </a:p>
        </p:txBody>
      </p:sp>
    </p:spTree>
    <p:extLst>
      <p:ext uri="{BB962C8B-B14F-4D97-AF65-F5344CB8AC3E}">
        <p14:creationId xmlns:p14="http://schemas.microsoft.com/office/powerpoint/2010/main" xmlns="" val="33013109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475" y="4343400"/>
            <a:ext cx="8086725" cy="1362075"/>
          </a:xfrm>
        </p:spPr>
        <p:txBody>
          <a:bodyPr>
            <a:normAutofit fontScale="90000"/>
          </a:bodyPr>
          <a:lstStyle/>
          <a:p>
            <a:r>
              <a:rPr lang="en-US" dirty="0" smtClean="0"/>
              <a:t>What’s New in . . . Access to Information and BI</a:t>
            </a:r>
            <a:endParaRPr lang="en-US" sz="4000" dirty="0" smtClean="0">
              <a:solidFill>
                <a:srgbClr val="E46C0A"/>
              </a:solidFill>
            </a:endParaRPr>
          </a:p>
        </p:txBody>
      </p:sp>
    </p:spTree>
    <p:extLst>
      <p:ext uri="{BB962C8B-B14F-4D97-AF65-F5344CB8AC3E}">
        <p14:creationId xmlns:p14="http://schemas.microsoft.com/office/powerpoint/2010/main" xmlns="" val="210175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5313" y="990600"/>
            <a:ext cx="8020050" cy="457200"/>
          </a:xfrm>
        </p:spPr>
        <p:txBody>
          <a:bodyPr/>
          <a:lstStyle/>
          <a:p>
            <a:r>
              <a:rPr lang="en-US" sz="3600" dirty="0" smtClean="0"/>
              <a:t>Improved Access to Information</a:t>
            </a:r>
          </a:p>
        </p:txBody>
      </p:sp>
      <p:sp>
        <p:nvSpPr>
          <p:cNvPr id="9219" name="Content Placeholder 2"/>
          <p:cNvSpPr>
            <a:spLocks noGrp="1"/>
          </p:cNvSpPr>
          <p:nvPr>
            <p:ph idx="1"/>
          </p:nvPr>
        </p:nvSpPr>
        <p:spPr/>
        <p:txBody>
          <a:bodyPr/>
          <a:lstStyle/>
          <a:p>
            <a:r>
              <a:rPr lang="en-US" sz="2400" dirty="0" smtClean="0"/>
              <a:t>Enhanced Integration to non-native Dynamics GP Reports</a:t>
            </a:r>
          </a:p>
          <a:p>
            <a:r>
              <a:rPr lang="en-US" sz="2400" dirty="0" smtClean="0"/>
              <a:t>Default </a:t>
            </a:r>
            <a:r>
              <a:rPr lang="en-US" sz="2400" dirty="0"/>
              <a:t>V</a:t>
            </a:r>
            <a:r>
              <a:rPr lang="en-US" sz="2400" dirty="0" smtClean="0"/>
              <a:t>iews for Advanced </a:t>
            </a:r>
            <a:r>
              <a:rPr lang="en-US" sz="2400" dirty="0"/>
              <a:t>L</a:t>
            </a:r>
            <a:r>
              <a:rPr lang="en-US" sz="2400" dirty="0" smtClean="0"/>
              <a:t>ookups</a:t>
            </a:r>
          </a:p>
          <a:p>
            <a:r>
              <a:rPr lang="en-US" sz="2400" dirty="0" smtClean="0"/>
              <a:t>Drill-Through Support</a:t>
            </a:r>
          </a:p>
          <a:p>
            <a:r>
              <a:rPr lang="en-US" sz="2400" dirty="0" smtClean="0"/>
              <a:t>Navigation List Builder</a:t>
            </a:r>
          </a:p>
          <a:p>
            <a:r>
              <a:rPr lang="en-US" sz="2400" dirty="0" smtClean="0"/>
              <a:t>Add Extender as Table Type:</a:t>
            </a:r>
          </a:p>
          <a:p>
            <a:pPr lvl="1"/>
            <a:r>
              <a:rPr lang="en-US" sz="2400" dirty="0" smtClean="0"/>
              <a:t>Smart List Builder</a:t>
            </a:r>
          </a:p>
          <a:p>
            <a:pPr lvl="1"/>
            <a:r>
              <a:rPr lang="en-US" sz="2400" dirty="0" smtClean="0"/>
              <a:t>Excel Report Builder</a:t>
            </a:r>
          </a:p>
          <a:p>
            <a:r>
              <a:rPr lang="en-US" sz="2400" dirty="0" smtClean="0"/>
              <a:t>Extender – Disable/Hide Fields on Forms and Windows</a:t>
            </a:r>
          </a:p>
          <a:p>
            <a:endParaRPr lang="en-US" sz="18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95313" y="990600"/>
            <a:ext cx="8020050" cy="457200"/>
          </a:xfrm>
        </p:spPr>
        <p:txBody>
          <a:bodyPr/>
          <a:lstStyle/>
          <a:p>
            <a:r>
              <a:rPr lang="en-US" sz="3600" dirty="0" smtClean="0"/>
              <a:t>What’s new in Business Intelligence</a:t>
            </a:r>
          </a:p>
        </p:txBody>
      </p:sp>
      <p:sp>
        <p:nvSpPr>
          <p:cNvPr id="10243" name="Content Placeholder 2"/>
          <p:cNvSpPr>
            <a:spLocks noGrp="1"/>
          </p:cNvSpPr>
          <p:nvPr>
            <p:ph idx="1"/>
          </p:nvPr>
        </p:nvSpPr>
        <p:spPr/>
        <p:txBody>
          <a:bodyPr/>
          <a:lstStyle/>
          <a:p>
            <a:r>
              <a:rPr lang="en-US" sz="2400" dirty="0" smtClean="0"/>
              <a:t>Dynamics GP Word Templates</a:t>
            </a:r>
          </a:p>
          <a:p>
            <a:r>
              <a:rPr lang="en-US" sz="2400" dirty="0" smtClean="0"/>
              <a:t>Home Page Metrics</a:t>
            </a:r>
          </a:p>
          <a:p>
            <a:r>
              <a:rPr lang="en-US" sz="2400" dirty="0" smtClean="0"/>
              <a:t>Business Portal Dashboards</a:t>
            </a:r>
          </a:p>
          <a:p>
            <a:r>
              <a:rPr lang="en-US" sz="2400" dirty="0" smtClean="0"/>
              <a:t>Business Portal KPIs</a:t>
            </a:r>
          </a:p>
          <a:p>
            <a:r>
              <a:rPr lang="en-US" sz="2400" dirty="0" smtClean="0"/>
              <a:t>Excel Report Builder </a:t>
            </a:r>
          </a:p>
          <a:p>
            <a:pPr lvl="1"/>
            <a:r>
              <a:rPr lang="en-US" sz="2400" dirty="0" smtClean="0"/>
              <a:t>Pivot </a:t>
            </a:r>
            <a:r>
              <a:rPr lang="en-US" sz="2400" dirty="0"/>
              <a:t>Table S</a:t>
            </a:r>
            <a:r>
              <a:rPr lang="en-US" sz="2400" dirty="0" smtClean="0"/>
              <a:t>upport</a:t>
            </a:r>
          </a:p>
          <a:p>
            <a:pPr lvl="1"/>
            <a:r>
              <a:rPr lang="en-US" sz="2400" dirty="0" smtClean="0"/>
              <a:t>Totals on Reports</a:t>
            </a:r>
            <a:endParaRPr lang="en-US" sz="2400" dirty="0"/>
          </a:p>
          <a:p>
            <a:endParaRPr lang="en-US" sz="2400" dirty="0" smtClean="0"/>
          </a:p>
          <a:p>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dirty="0" smtClean="0"/>
              <a:t>Report Deployment &amp; Publishing</a:t>
            </a:r>
          </a:p>
        </p:txBody>
      </p:sp>
      <p:sp>
        <p:nvSpPr>
          <p:cNvPr id="11267" name="Content Placeholder 2"/>
          <p:cNvSpPr>
            <a:spLocks noGrp="1"/>
          </p:cNvSpPr>
          <p:nvPr>
            <p:ph idx="1"/>
          </p:nvPr>
        </p:nvSpPr>
        <p:spPr/>
        <p:txBody>
          <a:bodyPr/>
          <a:lstStyle/>
          <a:p>
            <a:r>
              <a:rPr lang="en-US" sz="2400" dirty="0" smtClean="0"/>
              <a:t>Support for SharePoint Server Deployment</a:t>
            </a:r>
          </a:p>
          <a:p>
            <a:r>
              <a:rPr lang="en-US" sz="2400" dirty="0" smtClean="0"/>
              <a:t>Charts &amp; KPI Deployment</a:t>
            </a:r>
          </a:p>
          <a:p>
            <a:r>
              <a:rPr lang="en-US" sz="2400" dirty="0" smtClean="0"/>
              <a:t>Remove ‘</a:t>
            </a:r>
            <a:r>
              <a:rPr lang="en-US" sz="2400" dirty="0" err="1" smtClean="0"/>
              <a:t>sa</a:t>
            </a:r>
            <a:r>
              <a:rPr lang="en-US" sz="2400" dirty="0" smtClean="0"/>
              <a:t>’ Requirement to Publish Excel Reports</a:t>
            </a:r>
          </a:p>
          <a:p>
            <a:r>
              <a:rPr lang="en-US" sz="2400" dirty="0" smtClean="0"/>
              <a:t>Save Settings when </a:t>
            </a:r>
            <a:r>
              <a:rPr lang="en-US" sz="2400" dirty="0"/>
              <a:t>P</a:t>
            </a:r>
            <a:r>
              <a:rPr lang="en-US" sz="2400" dirty="0" smtClean="0"/>
              <a:t>ublishing Excel Reports</a:t>
            </a:r>
          </a:p>
          <a:p>
            <a:endParaRPr lang="en-US" sz="24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475" y="4343400"/>
            <a:ext cx="8086725" cy="1362075"/>
          </a:xfrm>
        </p:spPr>
        <p:txBody>
          <a:bodyPr>
            <a:normAutofit/>
          </a:bodyPr>
          <a:lstStyle/>
          <a:p>
            <a:r>
              <a:rPr lang="en-US" dirty="0" smtClean="0"/>
              <a:t>What’s New in . . . Financials</a:t>
            </a:r>
            <a:endParaRPr lang="en-US" sz="4000" dirty="0" smtClean="0">
              <a:solidFill>
                <a:srgbClr val="E46C0A"/>
              </a:solidFill>
            </a:endParaRPr>
          </a:p>
        </p:txBody>
      </p:sp>
    </p:spTree>
    <p:extLst>
      <p:ext uri="{BB962C8B-B14F-4D97-AF65-F5344CB8AC3E}">
        <p14:creationId xmlns:p14="http://schemas.microsoft.com/office/powerpoint/2010/main" xmlns="" val="1229074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5313" y="990600"/>
            <a:ext cx="8020050" cy="457200"/>
          </a:xfrm>
        </p:spPr>
        <p:txBody>
          <a:bodyPr/>
          <a:lstStyle/>
          <a:p>
            <a:r>
              <a:rPr lang="en-US" sz="3600" dirty="0" smtClean="0"/>
              <a:t>General Ledger</a:t>
            </a:r>
          </a:p>
        </p:txBody>
      </p:sp>
      <p:sp>
        <p:nvSpPr>
          <p:cNvPr id="9219" name="Content Placeholder 2"/>
          <p:cNvSpPr>
            <a:spLocks noGrp="1"/>
          </p:cNvSpPr>
          <p:nvPr>
            <p:ph idx="1"/>
          </p:nvPr>
        </p:nvSpPr>
        <p:spPr/>
        <p:txBody>
          <a:bodyPr/>
          <a:lstStyle/>
          <a:p>
            <a:r>
              <a:rPr lang="en-US" sz="2400" dirty="0" smtClean="0"/>
              <a:t>Budget Transactions</a:t>
            </a:r>
          </a:p>
          <a:p>
            <a:r>
              <a:rPr lang="en-US" sz="2400" dirty="0" smtClean="0"/>
              <a:t>Consolidate Multiple </a:t>
            </a:r>
            <a:r>
              <a:rPr lang="en-US" sz="2400" dirty="0"/>
              <a:t>B</a:t>
            </a:r>
            <a:r>
              <a:rPr lang="en-US" sz="2400" dirty="0" smtClean="0"/>
              <a:t>udgets</a:t>
            </a:r>
          </a:p>
          <a:p>
            <a:r>
              <a:rPr lang="en-US" sz="2400" dirty="0" smtClean="0"/>
              <a:t>Reporting Ledger Functionality</a:t>
            </a:r>
          </a:p>
          <a:p>
            <a:r>
              <a:rPr lang="en-US" sz="2400" dirty="0" smtClean="0"/>
              <a:t>Clear Amounts in GL Recurring Batches</a:t>
            </a:r>
          </a:p>
          <a:p>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95313" y="990600"/>
            <a:ext cx="8020050" cy="457200"/>
          </a:xfrm>
        </p:spPr>
        <p:txBody>
          <a:bodyPr/>
          <a:lstStyle/>
          <a:p>
            <a:r>
              <a:rPr lang="en-US" sz="3600" dirty="0" smtClean="0"/>
              <a:t>Receivables Management</a:t>
            </a:r>
          </a:p>
        </p:txBody>
      </p:sp>
      <p:sp>
        <p:nvSpPr>
          <p:cNvPr id="10243" name="Content Placeholder 2"/>
          <p:cNvSpPr>
            <a:spLocks noGrp="1"/>
          </p:cNvSpPr>
          <p:nvPr>
            <p:ph idx="1"/>
          </p:nvPr>
        </p:nvSpPr>
        <p:spPr/>
        <p:txBody>
          <a:bodyPr/>
          <a:lstStyle/>
          <a:p>
            <a:r>
              <a:rPr lang="en-US" sz="2400" dirty="0" smtClean="0"/>
              <a:t>E-mail Receivables Documents (not statements)</a:t>
            </a:r>
          </a:p>
          <a:p>
            <a:r>
              <a:rPr lang="en-US" sz="2400" dirty="0" smtClean="0"/>
              <a:t>Updates to RM EFT</a:t>
            </a:r>
          </a:p>
          <a:p>
            <a:r>
              <a:rPr lang="en-US" sz="2400" dirty="0" smtClean="0"/>
              <a:t>Recurring Cash Receipt Batches</a:t>
            </a:r>
          </a:p>
          <a:p>
            <a:r>
              <a:rPr lang="en-US" sz="2400" dirty="0" smtClean="0"/>
              <a:t>Lockbox Enhancement</a:t>
            </a:r>
          </a:p>
          <a:p>
            <a:r>
              <a:rPr lang="en-US" sz="2400" dirty="0" smtClean="0"/>
              <a:t>Negative Cash </a:t>
            </a:r>
            <a:r>
              <a:rPr lang="en-US" sz="2400" dirty="0"/>
              <a:t>R</a:t>
            </a:r>
            <a:r>
              <a:rPr lang="en-US" sz="2400" dirty="0" smtClean="0"/>
              <a:t>eceipt</a:t>
            </a:r>
          </a:p>
          <a:p>
            <a:endParaRPr lang="en-US" sz="2000" dirty="0" smtClean="0"/>
          </a:p>
          <a:p>
            <a:endParaRPr lang="en-US" sz="20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95313" y="990600"/>
            <a:ext cx="8020050" cy="457200"/>
          </a:xfrm>
        </p:spPr>
        <p:txBody>
          <a:bodyPr/>
          <a:lstStyle/>
          <a:p>
            <a:r>
              <a:rPr lang="en-US" sz="3600" dirty="0" smtClean="0"/>
              <a:t>Collections Management</a:t>
            </a:r>
          </a:p>
        </p:txBody>
      </p:sp>
      <p:sp>
        <p:nvSpPr>
          <p:cNvPr id="10243" name="Content Placeholder 2"/>
          <p:cNvSpPr>
            <a:spLocks noGrp="1"/>
          </p:cNvSpPr>
          <p:nvPr>
            <p:ph idx="1"/>
          </p:nvPr>
        </p:nvSpPr>
        <p:spPr/>
        <p:txBody>
          <a:bodyPr/>
          <a:lstStyle/>
          <a:p>
            <a:r>
              <a:rPr lang="en-US" sz="2400" dirty="0" smtClean="0"/>
              <a:t>Display </a:t>
            </a:r>
            <a:r>
              <a:rPr lang="en-US" sz="2400" dirty="0" err="1" smtClean="0"/>
              <a:t>Unposted</a:t>
            </a:r>
            <a:r>
              <a:rPr lang="en-US" sz="2400" dirty="0" smtClean="0"/>
              <a:t> Cash on Collections Main</a:t>
            </a:r>
          </a:p>
          <a:p>
            <a:r>
              <a:rPr lang="en-US" sz="2400" dirty="0" smtClean="0"/>
              <a:t>Display Collections Reminders on Home Page</a:t>
            </a:r>
          </a:p>
          <a:p>
            <a:r>
              <a:rPr lang="en-US" sz="2400" dirty="0" smtClean="0"/>
              <a:t>Print Collections Letters by Address ID</a:t>
            </a:r>
          </a:p>
          <a:p>
            <a:r>
              <a:rPr lang="en-US" sz="2400" dirty="0" smtClean="0"/>
              <a:t>Collections Note Display on Navigation Lists</a:t>
            </a:r>
          </a:p>
          <a:p>
            <a:r>
              <a:rPr lang="en-US" sz="2400" dirty="0" smtClean="0"/>
              <a:t>Reply to E-mail Address Option</a:t>
            </a:r>
          </a:p>
          <a:p>
            <a:r>
              <a:rPr lang="en-US" sz="2400" dirty="0" smtClean="0"/>
              <a:t>Use E-mail Address from Customer Address ID</a:t>
            </a:r>
          </a:p>
          <a:p>
            <a:r>
              <a:rPr lang="en-US" sz="2400" dirty="0" smtClean="0"/>
              <a:t>Collections Go-To Options in RM/SOP </a:t>
            </a:r>
            <a:r>
              <a:rPr lang="en-US" sz="2400" dirty="0" err="1" smtClean="0"/>
              <a:t>SmartLists</a:t>
            </a:r>
            <a:endParaRPr lang="en-US" sz="2400" dirty="0" smtClean="0"/>
          </a:p>
          <a:p>
            <a:r>
              <a:rPr lang="en-US" sz="2400" dirty="0" smtClean="0"/>
              <a:t>Open Note or Create New from Inquiries</a:t>
            </a:r>
          </a:p>
          <a:p>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95313" y="990600"/>
            <a:ext cx="8020050" cy="457200"/>
          </a:xfrm>
        </p:spPr>
        <p:txBody>
          <a:bodyPr/>
          <a:lstStyle/>
          <a:p>
            <a:r>
              <a:rPr lang="en-US" sz="3600" dirty="0" smtClean="0"/>
              <a:t>Payables Management</a:t>
            </a:r>
          </a:p>
        </p:txBody>
      </p:sp>
      <p:sp>
        <p:nvSpPr>
          <p:cNvPr id="11267" name="Content Placeholder 2"/>
          <p:cNvSpPr>
            <a:spLocks noGrp="1"/>
          </p:cNvSpPr>
          <p:nvPr>
            <p:ph idx="1"/>
          </p:nvPr>
        </p:nvSpPr>
        <p:spPr/>
        <p:txBody>
          <a:bodyPr/>
          <a:lstStyle/>
          <a:p>
            <a:r>
              <a:rPr lang="en-US" sz="2400" dirty="0" smtClean="0"/>
              <a:t>E-mail Vendor Remittances</a:t>
            </a:r>
          </a:p>
          <a:p>
            <a:r>
              <a:rPr lang="en-US" sz="2400" dirty="0" smtClean="0"/>
              <a:t>Select Checks Enhancements</a:t>
            </a:r>
          </a:p>
          <a:p>
            <a:pPr lvl="1"/>
            <a:r>
              <a:rPr lang="en-US" sz="2400" dirty="0" smtClean="0"/>
              <a:t>Additional Restrictions Functionality</a:t>
            </a:r>
          </a:p>
          <a:p>
            <a:pPr lvl="1"/>
            <a:r>
              <a:rPr lang="en-US" sz="2400" dirty="0" smtClean="0"/>
              <a:t>Restrict Invoices by Expired </a:t>
            </a:r>
            <a:r>
              <a:rPr lang="en-US" sz="2400" dirty="0"/>
              <a:t>D</a:t>
            </a:r>
            <a:r>
              <a:rPr lang="en-US" sz="2400" dirty="0" smtClean="0"/>
              <a:t>iscount </a:t>
            </a:r>
            <a:r>
              <a:rPr lang="en-US" sz="2400" dirty="0"/>
              <a:t>D</a:t>
            </a:r>
            <a:r>
              <a:rPr lang="en-US" sz="2400" dirty="0" smtClean="0"/>
              <a:t>ate</a:t>
            </a:r>
          </a:p>
          <a:p>
            <a:r>
              <a:rPr lang="en-US" sz="2400" dirty="0" smtClean="0"/>
              <a:t>Vendor Workflow</a:t>
            </a:r>
          </a:p>
          <a:p>
            <a:pPr lvl="1"/>
            <a:endParaRPr lang="en-US" sz="2000" dirty="0" smtClean="0"/>
          </a:p>
          <a:p>
            <a:endParaRPr lang="en-US" sz="20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95313" y="990600"/>
            <a:ext cx="8020050" cy="457200"/>
          </a:xfrm>
        </p:spPr>
        <p:txBody>
          <a:bodyPr/>
          <a:lstStyle/>
          <a:p>
            <a:r>
              <a:rPr lang="en-US" sz="3600" dirty="0" smtClean="0"/>
              <a:t>Other Financials</a:t>
            </a:r>
          </a:p>
        </p:txBody>
      </p:sp>
      <p:sp>
        <p:nvSpPr>
          <p:cNvPr id="12291" name="Content Placeholder 2"/>
          <p:cNvSpPr>
            <a:spLocks noGrp="1"/>
          </p:cNvSpPr>
          <p:nvPr>
            <p:ph idx="1"/>
          </p:nvPr>
        </p:nvSpPr>
        <p:spPr/>
        <p:txBody>
          <a:bodyPr/>
          <a:lstStyle/>
          <a:p>
            <a:r>
              <a:rPr lang="en-US" sz="2400" dirty="0" smtClean="0"/>
              <a:t>Analytical Accounting</a:t>
            </a:r>
          </a:p>
          <a:p>
            <a:pPr lvl="1"/>
            <a:r>
              <a:rPr lang="en-US" sz="2400" dirty="0" smtClean="0"/>
              <a:t>Security for user creating dimension code on the fly</a:t>
            </a:r>
          </a:p>
          <a:p>
            <a:pPr lvl="1"/>
            <a:r>
              <a:rPr lang="en-US" sz="2400" dirty="0" smtClean="0"/>
              <a:t>Integration with US Payroll</a:t>
            </a:r>
          </a:p>
          <a:p>
            <a:endParaRPr lang="en-US" sz="2400" dirty="0" smtClean="0"/>
          </a:p>
          <a:p>
            <a:r>
              <a:rPr lang="en-US" sz="2400" dirty="0" smtClean="0"/>
              <a:t>Not For Profit</a:t>
            </a:r>
          </a:p>
          <a:p>
            <a:pPr lvl="1"/>
            <a:r>
              <a:rPr lang="en-US" sz="2400" dirty="0" smtClean="0"/>
              <a:t>Control Account Management for Receivables</a:t>
            </a:r>
          </a:p>
          <a:p>
            <a:pPr lvl="1"/>
            <a:r>
              <a:rPr lang="en-US" sz="2400" dirty="0" smtClean="0"/>
              <a:t>Encumbrance Options for Workflow/PO Approvals</a:t>
            </a:r>
          </a:p>
          <a:p>
            <a:endParaRPr lang="en-US" sz="20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Microsoft Dynamics GP Roadmap</a:t>
            </a:r>
            <a:endParaRPr lang="en-US" sz="3600" dirty="0"/>
          </a:p>
        </p:txBody>
      </p:sp>
      <p:sp>
        <p:nvSpPr>
          <p:cNvPr id="3" name="TextBox 2"/>
          <p:cNvSpPr txBox="1"/>
          <p:nvPr/>
        </p:nvSpPr>
        <p:spPr>
          <a:xfrm>
            <a:off x="6711271" y="5594350"/>
            <a:ext cx="2103120" cy="1568450"/>
          </a:xfrm>
          <a:prstGeom prst="rect">
            <a:avLst/>
          </a:prstGeom>
          <a:gradFill flip="none" rotWithShape="1">
            <a:gsLst>
              <a:gs pos="0">
                <a:srgbClr val="FFFFFF">
                  <a:alpha val="0"/>
                </a:srgbClr>
              </a:gs>
              <a:gs pos="34000">
                <a:schemeClr val="bg1">
                  <a:alpha val="40000"/>
                </a:schemeClr>
              </a:gs>
              <a:gs pos="75000">
                <a:schemeClr val="bg1">
                  <a:alpha val="40000"/>
                </a:schemeClr>
              </a:gs>
              <a:gs pos="10000">
                <a:schemeClr val="bg1">
                  <a:alpha val="0"/>
                </a:schemeClr>
              </a:gs>
            </a:gsLst>
            <a:lin ang="16200000" scaled="1"/>
            <a:tileRect/>
          </a:gradFill>
          <a:ln w="15875" cap="sq" cmpd="sng" algn="ctr">
            <a:gradFill>
              <a:gsLst>
                <a:gs pos="97000">
                  <a:schemeClr val="accent1">
                    <a:tint val="66000"/>
                    <a:satMod val="160000"/>
                    <a:alpha val="0"/>
                  </a:schemeClr>
                </a:gs>
                <a:gs pos="50000">
                  <a:schemeClr val="accent1">
                    <a:tint val="44500"/>
                    <a:satMod val="160000"/>
                    <a:alpha val="25000"/>
                  </a:schemeClr>
                </a:gs>
                <a:gs pos="75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algn="l" defTabSz="1096963" rtl="0">
              <a:lnSpc>
                <a:spcPct val="90000"/>
              </a:lnSpc>
              <a:spcBef>
                <a:spcPct val="20000"/>
              </a:spcBef>
            </a:pPr>
            <a:endParaRPr lang="en-US"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 name="TextBox 3"/>
          <p:cNvSpPr txBox="1"/>
          <p:nvPr/>
        </p:nvSpPr>
        <p:spPr>
          <a:xfrm>
            <a:off x="304800" y="5594350"/>
            <a:ext cx="2077212" cy="1568450"/>
          </a:xfrm>
          <a:prstGeom prst="rect">
            <a:avLst/>
          </a:prstGeom>
          <a:gradFill flip="none" rotWithShape="1">
            <a:gsLst>
              <a:gs pos="0">
                <a:srgbClr val="FFFFFF">
                  <a:alpha val="0"/>
                </a:srgbClr>
              </a:gs>
              <a:gs pos="34000">
                <a:schemeClr val="bg1">
                  <a:alpha val="40000"/>
                </a:schemeClr>
              </a:gs>
              <a:gs pos="75000">
                <a:schemeClr val="bg1">
                  <a:alpha val="40000"/>
                </a:schemeClr>
              </a:gs>
              <a:gs pos="10000">
                <a:schemeClr val="bg1">
                  <a:alpha val="0"/>
                </a:schemeClr>
              </a:gs>
            </a:gsLst>
            <a:lin ang="16200000" scaled="1"/>
            <a:tileRect/>
          </a:gradFill>
          <a:ln w="15875" cap="sq" cmpd="sng" algn="ctr">
            <a:gradFill>
              <a:gsLst>
                <a:gs pos="97000">
                  <a:schemeClr val="accent1">
                    <a:tint val="66000"/>
                    <a:satMod val="160000"/>
                    <a:alpha val="0"/>
                  </a:schemeClr>
                </a:gs>
                <a:gs pos="50000">
                  <a:schemeClr val="accent1">
                    <a:tint val="44500"/>
                    <a:satMod val="160000"/>
                    <a:alpha val="25000"/>
                  </a:schemeClr>
                </a:gs>
                <a:gs pos="75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algn="l" defTabSz="1096963" rtl="0">
              <a:lnSpc>
                <a:spcPct val="90000"/>
              </a:lnSpc>
              <a:spcBef>
                <a:spcPct val="20000"/>
              </a:spcBef>
            </a:pPr>
            <a:endParaRPr lang="en-US"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 name="TextBox 4"/>
          <p:cNvSpPr txBox="1"/>
          <p:nvPr/>
        </p:nvSpPr>
        <p:spPr>
          <a:xfrm>
            <a:off x="4580524" y="5594350"/>
            <a:ext cx="2103120" cy="1568450"/>
          </a:xfrm>
          <a:prstGeom prst="rect">
            <a:avLst/>
          </a:prstGeom>
          <a:gradFill flip="none" rotWithShape="1">
            <a:gsLst>
              <a:gs pos="0">
                <a:srgbClr val="FFFFFF">
                  <a:alpha val="0"/>
                </a:srgbClr>
              </a:gs>
              <a:gs pos="34000">
                <a:schemeClr val="bg1">
                  <a:alpha val="40000"/>
                </a:schemeClr>
              </a:gs>
              <a:gs pos="75000">
                <a:schemeClr val="bg1">
                  <a:alpha val="40000"/>
                </a:schemeClr>
              </a:gs>
              <a:gs pos="10000">
                <a:schemeClr val="bg1">
                  <a:alpha val="0"/>
                </a:schemeClr>
              </a:gs>
            </a:gsLst>
            <a:lin ang="16200000" scaled="1"/>
            <a:tileRect/>
          </a:gradFill>
          <a:ln w="15875" cap="sq" cmpd="sng" algn="ctr">
            <a:gradFill>
              <a:gsLst>
                <a:gs pos="97000">
                  <a:schemeClr val="accent1">
                    <a:tint val="66000"/>
                    <a:satMod val="160000"/>
                    <a:alpha val="0"/>
                  </a:schemeClr>
                </a:gs>
                <a:gs pos="50000">
                  <a:schemeClr val="accent1">
                    <a:tint val="44500"/>
                    <a:satMod val="160000"/>
                    <a:alpha val="25000"/>
                  </a:schemeClr>
                </a:gs>
                <a:gs pos="75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algn="l" defTabSz="1096963" rtl="0">
              <a:lnSpc>
                <a:spcPct val="90000"/>
              </a:lnSpc>
              <a:spcBef>
                <a:spcPct val="20000"/>
              </a:spcBef>
            </a:pPr>
            <a:endParaRPr lang="en-US"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6" name="TextBox 5"/>
          <p:cNvSpPr txBox="1"/>
          <p:nvPr/>
        </p:nvSpPr>
        <p:spPr>
          <a:xfrm>
            <a:off x="2435058" y="5594350"/>
            <a:ext cx="2103120" cy="1568450"/>
          </a:xfrm>
          <a:prstGeom prst="rect">
            <a:avLst/>
          </a:prstGeom>
          <a:gradFill flip="none" rotWithShape="1">
            <a:gsLst>
              <a:gs pos="0">
                <a:srgbClr val="FFFFFF">
                  <a:alpha val="0"/>
                </a:srgbClr>
              </a:gs>
              <a:gs pos="34000">
                <a:schemeClr val="bg1">
                  <a:alpha val="40000"/>
                </a:schemeClr>
              </a:gs>
              <a:gs pos="75000">
                <a:schemeClr val="bg1">
                  <a:alpha val="40000"/>
                </a:schemeClr>
              </a:gs>
              <a:gs pos="10000">
                <a:schemeClr val="bg1">
                  <a:alpha val="0"/>
                </a:schemeClr>
              </a:gs>
            </a:gsLst>
            <a:lin ang="16200000" scaled="1"/>
            <a:tileRect/>
          </a:gradFill>
          <a:ln w="15875" cap="sq" cmpd="sng" algn="ctr">
            <a:gradFill>
              <a:gsLst>
                <a:gs pos="97000">
                  <a:schemeClr val="accent1">
                    <a:tint val="66000"/>
                    <a:satMod val="160000"/>
                    <a:alpha val="0"/>
                  </a:schemeClr>
                </a:gs>
                <a:gs pos="50000">
                  <a:schemeClr val="accent1">
                    <a:tint val="44500"/>
                    <a:satMod val="160000"/>
                    <a:alpha val="25000"/>
                  </a:schemeClr>
                </a:gs>
                <a:gs pos="75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algn="l" defTabSz="1096963" rtl="0">
              <a:lnSpc>
                <a:spcPct val="90000"/>
              </a:lnSpc>
              <a:spcBef>
                <a:spcPct val="20000"/>
              </a:spcBef>
            </a:pPr>
            <a:endParaRPr lang="en-US"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7" name="TextBox 6"/>
          <p:cNvSpPr txBox="1"/>
          <p:nvPr/>
        </p:nvSpPr>
        <p:spPr>
          <a:xfrm>
            <a:off x="296952" y="2738331"/>
            <a:ext cx="2090648" cy="2349607"/>
          </a:xfrm>
          <a:prstGeom prst="rect">
            <a:avLst/>
          </a:prstGeom>
          <a:gradFill flip="none" rotWithShape="1">
            <a:gsLst>
              <a:gs pos="100000">
                <a:srgbClr val="FFFFFF">
                  <a:alpha val="0"/>
                </a:srgbClr>
              </a:gs>
              <a:gs pos="10000">
                <a:schemeClr val="bg1">
                  <a:alpha val="38000"/>
                </a:schemeClr>
              </a:gs>
              <a:gs pos="60000">
                <a:schemeClr val="bg1">
                  <a:alpha val="50000"/>
                </a:schemeClr>
              </a:gs>
              <a:gs pos="78000">
                <a:schemeClr val="bg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5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algn="l" defTabSz="1096963" rtl="0">
              <a:lnSpc>
                <a:spcPct val="90000"/>
              </a:lnSpc>
              <a:spcBef>
                <a:spcPct val="20000"/>
              </a:spcBef>
            </a:pPr>
            <a:endParaRPr lang="en-US" kern="12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 name="Rounded Rectangle 7"/>
          <p:cNvSpPr/>
          <p:nvPr/>
        </p:nvSpPr>
        <p:spPr bwMode="auto">
          <a:xfrm flipH="1">
            <a:off x="61992" y="2738330"/>
            <a:ext cx="2286000" cy="559289"/>
          </a:xfrm>
          <a:prstGeom prst="roundRect">
            <a:avLst>
              <a:gd name="adj" fmla="val 50000"/>
            </a:avLst>
          </a:prstGeom>
          <a:gradFill flip="none" rotWithShape="1">
            <a:gsLst>
              <a:gs pos="0">
                <a:srgbClr val="803802"/>
              </a:gs>
              <a:gs pos="56000">
                <a:srgbClr val="F0720A"/>
              </a:gs>
              <a:gs pos="90000">
                <a:srgbClr val="FFFFFF">
                  <a:alpha val="0"/>
                </a:srgbClr>
              </a:gs>
            </a:gsLst>
            <a:lin ang="0" scaled="1"/>
            <a:tileRect/>
          </a:gradFill>
          <a:ln w="12700" cap="flat" cmpd="sng" algn="ctr">
            <a:noFill/>
            <a:prstDash val="solid"/>
            <a:round/>
            <a:headEnd type="none" w="med" len="med"/>
            <a:tailEnd type="none" w="med" len="med"/>
          </a:ln>
          <a:effectLst>
            <a:outerShdw blurRad="63500" algn="ctr" rotWithShape="0">
              <a:prstClr val="black">
                <a:alpha val="19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indent="-288925" algn="r" fontAlgn="base">
              <a:lnSpc>
                <a:spcPct val="90000"/>
              </a:lnSpc>
              <a:spcBef>
                <a:spcPct val="0"/>
              </a:spcBef>
              <a:spcAft>
                <a:spcPct val="0"/>
              </a:spcAft>
              <a:defRPr/>
            </a:pPr>
            <a:r>
              <a:rPr lang="en-US" sz="2800" spc="-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ea typeface="Segoe UI" pitchFamily="34" charset="0"/>
                <a:cs typeface="Segoe UI" pitchFamily="34" charset="0"/>
              </a:rPr>
              <a:t>GP 10 SP4</a:t>
            </a:r>
            <a:endParaRPr lang="en-US" sz="2800" spc="-5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ea typeface="Segoe UI" pitchFamily="34" charset="0"/>
              <a:cs typeface="Segoe UI" pitchFamily="34" charset="0"/>
            </a:endParaRPr>
          </a:p>
        </p:txBody>
      </p:sp>
      <p:sp>
        <p:nvSpPr>
          <p:cNvPr id="9" name="TextBox 8"/>
          <p:cNvSpPr txBox="1"/>
          <p:nvPr/>
        </p:nvSpPr>
        <p:spPr>
          <a:xfrm>
            <a:off x="2435058" y="2357497"/>
            <a:ext cx="2103120" cy="2730441"/>
          </a:xfrm>
          <a:prstGeom prst="rect">
            <a:avLst/>
          </a:prstGeom>
          <a:gradFill flip="none" rotWithShape="1">
            <a:gsLst>
              <a:gs pos="100000">
                <a:srgbClr val="FFFFFF">
                  <a:alpha val="0"/>
                </a:srgbClr>
              </a:gs>
              <a:gs pos="10000">
                <a:schemeClr val="bg1">
                  <a:alpha val="38000"/>
                </a:schemeClr>
              </a:gs>
              <a:gs pos="60000">
                <a:schemeClr val="bg1">
                  <a:alpha val="50000"/>
                </a:schemeClr>
              </a:gs>
              <a:gs pos="80000">
                <a:schemeClr val="bg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5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algn="l" defTabSz="1096963" rtl="0">
              <a:lnSpc>
                <a:spcPct val="90000"/>
              </a:lnSpc>
              <a:spcBef>
                <a:spcPct val="20000"/>
              </a:spcBef>
            </a:pPr>
            <a:endParaRPr lang="en-US" kern="12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 name="Rounded Rectangle 9"/>
          <p:cNvSpPr/>
          <p:nvPr/>
        </p:nvSpPr>
        <p:spPr bwMode="auto">
          <a:xfrm flipH="1">
            <a:off x="2192011" y="2357497"/>
            <a:ext cx="2286000" cy="548640"/>
          </a:xfrm>
          <a:prstGeom prst="roundRect">
            <a:avLst>
              <a:gd name="adj" fmla="val 50000"/>
            </a:avLst>
          </a:prstGeom>
          <a:gradFill flip="none" rotWithShape="1">
            <a:gsLst>
              <a:gs pos="0">
                <a:srgbClr val="803802"/>
              </a:gs>
              <a:gs pos="56000">
                <a:srgbClr val="F0720A"/>
              </a:gs>
              <a:gs pos="90000">
                <a:srgbClr val="FFFFFF">
                  <a:alpha val="0"/>
                </a:srgbClr>
              </a:gs>
            </a:gsLst>
            <a:lin ang="0" scaled="1"/>
            <a:tileRect/>
          </a:gradFill>
          <a:ln w="12700" cap="flat" cmpd="sng" algn="ctr">
            <a:noFill/>
            <a:prstDash val="solid"/>
            <a:round/>
            <a:headEnd type="none" w="med" len="med"/>
            <a:tailEnd type="none" w="med" len="med"/>
          </a:ln>
          <a:effectLst>
            <a:outerShdw blurRad="63500" algn="ctr" rotWithShape="0">
              <a:prstClr val="black">
                <a:alpha val="19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indent="-288925" algn="r" fontAlgn="base">
              <a:lnSpc>
                <a:spcPct val="90000"/>
              </a:lnSpc>
              <a:spcBef>
                <a:spcPct val="0"/>
              </a:spcBef>
              <a:spcAft>
                <a:spcPct val="0"/>
              </a:spcAft>
              <a:defRPr/>
            </a:pPr>
            <a:r>
              <a:rPr lang="en-US" sz="2800" spc="-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ea typeface="Segoe UI" pitchFamily="34" charset="0"/>
                <a:cs typeface="Segoe UI" pitchFamily="34" charset="0"/>
              </a:rPr>
              <a:t>GP 2010</a:t>
            </a:r>
          </a:p>
        </p:txBody>
      </p:sp>
      <p:sp>
        <p:nvSpPr>
          <p:cNvPr id="11" name="TextBox 10"/>
          <p:cNvSpPr txBox="1"/>
          <p:nvPr/>
        </p:nvSpPr>
        <p:spPr>
          <a:xfrm>
            <a:off x="4573164" y="1892418"/>
            <a:ext cx="2103120" cy="3195520"/>
          </a:xfrm>
          <a:prstGeom prst="rect">
            <a:avLst/>
          </a:prstGeom>
          <a:gradFill flip="none" rotWithShape="1">
            <a:gsLst>
              <a:gs pos="100000">
                <a:srgbClr val="FFFFFF">
                  <a:alpha val="0"/>
                </a:srgbClr>
              </a:gs>
              <a:gs pos="10000">
                <a:schemeClr val="bg1">
                  <a:alpha val="38000"/>
                </a:schemeClr>
              </a:gs>
              <a:gs pos="60000">
                <a:schemeClr val="bg1">
                  <a:alpha val="50000"/>
                </a:schemeClr>
              </a:gs>
              <a:gs pos="82000">
                <a:schemeClr val="bg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5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algn="l" defTabSz="1096963" rtl="0">
              <a:lnSpc>
                <a:spcPct val="90000"/>
              </a:lnSpc>
              <a:spcBef>
                <a:spcPct val="20000"/>
              </a:spcBef>
              <a:buFontTx/>
              <a:buBlip>
                <a:blip r:embed="rId3"/>
              </a:buBlip>
            </a:pPr>
            <a:endParaRPr lang="en-US" kern="12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marL="288925" indent="-288925" algn="l" defTabSz="1096963" rtl="0">
              <a:lnSpc>
                <a:spcPct val="90000"/>
              </a:lnSpc>
              <a:spcBef>
                <a:spcPct val="20000"/>
              </a:spcBef>
              <a:buFontTx/>
              <a:buBlip>
                <a:blip r:embed="rId3"/>
              </a:buBlip>
            </a:pPr>
            <a:endParaRPr lang="en-US" kern="12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2" name="Rounded Rectangle 11"/>
          <p:cNvSpPr/>
          <p:nvPr/>
        </p:nvSpPr>
        <p:spPr bwMode="auto">
          <a:xfrm flipH="1">
            <a:off x="4328197" y="1892418"/>
            <a:ext cx="2286000" cy="548640"/>
          </a:xfrm>
          <a:prstGeom prst="roundRect">
            <a:avLst>
              <a:gd name="adj" fmla="val 50000"/>
            </a:avLst>
          </a:prstGeom>
          <a:gradFill flip="none" rotWithShape="1">
            <a:gsLst>
              <a:gs pos="0">
                <a:srgbClr val="803802"/>
              </a:gs>
              <a:gs pos="56000">
                <a:srgbClr val="F0720A"/>
              </a:gs>
              <a:gs pos="90000">
                <a:srgbClr val="FFFFFF">
                  <a:alpha val="0"/>
                </a:srgbClr>
              </a:gs>
            </a:gsLst>
            <a:lin ang="0" scaled="1"/>
            <a:tileRect/>
          </a:gradFill>
          <a:ln w="12700" cap="flat" cmpd="sng" algn="ctr">
            <a:noFill/>
            <a:prstDash val="solid"/>
            <a:round/>
            <a:headEnd type="none" w="med" len="med"/>
            <a:tailEnd type="none" w="med" len="med"/>
          </a:ln>
          <a:effectLst>
            <a:outerShdw blurRad="63500" algn="ctr" rotWithShape="0">
              <a:prstClr val="black">
                <a:alpha val="19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indent="-288925" algn="r" fontAlgn="base">
              <a:lnSpc>
                <a:spcPct val="90000"/>
              </a:lnSpc>
              <a:spcBef>
                <a:spcPct val="0"/>
              </a:spcBef>
              <a:spcAft>
                <a:spcPct val="0"/>
              </a:spcAft>
              <a:defRPr/>
            </a:pPr>
            <a:r>
              <a:rPr lang="en-US" sz="2800" spc="-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ea typeface="Segoe UI" pitchFamily="34" charset="0"/>
                <a:cs typeface="Segoe UI" pitchFamily="34" charset="0"/>
              </a:rPr>
              <a:t>GP “12”</a:t>
            </a:r>
          </a:p>
        </p:txBody>
      </p:sp>
      <p:sp>
        <p:nvSpPr>
          <p:cNvPr id="13" name="TextBox 12"/>
          <p:cNvSpPr txBox="1"/>
          <p:nvPr/>
        </p:nvSpPr>
        <p:spPr>
          <a:xfrm>
            <a:off x="6711271" y="1427339"/>
            <a:ext cx="2103120" cy="3660599"/>
          </a:xfrm>
          <a:prstGeom prst="rect">
            <a:avLst/>
          </a:prstGeom>
          <a:gradFill flip="none" rotWithShape="1">
            <a:gsLst>
              <a:gs pos="100000">
                <a:srgbClr val="FFFFFF">
                  <a:alpha val="0"/>
                </a:srgbClr>
              </a:gs>
              <a:gs pos="10000">
                <a:schemeClr val="bg1">
                  <a:alpha val="38000"/>
                </a:schemeClr>
              </a:gs>
              <a:gs pos="60000">
                <a:schemeClr val="bg1">
                  <a:alpha val="50000"/>
                </a:schemeClr>
              </a:gs>
              <a:gs pos="78000">
                <a:schemeClr val="bg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5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1005840" rIns="0" bIns="0" numCol="1" rtlCol="0" anchor="t" anchorCtr="0" compatLnSpc="1">
            <a:prstTxWarp prst="textNoShape">
              <a:avLst/>
            </a:prstTxWarp>
            <a:noAutofit/>
          </a:bodyPr>
          <a:lstStyle/>
          <a:p>
            <a:pPr marL="288925" indent="-288925" defTabSz="1096963">
              <a:lnSpc>
                <a:spcPct val="90000"/>
              </a:lnSpc>
              <a:spcBef>
                <a:spcPct val="20000"/>
              </a:spcBef>
              <a:buFontTx/>
              <a:buBlip>
                <a:blip r:embed="rId3"/>
              </a:buBlip>
            </a:pPr>
            <a:endParaRPr lang="en-US"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4" name="Rounded Rectangle 13"/>
          <p:cNvSpPr/>
          <p:nvPr/>
        </p:nvSpPr>
        <p:spPr bwMode="auto">
          <a:xfrm flipH="1">
            <a:off x="6472030" y="1427339"/>
            <a:ext cx="2286000" cy="548640"/>
          </a:xfrm>
          <a:prstGeom prst="roundRect">
            <a:avLst>
              <a:gd name="adj" fmla="val 50000"/>
            </a:avLst>
          </a:prstGeom>
          <a:gradFill flip="none" rotWithShape="1">
            <a:gsLst>
              <a:gs pos="0">
                <a:srgbClr val="803802"/>
              </a:gs>
              <a:gs pos="56000">
                <a:srgbClr val="F0720A"/>
              </a:gs>
              <a:gs pos="90000">
                <a:srgbClr val="FFFFFF">
                  <a:alpha val="0"/>
                </a:srgbClr>
              </a:gs>
            </a:gsLst>
            <a:lin ang="0" scaled="1"/>
            <a:tileRect/>
          </a:gradFill>
          <a:ln w="12700" cap="flat" cmpd="sng" algn="ctr">
            <a:noFill/>
            <a:prstDash val="solid"/>
            <a:round/>
            <a:headEnd type="none" w="med" len="med"/>
            <a:tailEnd type="none" w="med" len="med"/>
          </a:ln>
          <a:effectLst>
            <a:outerShdw blurRad="63500" algn="ctr" rotWithShape="0">
              <a:prstClr val="black">
                <a:alpha val="19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indent="-288925" algn="r" fontAlgn="base">
              <a:lnSpc>
                <a:spcPct val="90000"/>
              </a:lnSpc>
              <a:spcBef>
                <a:spcPct val="0"/>
              </a:spcBef>
              <a:spcAft>
                <a:spcPct val="0"/>
              </a:spcAft>
              <a:defRPr/>
            </a:pPr>
            <a:r>
              <a:rPr lang="en-US" sz="2800" spc="-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ea typeface="Segoe UI" pitchFamily="34" charset="0"/>
                <a:cs typeface="Segoe UI" pitchFamily="34" charset="0"/>
              </a:rPr>
              <a:t>GP “14”</a:t>
            </a:r>
          </a:p>
        </p:txBody>
      </p:sp>
      <p:sp>
        <p:nvSpPr>
          <p:cNvPr id="15" name="Rectangle 14"/>
          <p:cNvSpPr/>
          <p:nvPr/>
        </p:nvSpPr>
        <p:spPr>
          <a:xfrm>
            <a:off x="2439690" y="2251134"/>
            <a:ext cx="1981200" cy="584775"/>
          </a:xfrm>
          <a:prstGeom prst="rect">
            <a:avLst/>
          </a:prstGeom>
          <a:noFill/>
          <a:effectLst/>
        </p:spPr>
        <p:txBody>
          <a:bodyPr wrap="square" lIns="91440" tIns="45720" rIns="91440" bIns="45720">
            <a:spAutoFit/>
          </a:bodyPr>
          <a:lstStyle/>
          <a:p>
            <a:pPr algn="r" defTabSz="914363" rtl="0">
              <a:defRPr/>
            </a:pPr>
            <a:endParaRPr lang="en-US"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ea typeface="Segoe UI" pitchFamily="34" charset="0"/>
              <a:cs typeface="Segoe UI" pitchFamily="34" charset="0"/>
            </a:endParaRPr>
          </a:p>
        </p:txBody>
      </p:sp>
      <p:sp>
        <p:nvSpPr>
          <p:cNvPr id="16" name="TextBox 15"/>
          <p:cNvSpPr txBox="1"/>
          <p:nvPr/>
        </p:nvSpPr>
        <p:spPr>
          <a:xfrm>
            <a:off x="306090" y="3280476"/>
            <a:ext cx="2111644" cy="1799524"/>
          </a:xfrm>
          <a:prstGeom prst="rect">
            <a:avLst/>
          </a:prstGeom>
          <a:noFill/>
          <a:ln w="15875" cap="sq" cmpd="sng" algn="ctr">
            <a:noFill/>
            <a:prstDash val="solid"/>
            <a:headEnd type="none" w="med" len="med"/>
            <a:tailEnd type="none" w="med" len="med"/>
          </a:ln>
          <a:effectLst/>
          <a:sp3d>
            <a:bevelT w="82550"/>
          </a:sp3d>
        </p:spPr>
        <p:txBody>
          <a:bodyPr vert="horz" wrap="square" lIns="137160" tIns="182880" rIns="45720" bIns="0" numCol="1" rtlCol="0" anchor="t" anchorCtr="0" compatLnSpc="1">
            <a:prstTxWarp prst="textNoShape">
              <a:avLst/>
            </a:prstTxWarp>
            <a:normAutofit/>
          </a:bodyPr>
          <a:lstStyle/>
          <a:p>
            <a:pPr marL="169863" indent="-169863" defTabSz="1096963">
              <a:lnSpc>
                <a:spcPct val="90000"/>
              </a:lnSpc>
              <a:spcBef>
                <a:spcPct val="20000"/>
              </a:spcBef>
              <a:buClr>
                <a:schemeClr val="accent6"/>
              </a:buClr>
              <a:buFont typeface="Arial" pitchFamily="34" charset="0"/>
              <a:buChar char="•"/>
            </a:pPr>
            <a:r>
              <a:rPr lang="en-US" sz="1400" dirty="0" smtClean="0"/>
              <a:t>Extender  Functionality</a:t>
            </a:r>
          </a:p>
          <a:p>
            <a:pPr marL="169863" indent="-169863" defTabSz="1096963">
              <a:lnSpc>
                <a:spcPct val="90000"/>
              </a:lnSpc>
              <a:spcBef>
                <a:spcPct val="20000"/>
              </a:spcBef>
              <a:buClr>
                <a:schemeClr val="accent6"/>
              </a:buClr>
              <a:buFont typeface="Arial" pitchFamily="34" charset="0"/>
              <a:buChar char="•"/>
            </a:pPr>
            <a:r>
              <a:rPr lang="en-US" sz="1400" dirty="0" smtClean="0"/>
              <a:t>Microsoft Dynamics CRM Adapter for Microsoft Dynamics GP</a:t>
            </a:r>
          </a:p>
        </p:txBody>
      </p:sp>
      <p:sp>
        <p:nvSpPr>
          <p:cNvPr id="17" name="TextBox 16"/>
          <p:cNvSpPr txBox="1"/>
          <p:nvPr/>
        </p:nvSpPr>
        <p:spPr>
          <a:xfrm>
            <a:off x="2460356" y="2903065"/>
            <a:ext cx="2111644" cy="2160531"/>
          </a:xfrm>
          <a:prstGeom prst="rect">
            <a:avLst/>
          </a:prstGeom>
          <a:noFill/>
          <a:ln w="15875" cap="sq" cmpd="sng" algn="ctr">
            <a:noFill/>
            <a:prstDash val="solid"/>
            <a:headEnd type="none" w="med" len="med"/>
            <a:tailEnd type="none" w="med" len="med"/>
          </a:ln>
          <a:effectLst/>
          <a:sp3d>
            <a:bevelT w="82550"/>
          </a:sp3d>
        </p:spPr>
        <p:txBody>
          <a:bodyPr vert="horz" wrap="square" lIns="137160" tIns="182880" rIns="45720" bIns="0" numCol="1" rtlCol="0" anchor="t" anchorCtr="0" compatLnSpc="1">
            <a:prstTxWarp prst="textNoShape">
              <a:avLst/>
            </a:prstTxWarp>
            <a:normAutofit/>
          </a:bodyPr>
          <a:lstStyle/>
          <a:p>
            <a:pPr marL="169863" indent="-169863" defTabSz="1096963">
              <a:lnSpc>
                <a:spcPct val="90000"/>
              </a:lnSpc>
              <a:spcBef>
                <a:spcPct val="20000"/>
              </a:spcBef>
              <a:buClr>
                <a:schemeClr val="accent6"/>
              </a:buClr>
              <a:buFont typeface="Arial" pitchFamily="34" charset="0"/>
              <a:buChar char="•"/>
            </a:pPr>
            <a:r>
              <a:rPr lang="en-US" sz="1400" dirty="0" smtClean="0"/>
              <a:t>Deep Functionality</a:t>
            </a:r>
          </a:p>
          <a:p>
            <a:pPr marL="169863" indent="-169863" defTabSz="1096963">
              <a:lnSpc>
                <a:spcPct val="90000"/>
              </a:lnSpc>
              <a:spcBef>
                <a:spcPct val="20000"/>
              </a:spcBef>
              <a:buClr>
                <a:schemeClr val="accent6"/>
              </a:buClr>
              <a:buFont typeface="Arial" pitchFamily="34" charset="0"/>
              <a:buChar char="•"/>
            </a:pPr>
            <a:r>
              <a:rPr lang="en-US" sz="1400" dirty="0" smtClean="0"/>
              <a:t>Role Tailored BI </a:t>
            </a:r>
          </a:p>
          <a:p>
            <a:pPr marL="169863" indent="-169863" defTabSz="1096963">
              <a:lnSpc>
                <a:spcPct val="90000"/>
              </a:lnSpc>
              <a:spcBef>
                <a:spcPct val="20000"/>
              </a:spcBef>
              <a:buClr>
                <a:schemeClr val="accent6"/>
              </a:buClr>
              <a:buFont typeface="Arial" pitchFamily="34" charset="0"/>
              <a:buChar char="•"/>
            </a:pPr>
            <a:r>
              <a:rPr lang="en-US" sz="1400" dirty="0" smtClean="0"/>
              <a:t>Next level of Office integration and Workflow</a:t>
            </a:r>
          </a:p>
          <a:p>
            <a:pPr marL="169863" indent="-169863" defTabSz="1096963">
              <a:lnSpc>
                <a:spcPct val="90000"/>
              </a:lnSpc>
              <a:spcBef>
                <a:spcPct val="20000"/>
              </a:spcBef>
              <a:buClr>
                <a:schemeClr val="accent6"/>
              </a:buClr>
              <a:buFont typeface="Arial" pitchFamily="34" charset="0"/>
              <a:buChar char="•"/>
            </a:pPr>
            <a:r>
              <a:rPr lang="en-US" sz="1400" dirty="0" smtClean="0"/>
              <a:t>Corporate Performance Management</a:t>
            </a:r>
          </a:p>
        </p:txBody>
      </p:sp>
      <p:sp>
        <p:nvSpPr>
          <p:cNvPr id="18" name="TextBox 17"/>
          <p:cNvSpPr txBox="1"/>
          <p:nvPr/>
        </p:nvSpPr>
        <p:spPr>
          <a:xfrm>
            <a:off x="4572000" y="2433903"/>
            <a:ext cx="2111644" cy="2640981"/>
          </a:xfrm>
          <a:prstGeom prst="rect">
            <a:avLst/>
          </a:prstGeom>
          <a:noFill/>
          <a:ln w="15875" cap="sq" cmpd="sng" algn="ctr">
            <a:noFill/>
            <a:prstDash val="solid"/>
            <a:headEnd type="none" w="med" len="med"/>
            <a:tailEnd type="none" w="med" len="med"/>
          </a:ln>
          <a:effectLst/>
          <a:sp3d>
            <a:bevelT w="82550"/>
          </a:sp3d>
        </p:spPr>
        <p:txBody>
          <a:bodyPr vert="horz" wrap="square" lIns="137160" tIns="182880" rIns="45720" bIns="0" numCol="1" rtlCol="0" anchor="t" anchorCtr="0" compatLnSpc="1">
            <a:prstTxWarp prst="textNoShape">
              <a:avLst/>
            </a:prstTxWarp>
            <a:normAutofit/>
          </a:bodyPr>
          <a:lstStyle/>
          <a:p>
            <a:pPr defTabSz="1096963">
              <a:lnSpc>
                <a:spcPct val="90000"/>
              </a:lnSpc>
              <a:spcBef>
                <a:spcPct val="20000"/>
              </a:spcBef>
            </a:pPr>
            <a:r>
              <a:rPr lang="en-US" sz="1400" dirty="0" smtClean="0">
                <a:latin typeface="Segoe UI" pitchFamily="34" charset="0"/>
                <a:ea typeface="Segoe UI" pitchFamily="34" charset="0"/>
                <a:cs typeface="Segoe UI" pitchFamily="34" charset="0"/>
              </a:rPr>
              <a:t>Continued innovation targeted at mid-market with particular focus on:</a:t>
            </a:r>
          </a:p>
          <a:p>
            <a:pPr marL="169863" indent="-169863" defTabSz="1096963">
              <a:lnSpc>
                <a:spcPct val="90000"/>
              </a:lnSpc>
              <a:spcBef>
                <a:spcPct val="20000"/>
              </a:spcBef>
              <a:buClr>
                <a:schemeClr val="accent6"/>
              </a:buClr>
              <a:buFont typeface="Arial" pitchFamily="34" charset="0"/>
              <a:buChar char="•"/>
            </a:pPr>
            <a:r>
              <a:rPr lang="en-US" sz="1400" dirty="0" smtClean="0"/>
              <a:t>Simplicity</a:t>
            </a:r>
          </a:p>
          <a:p>
            <a:pPr marL="169863" indent="-169863" defTabSz="1096963">
              <a:lnSpc>
                <a:spcPct val="90000"/>
              </a:lnSpc>
              <a:spcBef>
                <a:spcPct val="20000"/>
              </a:spcBef>
              <a:buClr>
                <a:schemeClr val="accent6"/>
              </a:buClr>
              <a:buFont typeface="Arial" pitchFamily="34" charset="0"/>
              <a:buChar char="•"/>
            </a:pPr>
            <a:r>
              <a:rPr lang="en-US" sz="1400" dirty="0" smtClean="0"/>
              <a:t>Productivity</a:t>
            </a:r>
          </a:p>
          <a:p>
            <a:pPr marL="169863" indent="-169863" defTabSz="1096963">
              <a:lnSpc>
                <a:spcPct val="90000"/>
              </a:lnSpc>
              <a:spcBef>
                <a:spcPct val="20000"/>
              </a:spcBef>
              <a:buClr>
                <a:schemeClr val="accent6"/>
              </a:buClr>
              <a:buFont typeface="Arial" pitchFamily="34" charset="0"/>
              <a:buChar char="•"/>
            </a:pPr>
            <a:r>
              <a:rPr lang="en-US" sz="1400" dirty="0" smtClean="0"/>
              <a:t>Dynamics User Experience  Leadership</a:t>
            </a:r>
          </a:p>
          <a:p>
            <a:pPr marL="169863" indent="-169863" defTabSz="1096963">
              <a:lnSpc>
                <a:spcPct val="90000"/>
              </a:lnSpc>
              <a:spcBef>
                <a:spcPct val="20000"/>
              </a:spcBef>
              <a:buClr>
                <a:schemeClr val="accent6"/>
              </a:buClr>
              <a:buFont typeface="Arial" pitchFamily="34" charset="0"/>
              <a:buChar char="•"/>
            </a:pPr>
            <a:r>
              <a:rPr lang="en-US" sz="1400" dirty="0" smtClean="0"/>
              <a:t>Contextual BI</a:t>
            </a:r>
          </a:p>
          <a:p>
            <a:pPr marL="169863" indent="-169863" defTabSz="1096963">
              <a:lnSpc>
                <a:spcPct val="90000"/>
              </a:lnSpc>
              <a:spcBef>
                <a:spcPct val="20000"/>
              </a:spcBef>
              <a:buClr>
                <a:schemeClr val="accent6"/>
              </a:buClr>
              <a:buFont typeface="Arial" pitchFamily="34" charset="0"/>
              <a:buChar char="•"/>
            </a:pPr>
            <a:r>
              <a:rPr lang="en-US" sz="1400" dirty="0" smtClean="0"/>
              <a:t>Time-to-Value</a:t>
            </a:r>
          </a:p>
        </p:txBody>
      </p:sp>
      <p:sp>
        <p:nvSpPr>
          <p:cNvPr id="19" name="TextBox 18"/>
          <p:cNvSpPr txBox="1"/>
          <p:nvPr/>
        </p:nvSpPr>
        <p:spPr>
          <a:xfrm>
            <a:off x="6723063" y="1992828"/>
            <a:ext cx="2111644" cy="3090908"/>
          </a:xfrm>
          <a:prstGeom prst="rect">
            <a:avLst/>
          </a:prstGeom>
          <a:noFill/>
          <a:ln w="15875" cap="sq" cmpd="sng" algn="ctr">
            <a:noFill/>
            <a:prstDash val="solid"/>
            <a:headEnd type="none" w="med" len="med"/>
            <a:tailEnd type="none" w="med" len="med"/>
          </a:ln>
          <a:effectLst/>
          <a:sp3d>
            <a:bevelT w="82550"/>
          </a:sp3d>
        </p:spPr>
        <p:txBody>
          <a:bodyPr vert="horz" wrap="square" lIns="137160" tIns="182880" rIns="45720" bIns="0" numCol="1" rtlCol="0" anchor="t" anchorCtr="0" compatLnSpc="1">
            <a:prstTxWarp prst="textNoShape">
              <a:avLst/>
            </a:prstTxWarp>
            <a:normAutofit/>
          </a:bodyPr>
          <a:lstStyle/>
          <a:p>
            <a:pPr defTabSz="1096963">
              <a:lnSpc>
                <a:spcPct val="90000"/>
              </a:lnSpc>
              <a:spcBef>
                <a:spcPct val="20000"/>
              </a:spcBef>
            </a:pPr>
            <a:r>
              <a:rPr lang="en-US" sz="1400" dirty="0" smtClean="0">
                <a:latin typeface="Segoe UI" pitchFamily="34" charset="0"/>
                <a:ea typeface="Segoe UI" pitchFamily="34" charset="0"/>
                <a:cs typeface="Segoe UI" pitchFamily="34" charset="0"/>
              </a:rPr>
              <a:t>Continued innovation targeted at mid-market with particular focus on:</a:t>
            </a:r>
          </a:p>
          <a:p>
            <a:pPr marL="231775" indent="-231775" defTabSz="1096963">
              <a:lnSpc>
                <a:spcPct val="90000"/>
              </a:lnSpc>
              <a:spcBef>
                <a:spcPct val="20000"/>
              </a:spcBef>
              <a:buClr>
                <a:schemeClr val="accent6"/>
              </a:buClr>
              <a:buFont typeface="Arial" pitchFamily="34" charset="0"/>
              <a:buChar char="•"/>
            </a:pPr>
            <a:r>
              <a:rPr lang="en-US" sz="1400" dirty="0" smtClean="0"/>
              <a:t>Next Gen UI</a:t>
            </a:r>
          </a:p>
          <a:p>
            <a:pPr marL="231775" indent="-231775" defTabSz="1096963">
              <a:lnSpc>
                <a:spcPct val="90000"/>
              </a:lnSpc>
              <a:spcBef>
                <a:spcPct val="20000"/>
              </a:spcBef>
              <a:buClr>
                <a:schemeClr val="accent6"/>
              </a:buClr>
              <a:buFont typeface="Arial" pitchFamily="34" charset="0"/>
              <a:buChar char="•"/>
            </a:pPr>
            <a:r>
              <a:rPr lang="en-US" sz="1400" dirty="0" smtClean="0"/>
              <a:t>Contextual Role Tailored Workflow</a:t>
            </a:r>
          </a:p>
          <a:p>
            <a:pPr marL="231775" indent="-231775" defTabSz="1096963">
              <a:lnSpc>
                <a:spcPct val="90000"/>
              </a:lnSpc>
              <a:spcBef>
                <a:spcPct val="20000"/>
              </a:spcBef>
              <a:buClr>
                <a:schemeClr val="accent6"/>
              </a:buClr>
              <a:buFont typeface="Arial" pitchFamily="34" charset="0"/>
              <a:buChar char="•"/>
            </a:pPr>
            <a:r>
              <a:rPr lang="en-US" sz="1400" dirty="0" smtClean="0"/>
              <a:t>Microsoft technology</a:t>
            </a:r>
          </a:p>
          <a:p>
            <a:pPr marL="231775" indent="-231775" defTabSz="1096963">
              <a:lnSpc>
                <a:spcPct val="90000"/>
              </a:lnSpc>
              <a:spcBef>
                <a:spcPct val="20000"/>
              </a:spcBef>
              <a:buClr>
                <a:schemeClr val="accent6"/>
              </a:buClr>
              <a:buFont typeface="Arial" pitchFamily="34" charset="0"/>
              <a:buChar char="•"/>
            </a:pPr>
            <a:endParaRPr lang="en-US" sz="1400" dirty="0"/>
          </a:p>
        </p:txBody>
      </p:sp>
      <p:sp>
        <p:nvSpPr>
          <p:cNvPr id="20" name="TextBox 19"/>
          <p:cNvSpPr txBox="1"/>
          <p:nvPr/>
        </p:nvSpPr>
        <p:spPr>
          <a:xfrm>
            <a:off x="283096" y="4809416"/>
            <a:ext cx="8543403" cy="274320"/>
          </a:xfrm>
          <a:prstGeom prst="rect">
            <a:avLst/>
          </a:prstGeom>
          <a:gradFill flip="none" rotWithShape="1">
            <a:gsLst>
              <a:gs pos="0">
                <a:srgbClr val="803802"/>
              </a:gs>
              <a:gs pos="33000">
                <a:srgbClr val="F0720A"/>
              </a:gs>
              <a:gs pos="100000">
                <a:srgbClr val="FFFFFF">
                  <a:alpha val="0"/>
                </a:srgbClr>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z="1400" dirty="0">
                <a:ln w="18415" cmpd="sng">
                  <a:noFill/>
                  <a:prstDash val="solid"/>
                </a:ln>
                <a:solidFill>
                  <a:srgbClr val="FFFFFF"/>
                </a:solidFill>
                <a:effectLst>
                  <a:outerShdw blurRad="63500" dir="3600000" algn="tl" rotWithShape="0">
                    <a:srgbClr val="000000">
                      <a:alpha val="70000"/>
                    </a:srgbClr>
                  </a:outerShdw>
                </a:effectLst>
                <a:latin typeface="Segoe UI" pitchFamily="34" charset="0"/>
                <a:ea typeface="Segoe UI" pitchFamily="34" charset="0"/>
                <a:cs typeface="Segoe UI" pitchFamily="34" charset="0"/>
              </a:rPr>
              <a:t>MAJOR RELEASES</a:t>
            </a:r>
          </a:p>
        </p:txBody>
      </p:sp>
      <p:sp>
        <p:nvSpPr>
          <p:cNvPr id="21" name="Right Arrow 20"/>
          <p:cNvSpPr/>
          <p:nvPr/>
        </p:nvSpPr>
        <p:spPr bwMode="auto">
          <a:xfrm>
            <a:off x="1" y="5004475"/>
            <a:ext cx="9143999" cy="673108"/>
          </a:xfrm>
          <a:prstGeom prst="rightArrow">
            <a:avLst>
              <a:gd name="adj1" fmla="val 76229"/>
              <a:gd name="adj2" fmla="val 63269"/>
            </a:avLst>
          </a:prstGeom>
          <a:gradFill flip="none" rotWithShape="1">
            <a:gsLst>
              <a:gs pos="0">
                <a:schemeClr val="tx2"/>
              </a:gs>
              <a:gs pos="50000">
                <a:schemeClr val="accent1"/>
              </a:gs>
              <a:gs pos="100000">
                <a:schemeClr val="accent5">
                  <a:lumMod val="60000"/>
                  <a:lumOff val="40000"/>
                </a:schemeClr>
              </a:gs>
            </a:gsLst>
            <a:lin ang="16200000" scaled="1"/>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defTabSz="914363" rtl="0">
              <a:defRPr/>
            </a:pPr>
            <a:endParaRPr lang="en-US" sz="1400" kern="1200" dirty="0">
              <a:solidFill>
                <a:srgbClr val="FFFFFF"/>
              </a:solidFill>
              <a:latin typeface="Segoe UI" pitchFamily="34" charset="0"/>
              <a:ea typeface="Segoe UI" pitchFamily="34" charset="0"/>
              <a:cs typeface="Segoe UI" pitchFamily="34" charset="0"/>
            </a:endParaRPr>
          </a:p>
        </p:txBody>
      </p:sp>
      <p:sp>
        <p:nvSpPr>
          <p:cNvPr id="22" name="Rectangle 21"/>
          <p:cNvSpPr/>
          <p:nvPr/>
        </p:nvSpPr>
        <p:spPr bwMode="auto">
          <a:xfrm>
            <a:off x="295274" y="5110197"/>
            <a:ext cx="2138363" cy="461665"/>
          </a:xfrm>
          <a:prstGeom prst="rect">
            <a:avLst/>
          </a:prstGeom>
          <a:noFill/>
        </p:spPr>
        <p:txBody>
          <a:bodyPr wrap="square" lIns="91440" tIns="45720" rIns="91440" bIns="45720">
            <a:spAutoFit/>
          </a:bodyPr>
          <a:lstStyle/>
          <a:p>
            <a:pPr algn="ctr" defTabSz="914363" rtl="0">
              <a:defRPr/>
            </a:pPr>
            <a:r>
              <a:rPr lang="en-US" sz="2400" kern="1200" dirty="0" smtClean="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2009</a:t>
            </a:r>
            <a:endParaRPr lang="en-US" sz="2400" kern="1200" dirty="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3" name="Rectangle 22"/>
          <p:cNvSpPr/>
          <p:nvPr/>
        </p:nvSpPr>
        <p:spPr bwMode="auto">
          <a:xfrm>
            <a:off x="2433637" y="5110197"/>
            <a:ext cx="2125663" cy="461665"/>
          </a:xfrm>
          <a:prstGeom prst="rect">
            <a:avLst/>
          </a:prstGeom>
          <a:noFill/>
        </p:spPr>
        <p:txBody>
          <a:bodyPr wrap="square" lIns="91440" tIns="45720" rIns="91440" bIns="45720">
            <a:spAutoFit/>
          </a:bodyPr>
          <a:lstStyle/>
          <a:p>
            <a:pPr algn="ctr" defTabSz="914363" rtl="0">
              <a:defRPr/>
            </a:pPr>
            <a:r>
              <a:rPr lang="en-US" sz="2400" kern="1200" dirty="0" smtClean="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2010</a:t>
            </a:r>
            <a:endParaRPr lang="en-US" sz="2400" kern="1200" dirty="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4" name="Rectangle 23"/>
          <p:cNvSpPr/>
          <p:nvPr/>
        </p:nvSpPr>
        <p:spPr bwMode="auto">
          <a:xfrm>
            <a:off x="6670224" y="5110197"/>
            <a:ext cx="2039936" cy="461665"/>
          </a:xfrm>
          <a:prstGeom prst="rect">
            <a:avLst/>
          </a:prstGeom>
        </p:spPr>
        <p:txBody>
          <a:bodyPr wrap="square">
            <a:spAutoFit/>
          </a:bodyPr>
          <a:lstStyle/>
          <a:p>
            <a:pPr algn="ctr" defTabSz="914363" rtl="0">
              <a:defRPr/>
            </a:pPr>
            <a:r>
              <a:rPr lang="en-US" sz="2400" kern="1200" dirty="0" smtClean="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2015-2016</a:t>
            </a:r>
            <a:endParaRPr lang="en-US" sz="2400" kern="1200" dirty="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5" name="Rectangle 24"/>
          <p:cNvSpPr/>
          <p:nvPr/>
        </p:nvSpPr>
        <p:spPr bwMode="auto">
          <a:xfrm>
            <a:off x="4568825" y="5110197"/>
            <a:ext cx="2125663" cy="461665"/>
          </a:xfrm>
          <a:prstGeom prst="rect">
            <a:avLst/>
          </a:prstGeom>
          <a:noFill/>
        </p:spPr>
        <p:txBody>
          <a:bodyPr wrap="square" lIns="91440" tIns="45720" rIns="91440" bIns="45720">
            <a:spAutoFit/>
          </a:bodyPr>
          <a:lstStyle/>
          <a:p>
            <a:pPr algn="ctr" defTabSz="914363" rtl="0">
              <a:defRPr/>
            </a:pPr>
            <a:r>
              <a:rPr lang="en-US" sz="2400" kern="1200" dirty="0" smtClean="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2012-2013</a:t>
            </a:r>
            <a:endParaRPr lang="en-US" sz="2400" kern="1200" dirty="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26" name="Group 71"/>
          <p:cNvGrpSpPr/>
          <p:nvPr/>
        </p:nvGrpSpPr>
        <p:grpSpPr>
          <a:xfrm>
            <a:off x="3138752" y="5599673"/>
            <a:ext cx="777777" cy="1161146"/>
            <a:chOff x="1172142" y="5456237"/>
            <a:chExt cx="777777" cy="1161146"/>
          </a:xfrm>
        </p:grpSpPr>
        <p:cxnSp>
          <p:nvCxnSpPr>
            <p:cNvPr id="27" name="Straight Connector 26"/>
            <p:cNvCxnSpPr/>
            <p:nvPr/>
          </p:nvCxnSpPr>
          <p:spPr>
            <a:xfrm rot="5400000">
              <a:off x="1355290" y="5659299"/>
              <a:ext cx="411480" cy="535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58"/>
            <p:cNvSpPr txBox="1">
              <a:spLocks noChangeArrowheads="1"/>
            </p:cNvSpPr>
            <p:nvPr/>
          </p:nvSpPr>
          <p:spPr bwMode="auto">
            <a:xfrm>
              <a:off x="1172142" y="5897186"/>
              <a:ext cx="777777" cy="720197"/>
            </a:xfrm>
            <a:prstGeom prst="rect">
              <a:avLst/>
            </a:prstGeom>
            <a:noFill/>
            <a:ln w="9525">
              <a:noFill/>
              <a:miter lim="800000"/>
              <a:headEnd/>
              <a:tailEnd/>
            </a:ln>
          </p:spPr>
          <p:txBody>
            <a:bodyPr wrap="none" anchor="t" anchorCtr="1">
              <a:noAutofit/>
            </a:bodyPr>
            <a:lstStyle/>
            <a:p>
              <a:pPr algn="ctr">
                <a:lnSpc>
                  <a:spcPct val="85000"/>
                </a:lnSpc>
                <a:spcBef>
                  <a:spcPct val="20000"/>
                </a:spcBef>
              </a:pPr>
              <a:r>
                <a:rPr lang="en-US" sz="1600" b="1" dirty="0" smtClean="0">
                  <a:solidFill>
                    <a:schemeClr val="tx2"/>
                  </a:solidFill>
                  <a:latin typeface="Segoe UI" pitchFamily="34" charset="0"/>
                  <a:ea typeface="Segoe UI" pitchFamily="34" charset="0"/>
                  <a:cs typeface="Segoe UI" pitchFamily="34" charset="0"/>
                </a:rPr>
                <a:t>GP 2010</a:t>
              </a:r>
              <a:r>
                <a:rPr lang="en-US" sz="1600" dirty="0" smtClean="0">
                  <a:solidFill>
                    <a:srgbClr val="FFC000"/>
                  </a:solidFill>
                  <a:latin typeface="Segoe UI" pitchFamily="34" charset="0"/>
                  <a:ea typeface="Segoe UI" pitchFamily="34" charset="0"/>
                  <a:cs typeface="Segoe UI" pitchFamily="34" charset="0"/>
                </a:rPr>
                <a:t/>
              </a:r>
              <a:br>
                <a:rPr lang="en-US" sz="1600" dirty="0" smtClean="0">
                  <a:solidFill>
                    <a:srgbClr val="FFC000"/>
                  </a:solidFill>
                  <a:latin typeface="Segoe UI" pitchFamily="34" charset="0"/>
                  <a:ea typeface="Segoe UI" pitchFamily="34" charset="0"/>
                  <a:cs typeface="Segoe UI" pitchFamily="34" charset="0"/>
                </a:rPr>
              </a:br>
              <a:r>
                <a:rPr lang="en-US" sz="1600" dirty="0" smtClean="0">
                  <a:latin typeface="Segoe UI" pitchFamily="34" charset="0"/>
                  <a:ea typeface="Segoe UI" pitchFamily="34" charset="0"/>
                  <a:cs typeface="Segoe UI" pitchFamily="34" charset="0"/>
                </a:rPr>
                <a:t>May</a:t>
              </a:r>
              <a:endParaRPr lang="en-US" sz="1600" dirty="0">
                <a:latin typeface="Segoe UI" pitchFamily="34" charset="0"/>
                <a:ea typeface="Segoe UI" pitchFamily="34" charset="0"/>
                <a:cs typeface="Segoe UI" pitchFamily="34" charset="0"/>
              </a:endParaRPr>
            </a:p>
          </p:txBody>
        </p:sp>
      </p:grpSp>
      <p:grpSp>
        <p:nvGrpSpPr>
          <p:cNvPr id="29" name="Group 82"/>
          <p:cNvGrpSpPr/>
          <p:nvPr/>
        </p:nvGrpSpPr>
        <p:grpSpPr>
          <a:xfrm>
            <a:off x="947798" y="5599673"/>
            <a:ext cx="777777" cy="1161146"/>
            <a:chOff x="287590" y="5456237"/>
            <a:chExt cx="777777" cy="1161146"/>
          </a:xfrm>
        </p:grpSpPr>
        <p:sp>
          <p:nvSpPr>
            <p:cNvPr id="30" name="TextBox 59"/>
            <p:cNvSpPr txBox="1">
              <a:spLocks noChangeArrowheads="1"/>
            </p:cNvSpPr>
            <p:nvPr/>
          </p:nvSpPr>
          <p:spPr bwMode="auto">
            <a:xfrm>
              <a:off x="287590" y="5897186"/>
              <a:ext cx="777777" cy="720197"/>
            </a:xfrm>
            <a:prstGeom prst="rect">
              <a:avLst/>
            </a:prstGeom>
            <a:noFill/>
            <a:ln w="9525">
              <a:noFill/>
              <a:miter lim="800000"/>
              <a:headEnd/>
              <a:tailEnd/>
            </a:ln>
          </p:spPr>
          <p:txBody>
            <a:bodyPr wrap="none" anchor="t" anchorCtr="1">
              <a:noAutofit/>
            </a:bodyPr>
            <a:lstStyle/>
            <a:p>
              <a:pPr algn="ctr">
                <a:lnSpc>
                  <a:spcPct val="85000"/>
                </a:lnSpc>
                <a:spcBef>
                  <a:spcPct val="20000"/>
                </a:spcBef>
              </a:pPr>
              <a:r>
                <a:rPr lang="en-US" sz="1600" b="1" dirty="0" smtClean="0">
                  <a:solidFill>
                    <a:schemeClr val="tx2"/>
                  </a:solidFill>
                  <a:latin typeface="Segoe UI" pitchFamily="34" charset="0"/>
                  <a:ea typeface="Segoe UI" pitchFamily="34" charset="0"/>
                  <a:cs typeface="Segoe UI" pitchFamily="34" charset="0"/>
                </a:rPr>
                <a:t>GP 10.0 </a:t>
              </a:r>
              <a:br>
                <a:rPr lang="en-US" sz="1600" b="1" dirty="0" smtClean="0">
                  <a:solidFill>
                    <a:schemeClr val="tx2"/>
                  </a:solidFill>
                  <a:latin typeface="Segoe UI" pitchFamily="34" charset="0"/>
                  <a:ea typeface="Segoe UI" pitchFamily="34" charset="0"/>
                  <a:cs typeface="Segoe UI" pitchFamily="34" charset="0"/>
                </a:rPr>
              </a:br>
              <a:r>
                <a:rPr lang="en-US" sz="1600" b="1" dirty="0" smtClean="0">
                  <a:solidFill>
                    <a:schemeClr val="tx2"/>
                  </a:solidFill>
                  <a:latin typeface="Segoe UI" pitchFamily="34" charset="0"/>
                  <a:ea typeface="Segoe UI" pitchFamily="34" charset="0"/>
                  <a:cs typeface="Segoe UI" pitchFamily="34" charset="0"/>
                </a:rPr>
                <a:t>SP4 </a:t>
              </a:r>
              <a:r>
                <a:rPr lang="en-US" sz="1600" dirty="0" smtClean="0">
                  <a:solidFill>
                    <a:srgbClr val="FFC000"/>
                  </a:solidFill>
                  <a:latin typeface="Segoe UI" pitchFamily="34" charset="0"/>
                  <a:ea typeface="Segoe UI" pitchFamily="34" charset="0"/>
                  <a:cs typeface="Segoe UI" pitchFamily="34" charset="0"/>
                </a:rPr>
                <a:t/>
              </a:r>
              <a:br>
                <a:rPr lang="en-US" sz="1600" dirty="0" smtClean="0">
                  <a:solidFill>
                    <a:srgbClr val="FFC000"/>
                  </a:solidFill>
                  <a:latin typeface="Segoe UI" pitchFamily="34" charset="0"/>
                  <a:ea typeface="Segoe UI" pitchFamily="34" charset="0"/>
                  <a:cs typeface="Segoe UI" pitchFamily="34" charset="0"/>
                </a:rPr>
              </a:br>
              <a:r>
                <a:rPr lang="en-US" sz="1600" dirty="0" smtClean="0">
                  <a:latin typeface="Segoe UI" pitchFamily="34" charset="0"/>
                  <a:ea typeface="Segoe UI" pitchFamily="34" charset="0"/>
                  <a:cs typeface="Segoe UI" pitchFamily="34" charset="0"/>
                </a:rPr>
                <a:t>Aug</a:t>
              </a:r>
              <a:endParaRPr lang="en-US" sz="1600" dirty="0">
                <a:latin typeface="Segoe UI" pitchFamily="34" charset="0"/>
                <a:ea typeface="Segoe UI" pitchFamily="34" charset="0"/>
                <a:cs typeface="Segoe UI" pitchFamily="34" charset="0"/>
              </a:endParaRPr>
            </a:p>
          </p:txBody>
        </p:sp>
        <p:cxnSp>
          <p:nvCxnSpPr>
            <p:cNvPr id="31" name="Straight Connector 30"/>
            <p:cNvCxnSpPr/>
            <p:nvPr/>
          </p:nvCxnSpPr>
          <p:spPr>
            <a:xfrm rot="5400000">
              <a:off x="470738" y="5659299"/>
              <a:ext cx="411480" cy="535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83096" y="5599674"/>
            <a:ext cx="8543403" cy="274320"/>
          </a:xfrm>
          <a:prstGeom prst="rect">
            <a:avLst/>
          </a:prstGeom>
          <a:gradFill flip="none" rotWithShape="1">
            <a:gsLst>
              <a:gs pos="0">
                <a:schemeClr val="accent5">
                  <a:lumMod val="50000"/>
                </a:schemeClr>
              </a:gs>
              <a:gs pos="50000">
                <a:schemeClr val="accent5">
                  <a:lumMod val="75000"/>
                </a:schemeClr>
              </a:gs>
              <a:gs pos="32000">
                <a:schemeClr val="accent5"/>
              </a:gs>
              <a:gs pos="100000">
                <a:srgbClr val="FFFFFF">
                  <a:alpha val="0"/>
                </a:srgbClr>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363" fontAlgn="base">
              <a:spcBef>
                <a:spcPct val="0"/>
              </a:spcBef>
              <a:spcAft>
                <a:spcPct val="0"/>
              </a:spcAft>
              <a:defRPr/>
            </a:pPr>
            <a:r>
              <a:rPr lang="en-US" sz="14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 </a:t>
            </a:r>
            <a:r>
              <a:rPr lang="en-US" sz="140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PACKS/MINOR RELEASES</a:t>
            </a:r>
            <a:endParaRPr lang="en-US" sz="1400" dirty="0">
              <a:ln w="18415" cmpd="sng">
                <a:noFill/>
                <a:prstDash val="solid"/>
              </a:ln>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7497939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Bottom)">
                                      <p:cBhvr>
                                        <p:cTn id="23" dur="1000"/>
                                        <p:tgtEl>
                                          <p:spTgt spid="2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childTnLst>
                          </p:cTn>
                        </p:par>
                        <p:par>
                          <p:cTn id="64" fill="hold">
                            <p:stCondLst>
                              <p:cond delay="5500"/>
                            </p:stCondLst>
                            <p:childTnLst>
                              <p:par>
                                <p:cTn id="65" presetID="12" presetClass="entr" presetSubtype="1"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slide(fromTop)">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childTnLst>
                                </p:cTn>
                              </p:par>
                              <p:par>
                                <p:cTn id="83" presetID="10"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7" grpId="0"/>
      <p:bldP spid="18" grpId="0"/>
      <p:bldP spid="19" grpId="0"/>
      <p:bldP spid="20" grpId="0" animBg="1"/>
      <p:bldP spid="21" grpId="0" animBg="1"/>
      <p:bldP spid="22" grpId="0"/>
      <p:bldP spid="23" grpId="0"/>
      <p:bldP spid="24" grpId="0"/>
      <p:bldP spid="25" grpId="0"/>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990600"/>
            <a:ext cx="8020050" cy="457200"/>
          </a:xfrm>
        </p:spPr>
        <p:txBody>
          <a:bodyPr/>
          <a:lstStyle/>
          <a:p>
            <a:r>
              <a:rPr lang="en-US" sz="3200" dirty="0" smtClean="0"/>
              <a:t>Expense Management Update</a:t>
            </a:r>
            <a:endParaRPr lang="en-US" sz="3200" dirty="0"/>
          </a:p>
        </p:txBody>
      </p:sp>
      <p:sp>
        <p:nvSpPr>
          <p:cNvPr id="3" name="Content Placeholder 2"/>
          <p:cNvSpPr>
            <a:spLocks noGrp="1"/>
          </p:cNvSpPr>
          <p:nvPr>
            <p:ph idx="1"/>
          </p:nvPr>
        </p:nvSpPr>
        <p:spPr>
          <a:xfrm>
            <a:off x="533400" y="1524000"/>
            <a:ext cx="8301037" cy="4525963"/>
          </a:xfrm>
        </p:spPr>
        <p:txBody>
          <a:bodyPr/>
          <a:lstStyle/>
          <a:p>
            <a:r>
              <a:rPr lang="en-US" sz="2400" dirty="0" smtClean="0"/>
              <a:t>An Updated Integration will be Available for the New Concur Travel &amp; Expense Service</a:t>
            </a:r>
          </a:p>
          <a:p>
            <a:pPr lvl="1"/>
            <a:r>
              <a:rPr lang="en-US" sz="1800" dirty="0" smtClean="0"/>
              <a:t>$1,000 for the Integration</a:t>
            </a:r>
          </a:p>
          <a:p>
            <a:pPr lvl="1"/>
            <a:r>
              <a:rPr lang="en-US" sz="1800" dirty="0" smtClean="0"/>
              <a:t>Price does NOT include Concur Setup Services (a change from the previous </a:t>
            </a:r>
            <a:r>
              <a:rPr lang="en-US" sz="1800" dirty="0" err="1" smtClean="0"/>
              <a:t>eExpense</a:t>
            </a:r>
            <a:r>
              <a:rPr lang="en-US" sz="1800" dirty="0" smtClean="0"/>
              <a:t> pricing)</a:t>
            </a:r>
          </a:p>
          <a:p>
            <a:pPr lvl="1"/>
            <a:r>
              <a:rPr lang="en-US" sz="1800" dirty="0" smtClean="0"/>
              <a:t>Available in Late Spring 2010 </a:t>
            </a:r>
          </a:p>
          <a:p>
            <a:pPr lvl="1"/>
            <a:r>
              <a:rPr lang="en-US" sz="1800" dirty="0" smtClean="0"/>
              <a:t>Available to Pro, AM, and BE customers </a:t>
            </a:r>
          </a:p>
          <a:p>
            <a:pPr lvl="2"/>
            <a:r>
              <a:rPr lang="en-US" sz="1800" i="1" dirty="0" smtClean="0"/>
              <a:t>NEW - </a:t>
            </a:r>
            <a:r>
              <a:rPr lang="en-US" sz="1800" dirty="0" smtClean="0"/>
              <a:t>availability to BE customers</a:t>
            </a:r>
          </a:p>
          <a:p>
            <a:pPr lvl="1"/>
            <a:r>
              <a:rPr lang="en-US" sz="1800" dirty="0" smtClean="0"/>
              <a:t>Existing </a:t>
            </a:r>
            <a:r>
              <a:rPr lang="en-US" sz="1800" dirty="0" err="1" smtClean="0"/>
              <a:t>eExpense</a:t>
            </a:r>
            <a:r>
              <a:rPr lang="en-US" sz="1800" dirty="0" smtClean="0"/>
              <a:t> Pro Customers – No Charge for Integration</a:t>
            </a:r>
          </a:p>
          <a:p>
            <a:pPr lvl="1"/>
            <a:endParaRPr lang="en-US" sz="1800" dirty="0" smtClean="0"/>
          </a:p>
          <a:p>
            <a:endParaRPr lang="en-US" sz="2000" dirty="0" smtClean="0"/>
          </a:p>
        </p:txBody>
      </p:sp>
    </p:spTree>
    <p:extLst>
      <p:ext uri="{BB962C8B-B14F-4D97-AF65-F5344CB8AC3E}">
        <p14:creationId xmlns:p14="http://schemas.microsoft.com/office/powerpoint/2010/main" xmlns="" val="3975936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475" y="4343400"/>
            <a:ext cx="8086725" cy="1362075"/>
          </a:xfrm>
        </p:spPr>
        <p:txBody>
          <a:bodyPr>
            <a:normAutofit/>
          </a:bodyPr>
          <a:lstStyle/>
          <a:p>
            <a:r>
              <a:rPr lang="en-US" dirty="0" smtClean="0"/>
              <a:t>Management Reporter</a:t>
            </a:r>
            <a:endParaRPr lang="en-US" sz="4000" dirty="0" smtClean="0">
              <a:solidFill>
                <a:srgbClr val="E46C0A"/>
              </a:solidFill>
            </a:endParaRPr>
          </a:p>
        </p:txBody>
      </p:sp>
    </p:spTree>
    <p:extLst>
      <p:ext uri="{BB962C8B-B14F-4D97-AF65-F5344CB8AC3E}">
        <p14:creationId xmlns:p14="http://schemas.microsoft.com/office/powerpoint/2010/main" xmlns="" val="554477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Benefits of Management Reporter for Users</a:t>
            </a:r>
            <a:endParaRPr lang="en-US" sz="3200" dirty="0"/>
          </a:p>
        </p:txBody>
      </p:sp>
      <p:sp>
        <p:nvSpPr>
          <p:cNvPr id="3" name="Text Placeholder 2"/>
          <p:cNvSpPr>
            <a:spLocks noGrp="1"/>
          </p:cNvSpPr>
          <p:nvPr>
            <p:ph type="body" sz="half" idx="1"/>
          </p:nvPr>
        </p:nvSpPr>
        <p:spPr>
          <a:xfrm>
            <a:off x="533400" y="1676400"/>
            <a:ext cx="8229600" cy="2277547"/>
          </a:xfrm>
        </p:spPr>
        <p:txBody>
          <a:bodyPr/>
          <a:lstStyle/>
          <a:p>
            <a:r>
              <a:rPr lang="en-US" sz="2400" dirty="0" smtClean="0"/>
              <a:t>Easy Transition from </a:t>
            </a:r>
            <a:r>
              <a:rPr lang="en-US" sz="2400" dirty="0" err="1" smtClean="0"/>
              <a:t>FRx</a:t>
            </a:r>
            <a:endParaRPr lang="en-US" sz="2400" dirty="0" smtClean="0"/>
          </a:p>
          <a:p>
            <a:r>
              <a:rPr lang="en-US" sz="2400" dirty="0" smtClean="0"/>
              <a:t>Dimension Flexibility</a:t>
            </a:r>
          </a:p>
          <a:p>
            <a:r>
              <a:rPr lang="en-US" sz="2400" dirty="0" smtClean="0"/>
              <a:t>Formatting Enhancements</a:t>
            </a:r>
          </a:p>
          <a:p>
            <a:pPr lvl="1"/>
            <a:r>
              <a:rPr lang="en-US" sz="2000" dirty="0" smtClean="0"/>
              <a:t>Logos &amp; Images in Headers and Footers</a:t>
            </a:r>
          </a:p>
          <a:p>
            <a:pPr lvl="1"/>
            <a:r>
              <a:rPr lang="en-US" sz="2000" dirty="0" smtClean="0"/>
              <a:t>Page Breaks in Columns</a:t>
            </a:r>
          </a:p>
          <a:p>
            <a:r>
              <a:rPr lang="en-US" sz="2400" dirty="0" smtClean="0"/>
              <a:t>Organization</a:t>
            </a:r>
          </a:p>
          <a:p>
            <a:pPr lvl="1"/>
            <a:r>
              <a:rPr lang="en-US" sz="2000" dirty="0" smtClean="0"/>
              <a:t>Folders for Storing Templates</a:t>
            </a:r>
          </a:p>
          <a:p>
            <a:pPr lvl="1"/>
            <a:r>
              <a:rPr lang="en-US" sz="2000" dirty="0" smtClean="0"/>
              <a:t>Report Library for Generated Reports and External Files</a:t>
            </a:r>
          </a:p>
          <a:p>
            <a:r>
              <a:rPr lang="en-US" sz="2400" dirty="0" smtClean="0"/>
              <a:t>Report Viewer</a:t>
            </a:r>
          </a:p>
          <a:p>
            <a:r>
              <a:rPr lang="en-US" sz="2400" dirty="0" smtClean="0"/>
              <a:t>Undo</a:t>
            </a:r>
          </a:p>
          <a:p>
            <a:r>
              <a:rPr lang="en-US" sz="2400" dirty="0" smtClean="0"/>
              <a:t>XBRL</a:t>
            </a:r>
          </a:p>
          <a:p>
            <a:pPr marL="560387" lvl="1" indent="0">
              <a:buNone/>
            </a:pPr>
            <a:endParaRPr lang="en-US" dirty="0" smtClean="0"/>
          </a:p>
        </p:txBody>
      </p:sp>
    </p:spTree>
    <p:extLst>
      <p:ext uri="{BB962C8B-B14F-4D97-AF65-F5344CB8AC3E}">
        <p14:creationId xmlns:p14="http://schemas.microsoft.com/office/powerpoint/2010/main" xmlns="" val="34538316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Benefits of Management Reporter for IT</a:t>
            </a:r>
          </a:p>
        </p:txBody>
      </p:sp>
      <p:sp>
        <p:nvSpPr>
          <p:cNvPr id="7" name="Content Placeholder 6"/>
          <p:cNvSpPr>
            <a:spLocks noGrp="1"/>
          </p:cNvSpPr>
          <p:nvPr>
            <p:ph idx="1"/>
          </p:nvPr>
        </p:nvSpPr>
        <p:spPr/>
        <p:txBody>
          <a:bodyPr/>
          <a:lstStyle/>
          <a:p>
            <a:r>
              <a:rPr lang="en-US" sz="2400" dirty="0" smtClean="0"/>
              <a:t>New Code Base and Architecture</a:t>
            </a:r>
          </a:p>
          <a:p>
            <a:pPr lvl="1"/>
            <a:r>
              <a:rPr lang="en-US" sz="2400" dirty="0" smtClean="0"/>
              <a:t>64-Bit</a:t>
            </a:r>
          </a:p>
          <a:p>
            <a:pPr lvl="1"/>
            <a:r>
              <a:rPr lang="en-US" sz="2400" dirty="0" smtClean="0"/>
              <a:t>C# and .NET</a:t>
            </a:r>
          </a:p>
          <a:p>
            <a:pPr lvl="1"/>
            <a:r>
              <a:rPr lang="en-US" sz="2400" dirty="0" smtClean="0"/>
              <a:t>SQL Server</a:t>
            </a:r>
          </a:p>
          <a:p>
            <a:pPr lvl="1"/>
            <a:r>
              <a:rPr lang="en-US" sz="2400" dirty="0" smtClean="0"/>
              <a:t>IIS</a:t>
            </a:r>
          </a:p>
          <a:p>
            <a:r>
              <a:rPr lang="en-US" sz="2400" dirty="0" smtClean="0"/>
              <a:t>Report Processing on Server (not local machines)</a:t>
            </a:r>
          </a:p>
          <a:p>
            <a:r>
              <a:rPr lang="en-US" sz="2400" dirty="0" smtClean="0"/>
              <a:t>Improved Multi-User Environment</a:t>
            </a:r>
          </a:p>
          <a:p>
            <a:r>
              <a:rPr lang="en-US" sz="2400" dirty="0" smtClean="0"/>
              <a:t>Active Directory</a:t>
            </a:r>
            <a:endParaRPr lang="en-US" sz="2400" dirty="0"/>
          </a:p>
        </p:txBody>
      </p:sp>
    </p:spTree>
    <p:extLst>
      <p:ext uri="{BB962C8B-B14F-4D97-AF65-F5344CB8AC3E}">
        <p14:creationId xmlns:p14="http://schemas.microsoft.com/office/powerpoint/2010/main" xmlns="" val="4182354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Overcoming the Gaps</a:t>
            </a:r>
            <a:endParaRPr lang="en-US" sz="3200" dirty="0"/>
          </a:p>
        </p:txBody>
      </p:sp>
      <p:sp>
        <p:nvSpPr>
          <p:cNvPr id="3" name="Content Placeholder 2"/>
          <p:cNvSpPr>
            <a:spLocks noGrp="1"/>
          </p:cNvSpPr>
          <p:nvPr>
            <p:ph idx="1"/>
          </p:nvPr>
        </p:nvSpPr>
        <p:spPr>
          <a:xfrm>
            <a:off x="614363" y="1493837"/>
            <a:ext cx="8229600" cy="4525963"/>
          </a:xfrm>
        </p:spPr>
        <p:txBody>
          <a:bodyPr/>
          <a:lstStyle/>
          <a:p>
            <a:r>
              <a:rPr lang="en-US" sz="2400" dirty="0" smtClean="0"/>
              <a:t>Currency Translation - </a:t>
            </a:r>
            <a:r>
              <a:rPr lang="en-US" sz="1800" dirty="0" smtClean="0"/>
              <a:t>GP 2010 Feature Pack</a:t>
            </a:r>
          </a:p>
          <a:p>
            <a:r>
              <a:rPr lang="en-US" sz="2400" dirty="0" smtClean="0"/>
              <a:t>Forecaster Integration - </a:t>
            </a:r>
            <a:r>
              <a:rPr lang="en-US" dirty="0" smtClean="0"/>
              <a:t>Transfer tool to move Forecaster data into the GL</a:t>
            </a:r>
          </a:p>
          <a:p>
            <a:r>
              <a:rPr lang="en-US" sz="2400" dirty="0" smtClean="0"/>
              <a:t>Row linking</a:t>
            </a:r>
          </a:p>
          <a:p>
            <a:pPr lvl="1"/>
            <a:r>
              <a:rPr lang="en-US" sz="1800" dirty="0"/>
              <a:t>Use dimension sets to handle exceptions that cannot be accommodated by using ranges and wildcards.</a:t>
            </a:r>
          </a:p>
          <a:p>
            <a:pPr lvl="1"/>
            <a:r>
              <a:rPr lang="en-US" sz="1800" dirty="0"/>
              <a:t>Create multiple dimension links in a single row format. This method works for consolidations and situations in which row definitions are similar and dimension codes are different.</a:t>
            </a:r>
          </a:p>
          <a:p>
            <a:r>
              <a:rPr lang="en-US" sz="2400" dirty="0" smtClean="0"/>
              <a:t>WebPort </a:t>
            </a:r>
          </a:p>
          <a:p>
            <a:pPr lvl="1"/>
            <a:r>
              <a:rPr lang="en-US" sz="1800" dirty="0" smtClean="0"/>
              <a:t>Report Library</a:t>
            </a:r>
          </a:p>
          <a:p>
            <a:pPr lvl="1"/>
            <a:r>
              <a:rPr lang="en-US" sz="1800" dirty="0" smtClean="0"/>
              <a:t>Export reports to Microsoft Excel and upload to SharePoint Library</a:t>
            </a:r>
          </a:p>
          <a:p>
            <a:r>
              <a:rPr lang="en-US" sz="2400" dirty="0" smtClean="0"/>
              <a:t>Email – </a:t>
            </a:r>
            <a:r>
              <a:rPr lang="en-US" sz="1800" dirty="0" smtClean="0"/>
              <a:t>Export reports to Microsoft Excel and attach files to email</a:t>
            </a:r>
          </a:p>
          <a:p>
            <a:r>
              <a:rPr lang="en-US" sz="2400" dirty="0" smtClean="0"/>
              <a:t>Report Manager </a:t>
            </a:r>
            <a:r>
              <a:rPr lang="en-US" sz="1800" dirty="0" smtClean="0"/>
              <a:t>- Report Library with folder structure and external files</a:t>
            </a:r>
          </a:p>
          <a:p>
            <a:pPr indent="0">
              <a:buNone/>
            </a:pPr>
            <a:endParaRPr lang="en-US" dirty="0"/>
          </a:p>
        </p:txBody>
      </p:sp>
    </p:spTree>
    <p:extLst>
      <p:ext uri="{BB962C8B-B14F-4D97-AF65-F5344CB8AC3E}">
        <p14:creationId xmlns:p14="http://schemas.microsoft.com/office/powerpoint/2010/main" xmlns="" val="2940294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475" y="4343400"/>
            <a:ext cx="8086725" cy="1362075"/>
          </a:xfrm>
        </p:spPr>
        <p:txBody>
          <a:bodyPr>
            <a:normAutofit/>
          </a:bodyPr>
          <a:lstStyle/>
          <a:p>
            <a:r>
              <a:rPr lang="en-US" dirty="0" smtClean="0"/>
              <a:t>What’s New in . . . Distribution</a:t>
            </a:r>
            <a:endParaRPr lang="en-US" sz="4000" dirty="0" smtClean="0">
              <a:solidFill>
                <a:srgbClr val="E46C0A"/>
              </a:solidFill>
            </a:endParaRPr>
          </a:p>
        </p:txBody>
      </p:sp>
    </p:spTree>
    <p:extLst>
      <p:ext uri="{BB962C8B-B14F-4D97-AF65-F5344CB8AC3E}">
        <p14:creationId xmlns:p14="http://schemas.microsoft.com/office/powerpoint/2010/main" xmlns="" val="2855006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95313" y="990600"/>
            <a:ext cx="8020050" cy="457200"/>
          </a:xfrm>
        </p:spPr>
        <p:txBody>
          <a:bodyPr/>
          <a:lstStyle/>
          <a:p>
            <a:pPr eaLnBrk="1" hangingPunct="1"/>
            <a:r>
              <a:rPr lang="en-US" sz="3600" dirty="0" smtClean="0"/>
              <a:t>Distribution  </a:t>
            </a:r>
            <a:endParaRPr lang="en-US" sz="3200" dirty="0" smtClean="0"/>
          </a:p>
        </p:txBody>
      </p:sp>
      <p:sp>
        <p:nvSpPr>
          <p:cNvPr id="8196" name="Rectangle 3"/>
          <p:cNvSpPr>
            <a:spLocks noGrp="1" noChangeArrowheads="1"/>
          </p:cNvSpPr>
          <p:nvPr>
            <p:ph type="body" idx="1"/>
          </p:nvPr>
        </p:nvSpPr>
        <p:spPr>
          <a:xfrm>
            <a:off x="381000" y="1524000"/>
            <a:ext cx="8494713" cy="3124200"/>
          </a:xfrm>
        </p:spPr>
        <p:txBody>
          <a:bodyPr/>
          <a:lstStyle/>
          <a:p>
            <a:r>
              <a:rPr lang="en-US" sz="2400" dirty="0" smtClean="0"/>
              <a:t>Inventory Auto Number Lot Numbers</a:t>
            </a:r>
          </a:p>
          <a:p>
            <a:r>
              <a:rPr lang="en-US" sz="2400" dirty="0" smtClean="0"/>
              <a:t>Sales Order Processing </a:t>
            </a:r>
          </a:p>
          <a:p>
            <a:pPr lvl="1"/>
            <a:r>
              <a:rPr lang="en-US" sz="2400" dirty="0" smtClean="0"/>
              <a:t>E-mail SOP Documents</a:t>
            </a:r>
          </a:p>
          <a:p>
            <a:pPr lvl="1"/>
            <a:r>
              <a:rPr lang="en-US" sz="2400" dirty="0" smtClean="0"/>
              <a:t>Print Backordered Items on Picking Ticket</a:t>
            </a:r>
          </a:p>
          <a:p>
            <a:r>
              <a:rPr lang="en-US" sz="2400" dirty="0" smtClean="0"/>
              <a:t>Purchase Order</a:t>
            </a:r>
          </a:p>
          <a:p>
            <a:pPr lvl="1"/>
            <a:r>
              <a:rPr lang="en-US" sz="2400" dirty="0" smtClean="0"/>
              <a:t>E-mail Purchase Order</a:t>
            </a:r>
          </a:p>
          <a:p>
            <a:pPr lvl="1"/>
            <a:r>
              <a:rPr lang="en-US" sz="2400" dirty="0" smtClean="0"/>
              <a:t>Line Item Date Roll – down</a:t>
            </a:r>
          </a:p>
          <a:p>
            <a:pPr lvl="1"/>
            <a:r>
              <a:rPr lang="en-US" sz="2400" dirty="0" smtClean="0"/>
              <a:t>Auto-Receive In-Transit </a:t>
            </a:r>
            <a:r>
              <a:rPr lang="en-US" sz="2400" dirty="0"/>
              <a:t>I</a:t>
            </a:r>
            <a:r>
              <a:rPr lang="en-US" sz="2400" dirty="0" smtClean="0"/>
              <a:t>tems</a:t>
            </a:r>
          </a:p>
          <a:p>
            <a:pPr lvl="1"/>
            <a:r>
              <a:rPr lang="en-US" sz="2400" dirty="0" smtClean="0"/>
              <a:t>PO Returns Enhancements</a:t>
            </a:r>
          </a:p>
          <a:p>
            <a:pPr lvl="2"/>
            <a:r>
              <a:rPr lang="en-US" sz="2400" dirty="0" smtClean="0"/>
              <a:t>Replace Returned Goods</a:t>
            </a:r>
          </a:p>
          <a:p>
            <a:pPr lvl="2"/>
            <a:r>
              <a:rPr lang="en-US" sz="2400" dirty="0" smtClean="0"/>
              <a:t>Invoice Expected for Returned Goods</a:t>
            </a:r>
          </a:p>
          <a:p>
            <a:pPr lvl="1"/>
            <a:endParaRPr lang="en-US" sz="24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475" y="4343400"/>
            <a:ext cx="8086725" cy="1362075"/>
          </a:xfrm>
        </p:spPr>
        <p:txBody>
          <a:bodyPr>
            <a:normAutofit fontScale="90000"/>
          </a:bodyPr>
          <a:lstStyle/>
          <a:p>
            <a:r>
              <a:rPr lang="en-US" dirty="0" smtClean="0"/>
              <a:t>What’s New in . . . HR and Payroll</a:t>
            </a:r>
            <a:endParaRPr lang="en-US" sz="4000" dirty="0" smtClean="0">
              <a:solidFill>
                <a:srgbClr val="E46C0A"/>
              </a:solidFill>
            </a:endParaRPr>
          </a:p>
        </p:txBody>
      </p:sp>
    </p:spTree>
    <p:extLst>
      <p:ext uri="{BB962C8B-B14F-4D97-AF65-F5344CB8AC3E}">
        <p14:creationId xmlns:p14="http://schemas.microsoft.com/office/powerpoint/2010/main" xmlns="" val="646306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type="title"/>
          </p:nvPr>
        </p:nvSpPr>
        <p:spPr>
          <a:xfrm>
            <a:off x="595313" y="1066800"/>
            <a:ext cx="8020050" cy="457200"/>
          </a:xfrm>
        </p:spPr>
        <p:txBody>
          <a:bodyPr/>
          <a:lstStyle/>
          <a:p>
            <a:pPr>
              <a:defRPr/>
            </a:pPr>
            <a:r>
              <a:rPr lang="en-US" sz="3600" dirty="0" smtClean="0">
                <a:effectLst>
                  <a:outerShdw blurRad="38100" dist="38100" dir="2700000" algn="tl">
                    <a:srgbClr val="FFFFFF"/>
                  </a:outerShdw>
                </a:effectLst>
              </a:rPr>
              <a:t>Human Resources / Payroll</a:t>
            </a:r>
          </a:p>
        </p:txBody>
      </p:sp>
      <p:sp>
        <p:nvSpPr>
          <p:cNvPr id="18434" name="Rectangle 2"/>
          <p:cNvSpPr>
            <a:spLocks noGrp="1"/>
          </p:cNvSpPr>
          <p:nvPr>
            <p:ph type="body" sz="half" idx="1"/>
          </p:nvPr>
        </p:nvSpPr>
        <p:spPr>
          <a:xfrm>
            <a:off x="533400" y="1543504"/>
            <a:ext cx="8452130" cy="4704896"/>
          </a:xfrm>
        </p:spPr>
        <p:txBody>
          <a:bodyPr/>
          <a:lstStyle/>
          <a:p>
            <a:r>
              <a:rPr lang="en-US" sz="2400" dirty="0" smtClean="0"/>
              <a:t>US Payroll Integration to AA</a:t>
            </a:r>
          </a:p>
          <a:p>
            <a:r>
              <a:rPr lang="en-US" sz="2400" dirty="0" smtClean="0"/>
              <a:t>Post with Detail </a:t>
            </a:r>
            <a:r>
              <a:rPr lang="en-US" sz="2400" dirty="0"/>
              <a:t>O</a:t>
            </a:r>
            <a:r>
              <a:rPr lang="en-US" sz="2400" dirty="0" smtClean="0"/>
              <a:t>ption</a:t>
            </a:r>
          </a:p>
          <a:p>
            <a:r>
              <a:rPr lang="en-US" sz="2400" dirty="0" smtClean="0"/>
              <a:t>Multiple W2 Boxes for Deduction/Benefits</a:t>
            </a:r>
          </a:p>
          <a:p>
            <a:r>
              <a:rPr lang="en-US" sz="2400" dirty="0" smtClean="0"/>
              <a:t>Secondary Employee Status Code</a:t>
            </a:r>
          </a:p>
          <a:p>
            <a:r>
              <a:rPr lang="en-US" sz="2400" dirty="0" smtClean="0"/>
              <a:t>Additional Payroll and HR Reports</a:t>
            </a:r>
          </a:p>
          <a:p>
            <a:r>
              <a:rPr lang="en-US" sz="2400" dirty="0" smtClean="0"/>
              <a:t>Check Inquiry Reprint</a:t>
            </a:r>
          </a:p>
          <a:p>
            <a:r>
              <a:rPr lang="en-US" sz="2400" dirty="0" smtClean="0"/>
              <a:t>Garnishment Single Maximum Option</a:t>
            </a:r>
          </a:p>
          <a:p>
            <a:r>
              <a:rPr lang="en-US" sz="2400" dirty="0" smtClean="0"/>
              <a:t>Multi Build Functionality</a:t>
            </a:r>
          </a:p>
          <a:p>
            <a:endParaRPr lang="en-US" sz="2400" dirty="0" smtClean="0"/>
          </a:p>
          <a:p>
            <a:endParaRPr lang="en-US" sz="2400"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type="title"/>
          </p:nvPr>
        </p:nvSpPr>
        <p:spPr/>
        <p:txBody>
          <a:bodyPr/>
          <a:lstStyle/>
          <a:p>
            <a:pPr>
              <a:defRPr/>
            </a:pPr>
            <a:r>
              <a:rPr lang="en-US" sz="3600" dirty="0" smtClean="0">
                <a:effectLst>
                  <a:outerShdw blurRad="38100" dist="38100" dir="2700000" algn="tl">
                    <a:srgbClr val="FFFFFF"/>
                  </a:outerShdw>
                </a:effectLst>
              </a:rPr>
              <a:t>Human Resources / Payroll</a:t>
            </a:r>
          </a:p>
        </p:txBody>
      </p:sp>
      <p:sp>
        <p:nvSpPr>
          <p:cNvPr id="18434" name="Rectangle 2"/>
          <p:cNvSpPr>
            <a:spLocks noGrp="1"/>
          </p:cNvSpPr>
          <p:nvPr>
            <p:ph type="body" sz="half" idx="1"/>
          </p:nvPr>
        </p:nvSpPr>
        <p:spPr>
          <a:xfrm>
            <a:off x="533400" y="1489075"/>
            <a:ext cx="8312204" cy="4683125"/>
          </a:xfrm>
        </p:spPr>
        <p:txBody>
          <a:bodyPr/>
          <a:lstStyle/>
          <a:p>
            <a:r>
              <a:rPr lang="en-US" sz="2400" dirty="0" smtClean="0"/>
              <a:t>Workflow</a:t>
            </a:r>
          </a:p>
          <a:p>
            <a:pPr lvl="1"/>
            <a:r>
              <a:rPr lang="en-US" dirty="0" smtClean="0"/>
              <a:t>Employee </a:t>
            </a:r>
            <a:r>
              <a:rPr lang="en-US" dirty="0" err="1" smtClean="0"/>
              <a:t>Onboarding</a:t>
            </a:r>
            <a:endParaRPr lang="en-US" dirty="0" smtClean="0"/>
          </a:p>
          <a:p>
            <a:pPr lvl="1"/>
            <a:r>
              <a:rPr lang="en-US" dirty="0" smtClean="0"/>
              <a:t>Personnel Maintenance</a:t>
            </a:r>
          </a:p>
          <a:p>
            <a:endParaRPr lang="en-US" sz="2400" dirty="0" smtClean="0"/>
          </a:p>
          <a:p>
            <a:r>
              <a:rPr lang="en-US" sz="2400" dirty="0" smtClean="0"/>
              <a:t>Fiscal Year </a:t>
            </a:r>
          </a:p>
          <a:p>
            <a:pPr lvl="1"/>
            <a:r>
              <a:rPr lang="en-US" dirty="0" smtClean="0"/>
              <a:t>Track Payroll Information</a:t>
            </a:r>
          </a:p>
          <a:p>
            <a:pPr lvl="1"/>
            <a:r>
              <a:rPr lang="en-US" dirty="0" smtClean="0"/>
              <a:t>Apply Benefit/Deduction </a:t>
            </a:r>
            <a:r>
              <a:rPr lang="en-US" dirty="0"/>
              <a:t>M</a:t>
            </a:r>
            <a:r>
              <a:rPr lang="en-US" dirty="0" smtClean="0"/>
              <a:t>aximum</a:t>
            </a:r>
          </a:p>
          <a:p>
            <a:endParaRPr lang="en-US" sz="2400" dirty="0" smtClean="0"/>
          </a:p>
          <a:p>
            <a:r>
              <a:rPr lang="en-US" sz="2400" dirty="0" smtClean="0"/>
              <a:t>Position Control Phase II</a:t>
            </a:r>
          </a:p>
          <a:p>
            <a:pPr lvl="1"/>
            <a:r>
              <a:rPr lang="en-US" dirty="0" smtClean="0"/>
              <a:t>Budget</a:t>
            </a:r>
          </a:p>
          <a:p>
            <a:pPr lvl="1"/>
            <a:r>
              <a:rPr lang="en-US" dirty="0" smtClean="0"/>
              <a:t>Reports</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228601" y="1390649"/>
            <a:ext cx="8674100" cy="4781551"/>
            <a:chOff x="228601" y="1273175"/>
            <a:chExt cx="8674100" cy="4781551"/>
          </a:xfrm>
        </p:grpSpPr>
        <p:sp>
          <p:nvSpPr>
            <p:cNvPr id="34" name="Oval 5"/>
            <p:cNvSpPr>
              <a:spLocks noChangeArrowheads="1"/>
            </p:cNvSpPr>
            <p:nvPr/>
          </p:nvSpPr>
          <p:spPr bwMode="auto">
            <a:xfrm>
              <a:off x="228601" y="1273175"/>
              <a:ext cx="8674100" cy="4781551"/>
            </a:xfrm>
            <a:prstGeom prst="ellipse">
              <a:avLst/>
            </a:prstGeom>
            <a:gradFill>
              <a:gsLst>
                <a:gs pos="0">
                  <a:srgbClr val="FFFFFF"/>
                </a:gs>
                <a:gs pos="76000">
                  <a:srgbClr val="FFFFFF">
                    <a:alpha val="26000"/>
                  </a:srgbClr>
                </a:gs>
              </a:gsLst>
              <a:path path="circle">
                <a:fillToRect r="100000" b="100000"/>
              </a:path>
            </a:gradFill>
            <a:ln w="19050">
              <a:solidFill>
                <a:schemeClr val="tx1">
                  <a:alpha val="23000"/>
                </a:schemeClr>
              </a:solid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3" rtl="0" fontAlgn="base">
                <a:spcBef>
                  <a:spcPct val="0"/>
                </a:spcBef>
                <a:spcAft>
                  <a:spcPct val="0"/>
                </a:spcAft>
                <a:defRPr/>
              </a:pPr>
              <a:endParaRPr lang="en-US" sz="2200"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3" name="Group 41"/>
            <p:cNvGrpSpPr/>
            <p:nvPr/>
          </p:nvGrpSpPr>
          <p:grpSpPr>
            <a:xfrm>
              <a:off x="385763" y="1379538"/>
              <a:ext cx="8364537" cy="4556312"/>
              <a:chOff x="385763" y="1379538"/>
              <a:chExt cx="8364537" cy="4556312"/>
            </a:xfrm>
          </p:grpSpPr>
          <p:sp>
            <p:nvSpPr>
              <p:cNvPr id="4101" name="Oval 5"/>
              <p:cNvSpPr>
                <a:spLocks noChangeArrowheads="1"/>
              </p:cNvSpPr>
              <p:nvPr/>
            </p:nvSpPr>
            <p:spPr bwMode="auto">
              <a:xfrm>
                <a:off x="385763" y="1379538"/>
                <a:ext cx="8364537" cy="4522788"/>
              </a:xfrm>
              <a:prstGeom prst="ellipse">
                <a:avLst/>
              </a:prstGeom>
              <a:gradFill flip="none" rotWithShape="1">
                <a:gsLst>
                  <a:gs pos="0">
                    <a:srgbClr val="803802"/>
                  </a:gs>
                  <a:gs pos="39999">
                    <a:srgbClr val="CE6208"/>
                  </a:gs>
                  <a:gs pos="70000">
                    <a:srgbClr val="EEB208"/>
                  </a:gs>
                </a:gsLst>
                <a:lin ang="2700000" scaled="0"/>
                <a:tileRect/>
              </a:gradFill>
              <a:ln w="12700" cap="flat" cmpd="sng" algn="ctr">
                <a:noFill/>
                <a:prstDash val="solid"/>
                <a:round/>
                <a:headEnd type="none" w="med" len="med"/>
                <a:tailEnd type="none" w="med" len="med"/>
              </a:ln>
              <a:effectLst>
                <a:outerShdw blurRad="4318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defRPr/>
                </a:pPr>
                <a:endParaRPr lang="en-US" sz="2200" kern="1200" dirty="0">
                  <a:solidFill>
                    <a:srgbClr val="002F8E"/>
                  </a:solidFill>
                  <a:latin typeface="Segoe"/>
                  <a:ea typeface="+mn-ea"/>
                  <a:cs typeface="Arial" charset="0"/>
                </a:endParaRPr>
              </a:p>
            </p:txBody>
          </p:sp>
          <p:pic>
            <p:nvPicPr>
              <p:cNvPr id="41" name="Picture 40" descr="Connectors.png"/>
              <p:cNvPicPr>
                <a:picLocks noChangeAspect="1"/>
              </p:cNvPicPr>
              <p:nvPr/>
            </p:nvPicPr>
            <p:blipFill>
              <a:blip r:embed="rId3" cstate="print"/>
              <a:stretch>
                <a:fillRect/>
              </a:stretch>
            </p:blipFill>
            <p:spPr>
              <a:xfrm>
                <a:off x="450077" y="1844297"/>
                <a:ext cx="8243846" cy="4091553"/>
              </a:xfrm>
              <a:prstGeom prst="rect">
                <a:avLst/>
              </a:prstGeom>
            </p:spPr>
          </p:pic>
        </p:grpSp>
        <p:sp>
          <p:nvSpPr>
            <p:cNvPr id="4099" name="AutoShape 3"/>
            <p:cNvSpPr>
              <a:spLocks noChangeAspect="1" noChangeArrowheads="1" noTextEdit="1"/>
            </p:cNvSpPr>
            <p:nvPr/>
          </p:nvSpPr>
          <p:spPr bwMode="auto">
            <a:xfrm>
              <a:off x="388938" y="1379538"/>
              <a:ext cx="8358187" cy="4524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defTabSz="914363" rtl="0"/>
              <a:endParaRPr lang="en-US" kern="1200">
                <a:solidFill>
                  <a:srgbClr val="FFFFFF"/>
                </a:solidFill>
                <a:latin typeface="Segoe"/>
                <a:ea typeface="+mn-ea"/>
                <a:cs typeface="+mn-cs"/>
              </a:endParaRPr>
            </a:p>
          </p:txBody>
        </p:sp>
        <p:sp>
          <p:nvSpPr>
            <p:cNvPr id="23" name="TextBox 22"/>
            <p:cNvSpPr txBox="1"/>
            <p:nvPr/>
          </p:nvSpPr>
          <p:spPr>
            <a:xfrm>
              <a:off x="3328584" y="1482141"/>
              <a:ext cx="2486832" cy="646331"/>
            </a:xfrm>
            <a:prstGeom prst="rect">
              <a:avLst/>
            </a:prstGeom>
            <a:noFill/>
          </p:spPr>
          <p:txBody>
            <a:bodyPr wrap="square" rtlCol="0">
              <a:spAutoFit/>
            </a:bodyPr>
            <a:lstStyle/>
            <a:p>
              <a:pPr algn="ctr" defTabSz="914363" rtl="0"/>
              <a:r>
                <a:rPr lang="en-US" sz="3600" kern="1200" spc="-150" dirty="0">
                  <a:solidFill>
                    <a:srgbClr val="FFFFFF"/>
                  </a:solidFill>
                  <a:effectLst>
                    <a:outerShdw blurRad="254000" sx="102000" sy="102000" algn="ctr" rotWithShape="0">
                      <a:prstClr val="black">
                        <a:alpha val="40000"/>
                      </a:prstClr>
                    </a:outerShdw>
                  </a:effectLst>
                  <a:latin typeface="Segoe"/>
                  <a:ea typeface="+mn-ea"/>
                  <a:cs typeface="+mn-cs"/>
                </a:rPr>
                <a:t>Front Office</a:t>
              </a:r>
            </a:p>
          </p:txBody>
        </p:sp>
        <p:sp>
          <p:nvSpPr>
            <p:cNvPr id="25" name="Rectangle 24"/>
            <p:cNvSpPr/>
            <p:nvPr/>
          </p:nvSpPr>
          <p:spPr>
            <a:xfrm>
              <a:off x="919303" y="2407022"/>
              <a:ext cx="1619354" cy="637226"/>
            </a:xfrm>
            <a:prstGeom prst="rect">
              <a:avLst/>
            </a:prstGeom>
          </p:spPr>
          <p:txBody>
            <a:bodyPr wrap="none">
              <a:spAutoFit/>
            </a:bodyPr>
            <a:lstStyle/>
            <a:p>
              <a:pPr indent="231775" algn="l" defTabSz="914363" rtl="0">
                <a:lnSpc>
                  <a:spcPct val="80000"/>
                </a:lnSpc>
              </a:pPr>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Document </a:t>
              </a:r>
              <a:b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br>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Approvals</a:t>
              </a:r>
            </a:p>
          </p:txBody>
        </p:sp>
        <p:sp>
          <p:nvSpPr>
            <p:cNvPr id="26" name="Rectangle 25"/>
            <p:cNvSpPr/>
            <p:nvPr/>
          </p:nvSpPr>
          <p:spPr>
            <a:xfrm>
              <a:off x="768393" y="3457963"/>
              <a:ext cx="1269898" cy="430887"/>
            </a:xfrm>
            <a:prstGeom prst="rect">
              <a:avLst/>
            </a:prstGeom>
          </p:spPr>
          <p:txBody>
            <a:bodyPr wrap="none">
              <a:spAutoFit/>
            </a:bodyPr>
            <a:lstStyle/>
            <a:p>
              <a:pPr algn="ctr" defTabSz="914363" rtl="0"/>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Sales Staff </a:t>
              </a:r>
            </a:p>
          </p:txBody>
        </p:sp>
        <p:sp>
          <p:nvSpPr>
            <p:cNvPr id="27" name="Rectangle 26"/>
            <p:cNvSpPr/>
            <p:nvPr/>
          </p:nvSpPr>
          <p:spPr>
            <a:xfrm>
              <a:off x="1400412" y="4402709"/>
              <a:ext cx="1377365" cy="430887"/>
            </a:xfrm>
            <a:prstGeom prst="rect">
              <a:avLst/>
            </a:prstGeom>
          </p:spPr>
          <p:txBody>
            <a:bodyPr wrap="none">
              <a:spAutoFit/>
            </a:bodyPr>
            <a:lstStyle/>
            <a:p>
              <a:pPr algn="ctr" defTabSz="914363" rtl="0"/>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Time Entry </a:t>
              </a:r>
            </a:p>
          </p:txBody>
        </p:sp>
        <p:sp>
          <p:nvSpPr>
            <p:cNvPr id="28" name="Rectangle 27"/>
            <p:cNvSpPr/>
            <p:nvPr/>
          </p:nvSpPr>
          <p:spPr>
            <a:xfrm>
              <a:off x="2800119" y="4991983"/>
              <a:ext cx="1316707" cy="430887"/>
            </a:xfrm>
            <a:prstGeom prst="rect">
              <a:avLst/>
            </a:prstGeom>
          </p:spPr>
          <p:txBody>
            <a:bodyPr wrap="none">
              <a:spAutoFit/>
            </a:bodyPr>
            <a:lstStyle/>
            <a:p>
              <a:pPr algn="ctr" defTabSz="914363" rtl="0"/>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Customers</a:t>
              </a:r>
            </a:p>
          </p:txBody>
        </p:sp>
        <p:sp>
          <p:nvSpPr>
            <p:cNvPr id="30" name="Rectangle 29"/>
            <p:cNvSpPr/>
            <p:nvPr/>
          </p:nvSpPr>
          <p:spPr>
            <a:xfrm>
              <a:off x="6768457" y="2409198"/>
              <a:ext cx="1345240" cy="701731"/>
            </a:xfrm>
            <a:prstGeom prst="rect">
              <a:avLst/>
            </a:prstGeom>
          </p:spPr>
          <p:txBody>
            <a:bodyPr wrap="none">
              <a:spAutoFit/>
            </a:bodyPr>
            <a:lstStyle/>
            <a:p>
              <a:pPr marL="279400" indent="-279400" algn="l" defTabSz="914363" rtl="0">
                <a:lnSpc>
                  <a:spcPct val="90000"/>
                </a:lnSpc>
              </a:pPr>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Remote </a:t>
              </a:r>
              <a:b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br>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Workers</a:t>
              </a:r>
            </a:p>
          </p:txBody>
        </p:sp>
        <p:sp>
          <p:nvSpPr>
            <p:cNvPr id="31" name="Rectangle 30"/>
            <p:cNvSpPr/>
            <p:nvPr/>
          </p:nvSpPr>
          <p:spPr>
            <a:xfrm>
              <a:off x="7176839" y="3473461"/>
              <a:ext cx="1257075" cy="397032"/>
            </a:xfrm>
            <a:prstGeom prst="rect">
              <a:avLst/>
            </a:prstGeom>
          </p:spPr>
          <p:txBody>
            <a:bodyPr wrap="none">
              <a:spAutoFit/>
            </a:bodyPr>
            <a:lstStyle/>
            <a:p>
              <a:pPr algn="l" defTabSz="914363" rtl="0">
                <a:lnSpc>
                  <a:spcPct val="90000"/>
                </a:lnSpc>
              </a:pPr>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Executives</a:t>
              </a:r>
            </a:p>
          </p:txBody>
        </p:sp>
        <p:sp>
          <p:nvSpPr>
            <p:cNvPr id="32" name="Rectangle 31"/>
            <p:cNvSpPr/>
            <p:nvPr/>
          </p:nvSpPr>
          <p:spPr>
            <a:xfrm>
              <a:off x="6620551" y="4435525"/>
              <a:ext cx="885178" cy="430887"/>
            </a:xfrm>
            <a:prstGeom prst="rect">
              <a:avLst/>
            </a:prstGeom>
          </p:spPr>
          <p:txBody>
            <a:bodyPr wrap="none">
              <a:spAutoFit/>
            </a:bodyPr>
            <a:lstStyle/>
            <a:p>
              <a:pPr algn="ctr" defTabSz="914363" rtl="0"/>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IT Staff</a:t>
              </a:r>
            </a:p>
          </p:txBody>
        </p:sp>
        <p:sp>
          <p:nvSpPr>
            <p:cNvPr id="33" name="Rectangle 32"/>
            <p:cNvSpPr/>
            <p:nvPr/>
          </p:nvSpPr>
          <p:spPr>
            <a:xfrm>
              <a:off x="4813517" y="4991983"/>
              <a:ext cx="1052083" cy="430887"/>
            </a:xfrm>
            <a:prstGeom prst="rect">
              <a:avLst/>
            </a:prstGeom>
          </p:spPr>
          <p:txBody>
            <a:bodyPr wrap="none">
              <a:spAutoFit/>
            </a:bodyPr>
            <a:lstStyle/>
            <a:p>
              <a:pPr algn="ctr" defTabSz="914363" rtl="0"/>
              <a:r>
                <a:rPr lang="en-US" sz="2200" kern="1200" spc="-150" dirty="0">
                  <a:solidFill>
                    <a:srgbClr val="FFFFFF"/>
                  </a:solidFill>
                  <a:effectLst>
                    <a:outerShdw blurRad="190500" sx="102000" sy="102000" algn="ctr" rotWithShape="0">
                      <a:prstClr val="black">
                        <a:alpha val="40000"/>
                      </a:prstClr>
                    </a:outerShdw>
                  </a:effectLst>
                  <a:latin typeface="Segoe"/>
                  <a:ea typeface="+mn-ea"/>
                  <a:cs typeface="+mn-cs"/>
                </a:rPr>
                <a:t>Vendors</a:t>
              </a:r>
            </a:p>
          </p:txBody>
        </p:sp>
      </p:grpSp>
      <p:pic>
        <p:nvPicPr>
          <p:cNvPr id="47" name="Picture 46" descr="Back Office Circle.png"/>
          <p:cNvPicPr>
            <a:picLocks noChangeAspect="1"/>
          </p:cNvPicPr>
          <p:nvPr/>
        </p:nvPicPr>
        <p:blipFill>
          <a:blip r:embed="rId4" cstate="print">
            <a:lum bright="-10000"/>
          </a:blip>
          <a:stretch>
            <a:fillRect/>
          </a:stretch>
        </p:blipFill>
        <p:spPr>
          <a:xfrm>
            <a:off x="1426725" y="1723366"/>
            <a:ext cx="6257445" cy="3800297"/>
          </a:xfrm>
          <a:prstGeom prst="rect">
            <a:avLst/>
          </a:prstGeom>
          <a:effectLst>
            <a:softEdge rad="635000"/>
          </a:effectLst>
        </p:spPr>
      </p:pic>
      <p:sp>
        <p:nvSpPr>
          <p:cNvPr id="8" name="Title 7"/>
          <p:cNvSpPr>
            <a:spLocks noGrp="1"/>
          </p:cNvSpPr>
          <p:nvPr>
            <p:ph type="title"/>
          </p:nvPr>
        </p:nvSpPr>
        <p:spPr>
          <a:xfrm>
            <a:off x="457200" y="152400"/>
            <a:ext cx="8229600" cy="1143000"/>
          </a:xfrm>
        </p:spPr>
        <p:txBody>
          <a:bodyPr>
            <a:normAutofit/>
          </a:bodyPr>
          <a:lstStyle/>
          <a:p>
            <a:pPr algn="l"/>
            <a:r>
              <a:rPr lang="en-US" sz="2400" dirty="0" smtClean="0"/>
              <a:t>Breaking down the wall…</a:t>
            </a:r>
            <a:endParaRPr lang="en-US" sz="2400" dirty="0"/>
          </a:p>
        </p:txBody>
      </p:sp>
      <p:grpSp>
        <p:nvGrpSpPr>
          <p:cNvPr id="4" name="Group 43"/>
          <p:cNvGrpSpPr/>
          <p:nvPr/>
        </p:nvGrpSpPr>
        <p:grpSpPr>
          <a:xfrm>
            <a:off x="2321084" y="2379410"/>
            <a:ext cx="4468727" cy="2399032"/>
            <a:chOff x="1916771" y="2004318"/>
            <a:chExt cx="5302521" cy="2846654"/>
          </a:xfrm>
        </p:grpSpPr>
        <p:sp>
          <p:nvSpPr>
            <p:cNvPr id="4102" name="Oval 6"/>
            <p:cNvSpPr>
              <a:spLocks noChangeArrowheads="1"/>
            </p:cNvSpPr>
            <p:nvPr/>
          </p:nvSpPr>
          <p:spPr bwMode="auto">
            <a:xfrm>
              <a:off x="1916771" y="2209397"/>
              <a:ext cx="5302521" cy="2626077"/>
            </a:xfrm>
            <a:prstGeom prst="ellipse">
              <a:avLst/>
            </a:prstGeom>
            <a:gradFill flip="none" rotWithShape="1">
              <a:gsLst>
                <a:gs pos="0">
                  <a:srgbClr val="1D3A0E"/>
                </a:gs>
                <a:gs pos="39999">
                  <a:srgbClr val="4EAF05"/>
                </a:gs>
                <a:gs pos="70000">
                  <a:srgbClr val="8AD109"/>
                </a:gs>
              </a:gsLst>
              <a:lin ang="27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defRPr/>
              </a:pPr>
              <a:endParaRPr lang="en-US" sz="1400" kern="1200" dirty="0">
                <a:solidFill>
                  <a:srgbClr val="002F8E"/>
                </a:solidFill>
                <a:latin typeface="Segoe"/>
                <a:ea typeface="+mn-ea"/>
                <a:cs typeface="Arial" charset="0"/>
              </a:endParaRPr>
            </a:p>
          </p:txBody>
        </p:sp>
        <p:grpSp>
          <p:nvGrpSpPr>
            <p:cNvPr id="5" name="Group 36"/>
            <p:cNvGrpSpPr/>
            <p:nvPr/>
          </p:nvGrpSpPr>
          <p:grpSpPr>
            <a:xfrm>
              <a:off x="1916771" y="2004318"/>
              <a:ext cx="5302521" cy="2846654"/>
              <a:chOff x="2144713" y="2143800"/>
              <a:chExt cx="4846637" cy="2601913"/>
            </a:xfrm>
          </p:grpSpPr>
          <p:sp>
            <p:nvSpPr>
              <p:cNvPr id="38" name="Freeform 7"/>
              <p:cNvSpPr>
                <a:spLocks/>
              </p:cNvSpPr>
              <p:nvPr/>
            </p:nvSpPr>
            <p:spPr bwMode="auto">
              <a:xfrm>
                <a:off x="2144713" y="3443963"/>
                <a:ext cx="4846637" cy="1301750"/>
              </a:xfrm>
              <a:custGeom>
                <a:avLst/>
                <a:gdLst/>
                <a:ahLst/>
                <a:cxnLst>
                  <a:cxn ang="0">
                    <a:pos x="1013" y="460"/>
                  </a:cxn>
                  <a:cxn ang="0">
                    <a:pos x="3" y="0"/>
                  </a:cxn>
                  <a:cxn ang="0">
                    <a:pos x="0" y="42"/>
                  </a:cxn>
                  <a:cxn ang="0">
                    <a:pos x="1013" y="544"/>
                  </a:cxn>
                  <a:cxn ang="0">
                    <a:pos x="2027" y="42"/>
                  </a:cxn>
                  <a:cxn ang="0">
                    <a:pos x="2023" y="0"/>
                  </a:cxn>
                  <a:cxn ang="0">
                    <a:pos x="1013" y="460"/>
                  </a:cxn>
                </a:cxnLst>
                <a:rect l="0" t="0" r="r" b="b"/>
                <a:pathLst>
                  <a:path w="2027" h="544">
                    <a:moveTo>
                      <a:pt x="1013" y="460"/>
                    </a:moveTo>
                    <a:cubicBezTo>
                      <a:pt x="482" y="460"/>
                      <a:pt x="46" y="257"/>
                      <a:pt x="3" y="0"/>
                    </a:cubicBezTo>
                    <a:cubicBezTo>
                      <a:pt x="1" y="14"/>
                      <a:pt x="0" y="28"/>
                      <a:pt x="0" y="42"/>
                    </a:cubicBezTo>
                    <a:cubicBezTo>
                      <a:pt x="0" y="319"/>
                      <a:pt x="454" y="544"/>
                      <a:pt x="1013" y="544"/>
                    </a:cubicBezTo>
                    <a:cubicBezTo>
                      <a:pt x="1573" y="544"/>
                      <a:pt x="2027" y="319"/>
                      <a:pt x="2027" y="42"/>
                    </a:cubicBezTo>
                    <a:cubicBezTo>
                      <a:pt x="2027" y="28"/>
                      <a:pt x="2025" y="14"/>
                      <a:pt x="2023" y="0"/>
                    </a:cubicBezTo>
                    <a:cubicBezTo>
                      <a:pt x="1980" y="257"/>
                      <a:pt x="1544" y="460"/>
                      <a:pt x="1013" y="460"/>
                    </a:cubicBezTo>
                    <a:close/>
                  </a:path>
                </a:pathLst>
              </a:custGeom>
              <a:gradFill flip="none" rotWithShape="1">
                <a:gsLst>
                  <a:gs pos="0">
                    <a:srgbClr val="1D3A0E"/>
                  </a:gs>
                  <a:gs pos="39999">
                    <a:schemeClr val="accent3">
                      <a:lumMod val="50000"/>
                    </a:schemeClr>
                  </a:gs>
                  <a:gs pos="70000">
                    <a:schemeClr val="accent3">
                      <a:lumMod val="75000"/>
                    </a:schemeClr>
                  </a:gs>
                </a:gsLst>
                <a:lin ang="270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defRPr/>
                </a:pPr>
                <a:endParaRPr lang="en-US" sz="1400" kern="1200" dirty="0">
                  <a:solidFill>
                    <a:srgbClr val="002F8E"/>
                  </a:solidFill>
                  <a:latin typeface="Segoe"/>
                  <a:ea typeface="+mn-ea"/>
                  <a:cs typeface="Arial" charset="0"/>
                </a:endParaRPr>
              </a:p>
            </p:txBody>
          </p:sp>
          <p:sp>
            <p:nvSpPr>
              <p:cNvPr id="39" name="Freeform 8"/>
              <p:cNvSpPr>
                <a:spLocks/>
              </p:cNvSpPr>
              <p:nvPr/>
            </p:nvSpPr>
            <p:spPr bwMode="auto">
              <a:xfrm>
                <a:off x="2522538" y="2243813"/>
                <a:ext cx="4090987" cy="655638"/>
              </a:xfrm>
              <a:custGeom>
                <a:avLst/>
                <a:gdLst/>
                <a:ahLst/>
                <a:cxnLst>
                  <a:cxn ang="0">
                    <a:pos x="855" y="42"/>
                  </a:cxn>
                  <a:cxn ang="0">
                    <a:pos x="1711" y="274"/>
                  </a:cxn>
                  <a:cxn ang="0">
                    <a:pos x="855" y="0"/>
                  </a:cxn>
                  <a:cxn ang="0">
                    <a:pos x="0" y="274"/>
                  </a:cxn>
                  <a:cxn ang="0">
                    <a:pos x="855" y="42"/>
                  </a:cxn>
                </a:cxnLst>
                <a:rect l="0" t="0" r="r" b="b"/>
                <a:pathLst>
                  <a:path w="1711" h="274">
                    <a:moveTo>
                      <a:pt x="855" y="42"/>
                    </a:moveTo>
                    <a:cubicBezTo>
                      <a:pt x="1215" y="42"/>
                      <a:pt x="1531" y="135"/>
                      <a:pt x="1711" y="274"/>
                    </a:cubicBezTo>
                    <a:cubicBezTo>
                      <a:pt x="1571" y="114"/>
                      <a:pt x="1240" y="0"/>
                      <a:pt x="855" y="0"/>
                    </a:cubicBezTo>
                    <a:cubicBezTo>
                      <a:pt x="470" y="0"/>
                      <a:pt x="140" y="114"/>
                      <a:pt x="0" y="274"/>
                    </a:cubicBezTo>
                    <a:cubicBezTo>
                      <a:pt x="180" y="135"/>
                      <a:pt x="495" y="42"/>
                      <a:pt x="855" y="42"/>
                    </a:cubicBezTo>
                    <a:close/>
                  </a:path>
                </a:pathLst>
              </a:custGeom>
              <a:gradFill flip="none" rotWithShape="1">
                <a:gsLst>
                  <a:gs pos="0">
                    <a:srgbClr val="1D3A0E"/>
                  </a:gs>
                  <a:gs pos="39999">
                    <a:srgbClr val="376F1B"/>
                  </a:gs>
                  <a:gs pos="70000">
                    <a:schemeClr val="accent3">
                      <a:lumMod val="5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defRPr/>
                </a:pPr>
                <a:endParaRPr lang="en-US" sz="1400" kern="1200" dirty="0">
                  <a:solidFill>
                    <a:srgbClr val="002F8E"/>
                  </a:solidFill>
                  <a:latin typeface="Segoe"/>
                  <a:ea typeface="+mn-ea"/>
                  <a:cs typeface="Arial" charset="0"/>
                </a:endParaRPr>
              </a:p>
            </p:txBody>
          </p:sp>
          <p:sp>
            <p:nvSpPr>
              <p:cNvPr id="40" name="Freeform 9"/>
              <p:cNvSpPr>
                <a:spLocks noEditPoints="1"/>
              </p:cNvSpPr>
              <p:nvPr/>
            </p:nvSpPr>
            <p:spPr bwMode="auto">
              <a:xfrm>
                <a:off x="2144713" y="2143800"/>
                <a:ext cx="4846637" cy="2400300"/>
              </a:xfrm>
              <a:custGeom>
                <a:avLst/>
                <a:gdLst/>
                <a:ahLst/>
                <a:cxnLst>
                  <a:cxn ang="0">
                    <a:pos x="1013" y="0"/>
                  </a:cxn>
                  <a:cxn ang="0">
                    <a:pos x="0" y="501"/>
                  </a:cxn>
                  <a:cxn ang="0">
                    <a:pos x="1013" y="1003"/>
                  </a:cxn>
                  <a:cxn ang="0">
                    <a:pos x="2027" y="501"/>
                  </a:cxn>
                  <a:cxn ang="0">
                    <a:pos x="1013" y="0"/>
                  </a:cxn>
                  <a:cxn ang="0">
                    <a:pos x="1013" y="935"/>
                  </a:cxn>
                  <a:cxn ang="0">
                    <a:pos x="86" y="489"/>
                  </a:cxn>
                  <a:cxn ang="0">
                    <a:pos x="1013" y="42"/>
                  </a:cxn>
                  <a:cxn ang="0">
                    <a:pos x="1941" y="489"/>
                  </a:cxn>
                  <a:cxn ang="0">
                    <a:pos x="1013" y="935"/>
                  </a:cxn>
                </a:cxnLst>
                <a:rect l="0" t="0" r="r" b="b"/>
                <a:pathLst>
                  <a:path w="2027" h="1003">
                    <a:moveTo>
                      <a:pt x="1013" y="0"/>
                    </a:moveTo>
                    <a:cubicBezTo>
                      <a:pt x="454" y="0"/>
                      <a:pt x="0" y="224"/>
                      <a:pt x="0" y="501"/>
                    </a:cubicBezTo>
                    <a:cubicBezTo>
                      <a:pt x="0" y="778"/>
                      <a:pt x="454" y="1003"/>
                      <a:pt x="1013" y="1003"/>
                    </a:cubicBezTo>
                    <a:cubicBezTo>
                      <a:pt x="1573" y="1003"/>
                      <a:pt x="2027" y="778"/>
                      <a:pt x="2027" y="501"/>
                    </a:cubicBezTo>
                    <a:cubicBezTo>
                      <a:pt x="2027" y="224"/>
                      <a:pt x="1573" y="0"/>
                      <a:pt x="1013" y="0"/>
                    </a:cubicBezTo>
                    <a:close/>
                    <a:moveTo>
                      <a:pt x="1013" y="935"/>
                    </a:moveTo>
                    <a:cubicBezTo>
                      <a:pt x="501" y="935"/>
                      <a:pt x="86" y="735"/>
                      <a:pt x="86" y="489"/>
                    </a:cubicBezTo>
                    <a:cubicBezTo>
                      <a:pt x="86" y="242"/>
                      <a:pt x="501" y="42"/>
                      <a:pt x="1013" y="42"/>
                    </a:cubicBezTo>
                    <a:cubicBezTo>
                      <a:pt x="1525" y="42"/>
                      <a:pt x="1941" y="242"/>
                      <a:pt x="1941" y="489"/>
                    </a:cubicBezTo>
                    <a:cubicBezTo>
                      <a:pt x="1941" y="735"/>
                      <a:pt x="1525" y="935"/>
                      <a:pt x="1013" y="935"/>
                    </a:cubicBezTo>
                    <a:close/>
                  </a:path>
                </a:pathLst>
              </a:custGeom>
              <a:gradFill flip="none" rotWithShape="1">
                <a:gsLst>
                  <a:gs pos="0">
                    <a:schemeClr val="accent3">
                      <a:lumMod val="75000"/>
                    </a:schemeClr>
                  </a:gs>
                  <a:gs pos="39999">
                    <a:schemeClr val="accent3"/>
                  </a:gs>
                  <a:gs pos="70000">
                    <a:schemeClr val="accent3"/>
                  </a:gs>
                  <a:gs pos="100000">
                    <a:schemeClr val="accent3">
                      <a:lumMod val="40000"/>
                      <a:lumOff val="60000"/>
                    </a:schemeClr>
                  </a:gs>
                </a:gsLst>
                <a:lin ang="270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1096963" rtl="0" fontAlgn="base">
                  <a:spcBef>
                    <a:spcPct val="0"/>
                  </a:spcBef>
                  <a:spcAft>
                    <a:spcPct val="0"/>
                  </a:spcAft>
                  <a:defRPr/>
                </a:pPr>
                <a:endParaRPr lang="en-US" sz="1400" kern="1200" dirty="0">
                  <a:solidFill>
                    <a:srgbClr val="002F8E"/>
                  </a:solidFill>
                  <a:latin typeface="Segoe"/>
                  <a:ea typeface="+mn-ea"/>
                  <a:cs typeface="Arial" charset="0"/>
                </a:endParaRPr>
              </a:p>
            </p:txBody>
          </p:sp>
        </p:grpSp>
      </p:grpSp>
      <p:sp>
        <p:nvSpPr>
          <p:cNvPr id="24" name="TextBox 23"/>
          <p:cNvSpPr txBox="1"/>
          <p:nvPr/>
        </p:nvSpPr>
        <p:spPr>
          <a:xfrm>
            <a:off x="3389655" y="2588553"/>
            <a:ext cx="2447384" cy="584775"/>
          </a:xfrm>
          <a:prstGeom prst="rect">
            <a:avLst/>
          </a:prstGeom>
          <a:noFill/>
        </p:spPr>
        <p:txBody>
          <a:bodyPr wrap="square" rtlCol="0">
            <a:spAutoFit/>
          </a:bodyPr>
          <a:lstStyle/>
          <a:p>
            <a:pPr algn="ctr" defTabSz="914363" rtl="0"/>
            <a:r>
              <a:rPr lang="en-US" sz="3200" kern="1200" spc="-150" dirty="0">
                <a:solidFill>
                  <a:srgbClr val="FFFFFF"/>
                </a:solidFill>
                <a:effectLst>
                  <a:outerShdw blurRad="254000" sx="102000" sy="102000" algn="ctr" rotWithShape="0">
                    <a:prstClr val="black">
                      <a:alpha val="40000"/>
                    </a:prstClr>
                  </a:outerShdw>
                </a:effectLst>
                <a:latin typeface="Segoe"/>
                <a:ea typeface="+mn-ea"/>
                <a:cs typeface="+mn-cs"/>
              </a:rPr>
              <a:t>Back Office</a:t>
            </a:r>
          </a:p>
        </p:txBody>
      </p:sp>
      <p:grpSp>
        <p:nvGrpSpPr>
          <p:cNvPr id="6" name="Group 35"/>
          <p:cNvGrpSpPr/>
          <p:nvPr/>
        </p:nvGrpSpPr>
        <p:grpSpPr>
          <a:xfrm>
            <a:off x="2809253" y="3085536"/>
            <a:ext cx="3871778" cy="400113"/>
            <a:chOff x="2553122" y="2835338"/>
            <a:chExt cx="4304245" cy="444804"/>
          </a:xfrm>
        </p:grpSpPr>
        <p:sp>
          <p:nvSpPr>
            <p:cNvPr id="13" name="Rectangle 12"/>
            <p:cNvSpPr/>
            <p:nvPr/>
          </p:nvSpPr>
          <p:spPr>
            <a:xfrm>
              <a:off x="2553122" y="2835341"/>
              <a:ext cx="1117206" cy="444801"/>
            </a:xfrm>
            <a:prstGeom prst="rect">
              <a:avLst/>
            </a:prstGeom>
          </p:spPr>
          <p:txBody>
            <a:bodyPr wrap="none">
              <a:spAutoFit/>
            </a:bodyPr>
            <a:lstStyle/>
            <a:p>
              <a:pPr algn="ctr" defTabSz="914363" rtl="0"/>
              <a:r>
                <a:rPr lang="en-US" sz="2000" kern="1200" dirty="0">
                  <a:solidFill>
                    <a:srgbClr val="FFFFFF"/>
                  </a:solidFill>
                  <a:effectLst>
                    <a:outerShdw blurRad="190500" sx="102000" sy="102000" algn="ctr" rotWithShape="0">
                      <a:prstClr val="black">
                        <a:alpha val="40000"/>
                      </a:prstClr>
                    </a:outerShdw>
                  </a:effectLst>
                  <a:latin typeface="Segoe"/>
                  <a:ea typeface="+mn-ea"/>
                  <a:cs typeface="+mn-cs"/>
                </a:rPr>
                <a:t>Payroll </a:t>
              </a:r>
            </a:p>
          </p:txBody>
        </p:sp>
        <p:sp>
          <p:nvSpPr>
            <p:cNvPr id="14" name="Rectangle 13"/>
            <p:cNvSpPr/>
            <p:nvPr/>
          </p:nvSpPr>
          <p:spPr>
            <a:xfrm>
              <a:off x="3535422" y="2835339"/>
              <a:ext cx="1917847" cy="444801"/>
            </a:xfrm>
            <a:prstGeom prst="rect">
              <a:avLst/>
            </a:prstGeom>
          </p:spPr>
          <p:txBody>
            <a:bodyPr wrap="none">
              <a:spAutoFit/>
            </a:bodyPr>
            <a:lstStyle/>
            <a:p>
              <a:pPr algn="ctr" defTabSz="914363" rtl="0"/>
              <a:r>
                <a:rPr lang="en-US" sz="2000" kern="1200" dirty="0" smtClean="0">
                  <a:solidFill>
                    <a:srgbClr val="FFFFFF"/>
                  </a:solidFill>
                  <a:effectLst>
                    <a:outerShdw blurRad="190500" sx="102000" sy="102000" algn="ctr" rotWithShape="0">
                      <a:prstClr val="black">
                        <a:alpha val="40000"/>
                      </a:prstClr>
                    </a:outerShdw>
                  </a:effectLst>
                  <a:latin typeface="Segoe"/>
                  <a:ea typeface="+mn-ea"/>
                  <a:cs typeface="+mn-cs"/>
                </a:rPr>
                <a:t> Receivables </a:t>
              </a:r>
              <a:endParaRPr lang="en-US" sz="2000" kern="1200" dirty="0">
                <a:solidFill>
                  <a:srgbClr val="FFFFFF"/>
                </a:solidFill>
                <a:effectLst>
                  <a:outerShdw blurRad="190500" sx="102000" sy="102000" algn="ctr" rotWithShape="0">
                    <a:prstClr val="black">
                      <a:alpha val="40000"/>
                    </a:prstClr>
                  </a:outerShdw>
                </a:effectLst>
                <a:latin typeface="Segoe"/>
                <a:ea typeface="+mn-ea"/>
                <a:cs typeface="+mn-cs"/>
              </a:endParaRPr>
            </a:p>
          </p:txBody>
        </p:sp>
        <p:sp>
          <p:nvSpPr>
            <p:cNvPr id="15" name="Rectangle 14"/>
            <p:cNvSpPr/>
            <p:nvPr/>
          </p:nvSpPr>
          <p:spPr>
            <a:xfrm>
              <a:off x="5053571" y="2835338"/>
              <a:ext cx="1803796" cy="444801"/>
            </a:xfrm>
            <a:prstGeom prst="rect">
              <a:avLst/>
            </a:prstGeom>
          </p:spPr>
          <p:txBody>
            <a:bodyPr wrap="none">
              <a:spAutoFit/>
            </a:bodyPr>
            <a:lstStyle/>
            <a:p>
              <a:pPr algn="ctr" defTabSz="914363" rtl="0"/>
              <a:r>
                <a:rPr lang="en-US" sz="2000" kern="1200" dirty="0" smtClean="0">
                  <a:solidFill>
                    <a:srgbClr val="FFFFFF"/>
                  </a:solidFill>
                  <a:effectLst>
                    <a:outerShdw blurRad="190500" sx="102000" sy="102000" algn="ctr" rotWithShape="0">
                      <a:prstClr val="black">
                        <a:alpha val="40000"/>
                      </a:prstClr>
                    </a:outerShdw>
                  </a:effectLst>
                  <a:latin typeface="Segoe"/>
                  <a:ea typeface="+mn-ea"/>
                  <a:cs typeface="+mn-cs"/>
                </a:rPr>
                <a:t>   Budgeting </a:t>
              </a:r>
              <a:endParaRPr lang="en-US" sz="2000" kern="1200" dirty="0">
                <a:solidFill>
                  <a:srgbClr val="FFFFFF"/>
                </a:solidFill>
                <a:effectLst>
                  <a:outerShdw blurRad="190500" sx="102000" sy="102000" algn="ctr" rotWithShape="0">
                    <a:prstClr val="black">
                      <a:alpha val="40000"/>
                    </a:prstClr>
                  </a:outerShdw>
                </a:effectLst>
                <a:latin typeface="Segoe"/>
                <a:ea typeface="+mn-ea"/>
                <a:cs typeface="+mn-cs"/>
              </a:endParaRPr>
            </a:p>
          </p:txBody>
        </p:sp>
      </p:grpSp>
      <p:grpSp>
        <p:nvGrpSpPr>
          <p:cNvPr id="7" name="Group 34"/>
          <p:cNvGrpSpPr/>
          <p:nvPr/>
        </p:nvGrpSpPr>
        <p:grpSpPr>
          <a:xfrm>
            <a:off x="2830363" y="3354781"/>
            <a:ext cx="3829884" cy="400114"/>
            <a:chOff x="2514318" y="3208370"/>
            <a:chExt cx="4257671" cy="444805"/>
          </a:xfrm>
        </p:grpSpPr>
        <p:sp>
          <p:nvSpPr>
            <p:cNvPr id="16" name="Rectangle 15"/>
            <p:cNvSpPr/>
            <p:nvPr/>
          </p:nvSpPr>
          <p:spPr>
            <a:xfrm>
              <a:off x="2514318" y="3208374"/>
              <a:ext cx="1274240" cy="444801"/>
            </a:xfrm>
            <a:prstGeom prst="rect">
              <a:avLst/>
            </a:prstGeom>
          </p:spPr>
          <p:txBody>
            <a:bodyPr wrap="none">
              <a:spAutoFit/>
            </a:bodyPr>
            <a:lstStyle/>
            <a:p>
              <a:pPr algn="ctr" defTabSz="914363" rtl="0"/>
              <a:r>
                <a:rPr lang="en-US" sz="2000" kern="1200" dirty="0">
                  <a:solidFill>
                    <a:srgbClr val="FFFFFF"/>
                  </a:solidFill>
                  <a:effectLst>
                    <a:outerShdw blurRad="190500" sx="102000" sy="102000" algn="ctr" rotWithShape="0">
                      <a:prstClr val="black">
                        <a:alpha val="40000"/>
                      </a:prstClr>
                    </a:outerShdw>
                  </a:effectLst>
                  <a:latin typeface="Segoe"/>
                  <a:ea typeface="+mn-ea"/>
                  <a:cs typeface="+mn-cs"/>
                </a:rPr>
                <a:t>Payables</a:t>
              </a:r>
            </a:p>
          </p:txBody>
        </p:sp>
        <p:sp>
          <p:nvSpPr>
            <p:cNvPr id="17" name="Rectangle 16"/>
            <p:cNvSpPr/>
            <p:nvPr/>
          </p:nvSpPr>
          <p:spPr>
            <a:xfrm>
              <a:off x="3686761" y="3208370"/>
              <a:ext cx="1538269" cy="444801"/>
            </a:xfrm>
            <a:prstGeom prst="rect">
              <a:avLst/>
            </a:prstGeom>
          </p:spPr>
          <p:txBody>
            <a:bodyPr wrap="none">
              <a:spAutoFit/>
            </a:bodyPr>
            <a:lstStyle/>
            <a:p>
              <a:pPr algn="ctr" defTabSz="914363" rtl="0"/>
              <a:r>
                <a:rPr lang="en-US" sz="2000" kern="1200" dirty="0" smtClean="0">
                  <a:solidFill>
                    <a:srgbClr val="FFFFFF"/>
                  </a:solidFill>
                  <a:effectLst>
                    <a:outerShdw blurRad="190500" sx="102000" sy="102000" algn="ctr" rotWithShape="0">
                      <a:prstClr val="black">
                        <a:alpha val="40000"/>
                      </a:prstClr>
                    </a:outerShdw>
                  </a:effectLst>
                  <a:latin typeface="Segoe"/>
                  <a:ea typeface="+mn-ea"/>
                  <a:cs typeface="+mn-cs"/>
                </a:rPr>
                <a:t> Receiving</a:t>
              </a:r>
              <a:endParaRPr lang="en-US" sz="2000" kern="1200" dirty="0">
                <a:solidFill>
                  <a:srgbClr val="FFFFFF"/>
                </a:solidFill>
                <a:effectLst>
                  <a:outerShdw blurRad="190500" sx="102000" sy="102000" algn="ctr" rotWithShape="0">
                    <a:prstClr val="black">
                      <a:alpha val="40000"/>
                    </a:prstClr>
                  </a:outerShdw>
                </a:effectLst>
                <a:latin typeface="Segoe"/>
                <a:ea typeface="+mn-ea"/>
                <a:cs typeface="+mn-cs"/>
              </a:endParaRPr>
            </a:p>
          </p:txBody>
        </p:sp>
        <p:sp>
          <p:nvSpPr>
            <p:cNvPr id="18" name="Rectangle 17"/>
            <p:cNvSpPr/>
            <p:nvPr/>
          </p:nvSpPr>
          <p:spPr>
            <a:xfrm>
              <a:off x="4982450" y="3208371"/>
              <a:ext cx="1789539" cy="444801"/>
            </a:xfrm>
            <a:prstGeom prst="rect">
              <a:avLst/>
            </a:prstGeom>
          </p:spPr>
          <p:txBody>
            <a:bodyPr wrap="none">
              <a:spAutoFit/>
            </a:bodyPr>
            <a:lstStyle/>
            <a:p>
              <a:pPr algn="ctr" defTabSz="914363" rtl="0"/>
              <a:r>
                <a:rPr lang="en-US" sz="2000" kern="1200" dirty="0" smtClean="0">
                  <a:solidFill>
                    <a:srgbClr val="FFFFFF"/>
                  </a:solidFill>
                  <a:effectLst>
                    <a:outerShdw blurRad="190500" sx="102000" sy="102000" algn="ctr" rotWithShape="0">
                      <a:prstClr val="black">
                        <a:alpha val="40000"/>
                      </a:prstClr>
                    </a:outerShdw>
                  </a:effectLst>
                  <a:latin typeface="Segoe"/>
                  <a:ea typeface="+mn-ea"/>
                  <a:cs typeface="+mn-cs"/>
                </a:rPr>
                <a:t>  Purchasing</a:t>
              </a:r>
              <a:endParaRPr lang="en-US" sz="2000" kern="1200" dirty="0">
                <a:solidFill>
                  <a:srgbClr val="FFFFFF"/>
                </a:solidFill>
                <a:effectLst>
                  <a:outerShdw blurRad="190500" sx="102000" sy="102000" algn="ctr" rotWithShape="0">
                    <a:prstClr val="black">
                      <a:alpha val="40000"/>
                    </a:prstClr>
                  </a:outerShdw>
                </a:effectLst>
                <a:latin typeface="Segoe"/>
                <a:ea typeface="+mn-ea"/>
                <a:cs typeface="+mn-cs"/>
              </a:endParaRPr>
            </a:p>
          </p:txBody>
        </p:sp>
      </p:grpSp>
      <p:sp>
        <p:nvSpPr>
          <p:cNvPr id="19" name="Rectangle 18"/>
          <p:cNvSpPr/>
          <p:nvPr/>
        </p:nvSpPr>
        <p:spPr>
          <a:xfrm>
            <a:off x="3467905" y="3933470"/>
            <a:ext cx="2215531" cy="400110"/>
          </a:xfrm>
          <a:prstGeom prst="rect">
            <a:avLst/>
          </a:prstGeom>
        </p:spPr>
        <p:txBody>
          <a:bodyPr wrap="square">
            <a:spAutoFit/>
          </a:bodyPr>
          <a:lstStyle/>
          <a:p>
            <a:pPr algn="ctr" defTabSz="914363" rtl="0"/>
            <a:r>
              <a:rPr lang="en-US" sz="2000" kern="1200" dirty="0" smtClean="0">
                <a:solidFill>
                  <a:srgbClr val="FFFFFF"/>
                </a:solidFill>
                <a:effectLst>
                  <a:outerShdw blurRad="190500" sx="102000" sy="102000" algn="ctr" rotWithShape="0">
                    <a:prstClr val="black">
                      <a:alpha val="40000"/>
                    </a:prstClr>
                  </a:outerShdw>
                </a:effectLst>
                <a:latin typeface="Segoe"/>
                <a:ea typeface="+mn-ea"/>
                <a:cs typeface="+mn-cs"/>
              </a:rPr>
              <a:t>Accounting Staff</a:t>
            </a:r>
            <a:endParaRPr lang="en-US" sz="2000" kern="1200" dirty="0">
              <a:solidFill>
                <a:srgbClr val="FFFFFF"/>
              </a:solidFill>
              <a:effectLst>
                <a:outerShdw blurRad="190500" sx="102000" sy="102000" algn="ctr" rotWithShape="0">
                  <a:prstClr val="black">
                    <a:alpha val="40000"/>
                  </a:prstClr>
                </a:outerShdw>
              </a:effectLst>
              <a:latin typeface="Segoe"/>
              <a:ea typeface="+mn-ea"/>
              <a:cs typeface="+mn-cs"/>
            </a:endParaRPr>
          </a:p>
        </p:txBody>
      </p:sp>
      <p:sp>
        <p:nvSpPr>
          <p:cNvPr id="20" name="Rectangle 19"/>
          <p:cNvSpPr/>
          <p:nvPr/>
        </p:nvSpPr>
        <p:spPr>
          <a:xfrm>
            <a:off x="3051670" y="3624024"/>
            <a:ext cx="3048000" cy="400110"/>
          </a:xfrm>
          <a:prstGeom prst="rect">
            <a:avLst/>
          </a:prstGeom>
        </p:spPr>
        <p:txBody>
          <a:bodyPr wrap="square">
            <a:spAutoFit/>
          </a:bodyPr>
          <a:lstStyle/>
          <a:p>
            <a:pPr algn="ctr" defTabSz="914363" rtl="0"/>
            <a:r>
              <a:rPr lang="en-US" sz="2000" kern="1200" dirty="0">
                <a:solidFill>
                  <a:srgbClr val="FFFFFF"/>
                </a:solidFill>
                <a:effectLst>
                  <a:outerShdw blurRad="190500" sx="102000" sy="102000" algn="ctr" rotWithShape="0">
                    <a:prstClr val="black">
                      <a:alpha val="40000"/>
                    </a:prstClr>
                  </a:outerShdw>
                </a:effectLst>
                <a:latin typeface="Segoe"/>
                <a:ea typeface="+mn-ea"/>
                <a:cs typeface="+mn-cs"/>
              </a:rPr>
              <a:t>Financial Reporting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type="title"/>
          </p:nvPr>
        </p:nvSpPr>
        <p:spPr>
          <a:xfrm>
            <a:off x="595313" y="990600"/>
            <a:ext cx="8020050" cy="457200"/>
          </a:xfrm>
        </p:spPr>
        <p:txBody>
          <a:bodyPr/>
          <a:lstStyle/>
          <a:p>
            <a:pPr>
              <a:defRPr/>
            </a:pPr>
            <a:r>
              <a:rPr lang="en-US" sz="3600" dirty="0" smtClean="0">
                <a:effectLst>
                  <a:outerShdw blurRad="38100" dist="38100" dir="2700000" algn="tl">
                    <a:srgbClr val="FFFFFF"/>
                  </a:outerShdw>
                </a:effectLst>
              </a:rPr>
              <a:t>Human Resources / Payroll</a:t>
            </a:r>
          </a:p>
        </p:txBody>
      </p:sp>
      <p:sp>
        <p:nvSpPr>
          <p:cNvPr id="18434" name="Rectangle 2"/>
          <p:cNvSpPr>
            <a:spLocks noGrp="1"/>
          </p:cNvSpPr>
          <p:nvPr>
            <p:ph type="body" sz="half" idx="1"/>
          </p:nvPr>
        </p:nvSpPr>
        <p:spPr>
          <a:xfrm>
            <a:off x="533400" y="1448734"/>
            <a:ext cx="8301318" cy="4571066"/>
          </a:xfrm>
        </p:spPr>
        <p:txBody>
          <a:bodyPr/>
          <a:lstStyle/>
          <a:p>
            <a:r>
              <a:rPr lang="en-US" sz="2400" dirty="0" smtClean="0"/>
              <a:t>Certification Licensing Excel Reports</a:t>
            </a:r>
          </a:p>
          <a:p>
            <a:r>
              <a:rPr lang="en-US" sz="2400" dirty="0" smtClean="0"/>
              <a:t>Payroll Extensions Report Preferences</a:t>
            </a:r>
          </a:p>
          <a:p>
            <a:r>
              <a:rPr lang="en-US" sz="2400" dirty="0" smtClean="0"/>
              <a:t>HRP Suite Security Task Integration</a:t>
            </a:r>
          </a:p>
          <a:p>
            <a:r>
              <a:rPr lang="en-US" sz="2400" dirty="0" smtClean="0"/>
              <a:t>PTO Manager – UI Refresh</a:t>
            </a:r>
          </a:p>
          <a:p>
            <a:r>
              <a:rPr lang="en-US" sz="2400" dirty="0" smtClean="0"/>
              <a:t>Benefit Self Service</a:t>
            </a:r>
          </a:p>
          <a:p>
            <a:pPr lvl="1"/>
            <a:r>
              <a:rPr lang="en-US" dirty="0" smtClean="0"/>
              <a:t>Benefit Confirmation Statement</a:t>
            </a:r>
          </a:p>
          <a:p>
            <a:pPr lvl="1"/>
            <a:r>
              <a:rPr lang="en-US" dirty="0" smtClean="0"/>
              <a:t>Benefit Enrollment Summary</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475" y="4343400"/>
            <a:ext cx="8086725" cy="1362075"/>
          </a:xfrm>
        </p:spPr>
        <p:txBody>
          <a:bodyPr>
            <a:normAutofit/>
          </a:bodyPr>
          <a:lstStyle/>
          <a:p>
            <a:r>
              <a:rPr lang="en-US" dirty="0" smtClean="0"/>
              <a:t>What’s New in . . . Web Services</a:t>
            </a:r>
            <a:endParaRPr lang="en-US" sz="4000" dirty="0" smtClean="0">
              <a:solidFill>
                <a:srgbClr val="E46C0A"/>
              </a:solidFill>
            </a:endParaRPr>
          </a:p>
        </p:txBody>
      </p:sp>
    </p:spTree>
    <p:extLst>
      <p:ext uri="{BB962C8B-B14F-4D97-AF65-F5344CB8AC3E}">
        <p14:creationId xmlns:p14="http://schemas.microsoft.com/office/powerpoint/2010/main" xmlns="" val="2903112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609600" y="838200"/>
            <a:ext cx="8001000" cy="600075"/>
          </a:xfrm>
        </p:spPr>
        <p:txBody>
          <a:bodyPr/>
          <a:lstStyle/>
          <a:p>
            <a:pPr>
              <a:defRPr/>
            </a:pPr>
            <a:r>
              <a:rPr lang="en-US" sz="3600" dirty="0" smtClean="0">
                <a:effectLst>
                  <a:outerShdw blurRad="38100" dist="38100" dir="2700000" algn="tl">
                    <a:srgbClr val="FFFFFF"/>
                  </a:outerShdw>
                </a:effectLst>
              </a:rPr>
              <a:t>Web Services</a:t>
            </a:r>
            <a:endParaRPr sz="3600" dirty="0">
              <a:effectLst>
                <a:outerShdw blurRad="38100" dist="38100" dir="2700000" algn="tl">
                  <a:srgbClr val="FFFFFF"/>
                </a:outerShdw>
              </a:effectLst>
            </a:endParaRPr>
          </a:p>
        </p:txBody>
      </p:sp>
      <p:sp>
        <p:nvSpPr>
          <p:cNvPr id="21507" name="Rectangle 3"/>
          <p:cNvSpPr>
            <a:spLocks noGrp="1"/>
          </p:cNvSpPr>
          <p:nvPr>
            <p:ph type="body" sz="half" idx="1"/>
          </p:nvPr>
        </p:nvSpPr>
        <p:spPr>
          <a:xfrm>
            <a:off x="533400" y="1524000"/>
            <a:ext cx="8610600" cy="4820356"/>
          </a:xfrm>
        </p:spPr>
        <p:txBody>
          <a:bodyPr/>
          <a:lstStyle/>
          <a:p>
            <a:pPr lvl="0"/>
            <a:r>
              <a:rPr lang="en-US" sz="2400" dirty="0"/>
              <a:t>A new, straightforward integration platform based on Web Services technology connects applications to/from Microsoft Dynamics GP, and enables internal or external developers to create independent integration adapters</a:t>
            </a:r>
            <a:r>
              <a:rPr lang="en-US" sz="2400" dirty="0" smtClean="0"/>
              <a:t>.</a:t>
            </a:r>
          </a:p>
          <a:p>
            <a:pPr lvl="0" indent="0">
              <a:buNone/>
            </a:pPr>
            <a:endParaRPr lang="en-US" sz="2400" dirty="0"/>
          </a:p>
          <a:p>
            <a:pPr lvl="0"/>
            <a:r>
              <a:rPr lang="en-US" sz="2400" dirty="0"/>
              <a:t>Take full advantage of innovation with a new Web Services architecture that offers better performance and easier integrations.</a:t>
            </a:r>
          </a:p>
          <a:p>
            <a:pPr lvl="0"/>
            <a:endParaRPr lang="en-US" sz="2400" dirty="0" smtClean="0"/>
          </a:p>
          <a:p>
            <a:pPr lvl="0"/>
            <a:r>
              <a:rPr lang="en-US" sz="2400" dirty="0" smtClean="0"/>
              <a:t>Benefit </a:t>
            </a:r>
            <a:r>
              <a:rPr lang="en-US" sz="2400" dirty="0"/>
              <a:t>from more flexible integrations by using Web Services to create two-way connections that are not </a:t>
            </a:r>
            <a:r>
              <a:rPr lang="en-US" sz="2400" dirty="0" smtClean="0"/>
              <a:t>dependent </a:t>
            </a:r>
            <a:r>
              <a:rPr lang="en-US" sz="2400" dirty="0"/>
              <a:t>on IIS.</a:t>
            </a:r>
          </a:p>
        </p:txBody>
      </p:sp>
    </p:spTree>
    <p:extLst>
      <p:ext uri="{BB962C8B-B14F-4D97-AF65-F5344CB8AC3E}">
        <p14:creationId xmlns:p14="http://schemas.microsoft.com/office/powerpoint/2010/main" xmlns="" val="15433002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enda_tab.png"/>
          <p:cNvPicPr>
            <a:picLocks noChangeAspect="1"/>
          </p:cNvPicPr>
          <p:nvPr/>
        </p:nvPicPr>
        <p:blipFill>
          <a:blip r:embed="rId3" cstate="print"/>
          <a:stretch>
            <a:fillRect/>
          </a:stretch>
        </p:blipFill>
        <p:spPr>
          <a:xfrm>
            <a:off x="3580954" y="1627167"/>
            <a:ext cx="5124450" cy="581025"/>
          </a:xfrm>
          <a:prstGeom prst="rect">
            <a:avLst/>
          </a:prstGeom>
        </p:spPr>
      </p:pic>
      <p:pic>
        <p:nvPicPr>
          <p:cNvPr id="7" name="Picture 6" descr="agenda_tab.png"/>
          <p:cNvPicPr>
            <a:picLocks noChangeAspect="1"/>
          </p:cNvPicPr>
          <p:nvPr/>
        </p:nvPicPr>
        <p:blipFill>
          <a:blip r:embed="rId3" cstate="print"/>
          <a:stretch>
            <a:fillRect/>
          </a:stretch>
        </p:blipFill>
        <p:spPr>
          <a:xfrm>
            <a:off x="3580954" y="2308205"/>
            <a:ext cx="5124450" cy="581025"/>
          </a:xfrm>
          <a:prstGeom prst="rect">
            <a:avLst/>
          </a:prstGeom>
        </p:spPr>
      </p:pic>
      <p:pic>
        <p:nvPicPr>
          <p:cNvPr id="8" name="Picture 7" descr="agenda_tab.png"/>
          <p:cNvPicPr>
            <a:picLocks noChangeAspect="1"/>
          </p:cNvPicPr>
          <p:nvPr/>
        </p:nvPicPr>
        <p:blipFill>
          <a:blip r:embed="rId3" cstate="print"/>
          <a:stretch>
            <a:fillRect/>
          </a:stretch>
        </p:blipFill>
        <p:spPr>
          <a:xfrm>
            <a:off x="3580954" y="2989243"/>
            <a:ext cx="5124450" cy="581025"/>
          </a:xfrm>
          <a:prstGeom prst="rect">
            <a:avLst/>
          </a:prstGeom>
        </p:spPr>
      </p:pic>
      <p:pic>
        <p:nvPicPr>
          <p:cNvPr id="9" name="Picture 8" descr="agenda_tab.png"/>
          <p:cNvPicPr>
            <a:picLocks noChangeAspect="1"/>
          </p:cNvPicPr>
          <p:nvPr/>
        </p:nvPicPr>
        <p:blipFill>
          <a:blip r:embed="rId3" cstate="print"/>
          <a:stretch>
            <a:fillRect/>
          </a:stretch>
        </p:blipFill>
        <p:spPr>
          <a:xfrm>
            <a:off x="3580954" y="3670281"/>
            <a:ext cx="5124450" cy="581025"/>
          </a:xfrm>
          <a:prstGeom prst="rect">
            <a:avLst/>
          </a:prstGeom>
        </p:spPr>
      </p:pic>
      <p:pic>
        <p:nvPicPr>
          <p:cNvPr id="10" name="Picture 9" descr="agenda_tab.png"/>
          <p:cNvPicPr>
            <a:picLocks noChangeAspect="1"/>
          </p:cNvPicPr>
          <p:nvPr/>
        </p:nvPicPr>
        <p:blipFill>
          <a:blip r:embed="rId3" cstate="print"/>
          <a:stretch>
            <a:fillRect/>
          </a:stretch>
        </p:blipFill>
        <p:spPr>
          <a:xfrm>
            <a:off x="3580954" y="4351319"/>
            <a:ext cx="5124450" cy="581025"/>
          </a:xfrm>
          <a:prstGeom prst="rect">
            <a:avLst/>
          </a:prstGeom>
        </p:spPr>
      </p:pic>
      <p:sp>
        <p:nvSpPr>
          <p:cNvPr id="13" name="Content Placeholder 2"/>
          <p:cNvSpPr txBox="1">
            <a:spLocks/>
          </p:cNvSpPr>
          <p:nvPr/>
        </p:nvSpPr>
        <p:spPr bwMode="auto">
          <a:xfrm>
            <a:off x="3733354" y="1684317"/>
            <a:ext cx="4648200" cy="5402283"/>
          </a:xfrm>
          <a:prstGeom prst="rect">
            <a:avLst/>
          </a:prstGeom>
          <a:noFill/>
          <a:ln>
            <a:noFill/>
          </a:ln>
          <a:effectLst/>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1pPr>
            <a:lvl2pPr marL="74295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2pPr>
            <a:lvl3pPr marL="11430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3pPr>
            <a:lvl4pPr marL="16002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4pPr>
            <a:lvl5pPr marL="20574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ct val="0"/>
              </a:spcBef>
              <a:spcAft>
                <a:spcPts val="1600"/>
              </a:spcAft>
              <a:buClrTx/>
              <a:buFont typeface="Arial" pitchFamily="34" charset="0"/>
              <a:buNone/>
              <a:defRPr/>
            </a:pPr>
            <a:r>
              <a:rPr lang="en-US" sz="1800" b="1" dirty="0" smtClean="0">
                <a:solidFill>
                  <a:schemeClr val="bg1">
                    <a:lumMod val="75000"/>
                  </a:schemeClr>
                </a:solidFill>
                <a:latin typeface="+mj-lt"/>
              </a:rPr>
              <a:t>Dynamics GP Statement of Direction</a:t>
            </a:r>
          </a:p>
          <a:p>
            <a:pPr>
              <a:spcBef>
                <a:spcPts val="1600"/>
              </a:spcBef>
              <a:spcAft>
                <a:spcPts val="1600"/>
              </a:spcAft>
              <a:buFont typeface="Arial" pitchFamily="34" charset="0"/>
              <a:buNone/>
            </a:pPr>
            <a:r>
              <a:rPr lang="en-US" sz="1800" b="1" dirty="0" smtClean="0">
                <a:solidFill>
                  <a:schemeClr val="bg1">
                    <a:lumMod val="75000"/>
                  </a:schemeClr>
                </a:solidFill>
                <a:latin typeface="+mj-lt"/>
              </a:rPr>
              <a:t>GP 2010 Improvement Summary</a:t>
            </a:r>
          </a:p>
          <a:p>
            <a:pPr>
              <a:spcBef>
                <a:spcPts val="1600"/>
              </a:spcBef>
              <a:spcAft>
                <a:spcPts val="1600"/>
              </a:spcAft>
              <a:buFont typeface="Arial" pitchFamily="34" charset="0"/>
              <a:buNone/>
            </a:pPr>
            <a:r>
              <a:rPr lang="en-US" sz="1800" b="1" dirty="0" smtClean="0">
                <a:solidFill>
                  <a:schemeClr val="bg1">
                    <a:lumMod val="75000"/>
                  </a:schemeClr>
                </a:solidFill>
                <a:latin typeface="+mj-lt"/>
              </a:rPr>
              <a:t>What’s New in Dynamics GP 2010</a:t>
            </a:r>
          </a:p>
          <a:p>
            <a:pPr>
              <a:spcBef>
                <a:spcPts val="1600"/>
              </a:spcBef>
              <a:spcAft>
                <a:spcPts val="1600"/>
              </a:spcAft>
              <a:buFont typeface="Arial" pitchFamily="34" charset="0"/>
              <a:buNone/>
            </a:pPr>
            <a:r>
              <a:rPr lang="en-US" sz="1800" b="1" dirty="0" smtClean="0">
                <a:solidFill>
                  <a:schemeClr val="accent2"/>
                </a:solidFill>
                <a:latin typeface="Arial" pitchFamily="34" charset="0"/>
                <a:cs typeface="Arial" pitchFamily="34" charset="0"/>
              </a:rPr>
              <a:t>Licensing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Next Steps</a:t>
            </a:r>
          </a:p>
        </p:txBody>
      </p:sp>
      <p:sp>
        <p:nvSpPr>
          <p:cNvPr id="14" name="Title 1"/>
          <p:cNvSpPr txBox="1">
            <a:spLocks/>
          </p:cNvSpPr>
          <p:nvPr/>
        </p:nvSpPr>
        <p:spPr>
          <a:xfrm>
            <a:off x="914400" y="457200"/>
            <a:ext cx="8020496" cy="457200"/>
          </a:xfrm>
          <a:prstGeom prst="rect">
            <a:avLst/>
          </a:prstGeom>
        </p:spPr>
        <p:txBody>
          <a:bodyPr vert="horz" lIns="91440" tIns="45720" rIns="91440" bIns="45720" rtlCol="0" anchor="b" anchorCtr="0">
            <a:noAutofit/>
          </a:bodyPr>
          <a:lstStyle/>
          <a:p>
            <a:pPr fontAlgn="auto">
              <a:spcAft>
                <a:spcPts val="0"/>
              </a:spcAft>
              <a:defRPr/>
            </a:pPr>
            <a:r>
              <a:rPr lang="en-US" sz="3600" dirty="0" smtClean="0">
                <a:solidFill>
                  <a:prstClr val="black">
                    <a:lumMod val="85000"/>
                    <a:lumOff val="15000"/>
                  </a:prstClr>
                </a:solidFill>
                <a:latin typeface="+mj-lt"/>
              </a:rPr>
              <a:t>Agenda</a:t>
            </a:r>
            <a:endParaRPr lang="en-US" sz="3600" dirty="0">
              <a:solidFill>
                <a:prstClr val="black">
                  <a:lumMod val="85000"/>
                  <a:lumOff val="15000"/>
                </a:prstClr>
              </a:solidFill>
              <a:latin typeface="+mj-lt"/>
            </a:endParaRPr>
          </a:p>
        </p:txBody>
      </p:sp>
    </p:spTree>
    <p:extLst>
      <p:ext uri="{BB962C8B-B14F-4D97-AF65-F5344CB8AC3E}">
        <p14:creationId xmlns:p14="http://schemas.microsoft.com/office/powerpoint/2010/main" xmlns="" val="33013109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Pricing and Licensing Update</a:t>
            </a:r>
            <a:endParaRPr lang="en-US" dirty="0"/>
          </a:p>
        </p:txBody>
      </p:sp>
    </p:spTree>
    <p:extLst>
      <p:ext uri="{BB962C8B-B14F-4D97-AF65-F5344CB8AC3E}">
        <p14:creationId xmlns:p14="http://schemas.microsoft.com/office/powerpoint/2010/main" xmlns="" val="541361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and Licensing Overview</a:t>
            </a:r>
            <a:endParaRPr lang="en-US" dirty="0"/>
          </a:p>
        </p:txBody>
      </p:sp>
      <p:sp>
        <p:nvSpPr>
          <p:cNvPr id="3" name="Content Placeholder 2"/>
          <p:cNvSpPr>
            <a:spLocks noGrp="1"/>
          </p:cNvSpPr>
          <p:nvPr>
            <p:ph idx="1"/>
          </p:nvPr>
        </p:nvSpPr>
        <p:spPr/>
        <p:txBody>
          <a:bodyPr>
            <a:normAutofit/>
          </a:bodyPr>
          <a:lstStyle/>
          <a:p>
            <a:r>
              <a:rPr lang="en-US" sz="2400" dirty="0" smtClean="0"/>
              <a:t>Module Consolidation into Suites</a:t>
            </a:r>
          </a:p>
          <a:p>
            <a:r>
              <a:rPr lang="en-US" sz="2400" dirty="0" smtClean="0"/>
              <a:t>Module Moves</a:t>
            </a:r>
          </a:p>
          <a:p>
            <a:r>
              <a:rPr lang="en-US" sz="2400" dirty="0" smtClean="0"/>
              <a:t>Module Additions</a:t>
            </a:r>
          </a:p>
          <a:p>
            <a:r>
              <a:rPr lang="en-US" sz="2400" dirty="0" smtClean="0"/>
              <a:t>DCO (Dynamics Client for Office)</a:t>
            </a:r>
          </a:p>
          <a:p>
            <a:pPr lvl="1"/>
            <a:r>
              <a:rPr lang="en-US" sz="2400" dirty="0" smtClean="0"/>
              <a:t>What is DCO?</a:t>
            </a:r>
          </a:p>
          <a:p>
            <a:pPr lvl="1"/>
            <a:r>
              <a:rPr lang="en-US" sz="2400" dirty="0" smtClean="0"/>
              <a:t>How is it Changing?</a:t>
            </a:r>
          </a:p>
          <a:p>
            <a:pPr lvl="1"/>
            <a:r>
              <a:rPr lang="en-US" sz="2400" dirty="0" smtClean="0"/>
              <a:t>New Pricing Waterfall</a:t>
            </a:r>
            <a:endParaRPr lang="en-US" sz="2400" dirty="0"/>
          </a:p>
        </p:txBody>
      </p:sp>
    </p:spTree>
    <p:extLst>
      <p:ext uri="{BB962C8B-B14F-4D97-AF65-F5344CB8AC3E}">
        <p14:creationId xmlns:p14="http://schemas.microsoft.com/office/powerpoint/2010/main" xmlns="" val="4844252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Consolidations into Suites</a:t>
            </a:r>
          </a:p>
        </p:txBody>
      </p:sp>
    </p:spTree>
    <p:extLst>
      <p:ext uri="{BB962C8B-B14F-4D97-AF65-F5344CB8AC3E}">
        <p14:creationId xmlns:p14="http://schemas.microsoft.com/office/powerpoint/2010/main" xmlns="" val="11798759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bwMode="invGray">
          <a:xfrm>
            <a:off x="495300" y="1905000"/>
            <a:ext cx="8153400" cy="4252912"/>
          </a:xfrm>
          <a:prstGeom prst="round2SameRect">
            <a:avLst>
              <a:gd name="adj1" fmla="val 5757"/>
              <a:gd name="adj2" fmla="val 0"/>
            </a:avLst>
          </a:prstGeom>
          <a:gradFill flip="none" rotWithShape="1">
            <a:gsLst>
              <a:gs pos="10000">
                <a:schemeClr val="accent1"/>
              </a:gs>
              <a:gs pos="23000">
                <a:schemeClr val="accent1">
                  <a:lumMod val="60000"/>
                  <a:lumOff val="40000"/>
                </a:schemeClr>
              </a:gs>
              <a:gs pos="35000">
                <a:schemeClr val="accent1"/>
              </a:gs>
              <a:gs pos="48000">
                <a:schemeClr val="accent1">
                  <a:lumMod val="60000"/>
                  <a:lumOff val="40000"/>
                </a:schemeClr>
              </a:gs>
              <a:gs pos="68000">
                <a:schemeClr val="accent1"/>
              </a:gs>
              <a:gs pos="85000">
                <a:schemeClr val="accent1">
                  <a:lumMod val="60000"/>
                  <a:lumOff val="40000"/>
                </a:schemeClr>
              </a:gs>
              <a:gs pos="100000">
                <a:schemeClr val="bg1">
                  <a:alpha val="0"/>
                </a:schemeClr>
              </a:gs>
            </a:gsLst>
            <a:lin ang="54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t"/>
          <a:lstStyle/>
          <a:p>
            <a:pPr marL="231775" indent="-231775" fontAlgn="auto">
              <a:spcBef>
                <a:spcPts val="0"/>
              </a:spcBef>
              <a:spcAft>
                <a:spcPts val="0"/>
              </a:spcAft>
              <a:buClr>
                <a:srgbClr val="1C56CA"/>
              </a:buClr>
              <a:buFont typeface="Arial" pitchFamily="34" charset="0"/>
              <a:buChar char="•"/>
            </a:pPr>
            <a:endParaRPr lang="en-US" sz="2800" dirty="0" smtClean="0">
              <a:solidFill>
                <a:srgbClr val="000000"/>
              </a:solidFill>
            </a:endParaRPr>
          </a:p>
        </p:txBody>
      </p:sp>
      <p:graphicFrame>
        <p:nvGraphicFramePr>
          <p:cNvPr id="10" name="Content Placeholder 3"/>
          <p:cNvGraphicFramePr>
            <a:graphicFrameLocks/>
          </p:cNvGraphicFramePr>
          <p:nvPr/>
        </p:nvGraphicFramePr>
        <p:xfrm>
          <a:off x="614363" y="1950394"/>
          <a:ext cx="7920036" cy="4207518"/>
        </p:xfrm>
        <a:graphic>
          <a:graphicData uri="http://schemas.openxmlformats.org/drawingml/2006/table">
            <a:tbl>
              <a:tblPr firstRow="1" bandRow="1">
                <a:tableStyleId>{5C22544A-7EE6-4342-B048-85BDC9FD1C3A}</a:tableStyleId>
              </a:tblPr>
              <a:tblGrid>
                <a:gridCol w="3662100"/>
                <a:gridCol w="1419312"/>
                <a:gridCol w="1419312"/>
                <a:gridCol w="1419312"/>
              </a:tblGrid>
              <a:tr h="365902">
                <a:tc gridSpan="4">
                  <a:txBody>
                    <a:bodyPr/>
                    <a:lstStyle/>
                    <a:p>
                      <a:r>
                        <a:rPr lang="en-US" sz="1800" dirty="0" smtClean="0"/>
                        <a:t>R</a:t>
                      </a:r>
                      <a:r>
                        <a:rPr lang="en-US" sz="1800" dirty="0" smtClean="0">
                          <a:effectLst>
                            <a:outerShdw blurRad="38100" dist="38100" dir="2700000" algn="tl">
                              <a:srgbClr val="000000">
                                <a:alpha val="43137"/>
                              </a:srgbClr>
                            </a:outerShdw>
                          </a:effectLst>
                        </a:rPr>
                        <a:t>isk Management Suite </a:t>
                      </a:r>
                      <a:endParaRPr lang="en-US" dirty="0">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14925">
                <a:tc>
                  <a:txBody>
                    <a:bodyPr/>
                    <a:lstStyle/>
                    <a:p>
                      <a:r>
                        <a:rPr lang="en-US" sz="1400" b="1" u="none" dirty="0" smtClean="0"/>
                        <a:t>Module</a:t>
                      </a:r>
                      <a:endParaRPr lang="en-US" sz="1400" b="1" u="non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1">
                            <a:lumMod val="75000"/>
                          </a:schemeClr>
                        </a:gs>
                        <a:gs pos="100000">
                          <a:schemeClr val="bg1">
                            <a:lumMod val="95000"/>
                          </a:scheme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rgbClr val="FFFFFF"/>
                          </a:solidFill>
                          <a:effectLst>
                            <a:outerShdw blurRad="38100" dist="38100" dir="2700000" algn="tl">
                              <a:srgbClr val="000000">
                                <a:alpha val="43137"/>
                              </a:srgbClr>
                            </a:outerShdw>
                          </a:effectLst>
                        </a:rPr>
                        <a:t>Old List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schemeClr>
                        </a:gs>
                        <a:gs pos="50000">
                          <a:schemeClr val="accent5"/>
                        </a:gs>
                        <a:gs pos="100000">
                          <a:schemeClr val="bg1"/>
                        </a:gs>
                      </a:gsLst>
                      <a:lin ang="13500000" scaled="1"/>
                      <a:tileRect/>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Old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75000"/>
                          </a:schemeClr>
                        </a:gs>
                        <a:gs pos="50000">
                          <a:schemeClr val="accent6"/>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New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3">
                            <a:lumMod val="75000"/>
                          </a:schemeClr>
                        </a:gs>
                        <a:gs pos="50000">
                          <a:schemeClr val="accent3"/>
                        </a:gs>
                        <a:gs pos="100000">
                          <a:schemeClr val="bg1"/>
                        </a:gs>
                      </a:gsLst>
                      <a:lin ang="13500000" scaled="1"/>
                    </a:gradFill>
                  </a:tcPr>
                </a:tc>
              </a:tr>
              <a:tr h="365902">
                <a:tc>
                  <a:txBody>
                    <a:bodyPr/>
                    <a:lstStyle/>
                    <a:p>
                      <a:r>
                        <a:rPr lang="en-US" sz="1800" dirty="0" smtClean="0"/>
                        <a:t>Audit Trails</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$5,000.00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$5,000.00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65902">
                <a:tc>
                  <a:txBody>
                    <a:bodyPr/>
                    <a:lstStyle/>
                    <a:p>
                      <a:r>
                        <a:rPr lang="en-US" sz="1800" dirty="0" smtClean="0"/>
                        <a:t>Electronic Signatures</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vMerge="1">
                  <a:txBody>
                    <a:bodyPr/>
                    <a:lstStyle/>
                    <a:p>
                      <a:endParaRPr lang="en-US" dirty="0"/>
                    </a:p>
                  </a:txBody>
                  <a:tcPr/>
                </a:tc>
                <a:tc vMerge="1">
                  <a:txBody>
                    <a:bodyPr/>
                    <a:lstStyle/>
                    <a:p>
                      <a:endParaRPr lang="en-US" dirty="0"/>
                    </a:p>
                  </a:txBody>
                  <a:tcPr/>
                </a:tc>
              </a:tr>
              <a:tr h="3659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FFFFFF"/>
                          </a:solidFill>
                          <a:effectLst>
                            <a:outerShdw blurRad="38100" dist="38100" dir="2700000" algn="tl">
                              <a:srgbClr val="000000">
                                <a:alpha val="43137"/>
                              </a:srgbClr>
                            </a:outerShdw>
                          </a:effectLst>
                        </a:rPr>
                        <a:t>Integration Suite </a:t>
                      </a:r>
                      <a:endParaRPr lang="en-US" b="1" baseline="0" dirty="0" smtClean="0">
                        <a:solidFill>
                          <a:srgbClr val="FFFFFF"/>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84019">
                <a:tc>
                  <a:txBody>
                    <a:bodyPr/>
                    <a:lstStyle/>
                    <a:p>
                      <a:r>
                        <a:rPr lang="en-US" sz="1400" b="1" u="none" dirty="0" smtClean="0"/>
                        <a:t>Module</a:t>
                      </a:r>
                      <a:endParaRPr lang="en-US" sz="1400" b="1" u="non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lumMod val="75000"/>
                          </a:schemeClr>
                        </a:gs>
                        <a:gs pos="100000">
                          <a:schemeClr val="bg1">
                            <a:lumMod val="95000"/>
                          </a:schemeClr>
                        </a:gs>
                      </a:gsLst>
                      <a:lin ang="162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rgbClr val="FFFFFF"/>
                          </a:solidFill>
                          <a:effectLst>
                            <a:outerShdw blurRad="38100" dist="38100" dir="2700000" algn="tl">
                              <a:srgbClr val="000000">
                                <a:alpha val="43137"/>
                              </a:srgbClr>
                            </a:outerShdw>
                          </a:effectLst>
                        </a:rPr>
                        <a:t>Old List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5">
                            <a:lumMod val="75000"/>
                          </a:schemeClr>
                        </a:gs>
                        <a:gs pos="50000">
                          <a:schemeClr val="accent5"/>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Old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75000"/>
                          </a:schemeClr>
                        </a:gs>
                        <a:gs pos="50000">
                          <a:schemeClr val="accent6"/>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New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3">
                            <a:lumMod val="75000"/>
                          </a:schemeClr>
                        </a:gs>
                        <a:gs pos="50000">
                          <a:schemeClr val="accent3"/>
                        </a:gs>
                        <a:gs pos="100000">
                          <a:schemeClr val="bg1"/>
                        </a:gs>
                      </a:gsLst>
                      <a:lin ang="13500000" scaled="1"/>
                    </a:gradFill>
                  </a:tcPr>
                </a:tc>
              </a:tr>
              <a:tr h="365902">
                <a:tc>
                  <a:txBody>
                    <a:bodyPr/>
                    <a:lstStyle/>
                    <a:p>
                      <a:r>
                        <a:rPr lang="en-US" sz="1800" dirty="0" smtClean="0"/>
                        <a:t>Integration Manager (All)</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$5,000.00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$5,000.00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65902">
                <a:tc>
                  <a:txBody>
                    <a:bodyPr/>
                    <a:lstStyle/>
                    <a:p>
                      <a:r>
                        <a:rPr lang="en-US" sz="1800" dirty="0" err="1" smtClean="0"/>
                        <a:t>eConnect</a:t>
                      </a:r>
                      <a:r>
                        <a:rPr lang="en-US" sz="1800" dirty="0" smtClean="0"/>
                        <a:t> / Web Services</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vMerge="1">
                  <a:txBody>
                    <a:bodyPr/>
                    <a:lstStyle/>
                    <a:p>
                      <a:endParaRPr lang="en-US" dirty="0"/>
                    </a:p>
                  </a:txBody>
                  <a:tcPr/>
                </a:tc>
                <a:tc vMerge="1">
                  <a:txBody>
                    <a:bodyPr/>
                    <a:lstStyle/>
                    <a:p>
                      <a:endParaRPr lang="en-US" dirty="0"/>
                    </a:p>
                  </a:txBody>
                  <a:tcPr/>
                </a:tc>
              </a:tr>
              <a:tr h="3659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FFFFFF"/>
                          </a:solidFill>
                          <a:effectLst>
                            <a:outerShdw blurRad="38100" dist="38100" dir="2700000" algn="tl">
                              <a:srgbClr val="000000">
                                <a:alpha val="43137"/>
                              </a:srgbClr>
                            </a:outerShdw>
                          </a:effectLst>
                        </a:rPr>
                        <a:t>Customization Suite </a:t>
                      </a:r>
                      <a:endParaRPr lang="en-US" b="1" baseline="0" dirty="0" smtClean="0">
                        <a:solidFill>
                          <a:srgbClr val="FFFFFF"/>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53113">
                <a:tc>
                  <a:txBody>
                    <a:bodyPr/>
                    <a:lstStyle/>
                    <a:p>
                      <a:r>
                        <a:rPr lang="en-US" sz="1400" b="1" u="none" dirty="0" smtClean="0"/>
                        <a:t>Module</a:t>
                      </a:r>
                      <a:endParaRPr lang="en-US" sz="1400" b="1" u="non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lumMod val="75000"/>
                          </a:schemeClr>
                        </a:gs>
                        <a:gs pos="100000">
                          <a:schemeClr val="bg1">
                            <a:lumMod val="95000"/>
                          </a:schemeClr>
                        </a:gs>
                      </a:gsLst>
                      <a:lin ang="162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rgbClr val="FFFFFF"/>
                          </a:solidFill>
                          <a:effectLst>
                            <a:outerShdw blurRad="38100" dist="38100" dir="2700000" algn="tl">
                              <a:srgbClr val="000000">
                                <a:alpha val="43137"/>
                              </a:srgbClr>
                            </a:outerShdw>
                          </a:effectLst>
                        </a:rPr>
                        <a:t>Old List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5">
                            <a:lumMod val="75000"/>
                          </a:schemeClr>
                        </a:gs>
                        <a:gs pos="50000">
                          <a:schemeClr val="accent5"/>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Old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75000"/>
                          </a:schemeClr>
                        </a:gs>
                        <a:gs pos="50000">
                          <a:schemeClr val="accent6"/>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New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3">
                            <a:lumMod val="75000"/>
                          </a:schemeClr>
                        </a:gs>
                        <a:gs pos="50000">
                          <a:schemeClr val="accent3"/>
                        </a:gs>
                        <a:gs pos="100000">
                          <a:schemeClr val="bg1"/>
                        </a:gs>
                      </a:gsLst>
                      <a:lin ang="13500000" scaled="1"/>
                    </a:gradFill>
                  </a:tcPr>
                </a:tc>
              </a:tr>
              <a:tr h="365902">
                <a:tc>
                  <a:txBody>
                    <a:bodyPr/>
                    <a:lstStyle/>
                    <a:p>
                      <a:r>
                        <a:rPr lang="en-US" sz="1800" dirty="0" smtClean="0"/>
                        <a:t>Developer Toolkit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$3,000.00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$10,500.00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$5,000.00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65902">
                <a:tc>
                  <a:txBody>
                    <a:bodyPr/>
                    <a:lstStyle/>
                    <a:p>
                      <a:r>
                        <a:rPr lang="en-US" sz="1800" dirty="0" smtClean="0"/>
                        <a:t>Dexterity</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$7,500.00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US" dirty="0"/>
                    </a:p>
                  </a:txBody>
                  <a:tcPr/>
                </a:tc>
                <a:tc vMerge="1">
                  <a:txBody>
                    <a:bodyPr/>
                    <a:lstStyle/>
                    <a:p>
                      <a:endParaRPr lang="en-US" dirty="0"/>
                    </a:p>
                  </a:txBody>
                  <a:tcPr/>
                </a:tc>
              </a:tr>
            </a:tbl>
          </a:graphicData>
        </a:graphic>
      </p:graphicFrame>
      <p:sp>
        <p:nvSpPr>
          <p:cNvPr id="2" name="Title 1"/>
          <p:cNvSpPr>
            <a:spLocks noGrp="1"/>
          </p:cNvSpPr>
          <p:nvPr>
            <p:ph type="title"/>
          </p:nvPr>
        </p:nvSpPr>
        <p:spPr/>
        <p:txBody>
          <a:bodyPr>
            <a:normAutofit fontScale="90000"/>
          </a:bodyPr>
          <a:lstStyle/>
          <a:p>
            <a:r>
              <a:rPr lang="en-US" dirty="0" smtClean="0"/>
              <a:t>Consolidate Risk, Integration </a:t>
            </a:r>
            <a:br>
              <a:rPr lang="en-US" dirty="0" smtClean="0"/>
            </a:br>
            <a:r>
              <a:rPr lang="en-US" dirty="0" smtClean="0"/>
              <a:t>&amp; Customization Suites </a:t>
            </a:r>
            <a:endParaRPr lang="en-US" sz="2200" dirty="0"/>
          </a:p>
        </p:txBody>
      </p:sp>
      <p:grpSp>
        <p:nvGrpSpPr>
          <p:cNvPr id="15" name="Group 14"/>
          <p:cNvGrpSpPr/>
          <p:nvPr/>
        </p:nvGrpSpPr>
        <p:grpSpPr>
          <a:xfrm>
            <a:off x="5449062" y="628648"/>
            <a:ext cx="4685538" cy="1097661"/>
            <a:chOff x="5449062" y="628648"/>
            <a:chExt cx="4685538" cy="1097661"/>
          </a:xfrm>
        </p:grpSpPr>
        <p:pic>
          <p:nvPicPr>
            <p:cNvPr id="14" name="Picture 13" descr="Arrow callout_highest.png"/>
            <p:cNvPicPr>
              <a:picLocks noChangeAspect="1"/>
            </p:cNvPicPr>
            <p:nvPr/>
          </p:nvPicPr>
          <p:blipFill>
            <a:blip r:embed="rId3" cstate="print"/>
            <a:stretch>
              <a:fillRect/>
            </a:stretch>
          </p:blipFill>
          <p:spPr>
            <a:xfrm flipH="1">
              <a:off x="5449062" y="628648"/>
              <a:ext cx="4685538" cy="1097661"/>
            </a:xfrm>
            <a:prstGeom prst="rect">
              <a:avLst/>
            </a:prstGeom>
          </p:spPr>
        </p:pic>
        <p:sp>
          <p:nvSpPr>
            <p:cNvPr id="12" name="Rectangle 11"/>
            <p:cNvSpPr/>
            <p:nvPr/>
          </p:nvSpPr>
          <p:spPr>
            <a:xfrm>
              <a:off x="6249331" y="723962"/>
              <a:ext cx="2792431" cy="830997"/>
            </a:xfrm>
            <a:prstGeom prst="rect">
              <a:avLst/>
            </a:prstGeom>
          </p:spPr>
          <p:txBody>
            <a:bodyPr wrap="none" anchor="ctr" anchorCtr="0">
              <a:spAutoFit/>
            </a:bodyPr>
            <a:lstStyle/>
            <a:p>
              <a:pPr fontAlgn="auto">
                <a:spcBef>
                  <a:spcPts val="0"/>
                </a:spcBef>
                <a:spcAft>
                  <a:spcPts val="0"/>
                </a:spcAft>
              </a:pPr>
              <a:r>
                <a:rPr lang="en-US" sz="1600" b="1" dirty="0" smtClean="0">
                  <a:solidFill>
                    <a:srgbClr val="9BBB59">
                      <a:lumMod val="75000"/>
                    </a:srgbClr>
                  </a:solidFill>
                  <a:latin typeface="Segoe UI"/>
                  <a:cs typeface="+mn-cs"/>
                </a:rPr>
                <a:t>Available to Advanced </a:t>
              </a:r>
              <a:br>
                <a:rPr lang="en-US" sz="1600" b="1" dirty="0" smtClean="0">
                  <a:solidFill>
                    <a:srgbClr val="9BBB59">
                      <a:lumMod val="75000"/>
                    </a:srgbClr>
                  </a:solidFill>
                  <a:latin typeface="Segoe UI"/>
                  <a:cs typeface="+mn-cs"/>
                </a:rPr>
              </a:br>
              <a:r>
                <a:rPr lang="en-US" sz="1600" b="1" dirty="0" smtClean="0">
                  <a:solidFill>
                    <a:srgbClr val="9BBB59">
                      <a:lumMod val="75000"/>
                    </a:srgbClr>
                  </a:solidFill>
                  <a:latin typeface="Segoe UI"/>
                  <a:cs typeface="+mn-cs"/>
                </a:rPr>
                <a:t>Management ALC and </a:t>
              </a:r>
              <a:br>
                <a:rPr lang="en-US" sz="1600" b="1" dirty="0" smtClean="0">
                  <a:solidFill>
                    <a:srgbClr val="9BBB59">
                      <a:lumMod val="75000"/>
                    </a:srgbClr>
                  </a:solidFill>
                  <a:latin typeface="Segoe UI"/>
                  <a:cs typeface="+mn-cs"/>
                </a:rPr>
              </a:br>
              <a:r>
                <a:rPr lang="en-US" sz="1600" b="1" u="sng" dirty="0" smtClean="0">
                  <a:solidFill>
                    <a:srgbClr val="9BBB59">
                      <a:lumMod val="75000"/>
                    </a:srgbClr>
                  </a:solidFill>
                  <a:latin typeface="Segoe UI"/>
                  <a:cs typeface="+mn-cs"/>
                </a:rPr>
                <a:t>BUSINESS ESSENTIALS</a:t>
              </a:r>
              <a:r>
                <a:rPr lang="en-US" sz="1600" b="1" dirty="0" smtClean="0">
                  <a:solidFill>
                    <a:srgbClr val="9BBB59">
                      <a:lumMod val="75000"/>
                    </a:srgbClr>
                  </a:solidFill>
                  <a:latin typeface="Segoe UI"/>
                  <a:cs typeface="+mn-cs"/>
                </a:rPr>
                <a:t> ALC</a:t>
              </a:r>
              <a:endParaRPr lang="en-US" sz="1600" b="1" dirty="0">
                <a:solidFill>
                  <a:srgbClr val="9BBB59">
                    <a:lumMod val="75000"/>
                  </a:srgbClr>
                </a:solidFill>
                <a:latin typeface="Segoe UI"/>
                <a:cs typeface="+mn-cs"/>
              </a:endParaRPr>
            </a:p>
          </p:txBody>
        </p:sp>
      </p:grpSp>
      <p:sp>
        <p:nvSpPr>
          <p:cNvPr id="9" name="Rectangle 8"/>
          <p:cNvSpPr>
            <a:spLocks noChangeArrowheads="1"/>
          </p:cNvSpPr>
          <p:nvPr/>
        </p:nvSpPr>
        <p:spPr bwMode="blackGray">
          <a:xfrm>
            <a:off x="588963" y="6382879"/>
            <a:ext cx="8358187" cy="246521"/>
          </a:xfrm>
          <a:prstGeom prst="rect">
            <a:avLst/>
          </a:prstGeom>
          <a:noFill/>
          <a:ln w="12700" cap="flat" cmpd="sng" algn="ctr">
            <a:noFill/>
            <a:prstDash val="solid"/>
            <a:round/>
            <a:headEnd type="none" w="med" len="med"/>
            <a:tailEnd type="none" w="med" len="med"/>
          </a:ln>
          <a:effectLst/>
        </p:spPr>
        <p:txBody>
          <a:bodyPr anchor="ctr" anchorCtr="0"/>
          <a:lstStyle/>
          <a:p>
            <a:pPr fontAlgn="auto">
              <a:lnSpc>
                <a:spcPct val="85000"/>
              </a:lnSpc>
              <a:spcBef>
                <a:spcPts val="600"/>
              </a:spcBef>
              <a:spcAft>
                <a:spcPts val="0"/>
              </a:spcAft>
              <a:defRPr/>
            </a:pPr>
            <a:r>
              <a:rPr lang="en-US" sz="1600" dirty="0" smtClean="0">
                <a:solidFill>
                  <a:srgbClr val="000000"/>
                </a:solidFill>
                <a:latin typeface="Segoe UI"/>
                <a:cs typeface="+mn-cs"/>
                <a:sym typeface="Wingdings" pitchFamily="2" charset="2"/>
              </a:rPr>
              <a:t>*Suites are ONLY available with Dynamics GP2010</a:t>
            </a:r>
            <a:endParaRPr lang="en-US" sz="1400" dirty="0" smtClean="0">
              <a:solidFill>
                <a:srgbClr val="000000"/>
              </a:solidFill>
              <a:latin typeface="Segoe UI"/>
              <a:cs typeface="+mn-cs"/>
              <a:sym typeface="Wingdings" pitchFamily="2" charset="2"/>
            </a:endParaRPr>
          </a:p>
        </p:txBody>
      </p:sp>
    </p:spTree>
    <p:extLst>
      <p:ext uri="{BB962C8B-B14F-4D97-AF65-F5344CB8AC3E}">
        <p14:creationId xmlns:p14="http://schemas.microsoft.com/office/powerpoint/2010/main" xmlns="" val="22177115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181600" y="688260"/>
            <a:ext cx="4673034" cy="996696"/>
            <a:chOff x="4576664" y="688260"/>
            <a:chExt cx="4673034" cy="996696"/>
          </a:xfrm>
        </p:grpSpPr>
        <p:pic>
          <p:nvPicPr>
            <p:cNvPr id="12" name="Picture 11" descr="Arrow callout_higher.png"/>
            <p:cNvPicPr>
              <a:picLocks noChangeAspect="1"/>
            </p:cNvPicPr>
            <p:nvPr/>
          </p:nvPicPr>
          <p:blipFill>
            <a:blip r:embed="rId3" cstate="print"/>
            <a:stretch>
              <a:fillRect/>
            </a:stretch>
          </p:blipFill>
          <p:spPr>
            <a:xfrm flipH="1">
              <a:off x="4576664" y="688260"/>
              <a:ext cx="4673034" cy="996696"/>
            </a:xfrm>
            <a:prstGeom prst="rect">
              <a:avLst/>
            </a:prstGeom>
          </p:spPr>
        </p:pic>
        <p:sp>
          <p:nvSpPr>
            <p:cNvPr id="13" name="Rectangle 12"/>
            <p:cNvSpPr/>
            <p:nvPr/>
          </p:nvSpPr>
          <p:spPr>
            <a:xfrm>
              <a:off x="5334000" y="847073"/>
              <a:ext cx="3229898" cy="584775"/>
            </a:xfrm>
            <a:prstGeom prst="rect">
              <a:avLst/>
            </a:prstGeom>
          </p:spPr>
          <p:txBody>
            <a:bodyPr wrap="square" anchor="ctr" anchorCtr="0">
              <a:spAutoFit/>
            </a:bodyPr>
            <a:lstStyle/>
            <a:p>
              <a:pPr fontAlgn="auto">
                <a:spcBef>
                  <a:spcPts val="0"/>
                </a:spcBef>
                <a:spcAft>
                  <a:spcPts val="0"/>
                </a:spcAft>
              </a:pPr>
              <a:r>
                <a:rPr lang="en-US" sz="1600" b="1" dirty="0" smtClean="0">
                  <a:solidFill>
                    <a:srgbClr val="9BBB59">
                      <a:lumMod val="75000"/>
                    </a:srgbClr>
                  </a:solidFill>
                  <a:latin typeface="Segoe UI"/>
                  <a:cs typeface="+mn-cs"/>
                </a:rPr>
                <a:t>Available to Advanced Management ALC</a:t>
              </a:r>
              <a:endParaRPr lang="en-US" sz="1600" b="1" dirty="0">
                <a:solidFill>
                  <a:srgbClr val="9BBB59">
                    <a:lumMod val="75000"/>
                  </a:srgbClr>
                </a:solidFill>
                <a:latin typeface="Segoe UI"/>
                <a:cs typeface="+mn-cs"/>
              </a:endParaRPr>
            </a:p>
          </p:txBody>
        </p:sp>
      </p:grpSp>
      <p:sp>
        <p:nvSpPr>
          <p:cNvPr id="9" name="Round Same Side Corner Rectangle 8"/>
          <p:cNvSpPr/>
          <p:nvPr/>
        </p:nvSpPr>
        <p:spPr bwMode="invGray">
          <a:xfrm>
            <a:off x="495300" y="1905000"/>
            <a:ext cx="8153400" cy="4310061"/>
          </a:xfrm>
          <a:prstGeom prst="round2SameRect">
            <a:avLst>
              <a:gd name="adj1" fmla="val 5152"/>
              <a:gd name="adj2" fmla="val 0"/>
            </a:avLst>
          </a:prstGeom>
          <a:gradFill flip="none" rotWithShape="1">
            <a:gsLst>
              <a:gs pos="19000">
                <a:schemeClr val="accent1"/>
              </a:gs>
              <a:gs pos="54000">
                <a:schemeClr val="accent1">
                  <a:lumMod val="60000"/>
                  <a:lumOff val="40000"/>
                </a:schemeClr>
              </a:gs>
              <a:gs pos="68000">
                <a:schemeClr val="accent1"/>
              </a:gs>
              <a:gs pos="84000">
                <a:schemeClr val="accent1">
                  <a:lumMod val="60000"/>
                  <a:lumOff val="40000"/>
                </a:schemeClr>
              </a:gs>
              <a:gs pos="100000">
                <a:schemeClr val="bg1">
                  <a:alpha val="0"/>
                </a:schemeClr>
              </a:gs>
            </a:gsLst>
            <a:lin ang="54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t"/>
          <a:lstStyle/>
          <a:p>
            <a:pPr marL="231775" indent="-231775" fontAlgn="auto">
              <a:spcBef>
                <a:spcPts val="0"/>
              </a:spcBef>
              <a:spcAft>
                <a:spcPts val="0"/>
              </a:spcAft>
              <a:buClr>
                <a:srgbClr val="1C56CA"/>
              </a:buClr>
              <a:buFont typeface="Arial" pitchFamily="34" charset="0"/>
              <a:buChar char="•"/>
            </a:pPr>
            <a:endParaRPr lang="en-US" sz="2800" dirty="0" smtClean="0">
              <a:solidFill>
                <a:srgbClr val="000000"/>
              </a:solidFill>
            </a:endParaRPr>
          </a:p>
        </p:txBody>
      </p:sp>
      <p:graphicFrame>
        <p:nvGraphicFramePr>
          <p:cNvPr id="10" name="Content Placeholder 3"/>
          <p:cNvGraphicFramePr>
            <a:graphicFrameLocks/>
          </p:cNvGraphicFramePr>
          <p:nvPr/>
        </p:nvGraphicFramePr>
        <p:xfrm>
          <a:off x="614363" y="1917055"/>
          <a:ext cx="7920036" cy="4268620"/>
        </p:xfrm>
        <a:graphic>
          <a:graphicData uri="http://schemas.openxmlformats.org/drawingml/2006/table">
            <a:tbl>
              <a:tblPr firstRow="1" bandRow="1">
                <a:tableStyleId>{5C22544A-7EE6-4342-B048-85BDC9FD1C3A}</a:tableStyleId>
              </a:tblPr>
              <a:tblGrid>
                <a:gridCol w="3662100"/>
                <a:gridCol w="1419312"/>
                <a:gridCol w="1419312"/>
                <a:gridCol w="1419312"/>
              </a:tblGrid>
              <a:tr h="365902">
                <a:tc gridSpan="4">
                  <a:txBody>
                    <a:bodyPr/>
                    <a:lstStyle/>
                    <a:p>
                      <a:r>
                        <a:rPr lang="en-US" sz="1800" dirty="0" smtClean="0">
                          <a:effectLst>
                            <a:outerShdw blurRad="38100" dist="38100" dir="2700000" algn="tl">
                              <a:srgbClr val="000000">
                                <a:alpha val="43137"/>
                              </a:srgbClr>
                            </a:outerShdw>
                          </a:effectLst>
                        </a:rPr>
                        <a:t>Manufacturing Suite </a:t>
                      </a:r>
                      <a:endParaRPr lang="en-US" dirty="0">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14925">
                <a:tc>
                  <a:txBody>
                    <a:bodyPr/>
                    <a:lstStyle/>
                    <a:p>
                      <a:r>
                        <a:rPr lang="en-US" sz="1400" b="1" u="none" dirty="0" smtClean="0"/>
                        <a:t>Module</a:t>
                      </a:r>
                      <a:endParaRPr lang="en-US" sz="1400" b="1" u="non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1">
                            <a:lumMod val="75000"/>
                          </a:schemeClr>
                        </a:gs>
                        <a:gs pos="100000">
                          <a:schemeClr val="bg1">
                            <a:lumMod val="95000"/>
                          </a:scheme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rgbClr val="FFFFFF"/>
                          </a:solidFill>
                          <a:effectLst>
                            <a:outerShdw blurRad="38100" dist="38100" dir="2700000" algn="tl">
                              <a:srgbClr val="000000">
                                <a:alpha val="43137"/>
                              </a:srgbClr>
                            </a:outerShdw>
                          </a:effectLst>
                        </a:rPr>
                        <a:t>Old List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5">
                            <a:lumMod val="75000"/>
                          </a:schemeClr>
                        </a:gs>
                        <a:gs pos="50000">
                          <a:schemeClr val="accent5"/>
                        </a:gs>
                        <a:gs pos="100000">
                          <a:schemeClr val="bg1"/>
                        </a:gs>
                      </a:gsLst>
                      <a:lin ang="13500000" scaled="1"/>
                      <a:tileRect/>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Old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75000"/>
                          </a:schemeClr>
                        </a:gs>
                        <a:gs pos="50000">
                          <a:schemeClr val="accent6"/>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New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3">
                            <a:lumMod val="75000"/>
                          </a:schemeClr>
                        </a:gs>
                        <a:gs pos="50000">
                          <a:schemeClr val="accent3"/>
                        </a:gs>
                        <a:gs pos="100000">
                          <a:schemeClr val="bg1"/>
                        </a:gs>
                      </a:gsLst>
                      <a:lin ang="13500000" scaled="1"/>
                    </a:gradFill>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Capacity Requirements Planning</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$4,000.00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$21,000.00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$6,500.00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Engineering Change Management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c vMerge="1">
                  <a:txBody>
                    <a:bodyPr/>
                    <a:lstStyle/>
                    <a:p>
                      <a:endParaRPr lang="en-US"/>
                    </a:p>
                  </a:txBody>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Job Costing</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c vMerge="1">
                  <a:txBody>
                    <a:bodyPr/>
                    <a:lstStyle/>
                    <a:p>
                      <a:endParaRPr lang="en-US"/>
                    </a:p>
                  </a:txBody>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Quality Assurance</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c vMerge="1">
                  <a:txBody>
                    <a:bodyPr/>
                    <a:lstStyle/>
                    <a:p>
                      <a:endParaRPr lang="en-US"/>
                    </a:p>
                  </a:txBody>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Sales Configurator</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c vMerge="1">
                  <a:txBody>
                    <a:bodyPr/>
                    <a:lstStyle/>
                    <a:p>
                      <a:endParaRPr lang="en-US"/>
                    </a:p>
                  </a:txBody>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Sales Forecasting</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US" dirty="0"/>
                    </a:p>
                  </a:txBody>
                  <a:tcPr/>
                </a:tc>
                <a:tc vMerge="1">
                  <a:txBody>
                    <a:bodyPr/>
                    <a:lstStyle/>
                    <a:p>
                      <a:endParaRPr lang="en-US" dirty="0"/>
                    </a:p>
                  </a:txBody>
                  <a:tcPr/>
                </a:tc>
              </a:tr>
              <a:tr h="3659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FFFFFF"/>
                          </a:solidFill>
                          <a:effectLst>
                            <a:outerShdw blurRad="38100" dist="38100" dir="2700000" algn="tl">
                              <a:srgbClr val="000000">
                                <a:alpha val="43137"/>
                              </a:srgbClr>
                            </a:outerShdw>
                          </a:effectLst>
                        </a:rPr>
                        <a:t>Distribution Suite </a:t>
                      </a:r>
                      <a:endParaRPr lang="en-US" b="1" baseline="0" dirty="0" smtClean="0">
                        <a:solidFill>
                          <a:srgbClr val="FFFFFF"/>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84019">
                <a:tc>
                  <a:txBody>
                    <a:bodyPr/>
                    <a:lstStyle/>
                    <a:p>
                      <a:r>
                        <a:rPr lang="en-US" sz="1400" b="1" u="none" dirty="0" smtClean="0"/>
                        <a:t>Module</a:t>
                      </a:r>
                      <a:endParaRPr lang="en-US" sz="1400" b="1" u="non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lumMod val="75000"/>
                          </a:schemeClr>
                        </a:gs>
                        <a:gs pos="100000">
                          <a:schemeClr val="bg1">
                            <a:lumMod val="95000"/>
                          </a:schemeClr>
                        </a:gs>
                      </a:gsLst>
                      <a:lin ang="162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rgbClr val="FFFFFF"/>
                          </a:solidFill>
                          <a:effectLst>
                            <a:outerShdw blurRad="38100" dist="38100" dir="2700000" algn="tl">
                              <a:srgbClr val="000000">
                                <a:alpha val="43137"/>
                              </a:srgbClr>
                            </a:outerShdw>
                          </a:effectLst>
                        </a:rPr>
                        <a:t>Old List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5">
                            <a:lumMod val="75000"/>
                          </a:schemeClr>
                        </a:gs>
                        <a:gs pos="50000">
                          <a:schemeClr val="accent5"/>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Old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6">
                            <a:lumMod val="75000"/>
                          </a:schemeClr>
                        </a:gs>
                        <a:gs pos="50000">
                          <a:schemeClr val="accent6"/>
                        </a:gs>
                        <a:gs pos="100000">
                          <a:schemeClr val="bg1"/>
                        </a:gs>
                      </a:gsLst>
                      <a:lin ang="13500000" scaled="1"/>
                    </a:gradFill>
                  </a:tcPr>
                </a:tc>
                <a:tc>
                  <a:txBody>
                    <a:bodyPr/>
                    <a:lstStyle/>
                    <a:p>
                      <a:pPr algn="ctr"/>
                      <a:r>
                        <a:rPr lang="en-US" sz="1400" b="1" dirty="0" smtClean="0">
                          <a:solidFill>
                            <a:srgbClr val="FFFFFF"/>
                          </a:solidFill>
                          <a:effectLst>
                            <a:outerShdw blurRad="38100" dist="38100" dir="2700000" algn="tl">
                              <a:srgbClr val="000000">
                                <a:alpha val="43137"/>
                              </a:srgbClr>
                            </a:outerShdw>
                          </a:effectLst>
                        </a:rPr>
                        <a:t>New Total</a:t>
                      </a:r>
                      <a:endParaRPr lang="en-US" sz="1400" b="1" dirty="0">
                        <a:solidFill>
                          <a:srgbClr val="FFFFFF"/>
                        </a:solidFill>
                        <a:effectLst>
                          <a:outerShdw blurRad="38100" dist="38100" dir="2700000" algn="tl">
                            <a:srgbClr val="000000">
                              <a:alpha val="43137"/>
                            </a:srgbClr>
                          </a:outerShdw>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3">
                            <a:lumMod val="75000"/>
                          </a:schemeClr>
                        </a:gs>
                        <a:gs pos="50000">
                          <a:schemeClr val="accent3"/>
                        </a:gs>
                        <a:gs pos="100000">
                          <a:schemeClr val="bg1"/>
                        </a:gs>
                      </a:gsLst>
                      <a:lin ang="13500000" scaled="1"/>
                    </a:gradFill>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Advanced Distribution</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$6,500.00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$6,000.00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65902">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Advanced Picking</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$3,500.00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US" dirty="0"/>
                    </a:p>
                  </a:txBody>
                  <a:tcPr/>
                </a:tc>
                <a:tc vMerge="1">
                  <a:txBody>
                    <a:bodyPr/>
                    <a:lstStyle/>
                    <a:p>
                      <a:endParaRPr lang="en-US" dirty="0"/>
                    </a:p>
                  </a:txBody>
                  <a:tcPr/>
                </a:tc>
              </a:tr>
            </a:tbl>
          </a:graphicData>
        </a:graphic>
      </p:graphicFrame>
      <p:sp>
        <p:nvSpPr>
          <p:cNvPr id="2" name="Title 1"/>
          <p:cNvSpPr>
            <a:spLocks noGrp="1"/>
          </p:cNvSpPr>
          <p:nvPr>
            <p:ph type="title"/>
          </p:nvPr>
        </p:nvSpPr>
        <p:spPr>
          <a:xfrm>
            <a:off x="595424" y="757173"/>
            <a:ext cx="4738576" cy="590931"/>
          </a:xfrm>
        </p:spPr>
        <p:txBody>
          <a:bodyPr>
            <a:normAutofit fontScale="90000"/>
          </a:bodyPr>
          <a:lstStyle/>
          <a:p>
            <a:r>
              <a:rPr lang="en-US" dirty="0" smtClean="0"/>
              <a:t>Consolidate Manufacturing </a:t>
            </a:r>
            <a:br>
              <a:rPr lang="en-US" dirty="0" smtClean="0"/>
            </a:br>
            <a:r>
              <a:rPr lang="en-US" dirty="0" smtClean="0"/>
              <a:t>&amp; Distribution</a:t>
            </a:r>
            <a:endParaRPr lang="en-US" sz="2200" dirty="0"/>
          </a:p>
        </p:txBody>
      </p:sp>
      <p:sp>
        <p:nvSpPr>
          <p:cNvPr id="8" name="Rectangle 7"/>
          <p:cNvSpPr>
            <a:spLocks noChangeArrowheads="1"/>
          </p:cNvSpPr>
          <p:nvPr/>
        </p:nvSpPr>
        <p:spPr bwMode="blackGray">
          <a:xfrm>
            <a:off x="588963" y="6382879"/>
            <a:ext cx="8358187" cy="246521"/>
          </a:xfrm>
          <a:prstGeom prst="rect">
            <a:avLst/>
          </a:prstGeom>
          <a:noFill/>
          <a:ln w="12700" cap="flat" cmpd="sng" algn="ctr">
            <a:noFill/>
            <a:prstDash val="solid"/>
            <a:round/>
            <a:headEnd type="none" w="med" len="med"/>
            <a:tailEnd type="none" w="med" len="med"/>
          </a:ln>
          <a:effectLst/>
        </p:spPr>
        <p:txBody>
          <a:bodyPr anchor="ctr" anchorCtr="0"/>
          <a:lstStyle/>
          <a:p>
            <a:pPr fontAlgn="auto">
              <a:lnSpc>
                <a:spcPct val="85000"/>
              </a:lnSpc>
              <a:spcBef>
                <a:spcPts val="600"/>
              </a:spcBef>
              <a:spcAft>
                <a:spcPts val="0"/>
              </a:spcAft>
              <a:defRPr/>
            </a:pPr>
            <a:r>
              <a:rPr lang="en-US" sz="1600" dirty="0" smtClean="0">
                <a:solidFill>
                  <a:srgbClr val="000000"/>
                </a:solidFill>
                <a:latin typeface="Segoe UI"/>
                <a:cs typeface="+mn-cs"/>
                <a:sym typeface="Wingdings" pitchFamily="2" charset="2"/>
              </a:rPr>
              <a:t>*Suites are ONLY available with Dynamics GP2010</a:t>
            </a:r>
            <a:endParaRPr lang="en-US" sz="1400" dirty="0" smtClean="0">
              <a:solidFill>
                <a:srgbClr val="000000"/>
              </a:solidFill>
              <a:latin typeface="Segoe UI"/>
              <a:cs typeface="+mn-cs"/>
              <a:sym typeface="Wingdings" pitchFamily="2" charset="2"/>
            </a:endParaRPr>
          </a:p>
        </p:txBody>
      </p:sp>
    </p:spTree>
    <p:extLst>
      <p:ext uri="{BB962C8B-B14F-4D97-AF65-F5344CB8AC3E}">
        <p14:creationId xmlns:p14="http://schemas.microsoft.com/office/powerpoint/2010/main" xmlns="" val="2069783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a:t>
            </a:r>
            <a:r>
              <a:rPr lang="en-US" dirty="0" smtClean="0"/>
              <a:t>Changes</a:t>
            </a:r>
            <a:endParaRPr lang="en-US" dirty="0"/>
          </a:p>
        </p:txBody>
      </p:sp>
    </p:spTree>
    <p:extLst>
      <p:ext uri="{BB962C8B-B14F-4D97-AF65-F5344CB8AC3E}">
        <p14:creationId xmlns:p14="http://schemas.microsoft.com/office/powerpoint/2010/main" xmlns="" val="39170386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990600"/>
            <a:ext cx="8020050" cy="457200"/>
          </a:xfrm>
        </p:spPr>
        <p:txBody>
          <a:bodyPr/>
          <a:lstStyle/>
          <a:p>
            <a:r>
              <a:rPr lang="en-US" sz="3600" dirty="0" smtClean="0"/>
              <a:t>Microsoft Dynamics GP 2010</a:t>
            </a:r>
            <a:endParaRPr lang="en-US" sz="3600" dirty="0"/>
          </a:p>
        </p:txBody>
      </p:sp>
      <p:grpSp>
        <p:nvGrpSpPr>
          <p:cNvPr id="5" name="Group 4"/>
          <p:cNvGrpSpPr/>
          <p:nvPr/>
        </p:nvGrpSpPr>
        <p:grpSpPr>
          <a:xfrm>
            <a:off x="457200" y="1563689"/>
            <a:ext cx="2565930" cy="4789610"/>
            <a:chOff x="457200" y="1563689"/>
            <a:chExt cx="2565930" cy="4789610"/>
          </a:xfrm>
        </p:grpSpPr>
        <p:grpSp>
          <p:nvGrpSpPr>
            <p:cNvPr id="6" name="Group 5"/>
            <p:cNvGrpSpPr/>
            <p:nvPr/>
          </p:nvGrpSpPr>
          <p:grpSpPr>
            <a:xfrm>
              <a:off x="457200" y="1563689"/>
              <a:ext cx="2565930" cy="4789610"/>
              <a:chOff x="457200" y="1563689"/>
              <a:chExt cx="2565930" cy="4789610"/>
            </a:xfrm>
          </p:grpSpPr>
          <p:sp>
            <p:nvSpPr>
              <p:cNvPr id="10" name="&quot;GLASS&quot;; Transparent to White Linear; Reflection; Stroke"/>
              <p:cNvSpPr/>
              <p:nvPr/>
            </p:nvSpPr>
            <p:spPr bwMode="auto">
              <a:xfrm flipH="1">
                <a:off x="457200" y="1563689"/>
                <a:ext cx="2565930" cy="4789610"/>
              </a:xfrm>
              <a:prstGeom prst="round1Rect">
                <a:avLst>
                  <a:gd name="adj" fmla="val 11648"/>
                </a:avLst>
              </a:prstGeom>
              <a:gradFill flip="none" rotWithShape="1">
                <a:gsLst>
                  <a:gs pos="0">
                    <a:srgbClr val="803802"/>
                  </a:gs>
                  <a:gs pos="39999">
                    <a:srgbClr val="F0720A"/>
                  </a:gs>
                  <a:gs pos="70000">
                    <a:srgbClr val="F8BF2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11" name="Rectangle 10"/>
              <p:cNvSpPr/>
              <p:nvPr/>
            </p:nvSpPr>
            <p:spPr>
              <a:xfrm>
                <a:off x="490817" y="1676400"/>
                <a:ext cx="2508207"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Enhance Insight</a:t>
                </a:r>
                <a:endParaRPr lang="en-US" sz="1200" dirty="0">
                  <a:latin typeface="Segoe UI" pitchFamily="34" charset="0"/>
                  <a:ea typeface="Segoe UI" pitchFamily="34" charset="0"/>
                  <a:cs typeface="Segoe UI" pitchFamily="34" charset="0"/>
                </a:endParaRPr>
              </a:p>
            </p:txBody>
          </p:sp>
        </p:grpSp>
        <p:grpSp>
          <p:nvGrpSpPr>
            <p:cNvPr id="7" name="Group 47"/>
            <p:cNvGrpSpPr/>
            <p:nvPr/>
          </p:nvGrpSpPr>
          <p:grpSpPr bwMode="black">
            <a:xfrm>
              <a:off x="1219200" y="3270137"/>
              <a:ext cx="1077132" cy="2788035"/>
              <a:chOff x="4851399" y="3678238"/>
              <a:chExt cx="601663" cy="1557337"/>
            </a:xfrm>
            <a:effectLst>
              <a:outerShdw blurRad="63500" sx="102000" sy="102000" algn="ctr" rotWithShape="0">
                <a:prstClr val="black">
                  <a:alpha val="40000"/>
                </a:prstClr>
              </a:outerShdw>
            </a:effectLst>
          </p:grpSpPr>
          <p:sp>
            <p:nvSpPr>
              <p:cNvPr id="8" name="Freeform 32"/>
              <p:cNvSpPr>
                <a:spLocks noEditPoints="1"/>
              </p:cNvSpPr>
              <p:nvPr/>
            </p:nvSpPr>
            <p:spPr bwMode="black">
              <a:xfrm>
                <a:off x="4851399" y="3678238"/>
                <a:ext cx="601663" cy="1557337"/>
              </a:xfrm>
              <a:custGeom>
                <a:avLst/>
                <a:gdLst/>
                <a:ahLst/>
                <a:cxnLst>
                  <a:cxn ang="0">
                    <a:pos x="70" y="357"/>
                  </a:cxn>
                  <a:cxn ang="0">
                    <a:pos x="122" y="369"/>
                  </a:cxn>
                  <a:cxn ang="0">
                    <a:pos x="123" y="410"/>
                  </a:cxn>
                  <a:cxn ang="0">
                    <a:pos x="120" y="481"/>
                  </a:cxn>
                  <a:cxn ang="0">
                    <a:pos x="116" y="626"/>
                  </a:cxn>
                  <a:cxn ang="0">
                    <a:pos x="75" y="809"/>
                  </a:cxn>
                  <a:cxn ang="0">
                    <a:pos x="118" y="850"/>
                  </a:cxn>
                  <a:cxn ang="0">
                    <a:pos x="113" y="800"/>
                  </a:cxn>
                  <a:cxn ang="0">
                    <a:pos x="174" y="615"/>
                  </a:cxn>
                  <a:cxn ang="0">
                    <a:pos x="193" y="711"/>
                  </a:cxn>
                  <a:cxn ang="0">
                    <a:pos x="183" y="803"/>
                  </a:cxn>
                  <a:cxn ang="0">
                    <a:pos x="195" y="822"/>
                  </a:cxn>
                  <a:cxn ang="0">
                    <a:pos x="263" y="848"/>
                  </a:cxn>
                  <a:cxn ang="0">
                    <a:pos x="243" y="815"/>
                  </a:cxn>
                  <a:cxn ang="0">
                    <a:pos x="242" y="672"/>
                  </a:cxn>
                  <a:cxn ang="0">
                    <a:pos x="288" y="558"/>
                  </a:cxn>
                  <a:cxn ang="0">
                    <a:pos x="286" y="392"/>
                  </a:cxn>
                  <a:cxn ang="0">
                    <a:pos x="264" y="239"/>
                  </a:cxn>
                  <a:cxn ang="0">
                    <a:pos x="337" y="216"/>
                  </a:cxn>
                  <a:cxn ang="0">
                    <a:pos x="308" y="172"/>
                  </a:cxn>
                  <a:cxn ang="0">
                    <a:pos x="270" y="128"/>
                  </a:cxn>
                  <a:cxn ang="0">
                    <a:pos x="256" y="77"/>
                  </a:cxn>
                  <a:cxn ang="0">
                    <a:pos x="234" y="65"/>
                  </a:cxn>
                  <a:cxn ang="0">
                    <a:pos x="234" y="30"/>
                  </a:cxn>
                  <a:cxn ang="0">
                    <a:pos x="205" y="7"/>
                  </a:cxn>
                  <a:cxn ang="0">
                    <a:pos x="158" y="12"/>
                  </a:cxn>
                  <a:cxn ang="0">
                    <a:pos x="119" y="107"/>
                  </a:cxn>
                  <a:cxn ang="0">
                    <a:pos x="112" y="127"/>
                  </a:cxn>
                  <a:cxn ang="0">
                    <a:pos x="111" y="128"/>
                  </a:cxn>
                  <a:cxn ang="0">
                    <a:pos x="82" y="157"/>
                  </a:cxn>
                  <a:cxn ang="0">
                    <a:pos x="1" y="260"/>
                  </a:cxn>
                  <a:cxn ang="0">
                    <a:pos x="218" y="139"/>
                  </a:cxn>
                  <a:cxn ang="0">
                    <a:pos x="224" y="117"/>
                  </a:cxn>
                  <a:cxn ang="0">
                    <a:pos x="226" y="125"/>
                  </a:cxn>
                  <a:cxn ang="0">
                    <a:pos x="236" y="126"/>
                  </a:cxn>
                  <a:cxn ang="0">
                    <a:pos x="240" y="77"/>
                  </a:cxn>
                  <a:cxn ang="0">
                    <a:pos x="240" y="86"/>
                  </a:cxn>
                  <a:cxn ang="0">
                    <a:pos x="243" y="103"/>
                  </a:cxn>
                  <a:cxn ang="0">
                    <a:pos x="238" y="96"/>
                  </a:cxn>
                  <a:cxn ang="0">
                    <a:pos x="237" y="143"/>
                  </a:cxn>
                  <a:cxn ang="0">
                    <a:pos x="245" y="134"/>
                  </a:cxn>
                  <a:cxn ang="0">
                    <a:pos x="224" y="141"/>
                  </a:cxn>
                  <a:cxn ang="0">
                    <a:pos x="237" y="137"/>
                  </a:cxn>
                  <a:cxn ang="0">
                    <a:pos x="120" y="121"/>
                  </a:cxn>
                  <a:cxn ang="0">
                    <a:pos x="130" y="129"/>
                  </a:cxn>
                  <a:cxn ang="0">
                    <a:pos x="130" y="128"/>
                  </a:cxn>
                  <a:cxn ang="0">
                    <a:pos x="132" y="363"/>
                  </a:cxn>
                  <a:cxn ang="0">
                    <a:pos x="70" y="259"/>
                  </a:cxn>
                  <a:cxn ang="0">
                    <a:pos x="129" y="335"/>
                  </a:cxn>
                  <a:cxn ang="0">
                    <a:pos x="110" y="336"/>
                  </a:cxn>
                  <a:cxn ang="0">
                    <a:pos x="78" y="315"/>
                  </a:cxn>
                </a:cxnLst>
                <a:rect l="0" t="0" r="r" b="b"/>
                <a:pathLst>
                  <a:path w="339" h="876">
                    <a:moveTo>
                      <a:pt x="3" y="271"/>
                    </a:moveTo>
                    <a:cubicBezTo>
                      <a:pt x="5" y="278"/>
                      <a:pt x="14" y="286"/>
                      <a:pt x="14" y="286"/>
                    </a:cubicBezTo>
                    <a:cubicBezTo>
                      <a:pt x="14" y="286"/>
                      <a:pt x="30" y="312"/>
                      <a:pt x="36" y="320"/>
                    </a:cubicBezTo>
                    <a:cubicBezTo>
                      <a:pt x="42" y="329"/>
                      <a:pt x="50" y="334"/>
                      <a:pt x="53" y="338"/>
                    </a:cubicBezTo>
                    <a:cubicBezTo>
                      <a:pt x="55" y="342"/>
                      <a:pt x="67" y="355"/>
                      <a:pt x="70" y="357"/>
                    </a:cubicBezTo>
                    <a:cubicBezTo>
                      <a:pt x="78" y="365"/>
                      <a:pt x="98" y="375"/>
                      <a:pt x="98" y="375"/>
                    </a:cubicBezTo>
                    <a:cubicBezTo>
                      <a:pt x="101" y="372"/>
                      <a:pt x="101" y="372"/>
                      <a:pt x="101" y="372"/>
                    </a:cubicBezTo>
                    <a:cubicBezTo>
                      <a:pt x="101" y="372"/>
                      <a:pt x="104" y="373"/>
                      <a:pt x="108" y="372"/>
                    </a:cubicBezTo>
                    <a:cubicBezTo>
                      <a:pt x="112" y="371"/>
                      <a:pt x="119" y="369"/>
                      <a:pt x="119" y="369"/>
                    </a:cubicBezTo>
                    <a:cubicBezTo>
                      <a:pt x="122" y="369"/>
                      <a:pt x="122" y="369"/>
                      <a:pt x="122" y="369"/>
                    </a:cubicBezTo>
                    <a:cubicBezTo>
                      <a:pt x="128" y="370"/>
                      <a:pt x="128" y="370"/>
                      <a:pt x="128" y="370"/>
                    </a:cubicBezTo>
                    <a:cubicBezTo>
                      <a:pt x="128" y="370"/>
                      <a:pt x="124" y="378"/>
                      <a:pt x="122" y="380"/>
                    </a:cubicBezTo>
                    <a:cubicBezTo>
                      <a:pt x="120" y="383"/>
                      <a:pt x="117" y="395"/>
                      <a:pt x="116" y="397"/>
                    </a:cubicBezTo>
                    <a:cubicBezTo>
                      <a:pt x="115" y="398"/>
                      <a:pt x="115" y="402"/>
                      <a:pt x="117" y="404"/>
                    </a:cubicBezTo>
                    <a:cubicBezTo>
                      <a:pt x="119" y="406"/>
                      <a:pt x="122" y="409"/>
                      <a:pt x="123" y="410"/>
                    </a:cubicBezTo>
                    <a:cubicBezTo>
                      <a:pt x="124" y="411"/>
                      <a:pt x="126" y="411"/>
                      <a:pt x="126" y="411"/>
                    </a:cubicBezTo>
                    <a:cubicBezTo>
                      <a:pt x="126" y="411"/>
                      <a:pt x="124" y="415"/>
                      <a:pt x="124" y="416"/>
                    </a:cubicBezTo>
                    <a:cubicBezTo>
                      <a:pt x="124" y="417"/>
                      <a:pt x="123" y="422"/>
                      <a:pt x="121" y="424"/>
                    </a:cubicBezTo>
                    <a:cubicBezTo>
                      <a:pt x="120" y="427"/>
                      <a:pt x="122" y="435"/>
                      <a:pt x="121" y="437"/>
                    </a:cubicBezTo>
                    <a:cubicBezTo>
                      <a:pt x="121" y="439"/>
                      <a:pt x="118" y="459"/>
                      <a:pt x="120" y="481"/>
                    </a:cubicBezTo>
                    <a:cubicBezTo>
                      <a:pt x="122" y="503"/>
                      <a:pt x="124" y="545"/>
                      <a:pt x="124" y="554"/>
                    </a:cubicBezTo>
                    <a:cubicBezTo>
                      <a:pt x="125" y="563"/>
                      <a:pt x="125" y="589"/>
                      <a:pt x="125" y="589"/>
                    </a:cubicBezTo>
                    <a:cubicBezTo>
                      <a:pt x="125" y="590"/>
                      <a:pt x="126" y="591"/>
                      <a:pt x="126" y="591"/>
                    </a:cubicBezTo>
                    <a:cubicBezTo>
                      <a:pt x="126" y="591"/>
                      <a:pt x="124" y="600"/>
                      <a:pt x="123" y="606"/>
                    </a:cubicBezTo>
                    <a:cubicBezTo>
                      <a:pt x="122" y="612"/>
                      <a:pt x="120" y="618"/>
                      <a:pt x="116" y="626"/>
                    </a:cubicBezTo>
                    <a:cubicBezTo>
                      <a:pt x="112" y="634"/>
                      <a:pt x="102" y="655"/>
                      <a:pt x="96" y="682"/>
                    </a:cubicBezTo>
                    <a:cubicBezTo>
                      <a:pt x="90" y="708"/>
                      <a:pt x="89" y="746"/>
                      <a:pt x="89" y="756"/>
                    </a:cubicBezTo>
                    <a:cubicBezTo>
                      <a:pt x="88" y="767"/>
                      <a:pt x="86" y="778"/>
                      <a:pt x="83" y="783"/>
                    </a:cubicBezTo>
                    <a:cubicBezTo>
                      <a:pt x="82" y="788"/>
                      <a:pt x="82" y="794"/>
                      <a:pt x="82" y="794"/>
                    </a:cubicBezTo>
                    <a:cubicBezTo>
                      <a:pt x="82" y="794"/>
                      <a:pt x="74" y="802"/>
                      <a:pt x="75" y="809"/>
                    </a:cubicBezTo>
                    <a:cubicBezTo>
                      <a:pt x="75" y="815"/>
                      <a:pt x="77" y="828"/>
                      <a:pt x="77" y="836"/>
                    </a:cubicBezTo>
                    <a:cubicBezTo>
                      <a:pt x="76" y="843"/>
                      <a:pt x="70" y="856"/>
                      <a:pt x="76" y="862"/>
                    </a:cubicBezTo>
                    <a:cubicBezTo>
                      <a:pt x="82" y="868"/>
                      <a:pt x="92" y="875"/>
                      <a:pt x="101" y="876"/>
                    </a:cubicBezTo>
                    <a:cubicBezTo>
                      <a:pt x="110" y="876"/>
                      <a:pt x="115" y="876"/>
                      <a:pt x="118" y="870"/>
                    </a:cubicBezTo>
                    <a:cubicBezTo>
                      <a:pt x="120" y="864"/>
                      <a:pt x="120" y="854"/>
                      <a:pt x="118" y="850"/>
                    </a:cubicBezTo>
                    <a:cubicBezTo>
                      <a:pt x="117" y="845"/>
                      <a:pt x="113" y="842"/>
                      <a:pt x="114" y="839"/>
                    </a:cubicBezTo>
                    <a:cubicBezTo>
                      <a:pt x="114" y="835"/>
                      <a:pt x="114" y="833"/>
                      <a:pt x="114" y="832"/>
                    </a:cubicBezTo>
                    <a:cubicBezTo>
                      <a:pt x="113" y="831"/>
                      <a:pt x="112" y="830"/>
                      <a:pt x="112" y="830"/>
                    </a:cubicBezTo>
                    <a:cubicBezTo>
                      <a:pt x="112" y="830"/>
                      <a:pt x="112" y="820"/>
                      <a:pt x="112" y="815"/>
                    </a:cubicBezTo>
                    <a:cubicBezTo>
                      <a:pt x="112" y="811"/>
                      <a:pt x="111" y="803"/>
                      <a:pt x="113" y="800"/>
                    </a:cubicBezTo>
                    <a:cubicBezTo>
                      <a:pt x="114" y="796"/>
                      <a:pt x="115" y="790"/>
                      <a:pt x="115" y="785"/>
                    </a:cubicBezTo>
                    <a:cubicBezTo>
                      <a:pt x="114" y="780"/>
                      <a:pt x="113" y="774"/>
                      <a:pt x="118" y="758"/>
                    </a:cubicBezTo>
                    <a:cubicBezTo>
                      <a:pt x="124" y="742"/>
                      <a:pt x="141" y="715"/>
                      <a:pt x="145" y="694"/>
                    </a:cubicBezTo>
                    <a:cubicBezTo>
                      <a:pt x="150" y="672"/>
                      <a:pt x="154" y="656"/>
                      <a:pt x="159" y="647"/>
                    </a:cubicBezTo>
                    <a:cubicBezTo>
                      <a:pt x="164" y="637"/>
                      <a:pt x="171" y="624"/>
                      <a:pt x="174" y="615"/>
                    </a:cubicBezTo>
                    <a:cubicBezTo>
                      <a:pt x="177" y="606"/>
                      <a:pt x="180" y="592"/>
                      <a:pt x="180" y="592"/>
                    </a:cubicBezTo>
                    <a:cubicBezTo>
                      <a:pt x="198" y="589"/>
                      <a:pt x="198" y="589"/>
                      <a:pt x="198" y="589"/>
                    </a:cubicBezTo>
                    <a:cubicBezTo>
                      <a:pt x="198" y="589"/>
                      <a:pt x="201" y="598"/>
                      <a:pt x="201" y="605"/>
                    </a:cubicBezTo>
                    <a:cubicBezTo>
                      <a:pt x="201" y="611"/>
                      <a:pt x="192" y="651"/>
                      <a:pt x="191" y="665"/>
                    </a:cubicBezTo>
                    <a:cubicBezTo>
                      <a:pt x="190" y="679"/>
                      <a:pt x="193" y="696"/>
                      <a:pt x="193" y="711"/>
                    </a:cubicBezTo>
                    <a:cubicBezTo>
                      <a:pt x="193" y="728"/>
                      <a:pt x="192" y="749"/>
                      <a:pt x="191" y="758"/>
                    </a:cubicBezTo>
                    <a:cubicBezTo>
                      <a:pt x="189" y="767"/>
                      <a:pt x="187" y="772"/>
                      <a:pt x="187" y="772"/>
                    </a:cubicBezTo>
                    <a:cubicBezTo>
                      <a:pt x="187" y="772"/>
                      <a:pt x="186" y="772"/>
                      <a:pt x="185" y="774"/>
                    </a:cubicBezTo>
                    <a:cubicBezTo>
                      <a:pt x="185" y="776"/>
                      <a:pt x="178" y="785"/>
                      <a:pt x="178" y="791"/>
                    </a:cubicBezTo>
                    <a:cubicBezTo>
                      <a:pt x="177" y="797"/>
                      <a:pt x="181" y="801"/>
                      <a:pt x="183" y="803"/>
                    </a:cubicBezTo>
                    <a:cubicBezTo>
                      <a:pt x="185" y="806"/>
                      <a:pt x="189" y="814"/>
                      <a:pt x="189" y="818"/>
                    </a:cubicBezTo>
                    <a:cubicBezTo>
                      <a:pt x="189" y="821"/>
                      <a:pt x="188" y="823"/>
                      <a:pt x="189" y="825"/>
                    </a:cubicBezTo>
                    <a:cubicBezTo>
                      <a:pt x="189" y="826"/>
                      <a:pt x="191" y="827"/>
                      <a:pt x="191" y="827"/>
                    </a:cubicBezTo>
                    <a:cubicBezTo>
                      <a:pt x="196" y="824"/>
                      <a:pt x="196" y="824"/>
                      <a:pt x="196" y="824"/>
                    </a:cubicBezTo>
                    <a:cubicBezTo>
                      <a:pt x="195" y="822"/>
                      <a:pt x="195" y="822"/>
                      <a:pt x="195" y="822"/>
                    </a:cubicBezTo>
                    <a:cubicBezTo>
                      <a:pt x="195" y="812"/>
                      <a:pt x="195" y="812"/>
                      <a:pt x="195" y="812"/>
                    </a:cubicBezTo>
                    <a:cubicBezTo>
                      <a:pt x="195" y="812"/>
                      <a:pt x="205" y="819"/>
                      <a:pt x="208" y="824"/>
                    </a:cubicBezTo>
                    <a:cubicBezTo>
                      <a:pt x="211" y="829"/>
                      <a:pt x="213" y="837"/>
                      <a:pt x="216" y="841"/>
                    </a:cubicBezTo>
                    <a:cubicBezTo>
                      <a:pt x="221" y="847"/>
                      <a:pt x="239" y="851"/>
                      <a:pt x="246" y="852"/>
                    </a:cubicBezTo>
                    <a:cubicBezTo>
                      <a:pt x="253" y="853"/>
                      <a:pt x="261" y="852"/>
                      <a:pt x="263" y="848"/>
                    </a:cubicBezTo>
                    <a:cubicBezTo>
                      <a:pt x="266" y="845"/>
                      <a:pt x="263" y="838"/>
                      <a:pt x="260" y="833"/>
                    </a:cubicBezTo>
                    <a:cubicBezTo>
                      <a:pt x="256" y="829"/>
                      <a:pt x="253" y="827"/>
                      <a:pt x="253" y="827"/>
                    </a:cubicBezTo>
                    <a:cubicBezTo>
                      <a:pt x="253" y="827"/>
                      <a:pt x="253" y="823"/>
                      <a:pt x="252" y="822"/>
                    </a:cubicBezTo>
                    <a:cubicBezTo>
                      <a:pt x="250" y="821"/>
                      <a:pt x="248" y="821"/>
                      <a:pt x="248" y="819"/>
                    </a:cubicBezTo>
                    <a:cubicBezTo>
                      <a:pt x="247" y="817"/>
                      <a:pt x="243" y="815"/>
                      <a:pt x="243" y="815"/>
                    </a:cubicBezTo>
                    <a:cubicBezTo>
                      <a:pt x="243" y="815"/>
                      <a:pt x="241" y="809"/>
                      <a:pt x="239" y="809"/>
                    </a:cubicBezTo>
                    <a:cubicBezTo>
                      <a:pt x="238" y="808"/>
                      <a:pt x="237" y="809"/>
                      <a:pt x="237" y="809"/>
                    </a:cubicBezTo>
                    <a:cubicBezTo>
                      <a:pt x="237" y="809"/>
                      <a:pt x="226" y="789"/>
                      <a:pt x="225" y="781"/>
                    </a:cubicBezTo>
                    <a:cubicBezTo>
                      <a:pt x="224" y="773"/>
                      <a:pt x="224" y="761"/>
                      <a:pt x="226" y="751"/>
                    </a:cubicBezTo>
                    <a:cubicBezTo>
                      <a:pt x="226" y="751"/>
                      <a:pt x="238" y="694"/>
                      <a:pt x="242" y="672"/>
                    </a:cubicBezTo>
                    <a:cubicBezTo>
                      <a:pt x="242" y="672"/>
                      <a:pt x="246" y="611"/>
                      <a:pt x="248" y="602"/>
                    </a:cubicBezTo>
                    <a:cubicBezTo>
                      <a:pt x="249" y="593"/>
                      <a:pt x="251" y="580"/>
                      <a:pt x="251" y="580"/>
                    </a:cubicBezTo>
                    <a:cubicBezTo>
                      <a:pt x="251" y="580"/>
                      <a:pt x="260" y="579"/>
                      <a:pt x="271" y="576"/>
                    </a:cubicBezTo>
                    <a:cubicBezTo>
                      <a:pt x="280" y="574"/>
                      <a:pt x="280" y="567"/>
                      <a:pt x="284" y="564"/>
                    </a:cubicBezTo>
                    <a:cubicBezTo>
                      <a:pt x="287" y="561"/>
                      <a:pt x="288" y="559"/>
                      <a:pt x="288" y="558"/>
                    </a:cubicBezTo>
                    <a:cubicBezTo>
                      <a:pt x="288" y="558"/>
                      <a:pt x="284" y="506"/>
                      <a:pt x="284" y="490"/>
                    </a:cubicBezTo>
                    <a:cubicBezTo>
                      <a:pt x="284" y="474"/>
                      <a:pt x="282" y="441"/>
                      <a:pt x="281" y="434"/>
                    </a:cubicBezTo>
                    <a:cubicBezTo>
                      <a:pt x="280" y="428"/>
                      <a:pt x="282" y="409"/>
                      <a:pt x="282" y="405"/>
                    </a:cubicBezTo>
                    <a:cubicBezTo>
                      <a:pt x="282" y="402"/>
                      <a:pt x="281" y="396"/>
                      <a:pt x="281" y="396"/>
                    </a:cubicBezTo>
                    <a:cubicBezTo>
                      <a:pt x="281" y="396"/>
                      <a:pt x="287" y="394"/>
                      <a:pt x="286" y="392"/>
                    </a:cubicBezTo>
                    <a:cubicBezTo>
                      <a:pt x="286" y="390"/>
                      <a:pt x="276" y="344"/>
                      <a:pt x="271" y="334"/>
                    </a:cubicBezTo>
                    <a:cubicBezTo>
                      <a:pt x="267" y="325"/>
                      <a:pt x="260" y="308"/>
                      <a:pt x="260" y="308"/>
                    </a:cubicBezTo>
                    <a:cubicBezTo>
                      <a:pt x="260" y="308"/>
                      <a:pt x="257" y="286"/>
                      <a:pt x="257" y="285"/>
                    </a:cubicBezTo>
                    <a:cubicBezTo>
                      <a:pt x="257" y="285"/>
                      <a:pt x="260" y="271"/>
                      <a:pt x="260" y="264"/>
                    </a:cubicBezTo>
                    <a:cubicBezTo>
                      <a:pt x="260" y="258"/>
                      <a:pt x="264" y="239"/>
                      <a:pt x="264" y="239"/>
                    </a:cubicBezTo>
                    <a:cubicBezTo>
                      <a:pt x="264" y="239"/>
                      <a:pt x="285" y="245"/>
                      <a:pt x="288" y="246"/>
                    </a:cubicBezTo>
                    <a:cubicBezTo>
                      <a:pt x="290" y="248"/>
                      <a:pt x="306" y="254"/>
                      <a:pt x="313" y="255"/>
                    </a:cubicBezTo>
                    <a:cubicBezTo>
                      <a:pt x="319" y="256"/>
                      <a:pt x="327" y="253"/>
                      <a:pt x="329" y="252"/>
                    </a:cubicBezTo>
                    <a:cubicBezTo>
                      <a:pt x="331" y="251"/>
                      <a:pt x="339" y="241"/>
                      <a:pt x="339" y="235"/>
                    </a:cubicBezTo>
                    <a:cubicBezTo>
                      <a:pt x="339" y="230"/>
                      <a:pt x="339" y="220"/>
                      <a:pt x="337" y="216"/>
                    </a:cubicBezTo>
                    <a:cubicBezTo>
                      <a:pt x="335" y="212"/>
                      <a:pt x="331" y="208"/>
                      <a:pt x="330" y="207"/>
                    </a:cubicBezTo>
                    <a:cubicBezTo>
                      <a:pt x="330" y="206"/>
                      <a:pt x="328" y="201"/>
                      <a:pt x="325" y="198"/>
                    </a:cubicBezTo>
                    <a:cubicBezTo>
                      <a:pt x="323" y="195"/>
                      <a:pt x="319" y="188"/>
                      <a:pt x="318" y="185"/>
                    </a:cubicBezTo>
                    <a:cubicBezTo>
                      <a:pt x="317" y="183"/>
                      <a:pt x="314" y="177"/>
                      <a:pt x="313" y="176"/>
                    </a:cubicBezTo>
                    <a:cubicBezTo>
                      <a:pt x="312" y="175"/>
                      <a:pt x="308" y="172"/>
                      <a:pt x="308" y="172"/>
                    </a:cubicBezTo>
                    <a:cubicBezTo>
                      <a:pt x="308" y="172"/>
                      <a:pt x="299" y="159"/>
                      <a:pt x="297" y="157"/>
                    </a:cubicBezTo>
                    <a:cubicBezTo>
                      <a:pt x="295" y="156"/>
                      <a:pt x="290" y="148"/>
                      <a:pt x="290" y="148"/>
                    </a:cubicBezTo>
                    <a:cubicBezTo>
                      <a:pt x="290" y="148"/>
                      <a:pt x="279" y="131"/>
                      <a:pt x="279" y="130"/>
                    </a:cubicBezTo>
                    <a:cubicBezTo>
                      <a:pt x="278" y="129"/>
                      <a:pt x="275" y="129"/>
                      <a:pt x="273" y="128"/>
                    </a:cubicBezTo>
                    <a:cubicBezTo>
                      <a:pt x="271" y="128"/>
                      <a:pt x="270" y="128"/>
                      <a:pt x="270" y="128"/>
                    </a:cubicBezTo>
                    <a:cubicBezTo>
                      <a:pt x="270" y="128"/>
                      <a:pt x="267" y="123"/>
                      <a:pt x="266" y="119"/>
                    </a:cubicBezTo>
                    <a:cubicBezTo>
                      <a:pt x="265" y="115"/>
                      <a:pt x="264" y="107"/>
                      <a:pt x="263" y="104"/>
                    </a:cubicBezTo>
                    <a:cubicBezTo>
                      <a:pt x="263" y="101"/>
                      <a:pt x="264" y="96"/>
                      <a:pt x="263" y="94"/>
                    </a:cubicBezTo>
                    <a:cubicBezTo>
                      <a:pt x="261" y="92"/>
                      <a:pt x="257" y="88"/>
                      <a:pt x="257" y="88"/>
                    </a:cubicBezTo>
                    <a:cubicBezTo>
                      <a:pt x="257" y="88"/>
                      <a:pt x="256" y="79"/>
                      <a:pt x="256" y="77"/>
                    </a:cubicBezTo>
                    <a:cubicBezTo>
                      <a:pt x="256" y="74"/>
                      <a:pt x="253" y="73"/>
                      <a:pt x="251" y="72"/>
                    </a:cubicBezTo>
                    <a:cubicBezTo>
                      <a:pt x="249" y="72"/>
                      <a:pt x="243" y="70"/>
                      <a:pt x="243" y="70"/>
                    </a:cubicBezTo>
                    <a:cubicBezTo>
                      <a:pt x="243" y="70"/>
                      <a:pt x="241" y="68"/>
                      <a:pt x="239" y="67"/>
                    </a:cubicBezTo>
                    <a:cubicBezTo>
                      <a:pt x="238" y="66"/>
                      <a:pt x="237" y="64"/>
                      <a:pt x="236" y="64"/>
                    </a:cubicBezTo>
                    <a:cubicBezTo>
                      <a:pt x="236" y="64"/>
                      <a:pt x="234" y="65"/>
                      <a:pt x="234" y="65"/>
                    </a:cubicBezTo>
                    <a:cubicBezTo>
                      <a:pt x="234" y="65"/>
                      <a:pt x="235" y="63"/>
                      <a:pt x="235" y="62"/>
                    </a:cubicBezTo>
                    <a:cubicBezTo>
                      <a:pt x="235" y="60"/>
                      <a:pt x="237" y="59"/>
                      <a:pt x="237" y="58"/>
                    </a:cubicBezTo>
                    <a:cubicBezTo>
                      <a:pt x="238" y="57"/>
                      <a:pt x="238" y="56"/>
                      <a:pt x="238" y="56"/>
                    </a:cubicBezTo>
                    <a:cubicBezTo>
                      <a:pt x="238" y="56"/>
                      <a:pt x="240" y="55"/>
                      <a:pt x="241" y="51"/>
                    </a:cubicBezTo>
                    <a:cubicBezTo>
                      <a:pt x="241" y="48"/>
                      <a:pt x="237" y="34"/>
                      <a:pt x="234" y="30"/>
                    </a:cubicBezTo>
                    <a:cubicBezTo>
                      <a:pt x="232" y="26"/>
                      <a:pt x="227" y="22"/>
                      <a:pt x="227" y="22"/>
                    </a:cubicBezTo>
                    <a:cubicBezTo>
                      <a:pt x="227" y="22"/>
                      <a:pt x="227" y="20"/>
                      <a:pt x="226" y="19"/>
                    </a:cubicBezTo>
                    <a:cubicBezTo>
                      <a:pt x="224" y="18"/>
                      <a:pt x="221" y="17"/>
                      <a:pt x="221" y="17"/>
                    </a:cubicBezTo>
                    <a:cubicBezTo>
                      <a:pt x="221" y="17"/>
                      <a:pt x="215" y="9"/>
                      <a:pt x="211" y="8"/>
                    </a:cubicBezTo>
                    <a:cubicBezTo>
                      <a:pt x="207" y="8"/>
                      <a:pt x="205" y="7"/>
                      <a:pt x="205" y="7"/>
                    </a:cubicBezTo>
                    <a:cubicBezTo>
                      <a:pt x="205" y="7"/>
                      <a:pt x="204" y="4"/>
                      <a:pt x="201" y="3"/>
                    </a:cubicBezTo>
                    <a:cubicBezTo>
                      <a:pt x="198" y="3"/>
                      <a:pt x="195" y="3"/>
                      <a:pt x="195" y="3"/>
                    </a:cubicBezTo>
                    <a:cubicBezTo>
                      <a:pt x="195" y="3"/>
                      <a:pt x="189" y="0"/>
                      <a:pt x="187" y="1"/>
                    </a:cubicBezTo>
                    <a:cubicBezTo>
                      <a:pt x="184" y="2"/>
                      <a:pt x="183" y="3"/>
                      <a:pt x="183" y="3"/>
                    </a:cubicBezTo>
                    <a:cubicBezTo>
                      <a:pt x="183" y="3"/>
                      <a:pt x="170" y="0"/>
                      <a:pt x="158" y="12"/>
                    </a:cubicBezTo>
                    <a:cubicBezTo>
                      <a:pt x="150" y="21"/>
                      <a:pt x="147" y="39"/>
                      <a:pt x="143" y="45"/>
                    </a:cubicBezTo>
                    <a:cubicBezTo>
                      <a:pt x="143" y="45"/>
                      <a:pt x="137" y="56"/>
                      <a:pt x="134" y="69"/>
                    </a:cubicBezTo>
                    <a:cubicBezTo>
                      <a:pt x="134" y="72"/>
                      <a:pt x="133" y="76"/>
                      <a:pt x="133" y="80"/>
                    </a:cubicBezTo>
                    <a:cubicBezTo>
                      <a:pt x="133" y="81"/>
                      <a:pt x="132" y="82"/>
                      <a:pt x="132" y="83"/>
                    </a:cubicBezTo>
                    <a:cubicBezTo>
                      <a:pt x="129" y="92"/>
                      <a:pt x="122" y="96"/>
                      <a:pt x="119" y="107"/>
                    </a:cubicBezTo>
                    <a:cubicBezTo>
                      <a:pt x="117" y="113"/>
                      <a:pt x="117" y="118"/>
                      <a:pt x="119" y="122"/>
                    </a:cubicBezTo>
                    <a:cubicBezTo>
                      <a:pt x="118" y="123"/>
                      <a:pt x="118" y="123"/>
                      <a:pt x="118" y="124"/>
                    </a:cubicBezTo>
                    <a:cubicBezTo>
                      <a:pt x="117" y="127"/>
                      <a:pt x="118" y="129"/>
                      <a:pt x="120" y="131"/>
                    </a:cubicBezTo>
                    <a:cubicBezTo>
                      <a:pt x="120" y="131"/>
                      <a:pt x="120" y="131"/>
                      <a:pt x="120" y="131"/>
                    </a:cubicBezTo>
                    <a:cubicBezTo>
                      <a:pt x="118" y="131"/>
                      <a:pt x="114" y="129"/>
                      <a:pt x="112" y="127"/>
                    </a:cubicBezTo>
                    <a:cubicBezTo>
                      <a:pt x="111" y="124"/>
                      <a:pt x="112" y="121"/>
                      <a:pt x="111" y="122"/>
                    </a:cubicBezTo>
                    <a:cubicBezTo>
                      <a:pt x="110" y="123"/>
                      <a:pt x="111" y="125"/>
                      <a:pt x="111" y="125"/>
                    </a:cubicBezTo>
                    <a:cubicBezTo>
                      <a:pt x="111" y="125"/>
                      <a:pt x="109" y="123"/>
                      <a:pt x="109" y="121"/>
                    </a:cubicBezTo>
                    <a:cubicBezTo>
                      <a:pt x="110" y="119"/>
                      <a:pt x="109" y="118"/>
                      <a:pt x="109" y="120"/>
                    </a:cubicBezTo>
                    <a:cubicBezTo>
                      <a:pt x="108" y="121"/>
                      <a:pt x="109" y="126"/>
                      <a:pt x="111" y="128"/>
                    </a:cubicBezTo>
                    <a:cubicBezTo>
                      <a:pt x="114" y="130"/>
                      <a:pt x="117" y="131"/>
                      <a:pt x="117" y="131"/>
                    </a:cubicBezTo>
                    <a:cubicBezTo>
                      <a:pt x="117" y="131"/>
                      <a:pt x="108" y="134"/>
                      <a:pt x="104" y="135"/>
                    </a:cubicBezTo>
                    <a:cubicBezTo>
                      <a:pt x="99" y="136"/>
                      <a:pt x="92" y="139"/>
                      <a:pt x="92" y="139"/>
                    </a:cubicBezTo>
                    <a:cubicBezTo>
                      <a:pt x="92" y="139"/>
                      <a:pt x="86" y="140"/>
                      <a:pt x="85" y="143"/>
                    </a:cubicBezTo>
                    <a:cubicBezTo>
                      <a:pt x="83" y="146"/>
                      <a:pt x="83" y="156"/>
                      <a:pt x="82" y="157"/>
                    </a:cubicBezTo>
                    <a:cubicBezTo>
                      <a:pt x="82" y="159"/>
                      <a:pt x="81" y="161"/>
                      <a:pt x="75" y="164"/>
                    </a:cubicBezTo>
                    <a:cubicBezTo>
                      <a:pt x="70" y="168"/>
                      <a:pt x="61" y="179"/>
                      <a:pt x="59" y="183"/>
                    </a:cubicBezTo>
                    <a:cubicBezTo>
                      <a:pt x="56" y="187"/>
                      <a:pt x="48" y="198"/>
                      <a:pt x="45" y="201"/>
                    </a:cubicBezTo>
                    <a:cubicBezTo>
                      <a:pt x="42" y="203"/>
                      <a:pt x="27" y="217"/>
                      <a:pt x="17" y="232"/>
                    </a:cubicBezTo>
                    <a:cubicBezTo>
                      <a:pt x="8" y="247"/>
                      <a:pt x="2" y="257"/>
                      <a:pt x="1" y="260"/>
                    </a:cubicBezTo>
                    <a:cubicBezTo>
                      <a:pt x="0" y="262"/>
                      <a:pt x="1" y="264"/>
                      <a:pt x="3" y="271"/>
                    </a:cubicBezTo>
                    <a:close/>
                    <a:moveTo>
                      <a:pt x="218" y="131"/>
                    </a:moveTo>
                    <a:cubicBezTo>
                      <a:pt x="219" y="131"/>
                      <a:pt x="219" y="131"/>
                      <a:pt x="219" y="132"/>
                    </a:cubicBezTo>
                    <a:cubicBezTo>
                      <a:pt x="220" y="132"/>
                      <a:pt x="220" y="132"/>
                      <a:pt x="220" y="132"/>
                    </a:cubicBezTo>
                    <a:cubicBezTo>
                      <a:pt x="220" y="134"/>
                      <a:pt x="219" y="137"/>
                      <a:pt x="218" y="139"/>
                    </a:cubicBezTo>
                    <a:cubicBezTo>
                      <a:pt x="218" y="137"/>
                      <a:pt x="218" y="132"/>
                      <a:pt x="218" y="131"/>
                    </a:cubicBezTo>
                    <a:close/>
                    <a:moveTo>
                      <a:pt x="226" y="107"/>
                    </a:moveTo>
                    <a:cubicBezTo>
                      <a:pt x="226" y="110"/>
                      <a:pt x="225" y="114"/>
                      <a:pt x="225" y="117"/>
                    </a:cubicBezTo>
                    <a:cubicBezTo>
                      <a:pt x="225" y="119"/>
                      <a:pt x="224" y="121"/>
                      <a:pt x="224" y="123"/>
                    </a:cubicBezTo>
                    <a:cubicBezTo>
                      <a:pt x="223" y="121"/>
                      <a:pt x="223" y="119"/>
                      <a:pt x="224" y="117"/>
                    </a:cubicBezTo>
                    <a:cubicBezTo>
                      <a:pt x="224" y="115"/>
                      <a:pt x="224" y="113"/>
                      <a:pt x="225" y="110"/>
                    </a:cubicBezTo>
                    <a:cubicBezTo>
                      <a:pt x="225" y="109"/>
                      <a:pt x="225" y="108"/>
                      <a:pt x="226" y="107"/>
                    </a:cubicBezTo>
                    <a:close/>
                    <a:moveTo>
                      <a:pt x="236" y="126"/>
                    </a:moveTo>
                    <a:cubicBezTo>
                      <a:pt x="236" y="126"/>
                      <a:pt x="236" y="126"/>
                      <a:pt x="237" y="126"/>
                    </a:cubicBezTo>
                    <a:cubicBezTo>
                      <a:pt x="233" y="126"/>
                      <a:pt x="228" y="126"/>
                      <a:pt x="226" y="125"/>
                    </a:cubicBezTo>
                    <a:cubicBezTo>
                      <a:pt x="226" y="125"/>
                      <a:pt x="225" y="124"/>
                      <a:pt x="225" y="124"/>
                    </a:cubicBezTo>
                    <a:cubicBezTo>
                      <a:pt x="225" y="124"/>
                      <a:pt x="225" y="124"/>
                      <a:pt x="225" y="124"/>
                    </a:cubicBezTo>
                    <a:cubicBezTo>
                      <a:pt x="227" y="118"/>
                      <a:pt x="228" y="109"/>
                      <a:pt x="228" y="104"/>
                    </a:cubicBezTo>
                    <a:cubicBezTo>
                      <a:pt x="229" y="105"/>
                      <a:pt x="231" y="107"/>
                      <a:pt x="232" y="109"/>
                    </a:cubicBezTo>
                    <a:cubicBezTo>
                      <a:pt x="233" y="112"/>
                      <a:pt x="235" y="122"/>
                      <a:pt x="236" y="126"/>
                    </a:cubicBezTo>
                    <a:close/>
                    <a:moveTo>
                      <a:pt x="240" y="77"/>
                    </a:moveTo>
                    <a:cubicBezTo>
                      <a:pt x="237" y="78"/>
                      <a:pt x="237" y="78"/>
                      <a:pt x="237" y="78"/>
                    </a:cubicBezTo>
                    <a:cubicBezTo>
                      <a:pt x="238" y="77"/>
                      <a:pt x="238" y="77"/>
                      <a:pt x="238" y="77"/>
                    </a:cubicBezTo>
                    <a:cubicBezTo>
                      <a:pt x="238" y="77"/>
                      <a:pt x="238" y="77"/>
                      <a:pt x="239" y="77"/>
                    </a:cubicBezTo>
                    <a:cubicBezTo>
                      <a:pt x="240" y="77"/>
                      <a:pt x="240" y="77"/>
                      <a:pt x="240" y="77"/>
                    </a:cubicBezTo>
                    <a:close/>
                    <a:moveTo>
                      <a:pt x="243" y="88"/>
                    </a:moveTo>
                    <a:cubicBezTo>
                      <a:pt x="243" y="88"/>
                      <a:pt x="242" y="88"/>
                      <a:pt x="241" y="88"/>
                    </a:cubicBezTo>
                    <a:cubicBezTo>
                      <a:pt x="240" y="88"/>
                      <a:pt x="239" y="89"/>
                      <a:pt x="239" y="89"/>
                    </a:cubicBezTo>
                    <a:cubicBezTo>
                      <a:pt x="239" y="86"/>
                      <a:pt x="239" y="86"/>
                      <a:pt x="239" y="86"/>
                    </a:cubicBezTo>
                    <a:cubicBezTo>
                      <a:pt x="239" y="86"/>
                      <a:pt x="240" y="86"/>
                      <a:pt x="240" y="86"/>
                    </a:cubicBezTo>
                    <a:cubicBezTo>
                      <a:pt x="241" y="86"/>
                      <a:pt x="242" y="85"/>
                      <a:pt x="242" y="85"/>
                    </a:cubicBezTo>
                    <a:cubicBezTo>
                      <a:pt x="243" y="87"/>
                      <a:pt x="243" y="87"/>
                      <a:pt x="243" y="87"/>
                    </a:cubicBezTo>
                    <a:lnTo>
                      <a:pt x="243" y="88"/>
                    </a:lnTo>
                    <a:close/>
                    <a:moveTo>
                      <a:pt x="243" y="100"/>
                    </a:moveTo>
                    <a:cubicBezTo>
                      <a:pt x="243" y="101"/>
                      <a:pt x="243" y="103"/>
                      <a:pt x="243" y="103"/>
                    </a:cubicBezTo>
                    <a:cubicBezTo>
                      <a:pt x="243" y="103"/>
                      <a:pt x="241" y="104"/>
                      <a:pt x="241" y="104"/>
                    </a:cubicBezTo>
                    <a:cubicBezTo>
                      <a:pt x="241" y="105"/>
                      <a:pt x="240" y="105"/>
                      <a:pt x="240" y="105"/>
                    </a:cubicBezTo>
                    <a:cubicBezTo>
                      <a:pt x="240" y="105"/>
                      <a:pt x="239" y="104"/>
                      <a:pt x="239" y="103"/>
                    </a:cubicBezTo>
                    <a:cubicBezTo>
                      <a:pt x="238" y="102"/>
                      <a:pt x="238" y="102"/>
                      <a:pt x="238" y="102"/>
                    </a:cubicBezTo>
                    <a:cubicBezTo>
                      <a:pt x="238" y="96"/>
                      <a:pt x="238" y="96"/>
                      <a:pt x="238" y="96"/>
                    </a:cubicBezTo>
                    <a:cubicBezTo>
                      <a:pt x="238" y="96"/>
                      <a:pt x="239" y="96"/>
                      <a:pt x="240" y="96"/>
                    </a:cubicBezTo>
                    <a:cubicBezTo>
                      <a:pt x="241" y="96"/>
                      <a:pt x="243" y="95"/>
                      <a:pt x="243" y="95"/>
                    </a:cubicBezTo>
                    <a:cubicBezTo>
                      <a:pt x="243" y="95"/>
                      <a:pt x="243" y="96"/>
                      <a:pt x="244" y="97"/>
                    </a:cubicBezTo>
                    <a:cubicBezTo>
                      <a:pt x="244" y="97"/>
                      <a:pt x="243" y="99"/>
                      <a:pt x="243" y="100"/>
                    </a:cubicBezTo>
                    <a:close/>
                    <a:moveTo>
                      <a:pt x="237" y="143"/>
                    </a:moveTo>
                    <a:cubicBezTo>
                      <a:pt x="235" y="143"/>
                      <a:pt x="233" y="143"/>
                      <a:pt x="232" y="142"/>
                    </a:cubicBezTo>
                    <a:cubicBezTo>
                      <a:pt x="233" y="142"/>
                      <a:pt x="235" y="141"/>
                      <a:pt x="236" y="140"/>
                    </a:cubicBezTo>
                    <a:cubicBezTo>
                      <a:pt x="237" y="139"/>
                      <a:pt x="240" y="136"/>
                      <a:pt x="241" y="133"/>
                    </a:cubicBezTo>
                    <a:cubicBezTo>
                      <a:pt x="241" y="133"/>
                      <a:pt x="241" y="133"/>
                      <a:pt x="241" y="133"/>
                    </a:cubicBezTo>
                    <a:cubicBezTo>
                      <a:pt x="243" y="134"/>
                      <a:pt x="244" y="133"/>
                      <a:pt x="245" y="134"/>
                    </a:cubicBezTo>
                    <a:cubicBezTo>
                      <a:pt x="246" y="134"/>
                      <a:pt x="250" y="139"/>
                      <a:pt x="250" y="139"/>
                    </a:cubicBezTo>
                    <a:cubicBezTo>
                      <a:pt x="250" y="139"/>
                      <a:pt x="247" y="142"/>
                      <a:pt x="248" y="144"/>
                    </a:cubicBezTo>
                    <a:cubicBezTo>
                      <a:pt x="248" y="146"/>
                      <a:pt x="249" y="147"/>
                      <a:pt x="249" y="147"/>
                    </a:cubicBezTo>
                    <a:cubicBezTo>
                      <a:pt x="249" y="147"/>
                      <a:pt x="244" y="145"/>
                      <a:pt x="237" y="143"/>
                    </a:cubicBezTo>
                    <a:close/>
                    <a:moveTo>
                      <a:pt x="224" y="141"/>
                    </a:moveTo>
                    <a:cubicBezTo>
                      <a:pt x="222" y="141"/>
                      <a:pt x="220" y="140"/>
                      <a:pt x="219" y="140"/>
                    </a:cubicBezTo>
                    <a:cubicBezTo>
                      <a:pt x="219" y="139"/>
                      <a:pt x="220" y="138"/>
                      <a:pt x="220" y="137"/>
                    </a:cubicBezTo>
                    <a:cubicBezTo>
                      <a:pt x="220" y="136"/>
                      <a:pt x="221" y="135"/>
                      <a:pt x="222" y="133"/>
                    </a:cubicBezTo>
                    <a:cubicBezTo>
                      <a:pt x="227" y="136"/>
                      <a:pt x="232" y="134"/>
                      <a:pt x="235" y="133"/>
                    </a:cubicBezTo>
                    <a:cubicBezTo>
                      <a:pt x="239" y="131"/>
                      <a:pt x="240" y="134"/>
                      <a:pt x="237" y="137"/>
                    </a:cubicBezTo>
                    <a:cubicBezTo>
                      <a:pt x="235" y="139"/>
                      <a:pt x="230" y="141"/>
                      <a:pt x="228" y="142"/>
                    </a:cubicBezTo>
                    <a:cubicBezTo>
                      <a:pt x="226" y="141"/>
                      <a:pt x="225" y="141"/>
                      <a:pt x="224" y="141"/>
                    </a:cubicBezTo>
                    <a:close/>
                    <a:moveTo>
                      <a:pt x="133" y="91"/>
                    </a:moveTo>
                    <a:cubicBezTo>
                      <a:pt x="133" y="96"/>
                      <a:pt x="133" y="101"/>
                      <a:pt x="131" y="106"/>
                    </a:cubicBezTo>
                    <a:cubicBezTo>
                      <a:pt x="129" y="113"/>
                      <a:pt x="123" y="117"/>
                      <a:pt x="120" y="121"/>
                    </a:cubicBezTo>
                    <a:cubicBezTo>
                      <a:pt x="119" y="119"/>
                      <a:pt x="119" y="116"/>
                      <a:pt x="119" y="114"/>
                    </a:cubicBezTo>
                    <a:cubicBezTo>
                      <a:pt x="119" y="110"/>
                      <a:pt x="121" y="104"/>
                      <a:pt x="127" y="98"/>
                    </a:cubicBezTo>
                    <a:cubicBezTo>
                      <a:pt x="129" y="96"/>
                      <a:pt x="131" y="94"/>
                      <a:pt x="133" y="91"/>
                    </a:cubicBezTo>
                    <a:close/>
                    <a:moveTo>
                      <a:pt x="129" y="129"/>
                    </a:moveTo>
                    <a:cubicBezTo>
                      <a:pt x="129" y="129"/>
                      <a:pt x="130" y="129"/>
                      <a:pt x="130" y="129"/>
                    </a:cubicBezTo>
                    <a:cubicBezTo>
                      <a:pt x="129" y="129"/>
                      <a:pt x="129" y="130"/>
                      <a:pt x="128" y="130"/>
                    </a:cubicBezTo>
                    <a:cubicBezTo>
                      <a:pt x="129" y="130"/>
                      <a:pt x="129" y="129"/>
                      <a:pt x="129" y="129"/>
                    </a:cubicBezTo>
                    <a:close/>
                    <a:moveTo>
                      <a:pt x="133" y="127"/>
                    </a:moveTo>
                    <a:cubicBezTo>
                      <a:pt x="132" y="127"/>
                      <a:pt x="132" y="128"/>
                      <a:pt x="131" y="128"/>
                    </a:cubicBezTo>
                    <a:cubicBezTo>
                      <a:pt x="131" y="128"/>
                      <a:pt x="130" y="128"/>
                      <a:pt x="130" y="128"/>
                    </a:cubicBezTo>
                    <a:cubicBezTo>
                      <a:pt x="133" y="124"/>
                      <a:pt x="137" y="117"/>
                      <a:pt x="137" y="117"/>
                    </a:cubicBezTo>
                    <a:cubicBezTo>
                      <a:pt x="137" y="117"/>
                      <a:pt x="137" y="122"/>
                      <a:pt x="133" y="127"/>
                    </a:cubicBezTo>
                    <a:close/>
                    <a:moveTo>
                      <a:pt x="129" y="358"/>
                    </a:moveTo>
                    <a:cubicBezTo>
                      <a:pt x="130" y="358"/>
                      <a:pt x="133" y="358"/>
                      <a:pt x="133" y="358"/>
                    </a:cubicBezTo>
                    <a:cubicBezTo>
                      <a:pt x="132" y="363"/>
                      <a:pt x="132" y="363"/>
                      <a:pt x="132" y="363"/>
                    </a:cubicBezTo>
                    <a:cubicBezTo>
                      <a:pt x="132" y="363"/>
                      <a:pt x="130" y="362"/>
                      <a:pt x="129" y="362"/>
                    </a:cubicBezTo>
                    <a:cubicBezTo>
                      <a:pt x="127" y="361"/>
                      <a:pt x="128" y="359"/>
                      <a:pt x="129" y="358"/>
                    </a:cubicBezTo>
                    <a:close/>
                    <a:moveTo>
                      <a:pt x="62" y="274"/>
                    </a:moveTo>
                    <a:cubicBezTo>
                      <a:pt x="62" y="272"/>
                      <a:pt x="61" y="265"/>
                      <a:pt x="61" y="265"/>
                    </a:cubicBezTo>
                    <a:cubicBezTo>
                      <a:pt x="62" y="264"/>
                      <a:pt x="67" y="264"/>
                      <a:pt x="70" y="259"/>
                    </a:cubicBezTo>
                    <a:cubicBezTo>
                      <a:pt x="74" y="255"/>
                      <a:pt x="86" y="240"/>
                      <a:pt x="86" y="240"/>
                    </a:cubicBezTo>
                    <a:cubicBezTo>
                      <a:pt x="86" y="240"/>
                      <a:pt x="89" y="244"/>
                      <a:pt x="91" y="247"/>
                    </a:cubicBezTo>
                    <a:cubicBezTo>
                      <a:pt x="93" y="249"/>
                      <a:pt x="113" y="280"/>
                      <a:pt x="115" y="284"/>
                    </a:cubicBezTo>
                    <a:cubicBezTo>
                      <a:pt x="118" y="289"/>
                      <a:pt x="121" y="301"/>
                      <a:pt x="124" y="307"/>
                    </a:cubicBezTo>
                    <a:cubicBezTo>
                      <a:pt x="127" y="313"/>
                      <a:pt x="129" y="335"/>
                      <a:pt x="129" y="335"/>
                    </a:cubicBezTo>
                    <a:cubicBezTo>
                      <a:pt x="129" y="335"/>
                      <a:pt x="128" y="337"/>
                      <a:pt x="127" y="338"/>
                    </a:cubicBezTo>
                    <a:cubicBezTo>
                      <a:pt x="126" y="339"/>
                      <a:pt x="122" y="340"/>
                      <a:pt x="121" y="340"/>
                    </a:cubicBezTo>
                    <a:cubicBezTo>
                      <a:pt x="120" y="340"/>
                      <a:pt x="117" y="340"/>
                      <a:pt x="117" y="340"/>
                    </a:cubicBezTo>
                    <a:cubicBezTo>
                      <a:pt x="117" y="340"/>
                      <a:pt x="117" y="339"/>
                      <a:pt x="116" y="338"/>
                    </a:cubicBezTo>
                    <a:cubicBezTo>
                      <a:pt x="115" y="338"/>
                      <a:pt x="112" y="337"/>
                      <a:pt x="110" y="336"/>
                    </a:cubicBezTo>
                    <a:cubicBezTo>
                      <a:pt x="108" y="335"/>
                      <a:pt x="102" y="336"/>
                      <a:pt x="102" y="336"/>
                    </a:cubicBezTo>
                    <a:cubicBezTo>
                      <a:pt x="102" y="336"/>
                      <a:pt x="101" y="332"/>
                      <a:pt x="99" y="331"/>
                    </a:cubicBezTo>
                    <a:cubicBezTo>
                      <a:pt x="97" y="329"/>
                      <a:pt x="90" y="325"/>
                      <a:pt x="90" y="324"/>
                    </a:cubicBezTo>
                    <a:cubicBezTo>
                      <a:pt x="89" y="323"/>
                      <a:pt x="89" y="320"/>
                      <a:pt x="87" y="318"/>
                    </a:cubicBezTo>
                    <a:cubicBezTo>
                      <a:pt x="85" y="317"/>
                      <a:pt x="78" y="315"/>
                      <a:pt x="78" y="315"/>
                    </a:cubicBezTo>
                    <a:cubicBezTo>
                      <a:pt x="78" y="315"/>
                      <a:pt x="77" y="304"/>
                      <a:pt x="75" y="301"/>
                    </a:cubicBezTo>
                    <a:cubicBezTo>
                      <a:pt x="72" y="298"/>
                      <a:pt x="65" y="287"/>
                      <a:pt x="65" y="285"/>
                    </a:cubicBezTo>
                    <a:cubicBezTo>
                      <a:pt x="65" y="282"/>
                      <a:pt x="63" y="280"/>
                      <a:pt x="61" y="279"/>
                    </a:cubicBezTo>
                    <a:cubicBezTo>
                      <a:pt x="60" y="279"/>
                      <a:pt x="62" y="276"/>
                      <a:pt x="62" y="274"/>
                    </a:cubicBezTo>
                    <a:close/>
                  </a:path>
                </a:pathLst>
              </a:custGeom>
              <a:gradFill flip="none" rotWithShape="1">
                <a:gsLst>
                  <a:gs pos="0">
                    <a:schemeClr val="accent6">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35"/>
              <p:cNvSpPr>
                <a:spLocks/>
              </p:cNvSpPr>
              <p:nvPr/>
            </p:nvSpPr>
            <p:spPr bwMode="black">
              <a:xfrm>
                <a:off x="5076824" y="3905250"/>
                <a:ext cx="215900" cy="263525"/>
              </a:xfrm>
              <a:custGeom>
                <a:avLst/>
                <a:gdLst/>
                <a:ahLst/>
                <a:cxnLst>
                  <a:cxn ang="0">
                    <a:pos x="72" y="42"/>
                  </a:cxn>
                  <a:cxn ang="0">
                    <a:pos x="79" y="23"/>
                  </a:cxn>
                  <a:cxn ang="0">
                    <a:pos x="81" y="1"/>
                  </a:cxn>
                  <a:cxn ang="0">
                    <a:pos x="88" y="1"/>
                  </a:cxn>
                  <a:cxn ang="0">
                    <a:pos x="92" y="10"/>
                  </a:cxn>
                  <a:cxn ang="0">
                    <a:pos x="104" y="21"/>
                  </a:cxn>
                  <a:cxn ang="0">
                    <a:pos x="119" y="34"/>
                  </a:cxn>
                  <a:cxn ang="0">
                    <a:pos x="118" y="36"/>
                  </a:cxn>
                  <a:cxn ang="0">
                    <a:pos x="103" y="31"/>
                  </a:cxn>
                  <a:cxn ang="0">
                    <a:pos x="94" y="21"/>
                  </a:cxn>
                  <a:cxn ang="0">
                    <a:pos x="93" y="24"/>
                  </a:cxn>
                  <a:cxn ang="0">
                    <a:pos x="96" y="27"/>
                  </a:cxn>
                  <a:cxn ang="0">
                    <a:pos x="87" y="43"/>
                  </a:cxn>
                  <a:cxn ang="0">
                    <a:pos x="81" y="54"/>
                  </a:cxn>
                  <a:cxn ang="0">
                    <a:pos x="76" y="83"/>
                  </a:cxn>
                  <a:cxn ang="0">
                    <a:pos x="80" y="110"/>
                  </a:cxn>
                  <a:cxn ang="0">
                    <a:pos x="76" y="148"/>
                  </a:cxn>
                  <a:cxn ang="0">
                    <a:pos x="66" y="109"/>
                  </a:cxn>
                  <a:cxn ang="0">
                    <a:pos x="64" y="67"/>
                  </a:cxn>
                  <a:cxn ang="0">
                    <a:pos x="35" y="38"/>
                  </a:cxn>
                  <a:cxn ang="0">
                    <a:pos x="36" y="31"/>
                  </a:cxn>
                  <a:cxn ang="0">
                    <a:pos x="37" y="28"/>
                  </a:cxn>
                  <a:cxn ang="0">
                    <a:pos x="21" y="28"/>
                  </a:cxn>
                  <a:cxn ang="0">
                    <a:pos x="3" y="34"/>
                  </a:cxn>
                  <a:cxn ang="0">
                    <a:pos x="1" y="28"/>
                  </a:cxn>
                  <a:cxn ang="0">
                    <a:pos x="10" y="11"/>
                  </a:cxn>
                  <a:cxn ang="0">
                    <a:pos x="17" y="9"/>
                  </a:cxn>
                  <a:cxn ang="0">
                    <a:pos x="24" y="4"/>
                  </a:cxn>
                  <a:cxn ang="0">
                    <a:pos x="25" y="12"/>
                  </a:cxn>
                  <a:cxn ang="0">
                    <a:pos x="15" y="16"/>
                  </a:cxn>
                  <a:cxn ang="0">
                    <a:pos x="11" y="15"/>
                  </a:cxn>
                  <a:cxn ang="0">
                    <a:pos x="22" y="16"/>
                  </a:cxn>
                  <a:cxn ang="0">
                    <a:pos x="31" y="6"/>
                  </a:cxn>
                  <a:cxn ang="0">
                    <a:pos x="31" y="0"/>
                  </a:cxn>
                  <a:cxn ang="0">
                    <a:pos x="38" y="13"/>
                  </a:cxn>
                  <a:cxn ang="0">
                    <a:pos x="45" y="27"/>
                  </a:cxn>
                  <a:cxn ang="0">
                    <a:pos x="56" y="44"/>
                  </a:cxn>
                  <a:cxn ang="0">
                    <a:pos x="66" y="59"/>
                  </a:cxn>
                  <a:cxn ang="0">
                    <a:pos x="72" y="42"/>
                  </a:cxn>
                </a:cxnLst>
                <a:rect l="0" t="0" r="r" b="b"/>
                <a:pathLst>
                  <a:path w="121" h="148">
                    <a:moveTo>
                      <a:pt x="72" y="42"/>
                    </a:moveTo>
                    <a:cubicBezTo>
                      <a:pt x="73" y="36"/>
                      <a:pt x="79" y="29"/>
                      <a:pt x="79" y="23"/>
                    </a:cubicBezTo>
                    <a:cubicBezTo>
                      <a:pt x="79" y="18"/>
                      <a:pt x="81" y="1"/>
                      <a:pt x="81" y="1"/>
                    </a:cubicBezTo>
                    <a:cubicBezTo>
                      <a:pt x="81" y="1"/>
                      <a:pt x="85" y="0"/>
                      <a:pt x="88" y="1"/>
                    </a:cubicBezTo>
                    <a:cubicBezTo>
                      <a:pt x="90" y="3"/>
                      <a:pt x="92" y="10"/>
                      <a:pt x="92" y="10"/>
                    </a:cubicBezTo>
                    <a:cubicBezTo>
                      <a:pt x="92" y="10"/>
                      <a:pt x="100" y="19"/>
                      <a:pt x="104" y="21"/>
                    </a:cubicBezTo>
                    <a:cubicBezTo>
                      <a:pt x="108" y="22"/>
                      <a:pt x="116" y="31"/>
                      <a:pt x="119" y="34"/>
                    </a:cubicBezTo>
                    <a:cubicBezTo>
                      <a:pt x="121" y="36"/>
                      <a:pt x="121" y="38"/>
                      <a:pt x="118" y="36"/>
                    </a:cubicBezTo>
                    <a:cubicBezTo>
                      <a:pt x="115" y="35"/>
                      <a:pt x="104" y="32"/>
                      <a:pt x="103" y="31"/>
                    </a:cubicBezTo>
                    <a:cubicBezTo>
                      <a:pt x="102" y="30"/>
                      <a:pt x="97" y="22"/>
                      <a:pt x="94" y="21"/>
                    </a:cubicBezTo>
                    <a:cubicBezTo>
                      <a:pt x="90" y="20"/>
                      <a:pt x="91" y="23"/>
                      <a:pt x="93" y="24"/>
                    </a:cubicBezTo>
                    <a:cubicBezTo>
                      <a:pt x="95" y="25"/>
                      <a:pt x="96" y="26"/>
                      <a:pt x="96" y="27"/>
                    </a:cubicBezTo>
                    <a:cubicBezTo>
                      <a:pt x="95" y="28"/>
                      <a:pt x="90" y="38"/>
                      <a:pt x="87" y="43"/>
                    </a:cubicBezTo>
                    <a:cubicBezTo>
                      <a:pt x="85" y="47"/>
                      <a:pt x="81" y="54"/>
                      <a:pt x="81" y="54"/>
                    </a:cubicBezTo>
                    <a:cubicBezTo>
                      <a:pt x="81" y="54"/>
                      <a:pt x="76" y="78"/>
                      <a:pt x="76" y="83"/>
                    </a:cubicBezTo>
                    <a:cubicBezTo>
                      <a:pt x="76" y="89"/>
                      <a:pt x="80" y="101"/>
                      <a:pt x="80" y="110"/>
                    </a:cubicBezTo>
                    <a:cubicBezTo>
                      <a:pt x="80" y="118"/>
                      <a:pt x="76" y="148"/>
                      <a:pt x="76" y="148"/>
                    </a:cubicBezTo>
                    <a:cubicBezTo>
                      <a:pt x="76" y="148"/>
                      <a:pt x="70" y="126"/>
                      <a:pt x="66" y="109"/>
                    </a:cubicBezTo>
                    <a:cubicBezTo>
                      <a:pt x="63" y="91"/>
                      <a:pt x="65" y="73"/>
                      <a:pt x="64" y="67"/>
                    </a:cubicBezTo>
                    <a:cubicBezTo>
                      <a:pt x="62" y="61"/>
                      <a:pt x="38" y="40"/>
                      <a:pt x="35" y="38"/>
                    </a:cubicBezTo>
                    <a:cubicBezTo>
                      <a:pt x="32" y="36"/>
                      <a:pt x="34" y="32"/>
                      <a:pt x="36" y="31"/>
                    </a:cubicBezTo>
                    <a:cubicBezTo>
                      <a:pt x="37" y="30"/>
                      <a:pt x="37" y="28"/>
                      <a:pt x="37" y="28"/>
                    </a:cubicBezTo>
                    <a:cubicBezTo>
                      <a:pt x="37" y="28"/>
                      <a:pt x="30" y="26"/>
                      <a:pt x="21" y="28"/>
                    </a:cubicBezTo>
                    <a:cubicBezTo>
                      <a:pt x="12" y="30"/>
                      <a:pt x="6" y="33"/>
                      <a:pt x="3" y="34"/>
                    </a:cubicBezTo>
                    <a:cubicBezTo>
                      <a:pt x="0" y="35"/>
                      <a:pt x="0" y="33"/>
                      <a:pt x="1" y="28"/>
                    </a:cubicBezTo>
                    <a:cubicBezTo>
                      <a:pt x="3" y="23"/>
                      <a:pt x="9" y="12"/>
                      <a:pt x="10" y="11"/>
                    </a:cubicBezTo>
                    <a:cubicBezTo>
                      <a:pt x="10" y="10"/>
                      <a:pt x="15" y="11"/>
                      <a:pt x="17" y="9"/>
                    </a:cubicBezTo>
                    <a:cubicBezTo>
                      <a:pt x="19" y="8"/>
                      <a:pt x="24" y="4"/>
                      <a:pt x="24" y="4"/>
                    </a:cubicBezTo>
                    <a:cubicBezTo>
                      <a:pt x="24" y="4"/>
                      <a:pt x="29" y="7"/>
                      <a:pt x="25" y="12"/>
                    </a:cubicBezTo>
                    <a:cubicBezTo>
                      <a:pt x="20" y="16"/>
                      <a:pt x="18" y="16"/>
                      <a:pt x="15" y="16"/>
                    </a:cubicBezTo>
                    <a:cubicBezTo>
                      <a:pt x="12" y="16"/>
                      <a:pt x="10" y="14"/>
                      <a:pt x="11" y="15"/>
                    </a:cubicBezTo>
                    <a:cubicBezTo>
                      <a:pt x="12" y="16"/>
                      <a:pt x="17" y="18"/>
                      <a:pt x="22" y="16"/>
                    </a:cubicBezTo>
                    <a:cubicBezTo>
                      <a:pt x="28" y="14"/>
                      <a:pt x="31" y="8"/>
                      <a:pt x="31" y="6"/>
                    </a:cubicBezTo>
                    <a:cubicBezTo>
                      <a:pt x="31" y="3"/>
                      <a:pt x="31" y="0"/>
                      <a:pt x="31" y="0"/>
                    </a:cubicBezTo>
                    <a:cubicBezTo>
                      <a:pt x="31" y="0"/>
                      <a:pt x="37" y="10"/>
                      <a:pt x="38" y="13"/>
                    </a:cubicBezTo>
                    <a:cubicBezTo>
                      <a:pt x="39" y="16"/>
                      <a:pt x="44" y="25"/>
                      <a:pt x="45" y="27"/>
                    </a:cubicBezTo>
                    <a:cubicBezTo>
                      <a:pt x="45" y="30"/>
                      <a:pt x="51" y="39"/>
                      <a:pt x="56" y="44"/>
                    </a:cubicBezTo>
                    <a:cubicBezTo>
                      <a:pt x="61" y="49"/>
                      <a:pt x="66" y="59"/>
                      <a:pt x="66" y="59"/>
                    </a:cubicBezTo>
                    <a:cubicBezTo>
                      <a:pt x="66" y="59"/>
                      <a:pt x="70" y="48"/>
                      <a:pt x="72" y="42"/>
                    </a:cubicBez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5807034" y="1563689"/>
            <a:ext cx="2879766" cy="4789610"/>
            <a:chOff x="5807034" y="1563689"/>
            <a:chExt cx="2879766" cy="4789610"/>
          </a:xfrm>
        </p:grpSpPr>
        <p:grpSp>
          <p:nvGrpSpPr>
            <p:cNvPr id="13" name="Group 12"/>
            <p:cNvGrpSpPr/>
            <p:nvPr/>
          </p:nvGrpSpPr>
          <p:grpSpPr>
            <a:xfrm>
              <a:off x="5807034" y="1563689"/>
              <a:ext cx="2879766" cy="4789610"/>
              <a:chOff x="5807034" y="1563689"/>
              <a:chExt cx="2879766" cy="4789610"/>
            </a:xfrm>
          </p:grpSpPr>
          <p:sp>
            <p:nvSpPr>
              <p:cNvPr id="25" name="&quot;GLASS&quot;; Transparent to White Linear; Reflection; Stroke"/>
              <p:cNvSpPr/>
              <p:nvPr/>
            </p:nvSpPr>
            <p:spPr bwMode="auto">
              <a:xfrm>
                <a:off x="5817285" y="1563689"/>
                <a:ext cx="2869515" cy="4789610"/>
              </a:xfrm>
              <a:prstGeom prst="round1Rect">
                <a:avLst/>
              </a:prstGeom>
              <a:gradFill flip="none" rotWithShape="1">
                <a:gsLst>
                  <a:gs pos="0">
                    <a:srgbClr val="1A6E06"/>
                  </a:gs>
                  <a:gs pos="39999">
                    <a:srgbClr val="57C206"/>
                  </a:gs>
                  <a:gs pos="70000">
                    <a:srgbClr val="8CD509"/>
                  </a:gs>
                  <a:gs pos="100000">
                    <a:srgbClr val="FFEBFA">
                      <a:alpha val="0"/>
                    </a:srgbClr>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26" name="Rectangle 25"/>
              <p:cNvSpPr/>
              <p:nvPr/>
            </p:nvSpPr>
            <p:spPr>
              <a:xfrm>
                <a:off x="5807034" y="1695450"/>
                <a:ext cx="2873828"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Extend Connections</a:t>
                </a:r>
                <a:endParaRPr lang="en-US" sz="1200" dirty="0">
                  <a:latin typeface="Segoe UI" pitchFamily="34" charset="0"/>
                  <a:ea typeface="Segoe UI" pitchFamily="34" charset="0"/>
                  <a:cs typeface="Segoe UI" pitchFamily="34" charset="0"/>
                </a:endParaRPr>
              </a:p>
            </p:txBody>
          </p:sp>
        </p:grpSp>
        <p:grpSp>
          <p:nvGrpSpPr>
            <p:cNvPr id="14" name="Group 34"/>
            <p:cNvGrpSpPr/>
            <p:nvPr/>
          </p:nvGrpSpPr>
          <p:grpSpPr bwMode="black">
            <a:xfrm>
              <a:off x="6553200" y="3346337"/>
              <a:ext cx="1371600" cy="2978263"/>
              <a:chOff x="5495924" y="3687763"/>
              <a:chExt cx="954088" cy="2071687"/>
            </a:xfrm>
            <a:effectLst>
              <a:outerShdw blurRad="63500" sx="102000" sy="102000" algn="ctr" rotWithShape="0">
                <a:prstClr val="black">
                  <a:alpha val="40000"/>
                </a:prstClr>
              </a:outerShdw>
            </a:effectLst>
          </p:grpSpPr>
          <p:sp>
            <p:nvSpPr>
              <p:cNvPr id="15" name="Freeform 27"/>
              <p:cNvSpPr>
                <a:spLocks/>
              </p:cNvSpPr>
              <p:nvPr/>
            </p:nvSpPr>
            <p:spPr bwMode="black">
              <a:xfrm>
                <a:off x="6345237" y="4633913"/>
                <a:ext cx="92075" cy="109537"/>
              </a:xfrm>
              <a:custGeom>
                <a:avLst/>
                <a:gdLst/>
                <a:ahLst/>
                <a:cxnLst>
                  <a:cxn ang="0">
                    <a:pos x="7" y="3"/>
                  </a:cxn>
                  <a:cxn ang="0">
                    <a:pos x="5" y="15"/>
                  </a:cxn>
                  <a:cxn ang="0">
                    <a:pos x="6" y="27"/>
                  </a:cxn>
                  <a:cxn ang="0">
                    <a:pos x="5" y="41"/>
                  </a:cxn>
                  <a:cxn ang="0">
                    <a:pos x="4" y="52"/>
                  </a:cxn>
                  <a:cxn ang="0">
                    <a:pos x="1" y="57"/>
                  </a:cxn>
                  <a:cxn ang="0">
                    <a:pos x="12" y="61"/>
                  </a:cxn>
                  <a:cxn ang="0">
                    <a:pos x="26" y="58"/>
                  </a:cxn>
                  <a:cxn ang="0">
                    <a:pos x="30" y="56"/>
                  </a:cxn>
                  <a:cxn ang="0">
                    <a:pos x="42" y="45"/>
                  </a:cxn>
                  <a:cxn ang="0">
                    <a:pos x="50" y="32"/>
                  </a:cxn>
                  <a:cxn ang="0">
                    <a:pos x="51" y="17"/>
                  </a:cxn>
                  <a:cxn ang="0">
                    <a:pos x="49" y="5"/>
                  </a:cxn>
                  <a:cxn ang="0">
                    <a:pos x="29" y="1"/>
                  </a:cxn>
                  <a:cxn ang="0">
                    <a:pos x="7" y="3"/>
                  </a:cxn>
                </a:cxnLst>
                <a:rect l="0" t="0" r="r" b="b"/>
                <a:pathLst>
                  <a:path w="52" h="62">
                    <a:moveTo>
                      <a:pt x="7" y="3"/>
                    </a:moveTo>
                    <a:cubicBezTo>
                      <a:pt x="7" y="3"/>
                      <a:pt x="6" y="12"/>
                      <a:pt x="5" y="15"/>
                    </a:cubicBezTo>
                    <a:cubicBezTo>
                      <a:pt x="5" y="17"/>
                      <a:pt x="6" y="24"/>
                      <a:pt x="6" y="27"/>
                    </a:cubicBezTo>
                    <a:cubicBezTo>
                      <a:pt x="7" y="31"/>
                      <a:pt x="4" y="38"/>
                      <a:pt x="5" y="41"/>
                    </a:cubicBezTo>
                    <a:cubicBezTo>
                      <a:pt x="5" y="45"/>
                      <a:pt x="4" y="52"/>
                      <a:pt x="4" y="52"/>
                    </a:cubicBezTo>
                    <a:cubicBezTo>
                      <a:pt x="4" y="52"/>
                      <a:pt x="0" y="54"/>
                      <a:pt x="1" y="57"/>
                    </a:cubicBezTo>
                    <a:cubicBezTo>
                      <a:pt x="2" y="59"/>
                      <a:pt x="9" y="60"/>
                      <a:pt x="12" y="61"/>
                    </a:cubicBezTo>
                    <a:cubicBezTo>
                      <a:pt x="15" y="62"/>
                      <a:pt x="24" y="60"/>
                      <a:pt x="26" y="58"/>
                    </a:cubicBezTo>
                    <a:cubicBezTo>
                      <a:pt x="28" y="57"/>
                      <a:pt x="30" y="56"/>
                      <a:pt x="30" y="56"/>
                    </a:cubicBezTo>
                    <a:cubicBezTo>
                      <a:pt x="30" y="56"/>
                      <a:pt x="39" y="48"/>
                      <a:pt x="42" y="45"/>
                    </a:cubicBezTo>
                    <a:cubicBezTo>
                      <a:pt x="45" y="41"/>
                      <a:pt x="48" y="35"/>
                      <a:pt x="50" y="32"/>
                    </a:cubicBezTo>
                    <a:cubicBezTo>
                      <a:pt x="52" y="29"/>
                      <a:pt x="52" y="21"/>
                      <a:pt x="51" y="17"/>
                    </a:cubicBezTo>
                    <a:cubicBezTo>
                      <a:pt x="50" y="13"/>
                      <a:pt x="49" y="5"/>
                      <a:pt x="49" y="5"/>
                    </a:cubicBezTo>
                    <a:cubicBezTo>
                      <a:pt x="49" y="5"/>
                      <a:pt x="40" y="2"/>
                      <a:pt x="29" y="1"/>
                    </a:cubicBezTo>
                    <a:cubicBezTo>
                      <a:pt x="17" y="0"/>
                      <a:pt x="7" y="3"/>
                      <a:pt x="7" y="3"/>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nvSpPr>
            <p:spPr bwMode="black">
              <a:xfrm>
                <a:off x="6351587" y="4625975"/>
                <a:ext cx="88900" cy="23812"/>
              </a:xfrm>
              <a:custGeom>
                <a:avLst/>
                <a:gdLst/>
                <a:ahLst/>
                <a:cxnLst>
                  <a:cxn ang="0">
                    <a:pos x="1" y="2"/>
                  </a:cxn>
                  <a:cxn ang="0">
                    <a:pos x="0" y="11"/>
                  </a:cxn>
                  <a:cxn ang="0">
                    <a:pos x="30" y="9"/>
                  </a:cxn>
                  <a:cxn ang="0">
                    <a:pos x="48" y="13"/>
                  </a:cxn>
                  <a:cxn ang="0">
                    <a:pos x="50" y="3"/>
                  </a:cxn>
                  <a:cxn ang="0">
                    <a:pos x="23" y="0"/>
                  </a:cxn>
                  <a:cxn ang="0">
                    <a:pos x="1" y="2"/>
                  </a:cxn>
                </a:cxnLst>
                <a:rect l="0" t="0" r="r" b="b"/>
                <a:pathLst>
                  <a:path w="50" h="13">
                    <a:moveTo>
                      <a:pt x="1" y="2"/>
                    </a:moveTo>
                    <a:cubicBezTo>
                      <a:pt x="0" y="11"/>
                      <a:pt x="0" y="11"/>
                      <a:pt x="0" y="11"/>
                    </a:cubicBezTo>
                    <a:cubicBezTo>
                      <a:pt x="0" y="11"/>
                      <a:pt x="9" y="7"/>
                      <a:pt x="30" y="9"/>
                    </a:cubicBezTo>
                    <a:cubicBezTo>
                      <a:pt x="50" y="11"/>
                      <a:pt x="48" y="13"/>
                      <a:pt x="48" y="13"/>
                    </a:cubicBezTo>
                    <a:cubicBezTo>
                      <a:pt x="50" y="3"/>
                      <a:pt x="50" y="3"/>
                      <a:pt x="50" y="3"/>
                    </a:cubicBezTo>
                    <a:cubicBezTo>
                      <a:pt x="50" y="3"/>
                      <a:pt x="34" y="0"/>
                      <a:pt x="23" y="0"/>
                    </a:cubicBezTo>
                    <a:cubicBezTo>
                      <a:pt x="12" y="0"/>
                      <a:pt x="1" y="2"/>
                      <a:pt x="1" y="2"/>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p:cNvSpPr>
              <p:nvPr/>
            </p:nvSpPr>
            <p:spPr bwMode="black">
              <a:xfrm>
                <a:off x="5830887" y="3692525"/>
                <a:ext cx="619125" cy="1920875"/>
              </a:xfrm>
              <a:custGeom>
                <a:avLst/>
                <a:gdLst/>
                <a:ahLst/>
                <a:cxnLst>
                  <a:cxn ang="0">
                    <a:pos x="29" y="405"/>
                  </a:cxn>
                  <a:cxn ang="0">
                    <a:pos x="4" y="362"/>
                  </a:cxn>
                  <a:cxn ang="0">
                    <a:pos x="14" y="319"/>
                  </a:cxn>
                  <a:cxn ang="0">
                    <a:pos x="17" y="279"/>
                  </a:cxn>
                  <a:cxn ang="0">
                    <a:pos x="32" y="187"/>
                  </a:cxn>
                  <a:cxn ang="0">
                    <a:pos x="90" y="166"/>
                  </a:cxn>
                  <a:cxn ang="0">
                    <a:pos x="125" y="128"/>
                  </a:cxn>
                  <a:cxn ang="0">
                    <a:pos x="115" y="97"/>
                  </a:cxn>
                  <a:cxn ang="0">
                    <a:pos x="109" y="67"/>
                  </a:cxn>
                  <a:cxn ang="0">
                    <a:pos x="120" y="32"/>
                  </a:cxn>
                  <a:cxn ang="0">
                    <a:pos x="161" y="2"/>
                  </a:cxn>
                  <a:cxn ang="0">
                    <a:pos x="180" y="5"/>
                  </a:cxn>
                  <a:cxn ang="0">
                    <a:pos x="217" y="41"/>
                  </a:cxn>
                  <a:cxn ang="0">
                    <a:pos x="218" y="73"/>
                  </a:cxn>
                  <a:cxn ang="0">
                    <a:pos x="207" y="111"/>
                  </a:cxn>
                  <a:cxn ang="0">
                    <a:pos x="207" y="132"/>
                  </a:cxn>
                  <a:cxn ang="0">
                    <a:pos x="229" y="153"/>
                  </a:cxn>
                  <a:cxn ang="0">
                    <a:pos x="314" y="187"/>
                  </a:cxn>
                  <a:cxn ang="0">
                    <a:pos x="330" y="233"/>
                  </a:cxn>
                  <a:cxn ang="0">
                    <a:pos x="337" y="340"/>
                  </a:cxn>
                  <a:cxn ang="0">
                    <a:pos x="348" y="506"/>
                  </a:cxn>
                  <a:cxn ang="0">
                    <a:pos x="292" y="531"/>
                  </a:cxn>
                  <a:cxn ang="0">
                    <a:pos x="285" y="420"/>
                  </a:cxn>
                  <a:cxn ang="0">
                    <a:pos x="279" y="447"/>
                  </a:cxn>
                  <a:cxn ang="0">
                    <a:pos x="287" y="517"/>
                  </a:cxn>
                  <a:cxn ang="0">
                    <a:pos x="285" y="591"/>
                  </a:cxn>
                  <a:cxn ang="0">
                    <a:pos x="281" y="681"/>
                  </a:cxn>
                  <a:cxn ang="0">
                    <a:pos x="283" y="795"/>
                  </a:cxn>
                  <a:cxn ang="0">
                    <a:pos x="293" y="951"/>
                  </a:cxn>
                  <a:cxn ang="0">
                    <a:pos x="285" y="989"/>
                  </a:cxn>
                  <a:cxn ang="0">
                    <a:pos x="293" y="1019"/>
                  </a:cxn>
                  <a:cxn ang="0">
                    <a:pos x="312" y="1065"/>
                  </a:cxn>
                  <a:cxn ang="0">
                    <a:pos x="250" y="1062"/>
                  </a:cxn>
                  <a:cxn ang="0">
                    <a:pos x="239" y="1041"/>
                  </a:cxn>
                  <a:cxn ang="0">
                    <a:pos x="226" y="1013"/>
                  </a:cxn>
                  <a:cxn ang="0">
                    <a:pos x="221" y="991"/>
                  </a:cxn>
                  <a:cxn ang="0">
                    <a:pos x="208" y="886"/>
                  </a:cxn>
                  <a:cxn ang="0">
                    <a:pos x="179" y="667"/>
                  </a:cxn>
                  <a:cxn ang="0">
                    <a:pos x="157" y="791"/>
                  </a:cxn>
                  <a:cxn ang="0">
                    <a:pos x="154" y="926"/>
                  </a:cxn>
                  <a:cxn ang="0">
                    <a:pos x="157" y="994"/>
                  </a:cxn>
                  <a:cxn ang="0">
                    <a:pos x="153" y="1012"/>
                  </a:cxn>
                  <a:cxn ang="0">
                    <a:pos x="150" y="1042"/>
                  </a:cxn>
                  <a:cxn ang="0">
                    <a:pos x="137" y="1055"/>
                  </a:cxn>
                  <a:cxn ang="0">
                    <a:pos x="79" y="1076"/>
                  </a:cxn>
                  <a:cxn ang="0">
                    <a:pos x="80" y="1039"/>
                  </a:cxn>
                  <a:cxn ang="0">
                    <a:pos x="94" y="1005"/>
                  </a:cxn>
                  <a:cxn ang="0">
                    <a:pos x="85" y="942"/>
                  </a:cxn>
                  <a:cxn ang="0">
                    <a:pos x="72" y="768"/>
                  </a:cxn>
                  <a:cxn ang="0">
                    <a:pos x="49" y="576"/>
                  </a:cxn>
                  <a:cxn ang="0">
                    <a:pos x="61" y="463"/>
                  </a:cxn>
                  <a:cxn ang="0">
                    <a:pos x="65" y="408"/>
                  </a:cxn>
                </a:cxnLst>
                <a:rect l="0" t="0" r="r" b="b"/>
                <a:pathLst>
                  <a:path w="349" h="1080">
                    <a:moveTo>
                      <a:pt x="65" y="408"/>
                    </a:moveTo>
                    <a:cubicBezTo>
                      <a:pt x="65" y="408"/>
                      <a:pt x="53" y="411"/>
                      <a:pt x="47" y="409"/>
                    </a:cubicBezTo>
                    <a:cubicBezTo>
                      <a:pt x="47" y="409"/>
                      <a:pt x="32" y="407"/>
                      <a:pt x="29" y="405"/>
                    </a:cubicBezTo>
                    <a:cubicBezTo>
                      <a:pt x="26" y="404"/>
                      <a:pt x="14" y="391"/>
                      <a:pt x="12" y="385"/>
                    </a:cubicBezTo>
                    <a:cubicBezTo>
                      <a:pt x="9" y="379"/>
                      <a:pt x="9" y="373"/>
                      <a:pt x="9" y="373"/>
                    </a:cubicBezTo>
                    <a:cubicBezTo>
                      <a:pt x="4" y="362"/>
                      <a:pt x="4" y="362"/>
                      <a:pt x="4" y="362"/>
                    </a:cubicBezTo>
                    <a:cubicBezTo>
                      <a:pt x="4" y="362"/>
                      <a:pt x="0" y="353"/>
                      <a:pt x="3" y="345"/>
                    </a:cubicBezTo>
                    <a:cubicBezTo>
                      <a:pt x="6" y="337"/>
                      <a:pt x="9" y="327"/>
                      <a:pt x="12" y="324"/>
                    </a:cubicBezTo>
                    <a:cubicBezTo>
                      <a:pt x="14" y="321"/>
                      <a:pt x="14" y="319"/>
                      <a:pt x="14" y="319"/>
                    </a:cubicBezTo>
                    <a:cubicBezTo>
                      <a:pt x="14" y="319"/>
                      <a:pt x="12" y="309"/>
                      <a:pt x="14" y="304"/>
                    </a:cubicBezTo>
                    <a:cubicBezTo>
                      <a:pt x="16" y="300"/>
                      <a:pt x="15" y="287"/>
                      <a:pt x="15" y="285"/>
                    </a:cubicBezTo>
                    <a:cubicBezTo>
                      <a:pt x="16" y="282"/>
                      <a:pt x="17" y="279"/>
                      <a:pt x="17" y="279"/>
                    </a:cubicBezTo>
                    <a:cubicBezTo>
                      <a:pt x="17" y="279"/>
                      <a:pt x="17" y="265"/>
                      <a:pt x="17" y="253"/>
                    </a:cubicBezTo>
                    <a:cubicBezTo>
                      <a:pt x="18" y="242"/>
                      <a:pt x="22" y="227"/>
                      <a:pt x="24" y="218"/>
                    </a:cubicBezTo>
                    <a:cubicBezTo>
                      <a:pt x="26" y="209"/>
                      <a:pt x="29" y="191"/>
                      <a:pt x="32" y="187"/>
                    </a:cubicBezTo>
                    <a:cubicBezTo>
                      <a:pt x="35" y="184"/>
                      <a:pt x="37" y="184"/>
                      <a:pt x="37" y="184"/>
                    </a:cubicBezTo>
                    <a:cubicBezTo>
                      <a:pt x="37" y="184"/>
                      <a:pt x="41" y="180"/>
                      <a:pt x="48" y="179"/>
                    </a:cubicBezTo>
                    <a:cubicBezTo>
                      <a:pt x="54" y="178"/>
                      <a:pt x="83" y="169"/>
                      <a:pt x="90" y="166"/>
                    </a:cubicBezTo>
                    <a:cubicBezTo>
                      <a:pt x="97" y="164"/>
                      <a:pt x="116" y="155"/>
                      <a:pt x="116" y="155"/>
                    </a:cubicBezTo>
                    <a:cubicBezTo>
                      <a:pt x="132" y="142"/>
                      <a:pt x="132" y="142"/>
                      <a:pt x="132" y="142"/>
                    </a:cubicBezTo>
                    <a:cubicBezTo>
                      <a:pt x="132" y="142"/>
                      <a:pt x="129" y="137"/>
                      <a:pt x="125" y="128"/>
                    </a:cubicBezTo>
                    <a:cubicBezTo>
                      <a:pt x="121" y="119"/>
                      <a:pt x="119" y="110"/>
                      <a:pt x="119" y="104"/>
                    </a:cubicBezTo>
                    <a:cubicBezTo>
                      <a:pt x="119" y="99"/>
                      <a:pt x="118" y="98"/>
                      <a:pt x="118" y="98"/>
                    </a:cubicBezTo>
                    <a:cubicBezTo>
                      <a:pt x="118" y="98"/>
                      <a:pt x="116" y="99"/>
                      <a:pt x="115" y="97"/>
                    </a:cubicBezTo>
                    <a:cubicBezTo>
                      <a:pt x="113" y="95"/>
                      <a:pt x="113" y="87"/>
                      <a:pt x="113" y="87"/>
                    </a:cubicBezTo>
                    <a:cubicBezTo>
                      <a:pt x="113" y="87"/>
                      <a:pt x="111" y="87"/>
                      <a:pt x="111" y="86"/>
                    </a:cubicBezTo>
                    <a:cubicBezTo>
                      <a:pt x="111" y="85"/>
                      <a:pt x="108" y="76"/>
                      <a:pt x="109" y="67"/>
                    </a:cubicBezTo>
                    <a:cubicBezTo>
                      <a:pt x="111" y="58"/>
                      <a:pt x="109" y="60"/>
                      <a:pt x="109" y="60"/>
                    </a:cubicBezTo>
                    <a:cubicBezTo>
                      <a:pt x="109" y="60"/>
                      <a:pt x="109" y="56"/>
                      <a:pt x="110" y="54"/>
                    </a:cubicBezTo>
                    <a:cubicBezTo>
                      <a:pt x="111" y="51"/>
                      <a:pt x="117" y="37"/>
                      <a:pt x="120" y="32"/>
                    </a:cubicBezTo>
                    <a:cubicBezTo>
                      <a:pt x="123" y="27"/>
                      <a:pt x="135" y="9"/>
                      <a:pt x="144" y="7"/>
                    </a:cubicBezTo>
                    <a:cubicBezTo>
                      <a:pt x="152" y="6"/>
                      <a:pt x="152" y="6"/>
                      <a:pt x="152" y="6"/>
                    </a:cubicBezTo>
                    <a:cubicBezTo>
                      <a:pt x="152" y="6"/>
                      <a:pt x="157" y="2"/>
                      <a:pt x="161" y="2"/>
                    </a:cubicBezTo>
                    <a:cubicBezTo>
                      <a:pt x="166" y="3"/>
                      <a:pt x="170" y="4"/>
                      <a:pt x="170" y="4"/>
                    </a:cubicBezTo>
                    <a:cubicBezTo>
                      <a:pt x="170" y="4"/>
                      <a:pt x="173" y="3"/>
                      <a:pt x="175" y="2"/>
                    </a:cubicBezTo>
                    <a:cubicBezTo>
                      <a:pt x="177" y="2"/>
                      <a:pt x="180" y="5"/>
                      <a:pt x="180" y="5"/>
                    </a:cubicBezTo>
                    <a:cubicBezTo>
                      <a:pt x="180" y="5"/>
                      <a:pt x="183" y="0"/>
                      <a:pt x="192" y="6"/>
                    </a:cubicBezTo>
                    <a:cubicBezTo>
                      <a:pt x="201" y="12"/>
                      <a:pt x="208" y="25"/>
                      <a:pt x="208" y="25"/>
                    </a:cubicBezTo>
                    <a:cubicBezTo>
                      <a:pt x="208" y="25"/>
                      <a:pt x="216" y="38"/>
                      <a:pt x="217" y="41"/>
                    </a:cubicBezTo>
                    <a:cubicBezTo>
                      <a:pt x="218" y="45"/>
                      <a:pt x="218" y="51"/>
                      <a:pt x="218" y="51"/>
                    </a:cubicBezTo>
                    <a:cubicBezTo>
                      <a:pt x="218" y="51"/>
                      <a:pt x="221" y="59"/>
                      <a:pt x="221" y="63"/>
                    </a:cubicBezTo>
                    <a:cubicBezTo>
                      <a:pt x="220" y="67"/>
                      <a:pt x="218" y="73"/>
                      <a:pt x="218" y="73"/>
                    </a:cubicBezTo>
                    <a:cubicBezTo>
                      <a:pt x="218" y="73"/>
                      <a:pt x="223" y="78"/>
                      <a:pt x="220" y="90"/>
                    </a:cubicBezTo>
                    <a:cubicBezTo>
                      <a:pt x="218" y="101"/>
                      <a:pt x="214" y="103"/>
                      <a:pt x="213" y="107"/>
                    </a:cubicBezTo>
                    <a:cubicBezTo>
                      <a:pt x="211" y="111"/>
                      <a:pt x="207" y="111"/>
                      <a:pt x="207" y="111"/>
                    </a:cubicBezTo>
                    <a:cubicBezTo>
                      <a:pt x="207" y="111"/>
                      <a:pt x="207" y="120"/>
                      <a:pt x="206" y="122"/>
                    </a:cubicBezTo>
                    <a:cubicBezTo>
                      <a:pt x="205" y="125"/>
                      <a:pt x="204" y="131"/>
                      <a:pt x="204" y="131"/>
                    </a:cubicBezTo>
                    <a:cubicBezTo>
                      <a:pt x="204" y="131"/>
                      <a:pt x="206" y="130"/>
                      <a:pt x="207" y="132"/>
                    </a:cubicBezTo>
                    <a:cubicBezTo>
                      <a:pt x="209" y="134"/>
                      <a:pt x="210" y="135"/>
                      <a:pt x="210" y="135"/>
                    </a:cubicBezTo>
                    <a:cubicBezTo>
                      <a:pt x="210" y="135"/>
                      <a:pt x="212" y="133"/>
                      <a:pt x="214" y="138"/>
                    </a:cubicBezTo>
                    <a:cubicBezTo>
                      <a:pt x="217" y="142"/>
                      <a:pt x="226" y="151"/>
                      <a:pt x="229" y="153"/>
                    </a:cubicBezTo>
                    <a:cubicBezTo>
                      <a:pt x="232" y="155"/>
                      <a:pt x="240" y="161"/>
                      <a:pt x="240" y="161"/>
                    </a:cubicBezTo>
                    <a:cubicBezTo>
                      <a:pt x="240" y="161"/>
                      <a:pt x="273" y="172"/>
                      <a:pt x="286" y="177"/>
                    </a:cubicBezTo>
                    <a:cubicBezTo>
                      <a:pt x="300" y="182"/>
                      <a:pt x="313" y="186"/>
                      <a:pt x="314" y="187"/>
                    </a:cubicBezTo>
                    <a:cubicBezTo>
                      <a:pt x="316" y="188"/>
                      <a:pt x="317" y="189"/>
                      <a:pt x="317" y="189"/>
                    </a:cubicBezTo>
                    <a:cubicBezTo>
                      <a:pt x="317" y="189"/>
                      <a:pt x="321" y="189"/>
                      <a:pt x="324" y="195"/>
                    </a:cubicBezTo>
                    <a:cubicBezTo>
                      <a:pt x="326" y="201"/>
                      <a:pt x="330" y="227"/>
                      <a:pt x="330" y="233"/>
                    </a:cubicBezTo>
                    <a:cubicBezTo>
                      <a:pt x="330" y="240"/>
                      <a:pt x="329" y="252"/>
                      <a:pt x="329" y="252"/>
                    </a:cubicBezTo>
                    <a:cubicBezTo>
                      <a:pt x="329" y="252"/>
                      <a:pt x="335" y="284"/>
                      <a:pt x="337" y="307"/>
                    </a:cubicBezTo>
                    <a:cubicBezTo>
                      <a:pt x="339" y="330"/>
                      <a:pt x="337" y="339"/>
                      <a:pt x="337" y="340"/>
                    </a:cubicBezTo>
                    <a:cubicBezTo>
                      <a:pt x="338" y="340"/>
                      <a:pt x="342" y="373"/>
                      <a:pt x="343" y="393"/>
                    </a:cubicBezTo>
                    <a:cubicBezTo>
                      <a:pt x="344" y="413"/>
                      <a:pt x="343" y="435"/>
                      <a:pt x="344" y="443"/>
                    </a:cubicBezTo>
                    <a:cubicBezTo>
                      <a:pt x="345" y="452"/>
                      <a:pt x="348" y="499"/>
                      <a:pt x="348" y="506"/>
                    </a:cubicBezTo>
                    <a:cubicBezTo>
                      <a:pt x="349" y="513"/>
                      <a:pt x="347" y="535"/>
                      <a:pt x="347" y="535"/>
                    </a:cubicBezTo>
                    <a:cubicBezTo>
                      <a:pt x="347" y="535"/>
                      <a:pt x="349" y="531"/>
                      <a:pt x="324" y="528"/>
                    </a:cubicBezTo>
                    <a:cubicBezTo>
                      <a:pt x="299" y="526"/>
                      <a:pt x="292" y="531"/>
                      <a:pt x="292" y="531"/>
                    </a:cubicBezTo>
                    <a:cubicBezTo>
                      <a:pt x="292" y="531"/>
                      <a:pt x="290" y="501"/>
                      <a:pt x="290" y="487"/>
                    </a:cubicBezTo>
                    <a:cubicBezTo>
                      <a:pt x="289" y="473"/>
                      <a:pt x="291" y="458"/>
                      <a:pt x="291" y="458"/>
                    </a:cubicBezTo>
                    <a:cubicBezTo>
                      <a:pt x="291" y="458"/>
                      <a:pt x="286" y="427"/>
                      <a:pt x="285" y="420"/>
                    </a:cubicBezTo>
                    <a:cubicBezTo>
                      <a:pt x="284" y="412"/>
                      <a:pt x="283" y="401"/>
                      <a:pt x="283" y="401"/>
                    </a:cubicBezTo>
                    <a:cubicBezTo>
                      <a:pt x="283" y="401"/>
                      <a:pt x="282" y="431"/>
                      <a:pt x="281" y="435"/>
                    </a:cubicBezTo>
                    <a:cubicBezTo>
                      <a:pt x="280" y="440"/>
                      <a:pt x="279" y="447"/>
                      <a:pt x="279" y="447"/>
                    </a:cubicBezTo>
                    <a:cubicBezTo>
                      <a:pt x="279" y="447"/>
                      <a:pt x="282" y="455"/>
                      <a:pt x="283" y="462"/>
                    </a:cubicBezTo>
                    <a:cubicBezTo>
                      <a:pt x="285" y="469"/>
                      <a:pt x="282" y="475"/>
                      <a:pt x="282" y="475"/>
                    </a:cubicBezTo>
                    <a:cubicBezTo>
                      <a:pt x="282" y="475"/>
                      <a:pt x="286" y="508"/>
                      <a:pt x="287" y="517"/>
                    </a:cubicBezTo>
                    <a:cubicBezTo>
                      <a:pt x="287" y="526"/>
                      <a:pt x="287" y="556"/>
                      <a:pt x="288" y="559"/>
                    </a:cubicBezTo>
                    <a:cubicBezTo>
                      <a:pt x="288" y="561"/>
                      <a:pt x="288" y="589"/>
                      <a:pt x="288" y="589"/>
                    </a:cubicBezTo>
                    <a:cubicBezTo>
                      <a:pt x="288" y="589"/>
                      <a:pt x="287" y="590"/>
                      <a:pt x="285" y="591"/>
                    </a:cubicBezTo>
                    <a:cubicBezTo>
                      <a:pt x="284" y="591"/>
                      <a:pt x="283" y="591"/>
                      <a:pt x="283" y="591"/>
                    </a:cubicBezTo>
                    <a:cubicBezTo>
                      <a:pt x="283" y="591"/>
                      <a:pt x="279" y="616"/>
                      <a:pt x="280" y="624"/>
                    </a:cubicBezTo>
                    <a:cubicBezTo>
                      <a:pt x="281" y="632"/>
                      <a:pt x="281" y="665"/>
                      <a:pt x="281" y="681"/>
                    </a:cubicBezTo>
                    <a:cubicBezTo>
                      <a:pt x="281" y="696"/>
                      <a:pt x="278" y="709"/>
                      <a:pt x="278" y="709"/>
                    </a:cubicBezTo>
                    <a:cubicBezTo>
                      <a:pt x="278" y="709"/>
                      <a:pt x="280" y="729"/>
                      <a:pt x="281" y="745"/>
                    </a:cubicBezTo>
                    <a:cubicBezTo>
                      <a:pt x="282" y="762"/>
                      <a:pt x="283" y="795"/>
                      <a:pt x="283" y="795"/>
                    </a:cubicBezTo>
                    <a:cubicBezTo>
                      <a:pt x="283" y="795"/>
                      <a:pt x="288" y="807"/>
                      <a:pt x="288" y="822"/>
                    </a:cubicBezTo>
                    <a:cubicBezTo>
                      <a:pt x="287" y="837"/>
                      <a:pt x="293" y="885"/>
                      <a:pt x="294" y="897"/>
                    </a:cubicBezTo>
                    <a:cubicBezTo>
                      <a:pt x="294" y="910"/>
                      <a:pt x="293" y="942"/>
                      <a:pt x="293" y="951"/>
                    </a:cubicBezTo>
                    <a:cubicBezTo>
                      <a:pt x="293" y="959"/>
                      <a:pt x="290" y="975"/>
                      <a:pt x="289" y="976"/>
                    </a:cubicBezTo>
                    <a:cubicBezTo>
                      <a:pt x="288" y="977"/>
                      <a:pt x="284" y="981"/>
                      <a:pt x="284" y="981"/>
                    </a:cubicBezTo>
                    <a:cubicBezTo>
                      <a:pt x="284" y="981"/>
                      <a:pt x="285" y="986"/>
                      <a:pt x="285" y="989"/>
                    </a:cubicBezTo>
                    <a:cubicBezTo>
                      <a:pt x="285" y="991"/>
                      <a:pt x="285" y="995"/>
                      <a:pt x="285" y="995"/>
                    </a:cubicBezTo>
                    <a:cubicBezTo>
                      <a:pt x="284" y="1000"/>
                      <a:pt x="284" y="1000"/>
                      <a:pt x="284" y="1000"/>
                    </a:cubicBezTo>
                    <a:cubicBezTo>
                      <a:pt x="284" y="1000"/>
                      <a:pt x="290" y="1015"/>
                      <a:pt x="293" y="1019"/>
                    </a:cubicBezTo>
                    <a:cubicBezTo>
                      <a:pt x="296" y="1023"/>
                      <a:pt x="304" y="1036"/>
                      <a:pt x="307" y="1045"/>
                    </a:cubicBezTo>
                    <a:cubicBezTo>
                      <a:pt x="310" y="1055"/>
                      <a:pt x="311" y="1060"/>
                      <a:pt x="311" y="1060"/>
                    </a:cubicBezTo>
                    <a:cubicBezTo>
                      <a:pt x="311" y="1060"/>
                      <a:pt x="312" y="1063"/>
                      <a:pt x="312" y="1065"/>
                    </a:cubicBezTo>
                    <a:cubicBezTo>
                      <a:pt x="312" y="1067"/>
                      <a:pt x="311" y="1072"/>
                      <a:pt x="306" y="1072"/>
                    </a:cubicBezTo>
                    <a:cubicBezTo>
                      <a:pt x="301" y="1073"/>
                      <a:pt x="286" y="1076"/>
                      <a:pt x="279" y="1075"/>
                    </a:cubicBezTo>
                    <a:cubicBezTo>
                      <a:pt x="271" y="1073"/>
                      <a:pt x="255" y="1068"/>
                      <a:pt x="250" y="1062"/>
                    </a:cubicBezTo>
                    <a:cubicBezTo>
                      <a:pt x="245" y="1056"/>
                      <a:pt x="246" y="1049"/>
                      <a:pt x="246" y="1049"/>
                    </a:cubicBezTo>
                    <a:cubicBezTo>
                      <a:pt x="246" y="1049"/>
                      <a:pt x="246" y="1043"/>
                      <a:pt x="245" y="1041"/>
                    </a:cubicBezTo>
                    <a:cubicBezTo>
                      <a:pt x="244" y="1040"/>
                      <a:pt x="239" y="1041"/>
                      <a:pt x="239" y="1041"/>
                    </a:cubicBezTo>
                    <a:cubicBezTo>
                      <a:pt x="239" y="1041"/>
                      <a:pt x="232" y="1037"/>
                      <a:pt x="228" y="1034"/>
                    </a:cubicBezTo>
                    <a:cubicBezTo>
                      <a:pt x="224" y="1031"/>
                      <a:pt x="226" y="1024"/>
                      <a:pt x="226" y="1024"/>
                    </a:cubicBezTo>
                    <a:cubicBezTo>
                      <a:pt x="226" y="1013"/>
                      <a:pt x="226" y="1013"/>
                      <a:pt x="226" y="1013"/>
                    </a:cubicBezTo>
                    <a:cubicBezTo>
                      <a:pt x="226" y="1013"/>
                      <a:pt x="225" y="1009"/>
                      <a:pt x="225" y="1006"/>
                    </a:cubicBezTo>
                    <a:cubicBezTo>
                      <a:pt x="225" y="1003"/>
                      <a:pt x="226" y="999"/>
                      <a:pt x="226" y="999"/>
                    </a:cubicBezTo>
                    <a:cubicBezTo>
                      <a:pt x="226" y="999"/>
                      <a:pt x="224" y="995"/>
                      <a:pt x="221" y="991"/>
                    </a:cubicBezTo>
                    <a:cubicBezTo>
                      <a:pt x="218" y="987"/>
                      <a:pt x="211" y="971"/>
                      <a:pt x="211" y="963"/>
                    </a:cubicBezTo>
                    <a:cubicBezTo>
                      <a:pt x="211" y="955"/>
                      <a:pt x="215" y="940"/>
                      <a:pt x="214" y="934"/>
                    </a:cubicBezTo>
                    <a:cubicBezTo>
                      <a:pt x="214" y="928"/>
                      <a:pt x="210" y="914"/>
                      <a:pt x="208" y="886"/>
                    </a:cubicBezTo>
                    <a:cubicBezTo>
                      <a:pt x="205" y="858"/>
                      <a:pt x="199" y="805"/>
                      <a:pt x="194" y="788"/>
                    </a:cubicBezTo>
                    <a:cubicBezTo>
                      <a:pt x="189" y="771"/>
                      <a:pt x="190" y="730"/>
                      <a:pt x="187" y="714"/>
                    </a:cubicBezTo>
                    <a:cubicBezTo>
                      <a:pt x="184" y="697"/>
                      <a:pt x="179" y="667"/>
                      <a:pt x="179" y="667"/>
                    </a:cubicBezTo>
                    <a:cubicBezTo>
                      <a:pt x="179" y="667"/>
                      <a:pt x="175" y="712"/>
                      <a:pt x="169" y="725"/>
                    </a:cubicBezTo>
                    <a:cubicBezTo>
                      <a:pt x="163" y="737"/>
                      <a:pt x="165" y="754"/>
                      <a:pt x="163" y="763"/>
                    </a:cubicBezTo>
                    <a:cubicBezTo>
                      <a:pt x="161" y="772"/>
                      <a:pt x="157" y="791"/>
                      <a:pt x="157" y="791"/>
                    </a:cubicBezTo>
                    <a:cubicBezTo>
                      <a:pt x="157" y="791"/>
                      <a:pt x="155" y="826"/>
                      <a:pt x="156" y="836"/>
                    </a:cubicBezTo>
                    <a:cubicBezTo>
                      <a:pt x="157" y="845"/>
                      <a:pt x="161" y="861"/>
                      <a:pt x="160" y="870"/>
                    </a:cubicBezTo>
                    <a:cubicBezTo>
                      <a:pt x="158" y="880"/>
                      <a:pt x="157" y="922"/>
                      <a:pt x="154" y="926"/>
                    </a:cubicBezTo>
                    <a:cubicBezTo>
                      <a:pt x="152" y="930"/>
                      <a:pt x="151" y="940"/>
                      <a:pt x="151" y="940"/>
                    </a:cubicBezTo>
                    <a:cubicBezTo>
                      <a:pt x="151" y="940"/>
                      <a:pt x="154" y="950"/>
                      <a:pt x="155" y="956"/>
                    </a:cubicBezTo>
                    <a:cubicBezTo>
                      <a:pt x="155" y="961"/>
                      <a:pt x="160" y="986"/>
                      <a:pt x="157" y="994"/>
                    </a:cubicBezTo>
                    <a:cubicBezTo>
                      <a:pt x="155" y="998"/>
                      <a:pt x="152" y="1000"/>
                      <a:pt x="152" y="1000"/>
                    </a:cubicBezTo>
                    <a:cubicBezTo>
                      <a:pt x="152" y="1000"/>
                      <a:pt x="152" y="1002"/>
                      <a:pt x="153" y="1005"/>
                    </a:cubicBezTo>
                    <a:cubicBezTo>
                      <a:pt x="154" y="1008"/>
                      <a:pt x="153" y="1012"/>
                      <a:pt x="153" y="1012"/>
                    </a:cubicBezTo>
                    <a:cubicBezTo>
                      <a:pt x="153" y="1012"/>
                      <a:pt x="154" y="1013"/>
                      <a:pt x="154" y="1019"/>
                    </a:cubicBezTo>
                    <a:cubicBezTo>
                      <a:pt x="154" y="1025"/>
                      <a:pt x="155" y="1034"/>
                      <a:pt x="155" y="1034"/>
                    </a:cubicBezTo>
                    <a:cubicBezTo>
                      <a:pt x="155" y="1034"/>
                      <a:pt x="155" y="1039"/>
                      <a:pt x="150" y="1042"/>
                    </a:cubicBezTo>
                    <a:cubicBezTo>
                      <a:pt x="146" y="1046"/>
                      <a:pt x="144" y="1047"/>
                      <a:pt x="144" y="1047"/>
                    </a:cubicBezTo>
                    <a:cubicBezTo>
                      <a:pt x="138" y="1047"/>
                      <a:pt x="138" y="1047"/>
                      <a:pt x="138" y="1047"/>
                    </a:cubicBezTo>
                    <a:cubicBezTo>
                      <a:pt x="138" y="1047"/>
                      <a:pt x="137" y="1050"/>
                      <a:pt x="137" y="1055"/>
                    </a:cubicBezTo>
                    <a:cubicBezTo>
                      <a:pt x="137" y="1061"/>
                      <a:pt x="130" y="1068"/>
                      <a:pt x="127" y="1071"/>
                    </a:cubicBezTo>
                    <a:cubicBezTo>
                      <a:pt x="124" y="1074"/>
                      <a:pt x="116" y="1080"/>
                      <a:pt x="106" y="1080"/>
                    </a:cubicBezTo>
                    <a:cubicBezTo>
                      <a:pt x="96" y="1080"/>
                      <a:pt x="83" y="1078"/>
                      <a:pt x="79" y="1076"/>
                    </a:cubicBezTo>
                    <a:cubicBezTo>
                      <a:pt x="74" y="1074"/>
                      <a:pt x="73" y="1071"/>
                      <a:pt x="73" y="1068"/>
                    </a:cubicBezTo>
                    <a:cubicBezTo>
                      <a:pt x="74" y="1065"/>
                      <a:pt x="73" y="1059"/>
                      <a:pt x="73" y="1059"/>
                    </a:cubicBezTo>
                    <a:cubicBezTo>
                      <a:pt x="73" y="1059"/>
                      <a:pt x="75" y="1047"/>
                      <a:pt x="80" y="1039"/>
                    </a:cubicBezTo>
                    <a:cubicBezTo>
                      <a:pt x="86" y="1031"/>
                      <a:pt x="91" y="1025"/>
                      <a:pt x="93" y="1020"/>
                    </a:cubicBezTo>
                    <a:cubicBezTo>
                      <a:pt x="94" y="1015"/>
                      <a:pt x="98" y="1009"/>
                      <a:pt x="98" y="1009"/>
                    </a:cubicBezTo>
                    <a:cubicBezTo>
                      <a:pt x="98" y="1009"/>
                      <a:pt x="95" y="1008"/>
                      <a:pt x="94" y="1005"/>
                    </a:cubicBezTo>
                    <a:cubicBezTo>
                      <a:pt x="93" y="1002"/>
                      <a:pt x="92" y="985"/>
                      <a:pt x="92" y="985"/>
                    </a:cubicBezTo>
                    <a:cubicBezTo>
                      <a:pt x="92" y="985"/>
                      <a:pt x="85" y="978"/>
                      <a:pt x="87" y="963"/>
                    </a:cubicBezTo>
                    <a:cubicBezTo>
                      <a:pt x="88" y="954"/>
                      <a:pt x="85" y="942"/>
                      <a:pt x="85" y="942"/>
                    </a:cubicBezTo>
                    <a:cubicBezTo>
                      <a:pt x="85" y="942"/>
                      <a:pt x="82" y="930"/>
                      <a:pt x="81" y="922"/>
                    </a:cubicBezTo>
                    <a:cubicBezTo>
                      <a:pt x="80" y="914"/>
                      <a:pt x="74" y="894"/>
                      <a:pt x="74" y="863"/>
                    </a:cubicBezTo>
                    <a:cubicBezTo>
                      <a:pt x="74" y="832"/>
                      <a:pt x="73" y="780"/>
                      <a:pt x="72" y="768"/>
                    </a:cubicBezTo>
                    <a:cubicBezTo>
                      <a:pt x="71" y="756"/>
                      <a:pt x="71" y="675"/>
                      <a:pt x="69" y="657"/>
                    </a:cubicBezTo>
                    <a:cubicBezTo>
                      <a:pt x="66" y="639"/>
                      <a:pt x="61" y="587"/>
                      <a:pt x="61" y="587"/>
                    </a:cubicBezTo>
                    <a:cubicBezTo>
                      <a:pt x="61" y="587"/>
                      <a:pt x="49" y="581"/>
                      <a:pt x="49" y="576"/>
                    </a:cubicBezTo>
                    <a:cubicBezTo>
                      <a:pt x="49" y="576"/>
                      <a:pt x="56" y="507"/>
                      <a:pt x="58" y="496"/>
                    </a:cubicBezTo>
                    <a:cubicBezTo>
                      <a:pt x="60" y="485"/>
                      <a:pt x="64" y="468"/>
                      <a:pt x="64" y="468"/>
                    </a:cubicBezTo>
                    <a:cubicBezTo>
                      <a:pt x="64" y="468"/>
                      <a:pt x="60" y="466"/>
                      <a:pt x="61" y="463"/>
                    </a:cubicBezTo>
                    <a:cubicBezTo>
                      <a:pt x="62" y="459"/>
                      <a:pt x="65" y="437"/>
                      <a:pt x="65" y="437"/>
                    </a:cubicBezTo>
                    <a:cubicBezTo>
                      <a:pt x="70" y="408"/>
                      <a:pt x="70" y="408"/>
                      <a:pt x="70" y="408"/>
                    </a:cubicBezTo>
                    <a:lnTo>
                      <a:pt x="65" y="408"/>
                    </a:ln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0"/>
              <p:cNvSpPr>
                <a:spLocks/>
              </p:cNvSpPr>
              <p:nvPr/>
            </p:nvSpPr>
            <p:spPr bwMode="black">
              <a:xfrm>
                <a:off x="6070599" y="3927475"/>
                <a:ext cx="142875" cy="311150"/>
              </a:xfrm>
              <a:custGeom>
                <a:avLst/>
                <a:gdLst/>
                <a:ahLst/>
                <a:cxnLst>
                  <a:cxn ang="0">
                    <a:pos x="0" y="17"/>
                  </a:cxn>
                  <a:cxn ang="0">
                    <a:pos x="4" y="57"/>
                  </a:cxn>
                  <a:cxn ang="0">
                    <a:pos x="31" y="158"/>
                  </a:cxn>
                  <a:cxn ang="0">
                    <a:pos x="38" y="175"/>
                  </a:cxn>
                  <a:cxn ang="0">
                    <a:pos x="59" y="108"/>
                  </a:cxn>
                  <a:cxn ang="0">
                    <a:pos x="80" y="31"/>
                  </a:cxn>
                  <a:cxn ang="0">
                    <a:pos x="75" y="3"/>
                  </a:cxn>
                  <a:cxn ang="0">
                    <a:pos x="72" y="0"/>
                  </a:cxn>
                  <a:cxn ang="0">
                    <a:pos x="70" y="15"/>
                  </a:cxn>
                  <a:cxn ang="0">
                    <a:pos x="33" y="48"/>
                  </a:cxn>
                  <a:cxn ang="0">
                    <a:pos x="27" y="48"/>
                  </a:cxn>
                  <a:cxn ang="0">
                    <a:pos x="7" y="28"/>
                  </a:cxn>
                  <a:cxn ang="0">
                    <a:pos x="0" y="17"/>
                  </a:cxn>
                </a:cxnLst>
                <a:rect l="0" t="0" r="r" b="b"/>
                <a:pathLst>
                  <a:path w="81" h="175">
                    <a:moveTo>
                      <a:pt x="0" y="17"/>
                    </a:moveTo>
                    <a:cubicBezTo>
                      <a:pt x="0" y="17"/>
                      <a:pt x="1" y="46"/>
                      <a:pt x="4" y="57"/>
                    </a:cubicBezTo>
                    <a:cubicBezTo>
                      <a:pt x="7" y="68"/>
                      <a:pt x="25" y="142"/>
                      <a:pt x="31" y="158"/>
                    </a:cubicBezTo>
                    <a:cubicBezTo>
                      <a:pt x="36" y="171"/>
                      <a:pt x="38" y="175"/>
                      <a:pt x="38" y="175"/>
                    </a:cubicBezTo>
                    <a:cubicBezTo>
                      <a:pt x="38" y="175"/>
                      <a:pt x="50" y="139"/>
                      <a:pt x="59" y="108"/>
                    </a:cubicBezTo>
                    <a:cubicBezTo>
                      <a:pt x="68" y="76"/>
                      <a:pt x="81" y="46"/>
                      <a:pt x="80" y="31"/>
                    </a:cubicBezTo>
                    <a:cubicBezTo>
                      <a:pt x="79" y="17"/>
                      <a:pt x="75" y="3"/>
                      <a:pt x="75" y="3"/>
                    </a:cubicBezTo>
                    <a:cubicBezTo>
                      <a:pt x="72" y="0"/>
                      <a:pt x="72" y="0"/>
                      <a:pt x="72" y="0"/>
                    </a:cubicBezTo>
                    <a:cubicBezTo>
                      <a:pt x="72" y="0"/>
                      <a:pt x="76" y="8"/>
                      <a:pt x="70" y="15"/>
                    </a:cubicBezTo>
                    <a:cubicBezTo>
                      <a:pt x="63" y="22"/>
                      <a:pt x="33" y="48"/>
                      <a:pt x="33" y="48"/>
                    </a:cubicBezTo>
                    <a:cubicBezTo>
                      <a:pt x="27" y="48"/>
                      <a:pt x="27" y="48"/>
                      <a:pt x="27" y="48"/>
                    </a:cubicBezTo>
                    <a:cubicBezTo>
                      <a:pt x="27" y="48"/>
                      <a:pt x="11" y="33"/>
                      <a:pt x="7" y="28"/>
                    </a:cubicBezTo>
                    <a:cubicBezTo>
                      <a:pt x="4" y="24"/>
                      <a:pt x="0" y="17"/>
                      <a:pt x="0" y="1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1"/>
              <p:cNvSpPr>
                <a:spLocks/>
              </p:cNvSpPr>
              <p:nvPr/>
            </p:nvSpPr>
            <p:spPr bwMode="black">
              <a:xfrm>
                <a:off x="6099174" y="4016375"/>
                <a:ext cx="58738" cy="222250"/>
              </a:xfrm>
              <a:custGeom>
                <a:avLst/>
                <a:gdLst/>
                <a:ahLst/>
                <a:cxnLst>
                  <a:cxn ang="0">
                    <a:pos x="10" y="0"/>
                  </a:cxn>
                  <a:cxn ang="0">
                    <a:pos x="4" y="2"/>
                  </a:cxn>
                  <a:cxn ang="0">
                    <a:pos x="0" y="8"/>
                  </a:cxn>
                  <a:cxn ang="0">
                    <a:pos x="3" y="14"/>
                  </a:cxn>
                  <a:cxn ang="0">
                    <a:pos x="7" y="21"/>
                  </a:cxn>
                  <a:cxn ang="0">
                    <a:pos x="8" y="22"/>
                  </a:cxn>
                  <a:cxn ang="0">
                    <a:pos x="9" y="38"/>
                  </a:cxn>
                  <a:cxn ang="0">
                    <a:pos x="4" y="71"/>
                  </a:cxn>
                  <a:cxn ang="0">
                    <a:pos x="13" y="104"/>
                  </a:cxn>
                  <a:cxn ang="0">
                    <a:pos x="22" y="125"/>
                  </a:cxn>
                  <a:cxn ang="0">
                    <a:pos x="33" y="92"/>
                  </a:cxn>
                  <a:cxn ang="0">
                    <a:pos x="26" y="36"/>
                  </a:cxn>
                  <a:cxn ang="0">
                    <a:pos x="21" y="23"/>
                  </a:cxn>
                  <a:cxn ang="0">
                    <a:pos x="22" y="13"/>
                  </a:cxn>
                  <a:cxn ang="0">
                    <a:pos x="23" y="10"/>
                  </a:cxn>
                  <a:cxn ang="0">
                    <a:pos x="27" y="9"/>
                  </a:cxn>
                  <a:cxn ang="0">
                    <a:pos x="22" y="3"/>
                  </a:cxn>
                  <a:cxn ang="0">
                    <a:pos x="19" y="0"/>
                  </a:cxn>
                  <a:cxn ang="0">
                    <a:pos x="14" y="0"/>
                  </a:cxn>
                  <a:cxn ang="0">
                    <a:pos x="10" y="0"/>
                  </a:cxn>
                </a:cxnLst>
                <a:rect l="0" t="0" r="r" b="b"/>
                <a:pathLst>
                  <a:path w="33" h="125">
                    <a:moveTo>
                      <a:pt x="10" y="0"/>
                    </a:moveTo>
                    <a:cubicBezTo>
                      <a:pt x="10" y="0"/>
                      <a:pt x="7" y="0"/>
                      <a:pt x="4" y="2"/>
                    </a:cubicBezTo>
                    <a:cubicBezTo>
                      <a:pt x="0" y="4"/>
                      <a:pt x="0" y="8"/>
                      <a:pt x="0" y="8"/>
                    </a:cubicBezTo>
                    <a:cubicBezTo>
                      <a:pt x="0" y="8"/>
                      <a:pt x="0" y="9"/>
                      <a:pt x="3" y="14"/>
                    </a:cubicBezTo>
                    <a:cubicBezTo>
                      <a:pt x="6" y="18"/>
                      <a:pt x="7" y="21"/>
                      <a:pt x="7" y="21"/>
                    </a:cubicBezTo>
                    <a:cubicBezTo>
                      <a:pt x="8" y="22"/>
                      <a:pt x="8" y="22"/>
                      <a:pt x="8" y="22"/>
                    </a:cubicBezTo>
                    <a:cubicBezTo>
                      <a:pt x="8" y="22"/>
                      <a:pt x="11" y="31"/>
                      <a:pt x="9" y="38"/>
                    </a:cubicBezTo>
                    <a:cubicBezTo>
                      <a:pt x="7" y="45"/>
                      <a:pt x="4" y="71"/>
                      <a:pt x="4" y="71"/>
                    </a:cubicBezTo>
                    <a:cubicBezTo>
                      <a:pt x="4" y="71"/>
                      <a:pt x="10" y="95"/>
                      <a:pt x="13" y="104"/>
                    </a:cubicBezTo>
                    <a:cubicBezTo>
                      <a:pt x="16" y="113"/>
                      <a:pt x="22" y="125"/>
                      <a:pt x="22" y="125"/>
                    </a:cubicBezTo>
                    <a:cubicBezTo>
                      <a:pt x="33" y="92"/>
                      <a:pt x="33" y="92"/>
                      <a:pt x="33" y="92"/>
                    </a:cubicBezTo>
                    <a:cubicBezTo>
                      <a:pt x="33" y="92"/>
                      <a:pt x="27" y="46"/>
                      <a:pt x="26" y="36"/>
                    </a:cubicBezTo>
                    <a:cubicBezTo>
                      <a:pt x="24" y="26"/>
                      <a:pt x="21" y="23"/>
                      <a:pt x="21" y="23"/>
                    </a:cubicBezTo>
                    <a:cubicBezTo>
                      <a:pt x="21" y="23"/>
                      <a:pt x="22" y="15"/>
                      <a:pt x="22" y="13"/>
                    </a:cubicBezTo>
                    <a:cubicBezTo>
                      <a:pt x="22" y="12"/>
                      <a:pt x="23" y="10"/>
                      <a:pt x="23" y="10"/>
                    </a:cubicBezTo>
                    <a:cubicBezTo>
                      <a:pt x="27" y="9"/>
                      <a:pt x="27" y="9"/>
                      <a:pt x="27" y="9"/>
                    </a:cubicBezTo>
                    <a:cubicBezTo>
                      <a:pt x="27" y="9"/>
                      <a:pt x="24" y="5"/>
                      <a:pt x="22" y="3"/>
                    </a:cubicBezTo>
                    <a:cubicBezTo>
                      <a:pt x="20" y="1"/>
                      <a:pt x="19" y="0"/>
                      <a:pt x="19" y="0"/>
                    </a:cubicBezTo>
                    <a:cubicBezTo>
                      <a:pt x="19" y="0"/>
                      <a:pt x="15" y="0"/>
                      <a:pt x="14" y="0"/>
                    </a:cubicBezTo>
                    <a:cubicBezTo>
                      <a:pt x="12" y="0"/>
                      <a:pt x="10" y="0"/>
                      <a:pt x="10" y="0"/>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2"/>
              <p:cNvSpPr>
                <a:spLocks/>
              </p:cNvSpPr>
              <p:nvPr/>
            </p:nvSpPr>
            <p:spPr bwMode="black">
              <a:xfrm>
                <a:off x="5919787" y="4252913"/>
                <a:ext cx="306388" cy="153987"/>
              </a:xfrm>
              <a:custGeom>
                <a:avLst/>
                <a:gdLst/>
                <a:ahLst/>
                <a:cxnLst>
                  <a:cxn ang="0">
                    <a:pos x="0" y="87"/>
                  </a:cxn>
                  <a:cxn ang="0">
                    <a:pos x="88" y="82"/>
                  </a:cxn>
                  <a:cxn ang="0">
                    <a:pos x="110" y="82"/>
                  </a:cxn>
                  <a:cxn ang="0">
                    <a:pos x="146" y="29"/>
                  </a:cxn>
                  <a:cxn ang="0">
                    <a:pos x="173" y="5"/>
                  </a:cxn>
                  <a:cxn ang="0">
                    <a:pos x="138" y="7"/>
                  </a:cxn>
                  <a:cxn ang="0">
                    <a:pos x="94" y="0"/>
                  </a:cxn>
                  <a:cxn ang="0">
                    <a:pos x="65" y="34"/>
                  </a:cxn>
                  <a:cxn ang="0">
                    <a:pos x="0" y="87"/>
                  </a:cxn>
                </a:cxnLst>
                <a:rect l="0" t="0" r="r" b="b"/>
                <a:pathLst>
                  <a:path w="173" h="87">
                    <a:moveTo>
                      <a:pt x="0" y="87"/>
                    </a:moveTo>
                    <a:cubicBezTo>
                      <a:pt x="0" y="87"/>
                      <a:pt x="78" y="81"/>
                      <a:pt x="88" y="82"/>
                    </a:cubicBezTo>
                    <a:cubicBezTo>
                      <a:pt x="98" y="84"/>
                      <a:pt x="110" y="82"/>
                      <a:pt x="110" y="82"/>
                    </a:cubicBezTo>
                    <a:cubicBezTo>
                      <a:pt x="110" y="82"/>
                      <a:pt x="134" y="43"/>
                      <a:pt x="146" y="29"/>
                    </a:cubicBezTo>
                    <a:cubicBezTo>
                      <a:pt x="162" y="12"/>
                      <a:pt x="173" y="5"/>
                      <a:pt x="173" y="5"/>
                    </a:cubicBezTo>
                    <a:cubicBezTo>
                      <a:pt x="173" y="5"/>
                      <a:pt x="158" y="9"/>
                      <a:pt x="138" y="7"/>
                    </a:cubicBezTo>
                    <a:cubicBezTo>
                      <a:pt x="117" y="5"/>
                      <a:pt x="94" y="0"/>
                      <a:pt x="94" y="0"/>
                    </a:cubicBezTo>
                    <a:cubicBezTo>
                      <a:pt x="94" y="0"/>
                      <a:pt x="81" y="18"/>
                      <a:pt x="65" y="34"/>
                    </a:cubicBezTo>
                    <a:cubicBezTo>
                      <a:pt x="50" y="50"/>
                      <a:pt x="0" y="87"/>
                      <a:pt x="0" y="8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3"/>
              <p:cNvSpPr>
                <a:spLocks/>
              </p:cNvSpPr>
              <p:nvPr/>
            </p:nvSpPr>
            <p:spPr bwMode="black">
              <a:xfrm>
                <a:off x="5495924" y="3687763"/>
                <a:ext cx="576263" cy="2071687"/>
              </a:xfrm>
              <a:custGeom>
                <a:avLst/>
                <a:gdLst/>
                <a:ahLst/>
                <a:cxnLst>
                  <a:cxn ang="0">
                    <a:pos x="67" y="140"/>
                  </a:cxn>
                  <a:cxn ang="0">
                    <a:pos x="95" y="111"/>
                  </a:cxn>
                  <a:cxn ang="0">
                    <a:pos x="100" y="83"/>
                  </a:cxn>
                  <a:cxn ang="0">
                    <a:pos x="186" y="14"/>
                  </a:cxn>
                  <a:cxn ang="0">
                    <a:pos x="233" y="83"/>
                  </a:cxn>
                  <a:cxn ang="0">
                    <a:pos x="224" y="104"/>
                  </a:cxn>
                  <a:cxn ang="0">
                    <a:pos x="215" y="114"/>
                  </a:cxn>
                  <a:cxn ang="0">
                    <a:pos x="211" y="128"/>
                  </a:cxn>
                  <a:cxn ang="0">
                    <a:pos x="204" y="149"/>
                  </a:cxn>
                  <a:cxn ang="0">
                    <a:pos x="196" y="154"/>
                  </a:cxn>
                  <a:cxn ang="0">
                    <a:pos x="184" y="161"/>
                  </a:cxn>
                  <a:cxn ang="0">
                    <a:pos x="153" y="166"/>
                  </a:cxn>
                  <a:cxn ang="0">
                    <a:pos x="166" y="220"/>
                  </a:cxn>
                  <a:cxn ang="0">
                    <a:pos x="183" y="256"/>
                  </a:cxn>
                  <a:cxn ang="0">
                    <a:pos x="217" y="357"/>
                  </a:cxn>
                  <a:cxn ang="0">
                    <a:pos x="224" y="358"/>
                  </a:cxn>
                  <a:cxn ang="0">
                    <a:pos x="251" y="355"/>
                  </a:cxn>
                  <a:cxn ang="0">
                    <a:pos x="286" y="363"/>
                  </a:cxn>
                  <a:cxn ang="0">
                    <a:pos x="289" y="371"/>
                  </a:cxn>
                  <a:cxn ang="0">
                    <a:pos x="295" y="378"/>
                  </a:cxn>
                  <a:cxn ang="0">
                    <a:pos x="272" y="381"/>
                  </a:cxn>
                  <a:cxn ang="0">
                    <a:pos x="243" y="402"/>
                  </a:cxn>
                  <a:cxn ang="0">
                    <a:pos x="268" y="390"/>
                  </a:cxn>
                  <a:cxn ang="0">
                    <a:pos x="284" y="396"/>
                  </a:cxn>
                  <a:cxn ang="0">
                    <a:pos x="316" y="400"/>
                  </a:cxn>
                  <a:cxn ang="0">
                    <a:pos x="313" y="410"/>
                  </a:cxn>
                  <a:cxn ang="0">
                    <a:pos x="310" y="418"/>
                  </a:cxn>
                  <a:cxn ang="0">
                    <a:pos x="303" y="436"/>
                  </a:cxn>
                  <a:cxn ang="0">
                    <a:pos x="290" y="448"/>
                  </a:cxn>
                  <a:cxn ang="0">
                    <a:pos x="258" y="445"/>
                  </a:cxn>
                  <a:cxn ang="0">
                    <a:pos x="247" y="469"/>
                  </a:cxn>
                  <a:cxn ang="0">
                    <a:pos x="239" y="498"/>
                  </a:cxn>
                  <a:cxn ang="0">
                    <a:pos x="244" y="526"/>
                  </a:cxn>
                  <a:cxn ang="0">
                    <a:pos x="249" y="636"/>
                  </a:cxn>
                  <a:cxn ang="0">
                    <a:pos x="225" y="664"/>
                  </a:cxn>
                  <a:cxn ang="0">
                    <a:pos x="192" y="856"/>
                  </a:cxn>
                  <a:cxn ang="0">
                    <a:pos x="171" y="1050"/>
                  </a:cxn>
                  <a:cxn ang="0">
                    <a:pos x="172" y="1080"/>
                  </a:cxn>
                  <a:cxn ang="0">
                    <a:pos x="213" y="1092"/>
                  </a:cxn>
                  <a:cxn ang="0">
                    <a:pos x="193" y="1111"/>
                  </a:cxn>
                  <a:cxn ang="0">
                    <a:pos x="233" y="1134"/>
                  </a:cxn>
                  <a:cxn ang="0">
                    <a:pos x="262" y="1151"/>
                  </a:cxn>
                  <a:cxn ang="0">
                    <a:pos x="167" y="1160"/>
                  </a:cxn>
                  <a:cxn ang="0">
                    <a:pos x="130" y="1155"/>
                  </a:cxn>
                  <a:cxn ang="0">
                    <a:pos x="83" y="1134"/>
                  </a:cxn>
                  <a:cxn ang="0">
                    <a:pos x="50" y="1127"/>
                  </a:cxn>
                  <a:cxn ang="0">
                    <a:pos x="44" y="1105"/>
                  </a:cxn>
                  <a:cxn ang="0">
                    <a:pos x="44" y="1068"/>
                  </a:cxn>
                  <a:cxn ang="0">
                    <a:pos x="38" y="1045"/>
                  </a:cxn>
                  <a:cxn ang="0">
                    <a:pos x="24" y="917"/>
                  </a:cxn>
                  <a:cxn ang="0">
                    <a:pos x="39" y="756"/>
                  </a:cxn>
                  <a:cxn ang="0">
                    <a:pos x="35" y="647"/>
                  </a:cxn>
                  <a:cxn ang="0">
                    <a:pos x="1" y="615"/>
                  </a:cxn>
                  <a:cxn ang="0">
                    <a:pos x="5" y="343"/>
                  </a:cxn>
                  <a:cxn ang="0">
                    <a:pos x="63" y="145"/>
                  </a:cxn>
                </a:cxnLst>
                <a:rect l="0" t="0" r="r" b="b"/>
                <a:pathLst>
                  <a:path w="324" h="1165">
                    <a:moveTo>
                      <a:pt x="63" y="145"/>
                    </a:moveTo>
                    <a:cubicBezTo>
                      <a:pt x="63" y="145"/>
                      <a:pt x="63" y="143"/>
                      <a:pt x="67" y="140"/>
                    </a:cubicBezTo>
                    <a:cubicBezTo>
                      <a:pt x="73" y="135"/>
                      <a:pt x="80" y="124"/>
                      <a:pt x="80" y="124"/>
                    </a:cubicBezTo>
                    <a:cubicBezTo>
                      <a:pt x="80" y="124"/>
                      <a:pt x="91" y="117"/>
                      <a:pt x="95" y="111"/>
                    </a:cubicBezTo>
                    <a:cubicBezTo>
                      <a:pt x="98" y="105"/>
                      <a:pt x="101" y="102"/>
                      <a:pt x="101" y="102"/>
                    </a:cubicBezTo>
                    <a:cubicBezTo>
                      <a:pt x="101" y="102"/>
                      <a:pt x="97" y="94"/>
                      <a:pt x="100" y="83"/>
                    </a:cubicBezTo>
                    <a:cubicBezTo>
                      <a:pt x="103" y="72"/>
                      <a:pt x="101" y="49"/>
                      <a:pt x="117" y="33"/>
                    </a:cubicBezTo>
                    <a:cubicBezTo>
                      <a:pt x="132" y="17"/>
                      <a:pt x="156" y="0"/>
                      <a:pt x="186" y="14"/>
                    </a:cubicBezTo>
                    <a:cubicBezTo>
                      <a:pt x="216" y="28"/>
                      <a:pt x="224" y="51"/>
                      <a:pt x="227" y="58"/>
                    </a:cubicBezTo>
                    <a:cubicBezTo>
                      <a:pt x="230" y="65"/>
                      <a:pt x="235" y="77"/>
                      <a:pt x="233" y="83"/>
                    </a:cubicBezTo>
                    <a:cubicBezTo>
                      <a:pt x="232" y="89"/>
                      <a:pt x="227" y="90"/>
                      <a:pt x="227" y="90"/>
                    </a:cubicBezTo>
                    <a:cubicBezTo>
                      <a:pt x="227" y="90"/>
                      <a:pt x="226" y="100"/>
                      <a:pt x="224" y="104"/>
                    </a:cubicBezTo>
                    <a:cubicBezTo>
                      <a:pt x="221" y="109"/>
                      <a:pt x="217" y="110"/>
                      <a:pt x="217" y="111"/>
                    </a:cubicBezTo>
                    <a:cubicBezTo>
                      <a:pt x="217" y="113"/>
                      <a:pt x="215" y="114"/>
                      <a:pt x="215" y="114"/>
                    </a:cubicBezTo>
                    <a:cubicBezTo>
                      <a:pt x="215" y="114"/>
                      <a:pt x="216" y="119"/>
                      <a:pt x="215" y="122"/>
                    </a:cubicBezTo>
                    <a:cubicBezTo>
                      <a:pt x="213" y="125"/>
                      <a:pt x="211" y="128"/>
                      <a:pt x="211" y="128"/>
                    </a:cubicBezTo>
                    <a:cubicBezTo>
                      <a:pt x="211" y="128"/>
                      <a:pt x="211" y="140"/>
                      <a:pt x="211" y="144"/>
                    </a:cubicBezTo>
                    <a:cubicBezTo>
                      <a:pt x="210" y="147"/>
                      <a:pt x="207" y="149"/>
                      <a:pt x="204" y="149"/>
                    </a:cubicBezTo>
                    <a:cubicBezTo>
                      <a:pt x="201" y="148"/>
                      <a:pt x="201" y="148"/>
                      <a:pt x="200" y="150"/>
                    </a:cubicBezTo>
                    <a:cubicBezTo>
                      <a:pt x="200" y="151"/>
                      <a:pt x="197" y="154"/>
                      <a:pt x="196" y="154"/>
                    </a:cubicBezTo>
                    <a:cubicBezTo>
                      <a:pt x="195" y="154"/>
                      <a:pt x="194" y="157"/>
                      <a:pt x="193" y="158"/>
                    </a:cubicBezTo>
                    <a:cubicBezTo>
                      <a:pt x="192" y="160"/>
                      <a:pt x="186" y="159"/>
                      <a:pt x="184" y="161"/>
                    </a:cubicBezTo>
                    <a:cubicBezTo>
                      <a:pt x="182" y="163"/>
                      <a:pt x="180" y="172"/>
                      <a:pt x="173" y="173"/>
                    </a:cubicBezTo>
                    <a:cubicBezTo>
                      <a:pt x="166" y="174"/>
                      <a:pt x="153" y="166"/>
                      <a:pt x="153" y="166"/>
                    </a:cubicBezTo>
                    <a:cubicBezTo>
                      <a:pt x="153" y="166"/>
                      <a:pt x="159" y="193"/>
                      <a:pt x="161" y="200"/>
                    </a:cubicBezTo>
                    <a:cubicBezTo>
                      <a:pt x="163" y="207"/>
                      <a:pt x="166" y="220"/>
                      <a:pt x="166" y="220"/>
                    </a:cubicBezTo>
                    <a:cubicBezTo>
                      <a:pt x="166" y="220"/>
                      <a:pt x="174" y="231"/>
                      <a:pt x="177" y="239"/>
                    </a:cubicBezTo>
                    <a:cubicBezTo>
                      <a:pt x="180" y="247"/>
                      <a:pt x="183" y="256"/>
                      <a:pt x="183" y="256"/>
                    </a:cubicBezTo>
                    <a:cubicBezTo>
                      <a:pt x="183" y="256"/>
                      <a:pt x="214" y="297"/>
                      <a:pt x="216" y="311"/>
                    </a:cubicBezTo>
                    <a:cubicBezTo>
                      <a:pt x="219" y="325"/>
                      <a:pt x="217" y="357"/>
                      <a:pt x="217" y="357"/>
                    </a:cubicBezTo>
                    <a:cubicBezTo>
                      <a:pt x="217" y="357"/>
                      <a:pt x="219" y="356"/>
                      <a:pt x="221" y="357"/>
                    </a:cubicBezTo>
                    <a:cubicBezTo>
                      <a:pt x="222" y="357"/>
                      <a:pt x="223" y="358"/>
                      <a:pt x="224" y="358"/>
                    </a:cubicBezTo>
                    <a:cubicBezTo>
                      <a:pt x="225" y="358"/>
                      <a:pt x="227" y="359"/>
                      <a:pt x="228" y="358"/>
                    </a:cubicBezTo>
                    <a:cubicBezTo>
                      <a:pt x="231" y="358"/>
                      <a:pt x="240" y="354"/>
                      <a:pt x="251" y="355"/>
                    </a:cubicBezTo>
                    <a:cubicBezTo>
                      <a:pt x="262" y="356"/>
                      <a:pt x="265" y="356"/>
                      <a:pt x="270" y="358"/>
                    </a:cubicBezTo>
                    <a:cubicBezTo>
                      <a:pt x="274" y="360"/>
                      <a:pt x="282" y="362"/>
                      <a:pt x="286" y="363"/>
                    </a:cubicBezTo>
                    <a:cubicBezTo>
                      <a:pt x="291" y="364"/>
                      <a:pt x="293" y="364"/>
                      <a:pt x="293" y="364"/>
                    </a:cubicBezTo>
                    <a:cubicBezTo>
                      <a:pt x="289" y="371"/>
                      <a:pt x="289" y="371"/>
                      <a:pt x="289" y="371"/>
                    </a:cubicBezTo>
                    <a:cubicBezTo>
                      <a:pt x="289" y="371"/>
                      <a:pt x="291" y="371"/>
                      <a:pt x="294" y="372"/>
                    </a:cubicBezTo>
                    <a:cubicBezTo>
                      <a:pt x="296" y="373"/>
                      <a:pt x="300" y="376"/>
                      <a:pt x="295" y="378"/>
                    </a:cubicBezTo>
                    <a:cubicBezTo>
                      <a:pt x="290" y="380"/>
                      <a:pt x="285" y="377"/>
                      <a:pt x="282" y="377"/>
                    </a:cubicBezTo>
                    <a:cubicBezTo>
                      <a:pt x="279" y="377"/>
                      <a:pt x="272" y="381"/>
                      <a:pt x="272" y="381"/>
                    </a:cubicBezTo>
                    <a:cubicBezTo>
                      <a:pt x="272" y="381"/>
                      <a:pt x="261" y="390"/>
                      <a:pt x="257" y="394"/>
                    </a:cubicBezTo>
                    <a:cubicBezTo>
                      <a:pt x="252" y="397"/>
                      <a:pt x="243" y="402"/>
                      <a:pt x="243" y="402"/>
                    </a:cubicBezTo>
                    <a:cubicBezTo>
                      <a:pt x="243" y="402"/>
                      <a:pt x="250" y="403"/>
                      <a:pt x="251" y="403"/>
                    </a:cubicBezTo>
                    <a:cubicBezTo>
                      <a:pt x="253" y="403"/>
                      <a:pt x="261" y="392"/>
                      <a:pt x="268" y="390"/>
                    </a:cubicBezTo>
                    <a:cubicBezTo>
                      <a:pt x="275" y="389"/>
                      <a:pt x="279" y="389"/>
                      <a:pt x="280" y="391"/>
                    </a:cubicBezTo>
                    <a:cubicBezTo>
                      <a:pt x="281" y="392"/>
                      <a:pt x="281" y="394"/>
                      <a:pt x="284" y="396"/>
                    </a:cubicBezTo>
                    <a:cubicBezTo>
                      <a:pt x="288" y="398"/>
                      <a:pt x="296" y="399"/>
                      <a:pt x="301" y="399"/>
                    </a:cubicBezTo>
                    <a:cubicBezTo>
                      <a:pt x="301" y="399"/>
                      <a:pt x="309" y="399"/>
                      <a:pt x="316" y="400"/>
                    </a:cubicBezTo>
                    <a:cubicBezTo>
                      <a:pt x="323" y="400"/>
                      <a:pt x="324" y="403"/>
                      <a:pt x="322" y="405"/>
                    </a:cubicBezTo>
                    <a:cubicBezTo>
                      <a:pt x="321" y="407"/>
                      <a:pt x="315" y="410"/>
                      <a:pt x="313" y="410"/>
                    </a:cubicBezTo>
                    <a:cubicBezTo>
                      <a:pt x="311" y="410"/>
                      <a:pt x="309" y="411"/>
                      <a:pt x="309" y="411"/>
                    </a:cubicBezTo>
                    <a:cubicBezTo>
                      <a:pt x="309" y="411"/>
                      <a:pt x="308" y="415"/>
                      <a:pt x="310" y="418"/>
                    </a:cubicBezTo>
                    <a:cubicBezTo>
                      <a:pt x="311" y="421"/>
                      <a:pt x="308" y="427"/>
                      <a:pt x="307" y="428"/>
                    </a:cubicBezTo>
                    <a:cubicBezTo>
                      <a:pt x="306" y="430"/>
                      <a:pt x="304" y="434"/>
                      <a:pt x="303" y="436"/>
                    </a:cubicBezTo>
                    <a:cubicBezTo>
                      <a:pt x="302" y="439"/>
                      <a:pt x="298" y="439"/>
                      <a:pt x="297" y="442"/>
                    </a:cubicBezTo>
                    <a:cubicBezTo>
                      <a:pt x="295" y="444"/>
                      <a:pt x="291" y="445"/>
                      <a:pt x="290" y="448"/>
                    </a:cubicBezTo>
                    <a:cubicBezTo>
                      <a:pt x="288" y="451"/>
                      <a:pt x="278" y="449"/>
                      <a:pt x="275" y="448"/>
                    </a:cubicBezTo>
                    <a:cubicBezTo>
                      <a:pt x="271" y="446"/>
                      <a:pt x="258" y="445"/>
                      <a:pt x="258" y="445"/>
                    </a:cubicBezTo>
                    <a:cubicBezTo>
                      <a:pt x="258" y="445"/>
                      <a:pt x="257" y="451"/>
                      <a:pt x="256" y="455"/>
                    </a:cubicBezTo>
                    <a:cubicBezTo>
                      <a:pt x="252" y="465"/>
                      <a:pt x="247" y="469"/>
                      <a:pt x="247" y="469"/>
                    </a:cubicBezTo>
                    <a:cubicBezTo>
                      <a:pt x="238" y="470"/>
                      <a:pt x="238" y="470"/>
                      <a:pt x="238" y="470"/>
                    </a:cubicBezTo>
                    <a:cubicBezTo>
                      <a:pt x="239" y="498"/>
                      <a:pt x="239" y="498"/>
                      <a:pt x="239" y="498"/>
                    </a:cubicBezTo>
                    <a:cubicBezTo>
                      <a:pt x="239" y="498"/>
                      <a:pt x="243" y="504"/>
                      <a:pt x="244" y="512"/>
                    </a:cubicBezTo>
                    <a:cubicBezTo>
                      <a:pt x="245" y="520"/>
                      <a:pt x="244" y="526"/>
                      <a:pt x="244" y="526"/>
                    </a:cubicBezTo>
                    <a:cubicBezTo>
                      <a:pt x="244" y="526"/>
                      <a:pt x="249" y="569"/>
                      <a:pt x="249" y="583"/>
                    </a:cubicBezTo>
                    <a:cubicBezTo>
                      <a:pt x="248" y="598"/>
                      <a:pt x="247" y="628"/>
                      <a:pt x="249" y="636"/>
                    </a:cubicBezTo>
                    <a:cubicBezTo>
                      <a:pt x="250" y="644"/>
                      <a:pt x="249" y="659"/>
                      <a:pt x="239" y="661"/>
                    </a:cubicBezTo>
                    <a:cubicBezTo>
                      <a:pt x="229" y="664"/>
                      <a:pt x="225" y="664"/>
                      <a:pt x="225" y="664"/>
                    </a:cubicBezTo>
                    <a:cubicBezTo>
                      <a:pt x="225" y="664"/>
                      <a:pt x="212" y="732"/>
                      <a:pt x="208" y="768"/>
                    </a:cubicBezTo>
                    <a:cubicBezTo>
                      <a:pt x="203" y="804"/>
                      <a:pt x="202" y="827"/>
                      <a:pt x="192" y="856"/>
                    </a:cubicBezTo>
                    <a:cubicBezTo>
                      <a:pt x="182" y="885"/>
                      <a:pt x="189" y="915"/>
                      <a:pt x="182" y="941"/>
                    </a:cubicBezTo>
                    <a:cubicBezTo>
                      <a:pt x="175" y="967"/>
                      <a:pt x="169" y="1036"/>
                      <a:pt x="171" y="1050"/>
                    </a:cubicBezTo>
                    <a:cubicBezTo>
                      <a:pt x="174" y="1065"/>
                      <a:pt x="179" y="1071"/>
                      <a:pt x="176" y="1074"/>
                    </a:cubicBezTo>
                    <a:cubicBezTo>
                      <a:pt x="172" y="1077"/>
                      <a:pt x="172" y="1080"/>
                      <a:pt x="172" y="1080"/>
                    </a:cubicBezTo>
                    <a:cubicBezTo>
                      <a:pt x="172" y="1080"/>
                      <a:pt x="177" y="1083"/>
                      <a:pt x="188" y="1085"/>
                    </a:cubicBezTo>
                    <a:cubicBezTo>
                      <a:pt x="199" y="1086"/>
                      <a:pt x="210" y="1087"/>
                      <a:pt x="213" y="1092"/>
                    </a:cubicBezTo>
                    <a:cubicBezTo>
                      <a:pt x="219" y="1103"/>
                      <a:pt x="204" y="1109"/>
                      <a:pt x="204" y="1109"/>
                    </a:cubicBezTo>
                    <a:cubicBezTo>
                      <a:pt x="193" y="1111"/>
                      <a:pt x="193" y="1111"/>
                      <a:pt x="193" y="1111"/>
                    </a:cubicBezTo>
                    <a:cubicBezTo>
                      <a:pt x="193" y="1111"/>
                      <a:pt x="204" y="1120"/>
                      <a:pt x="208" y="1123"/>
                    </a:cubicBezTo>
                    <a:cubicBezTo>
                      <a:pt x="212" y="1126"/>
                      <a:pt x="226" y="1132"/>
                      <a:pt x="233" y="1134"/>
                    </a:cubicBezTo>
                    <a:cubicBezTo>
                      <a:pt x="241" y="1135"/>
                      <a:pt x="249" y="1134"/>
                      <a:pt x="254" y="1136"/>
                    </a:cubicBezTo>
                    <a:cubicBezTo>
                      <a:pt x="259" y="1138"/>
                      <a:pt x="264" y="1144"/>
                      <a:pt x="262" y="1151"/>
                    </a:cubicBezTo>
                    <a:cubicBezTo>
                      <a:pt x="260" y="1159"/>
                      <a:pt x="249" y="1163"/>
                      <a:pt x="233" y="1164"/>
                    </a:cubicBezTo>
                    <a:cubicBezTo>
                      <a:pt x="216" y="1165"/>
                      <a:pt x="182" y="1162"/>
                      <a:pt x="167" y="1160"/>
                    </a:cubicBezTo>
                    <a:cubicBezTo>
                      <a:pt x="152" y="1157"/>
                      <a:pt x="133" y="1150"/>
                      <a:pt x="133" y="1150"/>
                    </a:cubicBezTo>
                    <a:cubicBezTo>
                      <a:pt x="130" y="1155"/>
                      <a:pt x="130" y="1155"/>
                      <a:pt x="130" y="1155"/>
                    </a:cubicBezTo>
                    <a:cubicBezTo>
                      <a:pt x="130" y="1155"/>
                      <a:pt x="102" y="1154"/>
                      <a:pt x="91" y="1153"/>
                    </a:cubicBezTo>
                    <a:cubicBezTo>
                      <a:pt x="81" y="1151"/>
                      <a:pt x="83" y="1137"/>
                      <a:pt x="83" y="1134"/>
                    </a:cubicBezTo>
                    <a:cubicBezTo>
                      <a:pt x="83" y="1131"/>
                      <a:pt x="82" y="1126"/>
                      <a:pt x="82" y="1126"/>
                    </a:cubicBezTo>
                    <a:cubicBezTo>
                      <a:pt x="82" y="1126"/>
                      <a:pt x="60" y="1127"/>
                      <a:pt x="50" y="1127"/>
                    </a:cubicBezTo>
                    <a:cubicBezTo>
                      <a:pt x="44" y="1127"/>
                      <a:pt x="44" y="1122"/>
                      <a:pt x="44" y="1122"/>
                    </a:cubicBezTo>
                    <a:cubicBezTo>
                      <a:pt x="44" y="1105"/>
                      <a:pt x="44" y="1105"/>
                      <a:pt x="44" y="1105"/>
                    </a:cubicBezTo>
                    <a:cubicBezTo>
                      <a:pt x="44" y="1105"/>
                      <a:pt x="43" y="1096"/>
                      <a:pt x="42" y="1085"/>
                    </a:cubicBezTo>
                    <a:cubicBezTo>
                      <a:pt x="41" y="1074"/>
                      <a:pt x="44" y="1068"/>
                      <a:pt x="44" y="1068"/>
                    </a:cubicBezTo>
                    <a:cubicBezTo>
                      <a:pt x="44" y="1068"/>
                      <a:pt x="37" y="1066"/>
                      <a:pt x="37" y="1062"/>
                    </a:cubicBezTo>
                    <a:cubicBezTo>
                      <a:pt x="38" y="1058"/>
                      <a:pt x="38" y="1045"/>
                      <a:pt x="38" y="1045"/>
                    </a:cubicBezTo>
                    <a:cubicBezTo>
                      <a:pt x="38" y="1045"/>
                      <a:pt x="28" y="1032"/>
                      <a:pt x="23" y="987"/>
                    </a:cubicBezTo>
                    <a:cubicBezTo>
                      <a:pt x="18" y="942"/>
                      <a:pt x="24" y="923"/>
                      <a:pt x="24" y="917"/>
                    </a:cubicBezTo>
                    <a:cubicBezTo>
                      <a:pt x="24" y="911"/>
                      <a:pt x="22" y="853"/>
                      <a:pt x="24" y="828"/>
                    </a:cubicBezTo>
                    <a:cubicBezTo>
                      <a:pt x="27" y="804"/>
                      <a:pt x="39" y="760"/>
                      <a:pt x="39" y="756"/>
                    </a:cubicBezTo>
                    <a:cubicBezTo>
                      <a:pt x="39" y="752"/>
                      <a:pt x="38" y="731"/>
                      <a:pt x="39" y="710"/>
                    </a:cubicBezTo>
                    <a:cubicBezTo>
                      <a:pt x="40" y="689"/>
                      <a:pt x="36" y="654"/>
                      <a:pt x="35" y="647"/>
                    </a:cubicBezTo>
                    <a:cubicBezTo>
                      <a:pt x="34" y="641"/>
                      <a:pt x="32" y="628"/>
                      <a:pt x="32" y="628"/>
                    </a:cubicBezTo>
                    <a:cubicBezTo>
                      <a:pt x="32" y="628"/>
                      <a:pt x="1" y="621"/>
                      <a:pt x="1" y="615"/>
                    </a:cubicBezTo>
                    <a:cubicBezTo>
                      <a:pt x="0" y="608"/>
                      <a:pt x="4" y="551"/>
                      <a:pt x="6" y="511"/>
                    </a:cubicBezTo>
                    <a:cubicBezTo>
                      <a:pt x="8" y="472"/>
                      <a:pt x="6" y="405"/>
                      <a:pt x="5" y="343"/>
                    </a:cubicBezTo>
                    <a:cubicBezTo>
                      <a:pt x="3" y="281"/>
                      <a:pt x="7" y="229"/>
                      <a:pt x="18" y="206"/>
                    </a:cubicBezTo>
                    <a:cubicBezTo>
                      <a:pt x="32" y="174"/>
                      <a:pt x="63" y="145"/>
                      <a:pt x="63" y="145"/>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4"/>
              <p:cNvSpPr>
                <a:spLocks/>
              </p:cNvSpPr>
              <p:nvPr/>
            </p:nvSpPr>
            <p:spPr bwMode="black">
              <a:xfrm>
                <a:off x="5638799" y="3895725"/>
                <a:ext cx="150813" cy="142875"/>
              </a:xfrm>
              <a:custGeom>
                <a:avLst/>
                <a:gdLst/>
                <a:ahLst/>
                <a:cxnLst>
                  <a:cxn ang="0">
                    <a:pos x="0" y="8"/>
                  </a:cxn>
                  <a:cxn ang="0">
                    <a:pos x="3" y="1"/>
                  </a:cxn>
                  <a:cxn ang="0">
                    <a:pos x="29" y="7"/>
                  </a:cxn>
                  <a:cxn ang="0">
                    <a:pos x="69" y="41"/>
                  </a:cxn>
                  <a:cxn ang="0">
                    <a:pos x="84" y="72"/>
                  </a:cxn>
                  <a:cxn ang="0">
                    <a:pos x="77" y="81"/>
                  </a:cxn>
                  <a:cxn ang="0">
                    <a:pos x="51" y="32"/>
                  </a:cxn>
                  <a:cxn ang="0">
                    <a:pos x="15" y="9"/>
                  </a:cxn>
                  <a:cxn ang="0">
                    <a:pos x="0" y="8"/>
                  </a:cxn>
                </a:cxnLst>
                <a:rect l="0" t="0" r="r" b="b"/>
                <a:pathLst>
                  <a:path w="85" h="81">
                    <a:moveTo>
                      <a:pt x="0" y="8"/>
                    </a:moveTo>
                    <a:cubicBezTo>
                      <a:pt x="0" y="8"/>
                      <a:pt x="3" y="3"/>
                      <a:pt x="3" y="1"/>
                    </a:cubicBezTo>
                    <a:cubicBezTo>
                      <a:pt x="4" y="0"/>
                      <a:pt x="20" y="2"/>
                      <a:pt x="29" y="7"/>
                    </a:cubicBezTo>
                    <a:cubicBezTo>
                      <a:pt x="41" y="14"/>
                      <a:pt x="62" y="31"/>
                      <a:pt x="69" y="41"/>
                    </a:cubicBezTo>
                    <a:cubicBezTo>
                      <a:pt x="76" y="52"/>
                      <a:pt x="85" y="65"/>
                      <a:pt x="84" y="72"/>
                    </a:cubicBezTo>
                    <a:cubicBezTo>
                      <a:pt x="82" y="78"/>
                      <a:pt x="77" y="81"/>
                      <a:pt x="77" y="81"/>
                    </a:cubicBezTo>
                    <a:cubicBezTo>
                      <a:pt x="77" y="81"/>
                      <a:pt x="61" y="43"/>
                      <a:pt x="51" y="32"/>
                    </a:cubicBezTo>
                    <a:cubicBezTo>
                      <a:pt x="42" y="20"/>
                      <a:pt x="24" y="11"/>
                      <a:pt x="15" y="9"/>
                    </a:cubicBezTo>
                    <a:cubicBezTo>
                      <a:pt x="6" y="7"/>
                      <a:pt x="0" y="8"/>
                      <a:pt x="0" y="8"/>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5"/>
              <p:cNvSpPr>
                <a:spLocks/>
              </p:cNvSpPr>
              <p:nvPr/>
            </p:nvSpPr>
            <p:spPr bwMode="black">
              <a:xfrm>
                <a:off x="5938837" y="4402138"/>
                <a:ext cx="30163" cy="96837"/>
              </a:xfrm>
              <a:custGeom>
                <a:avLst/>
                <a:gdLst/>
                <a:ahLst/>
                <a:cxnLst>
                  <a:cxn ang="0">
                    <a:pos x="0" y="1"/>
                  </a:cxn>
                  <a:cxn ang="0">
                    <a:pos x="7" y="4"/>
                  </a:cxn>
                  <a:cxn ang="0">
                    <a:pos x="16" y="35"/>
                  </a:cxn>
                  <a:cxn ang="0">
                    <a:pos x="11" y="54"/>
                  </a:cxn>
                  <a:cxn ang="0">
                    <a:pos x="6" y="55"/>
                  </a:cxn>
                  <a:cxn ang="0">
                    <a:pos x="9" y="16"/>
                  </a:cxn>
                  <a:cxn ang="0">
                    <a:pos x="0" y="1"/>
                  </a:cxn>
                </a:cxnLst>
                <a:rect l="0" t="0" r="r" b="b"/>
                <a:pathLst>
                  <a:path w="17" h="55">
                    <a:moveTo>
                      <a:pt x="0" y="1"/>
                    </a:moveTo>
                    <a:cubicBezTo>
                      <a:pt x="0" y="1"/>
                      <a:pt x="4" y="1"/>
                      <a:pt x="7" y="4"/>
                    </a:cubicBezTo>
                    <a:cubicBezTo>
                      <a:pt x="11" y="7"/>
                      <a:pt x="17" y="22"/>
                      <a:pt x="16" y="35"/>
                    </a:cubicBezTo>
                    <a:cubicBezTo>
                      <a:pt x="15" y="48"/>
                      <a:pt x="12" y="54"/>
                      <a:pt x="11" y="54"/>
                    </a:cubicBezTo>
                    <a:cubicBezTo>
                      <a:pt x="9" y="55"/>
                      <a:pt x="6" y="55"/>
                      <a:pt x="6" y="55"/>
                    </a:cubicBezTo>
                    <a:cubicBezTo>
                      <a:pt x="6" y="55"/>
                      <a:pt x="13" y="32"/>
                      <a:pt x="9" y="16"/>
                    </a:cubicBezTo>
                    <a:cubicBezTo>
                      <a:pt x="5" y="0"/>
                      <a:pt x="0" y="1"/>
                      <a:pt x="0"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6"/>
              <p:cNvSpPr>
                <a:spLocks/>
              </p:cNvSpPr>
              <p:nvPr/>
            </p:nvSpPr>
            <p:spPr bwMode="black">
              <a:xfrm>
                <a:off x="5889624" y="4321175"/>
                <a:ext cx="15875" cy="73025"/>
              </a:xfrm>
              <a:custGeom>
                <a:avLst/>
                <a:gdLst/>
                <a:ahLst/>
                <a:cxnLst>
                  <a:cxn ang="0">
                    <a:pos x="1" y="1"/>
                  </a:cxn>
                  <a:cxn ang="0">
                    <a:pos x="1" y="26"/>
                  </a:cxn>
                  <a:cxn ang="0">
                    <a:pos x="0" y="41"/>
                  </a:cxn>
                  <a:cxn ang="0">
                    <a:pos x="5" y="41"/>
                  </a:cxn>
                  <a:cxn ang="0">
                    <a:pos x="8" y="14"/>
                  </a:cxn>
                  <a:cxn ang="0">
                    <a:pos x="5" y="1"/>
                  </a:cxn>
                  <a:cxn ang="0">
                    <a:pos x="1" y="1"/>
                  </a:cxn>
                </a:cxnLst>
                <a:rect l="0" t="0" r="r" b="b"/>
                <a:pathLst>
                  <a:path w="9" h="41">
                    <a:moveTo>
                      <a:pt x="1" y="1"/>
                    </a:moveTo>
                    <a:cubicBezTo>
                      <a:pt x="1" y="1"/>
                      <a:pt x="1" y="21"/>
                      <a:pt x="1" y="26"/>
                    </a:cubicBezTo>
                    <a:cubicBezTo>
                      <a:pt x="0" y="32"/>
                      <a:pt x="0" y="41"/>
                      <a:pt x="0" y="41"/>
                    </a:cubicBezTo>
                    <a:cubicBezTo>
                      <a:pt x="5" y="41"/>
                      <a:pt x="5" y="41"/>
                      <a:pt x="5" y="41"/>
                    </a:cubicBezTo>
                    <a:cubicBezTo>
                      <a:pt x="5" y="41"/>
                      <a:pt x="9" y="25"/>
                      <a:pt x="8" y="14"/>
                    </a:cubicBezTo>
                    <a:cubicBezTo>
                      <a:pt x="7" y="4"/>
                      <a:pt x="7" y="1"/>
                      <a:pt x="5" y="1"/>
                    </a:cubicBezTo>
                    <a:cubicBezTo>
                      <a:pt x="4" y="0"/>
                      <a:pt x="1" y="1"/>
                      <a:pt x="1"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p:cNvGrpSpPr/>
          <p:nvPr/>
        </p:nvGrpSpPr>
        <p:grpSpPr>
          <a:xfrm>
            <a:off x="3123447" y="1563689"/>
            <a:ext cx="2593521" cy="4789610"/>
            <a:chOff x="3123447" y="1563689"/>
            <a:chExt cx="2593521" cy="4789610"/>
          </a:xfrm>
        </p:grpSpPr>
        <p:grpSp>
          <p:nvGrpSpPr>
            <p:cNvPr id="28" name="Group 27"/>
            <p:cNvGrpSpPr/>
            <p:nvPr/>
          </p:nvGrpSpPr>
          <p:grpSpPr>
            <a:xfrm>
              <a:off x="3123447" y="1563689"/>
              <a:ext cx="2593521" cy="4789610"/>
              <a:chOff x="3123447" y="1563689"/>
              <a:chExt cx="2593521" cy="4789610"/>
            </a:xfrm>
          </p:grpSpPr>
          <p:sp>
            <p:nvSpPr>
              <p:cNvPr id="30" name="&quot;GLASS&quot;; Transparent to White Linear; Reflection; Stroke"/>
              <p:cNvSpPr/>
              <p:nvPr/>
            </p:nvSpPr>
            <p:spPr bwMode="auto">
              <a:xfrm>
                <a:off x="3123447" y="1563689"/>
                <a:ext cx="2593521" cy="4789610"/>
              </a:xfrm>
              <a:prstGeom prst="roundRect">
                <a:avLst>
                  <a:gd name="adj" fmla="val 0"/>
                </a:avLst>
              </a:prstGeom>
              <a:gradFill flip="none" rotWithShape="1">
                <a:gsLst>
                  <a:gs pos="0">
                    <a:srgbClr val="021B84"/>
                  </a:gs>
                  <a:gs pos="39999">
                    <a:srgbClr val="0070C0"/>
                  </a:gs>
                  <a:gs pos="70000">
                    <a:srgbClr val="00B0F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31" name="Rectangle 30"/>
              <p:cNvSpPr/>
              <p:nvPr/>
            </p:nvSpPr>
            <p:spPr>
              <a:xfrm>
                <a:off x="3124201" y="1666875"/>
                <a:ext cx="2590800"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Make It</a:t>
                </a:r>
                <a:b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Easier</a:t>
                </a:r>
              </a:p>
            </p:txBody>
          </p:sp>
        </p:grpSp>
        <p:sp>
          <p:nvSpPr>
            <p:cNvPr id="29" name="Freeform 6"/>
            <p:cNvSpPr>
              <a:spLocks noEditPoints="1"/>
            </p:cNvSpPr>
            <p:nvPr/>
          </p:nvSpPr>
          <p:spPr bwMode="invGray">
            <a:xfrm>
              <a:off x="3886200" y="3270137"/>
              <a:ext cx="1030221" cy="2846621"/>
            </a:xfrm>
            <a:custGeom>
              <a:avLst/>
              <a:gdLst/>
              <a:ahLst/>
              <a:cxnLst>
                <a:cxn ang="0">
                  <a:pos x="447" y="304"/>
                </a:cxn>
                <a:cxn ang="0">
                  <a:pos x="392" y="249"/>
                </a:cxn>
                <a:cxn ang="0">
                  <a:pos x="334" y="227"/>
                </a:cxn>
                <a:cxn ang="0">
                  <a:pos x="279" y="209"/>
                </a:cxn>
                <a:cxn ang="0">
                  <a:pos x="257" y="185"/>
                </a:cxn>
                <a:cxn ang="0">
                  <a:pos x="274" y="120"/>
                </a:cxn>
                <a:cxn ang="0">
                  <a:pos x="266" y="78"/>
                </a:cxn>
                <a:cxn ang="0">
                  <a:pos x="266" y="67"/>
                </a:cxn>
                <a:cxn ang="0">
                  <a:pos x="262" y="44"/>
                </a:cxn>
                <a:cxn ang="0">
                  <a:pos x="224" y="13"/>
                </a:cxn>
                <a:cxn ang="0">
                  <a:pos x="203" y="4"/>
                </a:cxn>
                <a:cxn ang="0">
                  <a:pos x="175" y="0"/>
                </a:cxn>
                <a:cxn ang="0">
                  <a:pos x="150" y="8"/>
                </a:cxn>
                <a:cxn ang="0">
                  <a:pos x="120" y="35"/>
                </a:cxn>
                <a:cxn ang="0">
                  <a:pos x="110" y="58"/>
                </a:cxn>
                <a:cxn ang="0">
                  <a:pos x="110" y="58"/>
                </a:cxn>
                <a:cxn ang="0">
                  <a:pos x="110" y="62"/>
                </a:cxn>
                <a:cxn ang="0">
                  <a:pos x="108" y="76"/>
                </a:cxn>
                <a:cxn ang="0">
                  <a:pos x="111" y="111"/>
                </a:cxn>
                <a:cxn ang="0">
                  <a:pos x="126" y="181"/>
                </a:cxn>
                <a:cxn ang="0">
                  <a:pos x="157" y="234"/>
                </a:cxn>
                <a:cxn ang="0">
                  <a:pos x="133" y="277"/>
                </a:cxn>
                <a:cxn ang="0">
                  <a:pos x="70" y="329"/>
                </a:cxn>
                <a:cxn ang="0">
                  <a:pos x="60" y="402"/>
                </a:cxn>
                <a:cxn ang="0">
                  <a:pos x="35" y="569"/>
                </a:cxn>
                <a:cxn ang="0">
                  <a:pos x="29" y="658"/>
                </a:cxn>
                <a:cxn ang="0">
                  <a:pos x="22" y="772"/>
                </a:cxn>
                <a:cxn ang="0">
                  <a:pos x="2" y="874"/>
                </a:cxn>
                <a:cxn ang="0">
                  <a:pos x="32" y="924"/>
                </a:cxn>
                <a:cxn ang="0">
                  <a:pos x="60" y="920"/>
                </a:cxn>
                <a:cxn ang="0">
                  <a:pos x="103" y="1269"/>
                </a:cxn>
                <a:cxn ang="0">
                  <a:pos x="120" y="1468"/>
                </a:cxn>
                <a:cxn ang="0">
                  <a:pos x="84" y="1502"/>
                </a:cxn>
                <a:cxn ang="0">
                  <a:pos x="58" y="1530"/>
                </a:cxn>
                <a:cxn ang="0">
                  <a:pos x="118" y="1549"/>
                </a:cxn>
                <a:cxn ang="0">
                  <a:pos x="198" y="1524"/>
                </a:cxn>
                <a:cxn ang="0">
                  <a:pos x="243" y="1485"/>
                </a:cxn>
                <a:cxn ang="0">
                  <a:pos x="257" y="1501"/>
                </a:cxn>
                <a:cxn ang="0">
                  <a:pos x="243" y="1542"/>
                </a:cxn>
                <a:cxn ang="0">
                  <a:pos x="234" y="1567"/>
                </a:cxn>
                <a:cxn ang="0">
                  <a:pos x="342" y="1554"/>
                </a:cxn>
                <a:cxn ang="0">
                  <a:pos x="350" y="1500"/>
                </a:cxn>
                <a:cxn ang="0">
                  <a:pos x="376" y="1249"/>
                </a:cxn>
                <a:cxn ang="0">
                  <a:pos x="369" y="947"/>
                </a:cxn>
                <a:cxn ang="0">
                  <a:pos x="370" y="720"/>
                </a:cxn>
                <a:cxn ang="0">
                  <a:pos x="438" y="671"/>
                </a:cxn>
                <a:cxn ang="0">
                  <a:pos x="500" y="627"/>
                </a:cxn>
                <a:cxn ang="0">
                  <a:pos x="559" y="553"/>
                </a:cxn>
                <a:cxn ang="0">
                  <a:pos x="556" y="431"/>
                </a:cxn>
                <a:cxn ang="0">
                  <a:pos x="441" y="549"/>
                </a:cxn>
                <a:cxn ang="0">
                  <a:pos x="420" y="603"/>
                </a:cxn>
                <a:cxn ang="0">
                  <a:pos x="376" y="654"/>
                </a:cxn>
                <a:cxn ang="0">
                  <a:pos x="339" y="621"/>
                </a:cxn>
                <a:cxn ang="0">
                  <a:pos x="417" y="544"/>
                </a:cxn>
                <a:cxn ang="0">
                  <a:pos x="449" y="491"/>
                </a:cxn>
                <a:cxn ang="0">
                  <a:pos x="463" y="519"/>
                </a:cxn>
              </a:cxnLst>
              <a:rect l="0" t="0" r="r" b="b"/>
              <a:pathLst>
                <a:path w="581" h="1585">
                  <a:moveTo>
                    <a:pt x="556" y="431"/>
                  </a:moveTo>
                  <a:cubicBezTo>
                    <a:pt x="553" y="427"/>
                    <a:pt x="529" y="394"/>
                    <a:pt x="487" y="350"/>
                  </a:cubicBezTo>
                  <a:cubicBezTo>
                    <a:pt x="484" y="348"/>
                    <a:pt x="460" y="322"/>
                    <a:pt x="447" y="304"/>
                  </a:cubicBezTo>
                  <a:cubicBezTo>
                    <a:pt x="444" y="300"/>
                    <a:pt x="437" y="286"/>
                    <a:pt x="426" y="276"/>
                  </a:cubicBezTo>
                  <a:cubicBezTo>
                    <a:pt x="422" y="272"/>
                    <a:pt x="422" y="270"/>
                    <a:pt x="411" y="262"/>
                  </a:cubicBezTo>
                  <a:cubicBezTo>
                    <a:pt x="408" y="258"/>
                    <a:pt x="396" y="251"/>
                    <a:pt x="392" y="249"/>
                  </a:cubicBezTo>
                  <a:cubicBezTo>
                    <a:pt x="388" y="247"/>
                    <a:pt x="392" y="246"/>
                    <a:pt x="376" y="243"/>
                  </a:cubicBezTo>
                  <a:cubicBezTo>
                    <a:pt x="369" y="241"/>
                    <a:pt x="358" y="237"/>
                    <a:pt x="354" y="235"/>
                  </a:cubicBezTo>
                  <a:cubicBezTo>
                    <a:pt x="349" y="233"/>
                    <a:pt x="346" y="228"/>
                    <a:pt x="334" y="227"/>
                  </a:cubicBezTo>
                  <a:cubicBezTo>
                    <a:pt x="313" y="224"/>
                    <a:pt x="323" y="222"/>
                    <a:pt x="311" y="220"/>
                  </a:cubicBezTo>
                  <a:cubicBezTo>
                    <a:pt x="302" y="219"/>
                    <a:pt x="298" y="217"/>
                    <a:pt x="295" y="216"/>
                  </a:cubicBezTo>
                  <a:cubicBezTo>
                    <a:pt x="292" y="214"/>
                    <a:pt x="290" y="219"/>
                    <a:pt x="279" y="209"/>
                  </a:cubicBezTo>
                  <a:cubicBezTo>
                    <a:pt x="275" y="206"/>
                    <a:pt x="274" y="205"/>
                    <a:pt x="271" y="205"/>
                  </a:cubicBezTo>
                  <a:cubicBezTo>
                    <a:pt x="270" y="205"/>
                    <a:pt x="269" y="203"/>
                    <a:pt x="265" y="199"/>
                  </a:cubicBezTo>
                  <a:cubicBezTo>
                    <a:pt x="262" y="194"/>
                    <a:pt x="260" y="190"/>
                    <a:pt x="257" y="185"/>
                  </a:cubicBezTo>
                  <a:cubicBezTo>
                    <a:pt x="255" y="182"/>
                    <a:pt x="254" y="189"/>
                    <a:pt x="254" y="168"/>
                  </a:cubicBezTo>
                  <a:cubicBezTo>
                    <a:pt x="254" y="155"/>
                    <a:pt x="253" y="164"/>
                    <a:pt x="260" y="159"/>
                  </a:cubicBezTo>
                  <a:cubicBezTo>
                    <a:pt x="266" y="153"/>
                    <a:pt x="267" y="148"/>
                    <a:pt x="274" y="120"/>
                  </a:cubicBezTo>
                  <a:cubicBezTo>
                    <a:pt x="275" y="115"/>
                    <a:pt x="277" y="100"/>
                    <a:pt x="268" y="99"/>
                  </a:cubicBezTo>
                  <a:cubicBezTo>
                    <a:pt x="265" y="98"/>
                    <a:pt x="266" y="98"/>
                    <a:pt x="267" y="92"/>
                  </a:cubicBezTo>
                  <a:cubicBezTo>
                    <a:pt x="267" y="86"/>
                    <a:pt x="266" y="80"/>
                    <a:pt x="266" y="78"/>
                  </a:cubicBezTo>
                  <a:cubicBezTo>
                    <a:pt x="267" y="79"/>
                    <a:pt x="266" y="76"/>
                    <a:pt x="268" y="79"/>
                  </a:cubicBezTo>
                  <a:cubicBezTo>
                    <a:pt x="267" y="77"/>
                    <a:pt x="267" y="76"/>
                    <a:pt x="266" y="75"/>
                  </a:cubicBezTo>
                  <a:cubicBezTo>
                    <a:pt x="265" y="73"/>
                    <a:pt x="267" y="72"/>
                    <a:pt x="266" y="67"/>
                  </a:cubicBezTo>
                  <a:cubicBezTo>
                    <a:pt x="264" y="62"/>
                    <a:pt x="265" y="54"/>
                    <a:pt x="262" y="48"/>
                  </a:cubicBezTo>
                  <a:cubicBezTo>
                    <a:pt x="263" y="49"/>
                    <a:pt x="262" y="49"/>
                    <a:pt x="264" y="50"/>
                  </a:cubicBezTo>
                  <a:cubicBezTo>
                    <a:pt x="264" y="49"/>
                    <a:pt x="263" y="48"/>
                    <a:pt x="262" y="44"/>
                  </a:cubicBezTo>
                  <a:cubicBezTo>
                    <a:pt x="260" y="41"/>
                    <a:pt x="261" y="36"/>
                    <a:pt x="241" y="22"/>
                  </a:cubicBezTo>
                  <a:cubicBezTo>
                    <a:pt x="240" y="21"/>
                    <a:pt x="239" y="19"/>
                    <a:pt x="236" y="18"/>
                  </a:cubicBezTo>
                  <a:cubicBezTo>
                    <a:pt x="233" y="18"/>
                    <a:pt x="224" y="14"/>
                    <a:pt x="224" y="13"/>
                  </a:cubicBezTo>
                  <a:cubicBezTo>
                    <a:pt x="223" y="12"/>
                    <a:pt x="222" y="10"/>
                    <a:pt x="219" y="9"/>
                  </a:cubicBezTo>
                  <a:cubicBezTo>
                    <a:pt x="216" y="8"/>
                    <a:pt x="212" y="8"/>
                    <a:pt x="210" y="7"/>
                  </a:cubicBezTo>
                  <a:cubicBezTo>
                    <a:pt x="207" y="7"/>
                    <a:pt x="207" y="4"/>
                    <a:pt x="203" y="4"/>
                  </a:cubicBezTo>
                  <a:cubicBezTo>
                    <a:pt x="199" y="5"/>
                    <a:pt x="199" y="3"/>
                    <a:pt x="197" y="3"/>
                  </a:cubicBezTo>
                  <a:cubicBezTo>
                    <a:pt x="194" y="3"/>
                    <a:pt x="191" y="0"/>
                    <a:pt x="186" y="1"/>
                  </a:cubicBezTo>
                  <a:cubicBezTo>
                    <a:pt x="182" y="3"/>
                    <a:pt x="177" y="0"/>
                    <a:pt x="175" y="0"/>
                  </a:cubicBezTo>
                  <a:cubicBezTo>
                    <a:pt x="173" y="0"/>
                    <a:pt x="170" y="2"/>
                    <a:pt x="168" y="4"/>
                  </a:cubicBezTo>
                  <a:cubicBezTo>
                    <a:pt x="166" y="6"/>
                    <a:pt x="165" y="8"/>
                    <a:pt x="162" y="7"/>
                  </a:cubicBezTo>
                  <a:cubicBezTo>
                    <a:pt x="159" y="5"/>
                    <a:pt x="153" y="6"/>
                    <a:pt x="150" y="8"/>
                  </a:cubicBezTo>
                  <a:cubicBezTo>
                    <a:pt x="149" y="9"/>
                    <a:pt x="141" y="13"/>
                    <a:pt x="138" y="16"/>
                  </a:cubicBezTo>
                  <a:cubicBezTo>
                    <a:pt x="134" y="20"/>
                    <a:pt x="143" y="14"/>
                    <a:pt x="133" y="22"/>
                  </a:cubicBezTo>
                  <a:cubicBezTo>
                    <a:pt x="123" y="29"/>
                    <a:pt x="122" y="33"/>
                    <a:pt x="120" y="35"/>
                  </a:cubicBezTo>
                  <a:cubicBezTo>
                    <a:pt x="118" y="38"/>
                    <a:pt x="112" y="47"/>
                    <a:pt x="111" y="51"/>
                  </a:cubicBezTo>
                  <a:cubicBezTo>
                    <a:pt x="110" y="53"/>
                    <a:pt x="110" y="57"/>
                    <a:pt x="108" y="61"/>
                  </a:cubicBezTo>
                  <a:cubicBezTo>
                    <a:pt x="109" y="60"/>
                    <a:pt x="110" y="59"/>
                    <a:pt x="110" y="58"/>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10" y="59"/>
                    <a:pt x="109" y="62"/>
                    <a:pt x="108" y="64"/>
                  </a:cubicBezTo>
                  <a:cubicBezTo>
                    <a:pt x="109" y="63"/>
                    <a:pt x="110" y="62"/>
                    <a:pt x="110" y="62"/>
                  </a:cubicBezTo>
                  <a:cubicBezTo>
                    <a:pt x="110" y="62"/>
                    <a:pt x="109" y="70"/>
                    <a:pt x="107" y="72"/>
                  </a:cubicBezTo>
                  <a:cubicBezTo>
                    <a:pt x="107" y="71"/>
                    <a:pt x="110" y="70"/>
                    <a:pt x="110" y="70"/>
                  </a:cubicBezTo>
                  <a:cubicBezTo>
                    <a:pt x="110" y="70"/>
                    <a:pt x="108" y="72"/>
                    <a:pt x="108" y="76"/>
                  </a:cubicBezTo>
                  <a:cubicBezTo>
                    <a:pt x="108" y="79"/>
                    <a:pt x="109" y="83"/>
                    <a:pt x="109" y="86"/>
                  </a:cubicBezTo>
                  <a:cubicBezTo>
                    <a:pt x="111" y="84"/>
                    <a:pt x="113" y="102"/>
                    <a:pt x="113" y="104"/>
                  </a:cubicBezTo>
                  <a:cubicBezTo>
                    <a:pt x="114" y="109"/>
                    <a:pt x="109" y="106"/>
                    <a:pt x="111" y="111"/>
                  </a:cubicBezTo>
                  <a:cubicBezTo>
                    <a:pt x="112" y="116"/>
                    <a:pt x="113" y="128"/>
                    <a:pt x="114" y="132"/>
                  </a:cubicBezTo>
                  <a:cubicBezTo>
                    <a:pt x="116" y="136"/>
                    <a:pt x="115" y="138"/>
                    <a:pt x="115" y="143"/>
                  </a:cubicBezTo>
                  <a:cubicBezTo>
                    <a:pt x="116" y="149"/>
                    <a:pt x="121" y="172"/>
                    <a:pt x="126" y="181"/>
                  </a:cubicBezTo>
                  <a:cubicBezTo>
                    <a:pt x="127" y="185"/>
                    <a:pt x="132" y="199"/>
                    <a:pt x="154" y="220"/>
                  </a:cubicBezTo>
                  <a:cubicBezTo>
                    <a:pt x="157" y="223"/>
                    <a:pt x="158" y="224"/>
                    <a:pt x="159" y="227"/>
                  </a:cubicBezTo>
                  <a:cubicBezTo>
                    <a:pt x="159" y="229"/>
                    <a:pt x="157" y="227"/>
                    <a:pt x="157" y="234"/>
                  </a:cubicBezTo>
                  <a:cubicBezTo>
                    <a:pt x="158" y="241"/>
                    <a:pt x="159" y="246"/>
                    <a:pt x="159" y="251"/>
                  </a:cubicBezTo>
                  <a:cubicBezTo>
                    <a:pt x="159" y="256"/>
                    <a:pt x="160" y="256"/>
                    <a:pt x="155" y="258"/>
                  </a:cubicBezTo>
                  <a:cubicBezTo>
                    <a:pt x="151" y="261"/>
                    <a:pt x="140" y="268"/>
                    <a:pt x="133" y="277"/>
                  </a:cubicBezTo>
                  <a:cubicBezTo>
                    <a:pt x="131" y="280"/>
                    <a:pt x="114" y="284"/>
                    <a:pt x="103" y="296"/>
                  </a:cubicBezTo>
                  <a:cubicBezTo>
                    <a:pt x="101" y="298"/>
                    <a:pt x="90" y="306"/>
                    <a:pt x="84" y="311"/>
                  </a:cubicBezTo>
                  <a:cubicBezTo>
                    <a:pt x="81" y="313"/>
                    <a:pt x="72" y="324"/>
                    <a:pt x="70" y="329"/>
                  </a:cubicBezTo>
                  <a:cubicBezTo>
                    <a:pt x="68" y="335"/>
                    <a:pt x="65" y="352"/>
                    <a:pt x="61" y="363"/>
                  </a:cubicBezTo>
                  <a:cubicBezTo>
                    <a:pt x="60" y="366"/>
                    <a:pt x="59" y="367"/>
                    <a:pt x="59" y="374"/>
                  </a:cubicBezTo>
                  <a:cubicBezTo>
                    <a:pt x="60" y="380"/>
                    <a:pt x="60" y="395"/>
                    <a:pt x="60" y="402"/>
                  </a:cubicBezTo>
                  <a:cubicBezTo>
                    <a:pt x="61" y="408"/>
                    <a:pt x="62" y="408"/>
                    <a:pt x="59" y="416"/>
                  </a:cubicBezTo>
                  <a:cubicBezTo>
                    <a:pt x="57" y="424"/>
                    <a:pt x="44" y="489"/>
                    <a:pt x="43" y="496"/>
                  </a:cubicBezTo>
                  <a:cubicBezTo>
                    <a:pt x="42" y="503"/>
                    <a:pt x="35" y="530"/>
                    <a:pt x="35" y="569"/>
                  </a:cubicBezTo>
                  <a:cubicBezTo>
                    <a:pt x="34" y="590"/>
                    <a:pt x="34" y="591"/>
                    <a:pt x="32" y="605"/>
                  </a:cubicBezTo>
                  <a:cubicBezTo>
                    <a:pt x="32" y="610"/>
                    <a:pt x="33" y="637"/>
                    <a:pt x="33" y="643"/>
                  </a:cubicBezTo>
                  <a:cubicBezTo>
                    <a:pt x="33" y="652"/>
                    <a:pt x="31" y="646"/>
                    <a:pt x="29" y="658"/>
                  </a:cubicBezTo>
                  <a:cubicBezTo>
                    <a:pt x="28" y="663"/>
                    <a:pt x="19" y="686"/>
                    <a:pt x="20" y="730"/>
                  </a:cubicBezTo>
                  <a:cubicBezTo>
                    <a:pt x="20" y="733"/>
                    <a:pt x="18" y="740"/>
                    <a:pt x="21" y="753"/>
                  </a:cubicBezTo>
                  <a:cubicBezTo>
                    <a:pt x="21" y="757"/>
                    <a:pt x="22" y="760"/>
                    <a:pt x="22" y="772"/>
                  </a:cubicBezTo>
                  <a:cubicBezTo>
                    <a:pt x="22" y="777"/>
                    <a:pt x="23" y="803"/>
                    <a:pt x="22" y="806"/>
                  </a:cubicBezTo>
                  <a:cubicBezTo>
                    <a:pt x="22" y="810"/>
                    <a:pt x="23" y="815"/>
                    <a:pt x="4" y="856"/>
                  </a:cubicBezTo>
                  <a:cubicBezTo>
                    <a:pt x="1" y="863"/>
                    <a:pt x="0" y="862"/>
                    <a:pt x="2" y="874"/>
                  </a:cubicBezTo>
                  <a:cubicBezTo>
                    <a:pt x="3" y="879"/>
                    <a:pt x="5" y="899"/>
                    <a:pt x="6" y="902"/>
                  </a:cubicBezTo>
                  <a:cubicBezTo>
                    <a:pt x="6" y="904"/>
                    <a:pt x="8" y="905"/>
                    <a:pt x="14" y="911"/>
                  </a:cubicBezTo>
                  <a:cubicBezTo>
                    <a:pt x="17" y="914"/>
                    <a:pt x="21" y="922"/>
                    <a:pt x="32" y="924"/>
                  </a:cubicBezTo>
                  <a:cubicBezTo>
                    <a:pt x="35" y="925"/>
                    <a:pt x="44" y="931"/>
                    <a:pt x="45" y="925"/>
                  </a:cubicBezTo>
                  <a:cubicBezTo>
                    <a:pt x="46" y="920"/>
                    <a:pt x="45" y="922"/>
                    <a:pt x="51" y="920"/>
                  </a:cubicBezTo>
                  <a:cubicBezTo>
                    <a:pt x="60" y="918"/>
                    <a:pt x="60" y="916"/>
                    <a:pt x="60" y="920"/>
                  </a:cubicBezTo>
                  <a:cubicBezTo>
                    <a:pt x="60" y="925"/>
                    <a:pt x="64" y="957"/>
                    <a:pt x="68" y="1063"/>
                  </a:cubicBezTo>
                  <a:cubicBezTo>
                    <a:pt x="69" y="1067"/>
                    <a:pt x="69" y="1137"/>
                    <a:pt x="78" y="1180"/>
                  </a:cubicBezTo>
                  <a:cubicBezTo>
                    <a:pt x="79" y="1185"/>
                    <a:pt x="100" y="1255"/>
                    <a:pt x="103" y="1269"/>
                  </a:cubicBezTo>
                  <a:cubicBezTo>
                    <a:pt x="105" y="1280"/>
                    <a:pt x="105" y="1280"/>
                    <a:pt x="105" y="1294"/>
                  </a:cubicBezTo>
                  <a:cubicBezTo>
                    <a:pt x="105" y="1300"/>
                    <a:pt x="102" y="1382"/>
                    <a:pt x="102" y="1388"/>
                  </a:cubicBezTo>
                  <a:cubicBezTo>
                    <a:pt x="103" y="1394"/>
                    <a:pt x="101" y="1412"/>
                    <a:pt x="120" y="1468"/>
                  </a:cubicBezTo>
                  <a:cubicBezTo>
                    <a:pt x="122" y="1475"/>
                    <a:pt x="126" y="1472"/>
                    <a:pt x="119" y="1478"/>
                  </a:cubicBezTo>
                  <a:cubicBezTo>
                    <a:pt x="116" y="1481"/>
                    <a:pt x="121" y="1480"/>
                    <a:pt x="114" y="1485"/>
                  </a:cubicBezTo>
                  <a:cubicBezTo>
                    <a:pt x="107" y="1490"/>
                    <a:pt x="105" y="1494"/>
                    <a:pt x="84" y="1502"/>
                  </a:cubicBezTo>
                  <a:cubicBezTo>
                    <a:pt x="81" y="1503"/>
                    <a:pt x="70" y="1505"/>
                    <a:pt x="66" y="1510"/>
                  </a:cubicBezTo>
                  <a:cubicBezTo>
                    <a:pt x="63" y="1513"/>
                    <a:pt x="59" y="1516"/>
                    <a:pt x="61" y="1526"/>
                  </a:cubicBezTo>
                  <a:cubicBezTo>
                    <a:pt x="61" y="1528"/>
                    <a:pt x="62" y="1529"/>
                    <a:pt x="58" y="1530"/>
                  </a:cubicBezTo>
                  <a:cubicBezTo>
                    <a:pt x="55" y="1532"/>
                    <a:pt x="56" y="1531"/>
                    <a:pt x="55" y="1536"/>
                  </a:cubicBezTo>
                  <a:cubicBezTo>
                    <a:pt x="55" y="1540"/>
                    <a:pt x="55" y="1541"/>
                    <a:pt x="62" y="1544"/>
                  </a:cubicBezTo>
                  <a:cubicBezTo>
                    <a:pt x="66" y="1545"/>
                    <a:pt x="89" y="1550"/>
                    <a:pt x="118" y="1549"/>
                  </a:cubicBezTo>
                  <a:cubicBezTo>
                    <a:pt x="122" y="1549"/>
                    <a:pt x="135" y="1550"/>
                    <a:pt x="168" y="1540"/>
                  </a:cubicBezTo>
                  <a:cubicBezTo>
                    <a:pt x="172" y="1538"/>
                    <a:pt x="172" y="1523"/>
                    <a:pt x="188" y="1518"/>
                  </a:cubicBezTo>
                  <a:cubicBezTo>
                    <a:pt x="189" y="1518"/>
                    <a:pt x="190" y="1520"/>
                    <a:pt x="198" y="1524"/>
                  </a:cubicBezTo>
                  <a:cubicBezTo>
                    <a:pt x="207" y="1527"/>
                    <a:pt x="205" y="1528"/>
                    <a:pt x="234" y="1521"/>
                  </a:cubicBezTo>
                  <a:cubicBezTo>
                    <a:pt x="249" y="1517"/>
                    <a:pt x="247" y="1516"/>
                    <a:pt x="247" y="1501"/>
                  </a:cubicBezTo>
                  <a:cubicBezTo>
                    <a:pt x="246" y="1492"/>
                    <a:pt x="245" y="1486"/>
                    <a:pt x="243" y="1485"/>
                  </a:cubicBezTo>
                  <a:cubicBezTo>
                    <a:pt x="241" y="1483"/>
                    <a:pt x="243" y="1481"/>
                    <a:pt x="243" y="1477"/>
                  </a:cubicBezTo>
                  <a:cubicBezTo>
                    <a:pt x="243" y="1473"/>
                    <a:pt x="243" y="1470"/>
                    <a:pt x="246" y="1477"/>
                  </a:cubicBezTo>
                  <a:cubicBezTo>
                    <a:pt x="249" y="1484"/>
                    <a:pt x="256" y="1499"/>
                    <a:pt x="257" y="1501"/>
                  </a:cubicBezTo>
                  <a:cubicBezTo>
                    <a:pt x="261" y="1506"/>
                    <a:pt x="262" y="1503"/>
                    <a:pt x="258" y="1507"/>
                  </a:cubicBezTo>
                  <a:cubicBezTo>
                    <a:pt x="255" y="1511"/>
                    <a:pt x="246" y="1528"/>
                    <a:pt x="247" y="1530"/>
                  </a:cubicBezTo>
                  <a:cubicBezTo>
                    <a:pt x="247" y="1533"/>
                    <a:pt x="244" y="1540"/>
                    <a:pt x="243" y="1542"/>
                  </a:cubicBezTo>
                  <a:cubicBezTo>
                    <a:pt x="242" y="1544"/>
                    <a:pt x="240" y="1550"/>
                    <a:pt x="240" y="1553"/>
                  </a:cubicBezTo>
                  <a:cubicBezTo>
                    <a:pt x="240" y="1557"/>
                    <a:pt x="238" y="1558"/>
                    <a:pt x="237" y="1559"/>
                  </a:cubicBezTo>
                  <a:cubicBezTo>
                    <a:pt x="236" y="1561"/>
                    <a:pt x="234" y="1562"/>
                    <a:pt x="234" y="1567"/>
                  </a:cubicBezTo>
                  <a:cubicBezTo>
                    <a:pt x="234" y="1572"/>
                    <a:pt x="234" y="1577"/>
                    <a:pt x="260" y="1580"/>
                  </a:cubicBezTo>
                  <a:cubicBezTo>
                    <a:pt x="265" y="1580"/>
                    <a:pt x="299" y="1585"/>
                    <a:pt x="322" y="1575"/>
                  </a:cubicBezTo>
                  <a:cubicBezTo>
                    <a:pt x="339" y="1568"/>
                    <a:pt x="342" y="1561"/>
                    <a:pt x="342" y="1554"/>
                  </a:cubicBezTo>
                  <a:cubicBezTo>
                    <a:pt x="343" y="1542"/>
                    <a:pt x="340" y="1549"/>
                    <a:pt x="348" y="1542"/>
                  </a:cubicBezTo>
                  <a:cubicBezTo>
                    <a:pt x="352" y="1539"/>
                    <a:pt x="350" y="1534"/>
                    <a:pt x="350" y="1523"/>
                  </a:cubicBezTo>
                  <a:cubicBezTo>
                    <a:pt x="352" y="1497"/>
                    <a:pt x="345" y="1510"/>
                    <a:pt x="350" y="1500"/>
                  </a:cubicBezTo>
                  <a:cubicBezTo>
                    <a:pt x="353" y="1494"/>
                    <a:pt x="351" y="1494"/>
                    <a:pt x="367" y="1428"/>
                  </a:cubicBezTo>
                  <a:cubicBezTo>
                    <a:pt x="366" y="1434"/>
                    <a:pt x="379" y="1389"/>
                    <a:pt x="380" y="1368"/>
                  </a:cubicBezTo>
                  <a:cubicBezTo>
                    <a:pt x="381" y="1365"/>
                    <a:pt x="381" y="1309"/>
                    <a:pt x="376" y="1249"/>
                  </a:cubicBezTo>
                  <a:cubicBezTo>
                    <a:pt x="375" y="1244"/>
                    <a:pt x="362" y="1173"/>
                    <a:pt x="369" y="1139"/>
                  </a:cubicBezTo>
                  <a:cubicBezTo>
                    <a:pt x="370" y="1133"/>
                    <a:pt x="373" y="1106"/>
                    <a:pt x="368" y="1035"/>
                  </a:cubicBezTo>
                  <a:cubicBezTo>
                    <a:pt x="368" y="1030"/>
                    <a:pt x="363" y="999"/>
                    <a:pt x="369" y="947"/>
                  </a:cubicBezTo>
                  <a:cubicBezTo>
                    <a:pt x="370" y="942"/>
                    <a:pt x="369" y="841"/>
                    <a:pt x="368" y="825"/>
                  </a:cubicBezTo>
                  <a:cubicBezTo>
                    <a:pt x="368" y="817"/>
                    <a:pt x="379" y="776"/>
                    <a:pt x="366" y="725"/>
                  </a:cubicBezTo>
                  <a:cubicBezTo>
                    <a:pt x="364" y="720"/>
                    <a:pt x="363" y="722"/>
                    <a:pt x="370" y="720"/>
                  </a:cubicBezTo>
                  <a:cubicBezTo>
                    <a:pt x="377" y="718"/>
                    <a:pt x="399" y="710"/>
                    <a:pt x="414" y="691"/>
                  </a:cubicBezTo>
                  <a:cubicBezTo>
                    <a:pt x="417" y="687"/>
                    <a:pt x="414" y="692"/>
                    <a:pt x="423" y="689"/>
                  </a:cubicBezTo>
                  <a:cubicBezTo>
                    <a:pt x="430" y="686"/>
                    <a:pt x="436" y="676"/>
                    <a:pt x="438" y="671"/>
                  </a:cubicBezTo>
                  <a:cubicBezTo>
                    <a:pt x="441" y="666"/>
                    <a:pt x="454" y="657"/>
                    <a:pt x="460" y="652"/>
                  </a:cubicBezTo>
                  <a:cubicBezTo>
                    <a:pt x="466" y="647"/>
                    <a:pt x="478" y="643"/>
                    <a:pt x="483" y="645"/>
                  </a:cubicBezTo>
                  <a:cubicBezTo>
                    <a:pt x="486" y="646"/>
                    <a:pt x="489" y="645"/>
                    <a:pt x="500" y="627"/>
                  </a:cubicBezTo>
                  <a:cubicBezTo>
                    <a:pt x="503" y="622"/>
                    <a:pt x="514" y="615"/>
                    <a:pt x="517" y="613"/>
                  </a:cubicBezTo>
                  <a:cubicBezTo>
                    <a:pt x="520" y="610"/>
                    <a:pt x="521" y="600"/>
                    <a:pt x="533" y="585"/>
                  </a:cubicBezTo>
                  <a:cubicBezTo>
                    <a:pt x="538" y="579"/>
                    <a:pt x="542" y="572"/>
                    <a:pt x="559" y="553"/>
                  </a:cubicBezTo>
                  <a:cubicBezTo>
                    <a:pt x="568" y="543"/>
                    <a:pt x="557" y="545"/>
                    <a:pt x="566" y="539"/>
                  </a:cubicBezTo>
                  <a:cubicBezTo>
                    <a:pt x="571" y="535"/>
                    <a:pt x="571" y="538"/>
                    <a:pt x="581" y="486"/>
                  </a:cubicBezTo>
                  <a:cubicBezTo>
                    <a:pt x="581" y="481"/>
                    <a:pt x="578" y="464"/>
                    <a:pt x="556" y="431"/>
                  </a:cubicBezTo>
                  <a:close/>
                  <a:moveTo>
                    <a:pt x="463" y="519"/>
                  </a:moveTo>
                  <a:cubicBezTo>
                    <a:pt x="453" y="531"/>
                    <a:pt x="463" y="534"/>
                    <a:pt x="458" y="536"/>
                  </a:cubicBezTo>
                  <a:cubicBezTo>
                    <a:pt x="445" y="542"/>
                    <a:pt x="443" y="544"/>
                    <a:pt x="441" y="549"/>
                  </a:cubicBezTo>
                  <a:cubicBezTo>
                    <a:pt x="438" y="554"/>
                    <a:pt x="439" y="556"/>
                    <a:pt x="434" y="559"/>
                  </a:cubicBezTo>
                  <a:cubicBezTo>
                    <a:pt x="420" y="568"/>
                    <a:pt x="425" y="563"/>
                    <a:pt x="421" y="594"/>
                  </a:cubicBezTo>
                  <a:cubicBezTo>
                    <a:pt x="421" y="600"/>
                    <a:pt x="422" y="600"/>
                    <a:pt x="420" y="603"/>
                  </a:cubicBezTo>
                  <a:cubicBezTo>
                    <a:pt x="417" y="606"/>
                    <a:pt x="420" y="607"/>
                    <a:pt x="416" y="612"/>
                  </a:cubicBezTo>
                  <a:cubicBezTo>
                    <a:pt x="411" y="619"/>
                    <a:pt x="386" y="649"/>
                    <a:pt x="380" y="652"/>
                  </a:cubicBezTo>
                  <a:cubicBezTo>
                    <a:pt x="378" y="652"/>
                    <a:pt x="381" y="653"/>
                    <a:pt x="376" y="654"/>
                  </a:cubicBezTo>
                  <a:cubicBezTo>
                    <a:pt x="358" y="659"/>
                    <a:pt x="351" y="654"/>
                    <a:pt x="348" y="651"/>
                  </a:cubicBezTo>
                  <a:cubicBezTo>
                    <a:pt x="335" y="636"/>
                    <a:pt x="335" y="629"/>
                    <a:pt x="335" y="625"/>
                  </a:cubicBezTo>
                  <a:cubicBezTo>
                    <a:pt x="335" y="621"/>
                    <a:pt x="334" y="622"/>
                    <a:pt x="339" y="621"/>
                  </a:cubicBezTo>
                  <a:cubicBezTo>
                    <a:pt x="349" y="621"/>
                    <a:pt x="361" y="615"/>
                    <a:pt x="365" y="612"/>
                  </a:cubicBezTo>
                  <a:cubicBezTo>
                    <a:pt x="374" y="603"/>
                    <a:pt x="410" y="559"/>
                    <a:pt x="413" y="554"/>
                  </a:cubicBezTo>
                  <a:cubicBezTo>
                    <a:pt x="418" y="548"/>
                    <a:pt x="417" y="548"/>
                    <a:pt x="417" y="544"/>
                  </a:cubicBezTo>
                  <a:cubicBezTo>
                    <a:pt x="417" y="540"/>
                    <a:pt x="420" y="486"/>
                    <a:pt x="420" y="480"/>
                  </a:cubicBezTo>
                  <a:cubicBezTo>
                    <a:pt x="421" y="474"/>
                    <a:pt x="420" y="473"/>
                    <a:pt x="422" y="475"/>
                  </a:cubicBezTo>
                  <a:cubicBezTo>
                    <a:pt x="436" y="488"/>
                    <a:pt x="443" y="490"/>
                    <a:pt x="449" y="491"/>
                  </a:cubicBezTo>
                  <a:cubicBezTo>
                    <a:pt x="456" y="493"/>
                    <a:pt x="451" y="491"/>
                    <a:pt x="453" y="498"/>
                  </a:cubicBezTo>
                  <a:cubicBezTo>
                    <a:pt x="455" y="512"/>
                    <a:pt x="458" y="510"/>
                    <a:pt x="461" y="512"/>
                  </a:cubicBezTo>
                  <a:cubicBezTo>
                    <a:pt x="463" y="514"/>
                    <a:pt x="466" y="515"/>
                    <a:pt x="463" y="519"/>
                  </a:cubicBezTo>
                  <a:close/>
                </a:path>
              </a:pathLst>
            </a:custGeom>
            <a:gradFill flip="none" rotWithShape="1">
              <a:gsLst>
                <a:gs pos="0">
                  <a:schemeClr val="accent5">
                    <a:alpha val="65000"/>
                  </a:schemeClr>
                </a:gs>
                <a:gs pos="100000">
                  <a:srgbClr val="FFFFFF"/>
                </a:gs>
              </a:gsLst>
              <a:lin ang="16200000" scaled="1"/>
              <a:tileRect/>
            </a:gra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2" name="Picture 31" descr="Thewaytodobiz tagline.png"/>
          <p:cNvPicPr>
            <a:picLocks noChangeAspect="1"/>
          </p:cNvPicPr>
          <p:nvPr/>
        </p:nvPicPr>
        <p:blipFill>
          <a:blip r:embed="rId4" cstate="print"/>
          <a:stretch>
            <a:fillRect/>
          </a:stretch>
        </p:blipFill>
        <p:spPr>
          <a:xfrm>
            <a:off x="1085892" y="5334000"/>
            <a:ext cx="6972216" cy="704719"/>
          </a:xfrm>
          <a:prstGeom prst="rect">
            <a:avLst/>
          </a:prstGeom>
        </p:spPr>
      </p:pic>
    </p:spTree>
    <p:extLst>
      <p:ext uri="{BB962C8B-B14F-4D97-AF65-F5344CB8AC3E}">
        <p14:creationId xmlns:p14="http://schemas.microsoft.com/office/powerpoint/2010/main" xmlns="" val="106582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4000"/>
                            </p:stCondLst>
                            <p:childTnLst>
                              <p:par>
                                <p:cTn id="13" presetID="10" presetClass="entr" presetSubtype="0"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7000"/>
                            </p:stCondLst>
                            <p:childTnLst>
                              <p:par>
                                <p:cTn id="17" presetID="53" presetClass="entr" presetSubtype="0" fill="hold" nodeType="after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Modules Moves</a:t>
            </a:r>
            <a:endParaRPr lang="en-US" dirty="0"/>
          </a:p>
        </p:txBody>
      </p:sp>
      <p:sp>
        <p:nvSpPr>
          <p:cNvPr id="4" name="Content Placeholder 3"/>
          <p:cNvSpPr>
            <a:spLocks noGrp="1"/>
          </p:cNvSpPr>
          <p:nvPr>
            <p:ph idx="1"/>
          </p:nvPr>
        </p:nvSpPr>
        <p:spPr/>
        <p:txBody>
          <a:bodyPr>
            <a:normAutofit/>
          </a:bodyPr>
          <a:lstStyle/>
          <a:p>
            <a:pPr marL="342900" lvl="0" indent="-342900">
              <a:defRPr/>
            </a:pPr>
            <a:r>
              <a:rPr lang="en-US" sz="2800" dirty="0" smtClean="0"/>
              <a:t>Add to Business Essentials Foundation Pack</a:t>
            </a:r>
          </a:p>
          <a:p>
            <a:pPr marL="800100" lvl="1" indent="-342900"/>
            <a:r>
              <a:rPr lang="en-US" sz="2400" dirty="0" smtClean="0"/>
              <a:t>Field Level Security</a:t>
            </a:r>
          </a:p>
          <a:p>
            <a:pPr marL="800100" lvl="1" indent="-342900"/>
            <a:r>
              <a:rPr lang="en-US" sz="2400" dirty="0" smtClean="0"/>
              <a:t>Account Level Security</a:t>
            </a:r>
          </a:p>
          <a:p>
            <a:pPr marL="800100" lvl="1" indent="-342900"/>
            <a:r>
              <a:rPr lang="en-US" sz="2400" dirty="0" smtClean="0"/>
              <a:t>Electronic Banking Suite</a:t>
            </a:r>
          </a:p>
          <a:p>
            <a:pPr marL="800100" lvl="1" indent="-342900"/>
            <a:r>
              <a:rPr lang="en-US" sz="2400" dirty="0" smtClean="0"/>
              <a:t>Electronic Bank Management (UK)</a:t>
            </a:r>
          </a:p>
          <a:p>
            <a:pPr marL="800100" lvl="1" indent="-342900"/>
            <a:endParaRPr lang="en-US" sz="2400" dirty="0" smtClean="0"/>
          </a:p>
          <a:p>
            <a:pPr marL="342900" indent="-342900"/>
            <a:r>
              <a:rPr lang="en-US" sz="2800" dirty="0" smtClean="0"/>
              <a:t>Add to Business Essentials A La Carte</a:t>
            </a:r>
          </a:p>
          <a:p>
            <a:pPr marL="800100" lvl="1" indent="-342900"/>
            <a:r>
              <a:rPr lang="en-US" sz="2400" dirty="0" smtClean="0"/>
              <a:t>Modifier at a Reduced </a:t>
            </a:r>
            <a:r>
              <a:rPr lang="en-US" sz="2400" dirty="0"/>
              <a:t>P</a:t>
            </a:r>
            <a:r>
              <a:rPr lang="en-US" sz="2400" dirty="0" smtClean="0"/>
              <a:t>rice, $3000 US</a:t>
            </a:r>
          </a:p>
          <a:p>
            <a:pPr marL="800100" lvl="1" indent="-342900"/>
            <a:r>
              <a:rPr lang="en-US" sz="2400" dirty="0" smtClean="0"/>
              <a:t>Dynamics Client for Office (DCO)</a:t>
            </a:r>
            <a:endParaRPr lang="en-US" dirty="0"/>
          </a:p>
        </p:txBody>
      </p:sp>
    </p:spTree>
    <p:extLst>
      <p:ext uri="{BB962C8B-B14F-4D97-AF65-F5344CB8AC3E}">
        <p14:creationId xmlns:p14="http://schemas.microsoft.com/office/powerpoint/2010/main" xmlns="" val="39650023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bwMode="invGray">
          <a:xfrm>
            <a:off x="304800" y="1295400"/>
            <a:ext cx="8534400" cy="5181600"/>
          </a:xfrm>
          <a:prstGeom prst="round2SameRect">
            <a:avLst>
              <a:gd name="adj1" fmla="val 5782"/>
              <a:gd name="adj2" fmla="val 0"/>
            </a:avLst>
          </a:prstGeom>
          <a:gradFill flip="none" rotWithShape="1">
            <a:gsLst>
              <a:gs pos="19000">
                <a:schemeClr val="accent1"/>
              </a:gs>
              <a:gs pos="41000">
                <a:schemeClr val="accent1">
                  <a:lumMod val="60000"/>
                  <a:lumOff val="40000"/>
                </a:schemeClr>
              </a:gs>
              <a:gs pos="77000">
                <a:schemeClr val="accent1">
                  <a:lumMod val="60000"/>
                  <a:lumOff val="40000"/>
                </a:schemeClr>
              </a:gs>
              <a:gs pos="100000">
                <a:schemeClr val="bg1">
                  <a:alpha val="0"/>
                </a:schemeClr>
              </a:gs>
            </a:gsLst>
            <a:lin ang="54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t"/>
          <a:lstStyle/>
          <a:p>
            <a:pPr marL="231775" indent="-231775">
              <a:buClr>
                <a:srgbClr val="1C56CA"/>
              </a:buClr>
              <a:buFont typeface="Arial" pitchFamily="34" charset="0"/>
              <a:buChar char="•"/>
            </a:pPr>
            <a:endParaRPr lang="en-US" sz="2800" dirty="0">
              <a:solidFill>
                <a:srgbClr val="000000"/>
              </a:solidFill>
            </a:endParaRPr>
          </a:p>
        </p:txBody>
      </p:sp>
      <p:sp>
        <p:nvSpPr>
          <p:cNvPr id="2" name="Title 1"/>
          <p:cNvSpPr>
            <a:spLocks noGrp="1"/>
          </p:cNvSpPr>
          <p:nvPr>
            <p:ph type="title"/>
          </p:nvPr>
        </p:nvSpPr>
        <p:spPr>
          <a:xfrm>
            <a:off x="595424" y="757173"/>
            <a:ext cx="7938976" cy="480131"/>
          </a:xfrm>
        </p:spPr>
        <p:txBody>
          <a:bodyPr/>
          <a:lstStyle/>
          <a:p>
            <a:r>
              <a:rPr lang="en-US" sz="2800" dirty="0" smtClean="0"/>
              <a:t>License Transition from </a:t>
            </a:r>
            <a:r>
              <a:rPr lang="en-US" sz="2800" dirty="0" err="1" smtClean="0"/>
              <a:t>FRx</a:t>
            </a:r>
            <a:r>
              <a:rPr lang="en-US" sz="2800" dirty="0" smtClean="0"/>
              <a:t> to Management Reporter</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xmlns="" val="2935264081"/>
              </p:ext>
            </p:extLst>
          </p:nvPr>
        </p:nvGraphicFramePr>
        <p:xfrm>
          <a:off x="914400" y="1524000"/>
          <a:ext cx="7239000" cy="4953000"/>
        </p:xfrm>
        <a:graphic>
          <a:graphicData uri="http://schemas.openxmlformats.org/drawingml/2006/table">
            <a:tbl>
              <a:tblPr firstRow="1" bandRow="1">
                <a:tableStyleId>{5C22544A-7EE6-4342-B048-85BDC9FD1C3A}</a:tableStyleId>
              </a:tblPr>
              <a:tblGrid>
                <a:gridCol w="2413000"/>
                <a:gridCol w="1206500"/>
                <a:gridCol w="1206500"/>
                <a:gridCol w="1206500"/>
                <a:gridCol w="1206500"/>
              </a:tblGrid>
              <a:tr h="320040">
                <a:tc>
                  <a:txBody>
                    <a:bodyPr/>
                    <a:lstStyle/>
                    <a:p>
                      <a:endParaRPr lang="en-US" dirty="0"/>
                    </a:p>
                  </a:txBody>
                  <a:tcPr>
                    <a:solidFill>
                      <a:schemeClr val="accent1">
                        <a:lumMod val="75000"/>
                      </a:schemeClr>
                    </a:solidFill>
                  </a:tcPr>
                </a:tc>
                <a:tc gridSpan="2">
                  <a:txBody>
                    <a:bodyPr/>
                    <a:lstStyle/>
                    <a:p>
                      <a:pPr algn="ctr"/>
                      <a:r>
                        <a:rPr lang="en-US" dirty="0" smtClean="0"/>
                        <a:t>Average</a:t>
                      </a:r>
                      <a:r>
                        <a:rPr lang="en-US" baseline="0" dirty="0" smtClean="0"/>
                        <a:t> BE 5 Full Users</a:t>
                      </a:r>
                      <a:endParaRPr lang="en-US" dirty="0"/>
                    </a:p>
                  </a:txBody>
                  <a:tcPr>
                    <a:solidFill>
                      <a:schemeClr val="accent1">
                        <a:lumMod val="75000"/>
                      </a:schemeClr>
                    </a:solidFill>
                  </a:tcPr>
                </a:tc>
                <a:tc hMerge="1">
                  <a:txBody>
                    <a:bodyPr/>
                    <a:lstStyle/>
                    <a:p>
                      <a:endParaRPr lang="en-US"/>
                    </a:p>
                  </a:txBody>
                  <a:tcPr/>
                </a:tc>
                <a:tc gridSpan="2">
                  <a:txBody>
                    <a:bodyPr/>
                    <a:lstStyle/>
                    <a:p>
                      <a:pPr algn="ctr"/>
                      <a:r>
                        <a:rPr lang="en-US" dirty="0" smtClean="0"/>
                        <a:t>Average AM 8 Full Users</a:t>
                      </a:r>
                      <a:endParaRPr lang="en-US" dirty="0"/>
                    </a:p>
                  </a:txBody>
                  <a:tcPr>
                    <a:solidFill>
                      <a:schemeClr val="accent1">
                        <a:lumMod val="75000"/>
                      </a:schemeClr>
                    </a:solidFill>
                  </a:tcPr>
                </a:tc>
                <a:tc hMerge="1">
                  <a:txBody>
                    <a:bodyPr/>
                    <a:lstStyle/>
                    <a:p>
                      <a:endParaRPr lang="en-US"/>
                    </a:p>
                  </a:txBody>
                  <a:tcPr/>
                </a:tc>
              </a:tr>
              <a:tr h="370840">
                <a:tc>
                  <a:txBody>
                    <a:bodyPr/>
                    <a:lstStyle/>
                    <a:p>
                      <a:r>
                        <a:rPr lang="en-US" dirty="0" smtClean="0"/>
                        <a:t>FRx</a:t>
                      </a:r>
                      <a:r>
                        <a:rPr lang="en-US" baseline="0" dirty="0" smtClean="0"/>
                        <a:t> Designer (All Concurrent)</a:t>
                      </a:r>
                      <a:endParaRPr lang="en-US" dirty="0"/>
                    </a:p>
                  </a:txBody>
                  <a:tcPr>
                    <a:solidFill>
                      <a:schemeClr val="accent1">
                        <a:lumMod val="60000"/>
                        <a:lumOff val="40000"/>
                      </a:schemeClr>
                    </a:solidFill>
                  </a:tcPr>
                </a:tc>
                <a:tc>
                  <a:txBody>
                    <a:bodyPr/>
                    <a:lstStyle/>
                    <a:p>
                      <a:pPr algn="ctr"/>
                      <a:r>
                        <a:rPr lang="en-US" dirty="0" smtClean="0"/>
                        <a:t>Before </a:t>
                      </a:r>
                      <a:endParaRPr lang="en-US" dirty="0"/>
                    </a:p>
                  </a:txBody>
                  <a:tcPr anchor="ctr">
                    <a:solidFill>
                      <a:schemeClr val="accent1">
                        <a:lumMod val="60000"/>
                        <a:lumOff val="40000"/>
                      </a:schemeClr>
                    </a:solidFill>
                  </a:tcPr>
                </a:tc>
                <a:tc>
                  <a:txBody>
                    <a:bodyPr/>
                    <a:lstStyle/>
                    <a:p>
                      <a:pPr algn="ctr"/>
                      <a:r>
                        <a:rPr lang="en-US" dirty="0" smtClean="0"/>
                        <a:t>After</a:t>
                      </a:r>
                      <a:endParaRPr lang="en-US" dirty="0"/>
                    </a:p>
                  </a:txBody>
                  <a:tcPr anchor="ctr">
                    <a:solidFill>
                      <a:schemeClr val="accent1">
                        <a:lumMod val="60000"/>
                        <a:lumOff val="40000"/>
                      </a:schemeClr>
                    </a:solidFill>
                  </a:tcPr>
                </a:tc>
                <a:tc>
                  <a:txBody>
                    <a:bodyPr/>
                    <a:lstStyle/>
                    <a:p>
                      <a:pPr algn="ctr"/>
                      <a:r>
                        <a:rPr lang="en-US" dirty="0" smtClean="0"/>
                        <a:t>Before </a:t>
                      </a:r>
                      <a:endParaRPr lang="en-US" dirty="0"/>
                    </a:p>
                  </a:txBody>
                  <a:tcPr anchor="ctr">
                    <a:solidFill>
                      <a:schemeClr val="accent1">
                        <a:lumMod val="60000"/>
                        <a:lumOff val="40000"/>
                      </a:schemeClr>
                    </a:solidFill>
                  </a:tcPr>
                </a:tc>
                <a:tc>
                  <a:txBody>
                    <a:bodyPr/>
                    <a:lstStyle/>
                    <a:p>
                      <a:pPr algn="ctr"/>
                      <a:r>
                        <a:rPr lang="en-US" dirty="0" smtClean="0"/>
                        <a:t>After</a:t>
                      </a:r>
                      <a:endParaRPr lang="en-US" dirty="0"/>
                    </a:p>
                  </a:txBody>
                  <a:tcPr anchor="ctr">
                    <a:solidFill>
                      <a:schemeClr val="accent1">
                        <a:lumMod val="60000"/>
                        <a:lumOff val="40000"/>
                      </a:schemeClr>
                    </a:solidFill>
                  </a:tcPr>
                </a:tc>
              </a:tr>
              <a:tr h="370840">
                <a:tc>
                  <a:txBody>
                    <a:bodyPr/>
                    <a:lstStyle/>
                    <a:p>
                      <a:r>
                        <a:rPr lang="en-US" dirty="0" smtClean="0"/>
                        <a:t>FRx Desktop or Report Designers </a:t>
                      </a:r>
                      <a:endParaRPr lang="en-US" dirty="0"/>
                    </a:p>
                  </a:txBody>
                  <a:tcPr/>
                </a:tc>
                <a:tc>
                  <a:txBody>
                    <a:bodyPr/>
                    <a:lstStyle/>
                    <a:p>
                      <a:pPr algn="ctr"/>
                      <a:r>
                        <a:rPr lang="en-US" dirty="0" smtClean="0"/>
                        <a:t>5</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16</a:t>
                      </a:r>
                      <a:endParaRPr lang="en-US" dirty="0"/>
                    </a:p>
                  </a:txBody>
                  <a:tcPr anchor="ctr"/>
                </a:tc>
              </a:tr>
              <a:tr h="370840">
                <a:tc>
                  <a:txBody>
                    <a:bodyPr/>
                    <a:lstStyle/>
                    <a:p>
                      <a:r>
                        <a:rPr lang="en-US" dirty="0" smtClean="0"/>
                        <a:t>Total</a:t>
                      </a:r>
                      <a:endParaRPr lang="en-US" dirty="0"/>
                    </a:p>
                  </a:txBody>
                  <a:tcPr>
                    <a:solidFill>
                      <a:schemeClr val="tx2">
                        <a:lumMod val="20000"/>
                        <a:lumOff val="80000"/>
                      </a:schemeClr>
                    </a:solidFill>
                  </a:tcPr>
                </a:tc>
                <a:tc>
                  <a:txBody>
                    <a:bodyPr/>
                    <a:lstStyle/>
                    <a:p>
                      <a:pPr algn="ctr"/>
                      <a:endParaRPr lang="en-US" dirty="0"/>
                    </a:p>
                  </a:txBody>
                  <a:tcPr anchor="ctr">
                    <a:solidFill>
                      <a:schemeClr val="tx2">
                        <a:lumMod val="20000"/>
                        <a:lumOff val="80000"/>
                      </a:schemeClr>
                    </a:solidFill>
                  </a:tcPr>
                </a:tc>
                <a:tc>
                  <a:txBody>
                    <a:bodyPr/>
                    <a:lstStyle/>
                    <a:p>
                      <a:pPr algn="ctr"/>
                      <a:r>
                        <a:rPr lang="en-US" dirty="0" smtClean="0"/>
                        <a:t>10</a:t>
                      </a:r>
                      <a:endParaRPr lang="en-US" dirty="0"/>
                    </a:p>
                  </a:txBody>
                  <a:tcPr anchor="ctr">
                    <a:solidFill>
                      <a:schemeClr val="tx2">
                        <a:lumMod val="20000"/>
                        <a:lumOff val="80000"/>
                      </a:schemeClr>
                    </a:solidFill>
                  </a:tcPr>
                </a:tc>
                <a:tc>
                  <a:txBody>
                    <a:bodyPr/>
                    <a:lstStyle/>
                    <a:p>
                      <a:pPr algn="ctr"/>
                      <a:endParaRPr lang="en-US" dirty="0"/>
                    </a:p>
                  </a:txBody>
                  <a:tcPr anchor="ctr">
                    <a:solidFill>
                      <a:schemeClr val="tx2">
                        <a:lumMod val="20000"/>
                        <a:lumOff val="80000"/>
                      </a:schemeClr>
                    </a:solidFill>
                  </a:tcPr>
                </a:tc>
                <a:tc>
                  <a:txBody>
                    <a:bodyPr/>
                    <a:lstStyle/>
                    <a:p>
                      <a:pPr algn="ctr"/>
                      <a:r>
                        <a:rPr lang="en-US" dirty="0" smtClean="0"/>
                        <a:t>16</a:t>
                      </a:r>
                      <a:endParaRPr lang="en-US" dirty="0"/>
                    </a:p>
                  </a:txBody>
                  <a:tcPr anchor="ctr">
                    <a:solidFill>
                      <a:schemeClr val="tx2">
                        <a:lumMod val="20000"/>
                        <a:lumOff val="80000"/>
                      </a:schemeClr>
                    </a:solidFill>
                  </a:tcPr>
                </a:tc>
              </a:tr>
              <a:tr h="370840">
                <a:tc>
                  <a:txBody>
                    <a:bodyPr/>
                    <a:lstStyle/>
                    <a:p>
                      <a:r>
                        <a:rPr lang="en-US" dirty="0" smtClean="0"/>
                        <a:t>FRx Viewers</a:t>
                      </a:r>
                      <a:endParaRPr lang="en-US" dirty="0"/>
                    </a:p>
                  </a:txBody>
                  <a:tcPr>
                    <a:solidFill>
                      <a:schemeClr val="accent1">
                        <a:lumMod val="75000"/>
                      </a:schemeClr>
                    </a:solidFill>
                  </a:tcPr>
                </a:tc>
                <a:tc>
                  <a:txBody>
                    <a:bodyPr/>
                    <a:lstStyle/>
                    <a:p>
                      <a:pPr algn="ctr"/>
                      <a:endParaRPr lang="en-US" dirty="0"/>
                    </a:p>
                  </a:txBody>
                  <a:tcPr anchor="ctr">
                    <a:solidFill>
                      <a:schemeClr val="accent1">
                        <a:lumMod val="75000"/>
                      </a:schemeClr>
                    </a:solidFill>
                  </a:tcPr>
                </a:tc>
                <a:tc>
                  <a:txBody>
                    <a:bodyPr/>
                    <a:lstStyle/>
                    <a:p>
                      <a:pPr algn="ctr"/>
                      <a:endParaRPr lang="en-US" dirty="0"/>
                    </a:p>
                  </a:txBody>
                  <a:tcPr anchor="ctr">
                    <a:solidFill>
                      <a:schemeClr val="accent1">
                        <a:lumMod val="75000"/>
                      </a:schemeClr>
                    </a:solidFill>
                  </a:tcPr>
                </a:tc>
                <a:tc>
                  <a:txBody>
                    <a:bodyPr/>
                    <a:lstStyle/>
                    <a:p>
                      <a:pPr algn="ctr"/>
                      <a:endParaRPr lang="en-US" dirty="0"/>
                    </a:p>
                  </a:txBody>
                  <a:tcPr anchor="ctr">
                    <a:solidFill>
                      <a:schemeClr val="accent1">
                        <a:lumMod val="75000"/>
                      </a:schemeClr>
                    </a:solidFill>
                  </a:tcPr>
                </a:tc>
                <a:tc>
                  <a:txBody>
                    <a:bodyPr/>
                    <a:lstStyle/>
                    <a:p>
                      <a:pPr algn="ctr"/>
                      <a:endParaRPr lang="en-US" dirty="0"/>
                    </a:p>
                  </a:txBody>
                  <a:tcPr anchor="ctr">
                    <a:solidFill>
                      <a:schemeClr val="accent1">
                        <a:lumMod val="75000"/>
                      </a:schemeClr>
                    </a:solidFill>
                  </a:tcPr>
                </a:tc>
              </a:tr>
              <a:tr h="370840">
                <a:tc>
                  <a:txBody>
                    <a:bodyPr/>
                    <a:lstStyle/>
                    <a:p>
                      <a:r>
                        <a:rPr lang="en-US" dirty="0" smtClean="0"/>
                        <a:t>FRx Drilldown Viewer (Named)</a:t>
                      </a:r>
                    </a:p>
                  </a:txBody>
                  <a:tcPr/>
                </a:tc>
                <a:tc>
                  <a:txBody>
                    <a:bodyPr/>
                    <a:lstStyle/>
                    <a:p>
                      <a:pPr algn="ctr"/>
                      <a:r>
                        <a:rPr lang="en-US" dirty="0" smtClean="0"/>
                        <a:t>7</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14</a:t>
                      </a:r>
                      <a:endParaRPr lang="en-US" dirty="0"/>
                    </a:p>
                  </a:txBody>
                  <a:tcPr anchor="ctr"/>
                </a:tc>
              </a:tr>
              <a:tr h="370840">
                <a:tc>
                  <a:txBody>
                    <a:bodyPr/>
                    <a:lstStyle/>
                    <a:p>
                      <a:r>
                        <a:rPr lang="en-US" dirty="0" smtClean="0"/>
                        <a:t>FRx </a:t>
                      </a:r>
                      <a:r>
                        <a:rPr lang="en-US" dirty="0" err="1" smtClean="0"/>
                        <a:t>WebPort</a:t>
                      </a:r>
                      <a:r>
                        <a:rPr lang="en-US" dirty="0" smtClean="0"/>
                        <a:t> (Concurrent)</a:t>
                      </a:r>
                      <a:endParaRPr lang="en-US"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8</a:t>
                      </a:r>
                      <a:endParaRPr lang="en-US" dirty="0"/>
                    </a:p>
                  </a:txBody>
                  <a:tcPr anchor="ctr"/>
                </a:tc>
              </a:tr>
              <a:tr h="370840">
                <a:tc>
                  <a:txBody>
                    <a:bodyPr/>
                    <a:lstStyle/>
                    <a:p>
                      <a:r>
                        <a:rPr lang="en-US" dirty="0" smtClean="0"/>
                        <a:t>FRx Report Launcher (Named)</a:t>
                      </a:r>
                      <a:endParaRPr lang="en-US" dirty="0"/>
                    </a:p>
                  </a:txBody>
                  <a:tcPr/>
                </a:tc>
                <a:tc>
                  <a:txBody>
                    <a:bodyPr/>
                    <a:lstStyle/>
                    <a:p>
                      <a:pPr algn="ctr"/>
                      <a:r>
                        <a:rPr lang="en-US" dirty="0" smtClean="0"/>
                        <a:t>3</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4</a:t>
                      </a:r>
                      <a:endParaRPr lang="en-US" dirty="0"/>
                    </a:p>
                  </a:txBody>
                  <a:tcPr anchor="ctr"/>
                </a:tc>
              </a:tr>
              <a:tr h="370840">
                <a:tc>
                  <a:txBody>
                    <a:bodyPr/>
                    <a:lstStyle/>
                    <a:p>
                      <a:r>
                        <a:rPr lang="en-US" dirty="0" smtClean="0"/>
                        <a:t>Total</a:t>
                      </a:r>
                      <a:endParaRPr lang="en-US" dirty="0"/>
                    </a:p>
                  </a:txBody>
                  <a:tcPr/>
                </a:tc>
                <a:tc>
                  <a:txBody>
                    <a:bodyPr/>
                    <a:lstStyle/>
                    <a:p>
                      <a:pPr algn="ctr"/>
                      <a:endParaRPr lang="en-US" dirty="0"/>
                    </a:p>
                  </a:txBody>
                  <a:tcPr anchor="ctr"/>
                </a:tc>
                <a:tc>
                  <a:txBody>
                    <a:bodyPr/>
                    <a:lstStyle/>
                    <a:p>
                      <a:pPr algn="ctr"/>
                      <a:r>
                        <a:rPr lang="en-US" dirty="0" smtClean="0"/>
                        <a:t>10</a:t>
                      </a:r>
                      <a:endParaRPr lang="en-US" dirty="0"/>
                    </a:p>
                  </a:txBody>
                  <a:tcPr anchor="ctr"/>
                </a:tc>
                <a:tc>
                  <a:txBody>
                    <a:bodyPr/>
                    <a:lstStyle/>
                    <a:p>
                      <a:pPr algn="ctr"/>
                      <a:endParaRPr lang="en-US" dirty="0"/>
                    </a:p>
                  </a:txBody>
                  <a:tcPr anchor="ctr"/>
                </a:tc>
                <a:tc>
                  <a:txBody>
                    <a:bodyPr/>
                    <a:lstStyle/>
                    <a:p>
                      <a:pPr algn="ctr"/>
                      <a:r>
                        <a:rPr lang="en-US" dirty="0" smtClean="0"/>
                        <a:t>26</a:t>
                      </a:r>
                      <a:endParaRPr lang="en-US" dirty="0"/>
                    </a:p>
                  </a:txBody>
                  <a:tcPr anchor="ctr"/>
                </a:tc>
              </a:tr>
            </a:tbl>
          </a:graphicData>
        </a:graphic>
      </p:graphicFrame>
    </p:spTree>
    <p:extLst>
      <p:ext uri="{BB962C8B-B14F-4D97-AF65-F5344CB8AC3E}">
        <p14:creationId xmlns:p14="http://schemas.microsoft.com/office/powerpoint/2010/main" xmlns="" val="129495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DCO</a:t>
            </a:r>
            <a:endParaRPr lang="en-US" dirty="0"/>
          </a:p>
        </p:txBody>
      </p:sp>
    </p:spTree>
    <p:extLst>
      <p:ext uri="{BB962C8B-B14F-4D97-AF65-F5344CB8AC3E}">
        <p14:creationId xmlns:p14="http://schemas.microsoft.com/office/powerpoint/2010/main" xmlns="" val="4126219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flipH="1">
            <a:off x="597005" y="1903564"/>
            <a:ext cx="2557108" cy="1483824"/>
          </a:xfrm>
          <a:prstGeom prst="roundRect">
            <a:avLst>
              <a:gd name="adj" fmla="val 20787"/>
            </a:avLst>
          </a:prstGeom>
          <a:gradFill flip="none" rotWithShape="1">
            <a:gsLst>
              <a:gs pos="35000">
                <a:schemeClr val="accent6">
                  <a:lumMod val="75000"/>
                </a:schemeClr>
              </a:gs>
              <a:gs pos="67000">
                <a:srgbClr val="FFFFFF">
                  <a:alpha val="0"/>
                </a:srgbClr>
              </a:gs>
            </a:gsLst>
            <a:lin ang="5400000" scaled="1"/>
            <a:tileRect/>
          </a:gradFill>
          <a:ln w="19050" cap="flat" cmpd="thickThin" algn="ctr">
            <a:noFill/>
            <a:prstDash val="solid"/>
          </a:ln>
          <a:effectLst/>
        </p:spPr>
        <p:txBody>
          <a:bodyPr wrap="none" lIns="0" tIns="0" rIns="0" bIns="365760" anchor="ctr" anchorCtr="0"/>
          <a:lstStyle/>
          <a:p>
            <a:pPr algn="ctr" fontAlgn="auto">
              <a:lnSpc>
                <a:spcPct val="80000"/>
              </a:lnSpc>
              <a:spcBef>
                <a:spcPts val="0"/>
              </a:spcBef>
              <a:spcAft>
                <a:spcPts val="0"/>
              </a:spcAft>
              <a:defRPr/>
            </a:pP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SharePoint </a:t>
            </a:r>
            <a:b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b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Portal</a:t>
            </a:r>
          </a:p>
        </p:txBody>
      </p:sp>
      <p:sp>
        <p:nvSpPr>
          <p:cNvPr id="76" name="Rounded Rectangle 75"/>
          <p:cNvSpPr/>
          <p:nvPr/>
        </p:nvSpPr>
        <p:spPr bwMode="auto">
          <a:xfrm flipH="1">
            <a:off x="3258586" y="1903565"/>
            <a:ext cx="2557108" cy="1483823"/>
          </a:xfrm>
          <a:prstGeom prst="roundRect">
            <a:avLst>
              <a:gd name="adj" fmla="val 27358"/>
            </a:avLst>
          </a:prstGeom>
          <a:gradFill flip="none" rotWithShape="1">
            <a:gsLst>
              <a:gs pos="35000">
                <a:schemeClr val="accent5">
                  <a:lumMod val="75000"/>
                </a:schemeClr>
              </a:gs>
              <a:gs pos="67000">
                <a:srgbClr val="FFFFFF">
                  <a:alpha val="0"/>
                </a:srgbClr>
              </a:gs>
            </a:gsLst>
            <a:lin ang="5400000" scaled="1"/>
            <a:tileRect/>
          </a:gradFill>
          <a:ln w="19050" cap="flat" cmpd="thickThin" algn="ctr">
            <a:noFill/>
            <a:prstDash val="solid"/>
          </a:ln>
          <a:effectLst/>
        </p:spPr>
        <p:txBody>
          <a:bodyPr wrap="none" lIns="0" tIns="0" rIns="0" bIns="365760" anchor="ctr" anchorCtr="0"/>
          <a:lstStyle/>
          <a:p>
            <a:pPr algn="ctr" fontAlgn="auto">
              <a:lnSpc>
                <a:spcPct val="80000"/>
              </a:lnSpc>
              <a:spcBef>
                <a:spcPts val="0"/>
              </a:spcBef>
              <a:spcAft>
                <a:spcPts val="0"/>
              </a:spcAft>
              <a:defRPr/>
            </a:pP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Business </a:t>
            </a:r>
            <a:b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b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Intelligence</a:t>
            </a:r>
          </a:p>
        </p:txBody>
      </p:sp>
      <p:sp>
        <p:nvSpPr>
          <p:cNvPr id="77" name="Rounded Rectangle 76"/>
          <p:cNvSpPr/>
          <p:nvPr/>
        </p:nvSpPr>
        <p:spPr bwMode="auto">
          <a:xfrm flipH="1">
            <a:off x="5920105" y="1903565"/>
            <a:ext cx="2557108" cy="1483823"/>
          </a:xfrm>
          <a:prstGeom prst="roundRect">
            <a:avLst>
              <a:gd name="adj" fmla="val 26375"/>
            </a:avLst>
          </a:prstGeom>
          <a:gradFill flip="none" rotWithShape="1">
            <a:gsLst>
              <a:gs pos="35000">
                <a:schemeClr val="accent3">
                  <a:lumMod val="75000"/>
                </a:schemeClr>
              </a:gs>
              <a:gs pos="67000">
                <a:srgbClr val="FFFFFF">
                  <a:alpha val="0"/>
                </a:srgbClr>
              </a:gs>
            </a:gsLst>
            <a:lin ang="5400000" scaled="1"/>
            <a:tileRect/>
          </a:gradFill>
          <a:ln w="19050" cap="flat" cmpd="thickThin" algn="ctr">
            <a:noFill/>
            <a:prstDash val="solid"/>
          </a:ln>
          <a:effectLst/>
        </p:spPr>
        <p:txBody>
          <a:bodyPr wrap="none" lIns="0" tIns="0" rIns="0" bIns="365760" anchor="ctr" anchorCtr="0"/>
          <a:lstStyle/>
          <a:p>
            <a:pPr algn="ctr" fontAlgn="auto">
              <a:lnSpc>
                <a:spcPct val="80000"/>
              </a:lnSpc>
              <a:spcBef>
                <a:spcPts val="0"/>
              </a:spcBef>
              <a:spcAft>
                <a:spcPts val="0"/>
              </a:spcAft>
              <a:defRPr/>
            </a:pP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Database </a:t>
            </a:r>
            <a:b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b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Access</a:t>
            </a:r>
          </a:p>
        </p:txBody>
      </p:sp>
      <p:pic>
        <p:nvPicPr>
          <p:cNvPr id="26" name="Picture 25" descr="SQL Server base.png"/>
          <p:cNvPicPr>
            <a:picLocks noChangeAspect="1"/>
          </p:cNvPicPr>
          <p:nvPr/>
        </p:nvPicPr>
        <p:blipFill>
          <a:blip r:embed="rId3" cstate="print"/>
          <a:srcRect t="34033"/>
          <a:stretch>
            <a:fillRect/>
          </a:stretch>
        </p:blipFill>
        <p:spPr>
          <a:xfrm>
            <a:off x="5906250" y="2943377"/>
            <a:ext cx="2608873" cy="4793087"/>
          </a:xfrm>
          <a:prstGeom prst="rect">
            <a:avLst/>
          </a:prstGeom>
        </p:spPr>
      </p:pic>
      <p:pic>
        <p:nvPicPr>
          <p:cNvPr id="28" name="Picture 27" descr="SharePoint base.png"/>
          <p:cNvPicPr>
            <a:picLocks noChangeAspect="1"/>
          </p:cNvPicPr>
          <p:nvPr/>
        </p:nvPicPr>
        <p:blipFill>
          <a:blip r:embed="rId4" cstate="print"/>
          <a:srcRect t="34056"/>
          <a:stretch>
            <a:fillRect/>
          </a:stretch>
        </p:blipFill>
        <p:spPr>
          <a:xfrm>
            <a:off x="559612" y="2943377"/>
            <a:ext cx="2633254" cy="4791456"/>
          </a:xfrm>
          <a:prstGeom prst="rect">
            <a:avLst/>
          </a:prstGeom>
        </p:spPr>
      </p:pic>
      <p:sp>
        <p:nvSpPr>
          <p:cNvPr id="18" name="Title 17"/>
          <p:cNvSpPr>
            <a:spLocks noGrp="1"/>
          </p:cNvSpPr>
          <p:nvPr>
            <p:ph type="title"/>
          </p:nvPr>
        </p:nvSpPr>
        <p:spPr>
          <a:xfrm>
            <a:off x="595424" y="757173"/>
            <a:ext cx="7938976" cy="978729"/>
          </a:xfrm>
        </p:spPr>
        <p:txBody>
          <a:bodyPr/>
          <a:lstStyle/>
          <a:p>
            <a:r>
              <a:rPr lang="en-US" sz="3200" dirty="0" smtClean="0">
                <a:sym typeface="Wingdings" pitchFamily="2" charset="2"/>
              </a:rPr>
              <a:t>Extend and Connect </a:t>
            </a:r>
            <a:br>
              <a:rPr lang="en-US" sz="3200" dirty="0" smtClean="0">
                <a:sym typeface="Wingdings" pitchFamily="2" charset="2"/>
              </a:rPr>
            </a:br>
            <a:r>
              <a:rPr lang="en-US" sz="3200" dirty="0" smtClean="0">
                <a:sym typeface="Wingdings" pitchFamily="2" charset="2"/>
              </a:rPr>
              <a:t>with DCO</a:t>
            </a:r>
            <a:endParaRPr lang="en-US" sz="3200" dirty="0"/>
          </a:p>
        </p:txBody>
      </p:sp>
      <p:grpSp>
        <p:nvGrpSpPr>
          <p:cNvPr id="36" name="Group 35"/>
          <p:cNvGrpSpPr/>
          <p:nvPr/>
        </p:nvGrpSpPr>
        <p:grpSpPr>
          <a:xfrm>
            <a:off x="942182" y="4795192"/>
            <a:ext cx="7259636" cy="1834208"/>
            <a:chOff x="1371600" y="4800600"/>
            <a:chExt cx="6184053" cy="1562453"/>
          </a:xfrm>
        </p:grpSpPr>
        <p:pic>
          <p:nvPicPr>
            <p:cNvPr id="31" name="Picture 30" descr="head_robert.png"/>
            <p:cNvPicPr>
              <a:picLocks noChangeAspect="1"/>
            </p:cNvPicPr>
            <p:nvPr/>
          </p:nvPicPr>
          <p:blipFill>
            <a:blip r:embed="rId5" cstate="print"/>
            <a:stretch>
              <a:fillRect/>
            </a:stretch>
          </p:blipFill>
          <p:spPr>
            <a:xfrm>
              <a:off x="5071485" y="4899907"/>
              <a:ext cx="1211698" cy="1363839"/>
            </a:xfrm>
            <a:prstGeom prst="rect">
              <a:avLst/>
            </a:prstGeom>
          </p:spPr>
        </p:pic>
        <p:pic>
          <p:nvPicPr>
            <p:cNvPr id="32" name="Picture 31" descr="head_robert.png"/>
            <p:cNvPicPr>
              <a:picLocks noChangeAspect="1"/>
            </p:cNvPicPr>
            <p:nvPr/>
          </p:nvPicPr>
          <p:blipFill>
            <a:blip r:embed="rId6" cstate="print"/>
            <a:stretch>
              <a:fillRect/>
            </a:stretch>
          </p:blipFill>
          <p:spPr>
            <a:xfrm>
              <a:off x="2634664" y="4846031"/>
              <a:ext cx="1046464" cy="1471590"/>
            </a:xfrm>
            <a:prstGeom prst="rect">
              <a:avLst/>
            </a:prstGeom>
          </p:spPr>
        </p:pic>
        <p:pic>
          <p:nvPicPr>
            <p:cNvPr id="33" name="Picture 32" descr="head_robert.png"/>
            <p:cNvPicPr>
              <a:picLocks noChangeAspect="1"/>
            </p:cNvPicPr>
            <p:nvPr/>
          </p:nvPicPr>
          <p:blipFill>
            <a:blip r:embed="rId7" cstate="print"/>
            <a:stretch>
              <a:fillRect/>
            </a:stretch>
          </p:blipFill>
          <p:spPr>
            <a:xfrm>
              <a:off x="6400800" y="4898496"/>
              <a:ext cx="1154853" cy="1366660"/>
            </a:xfrm>
            <a:prstGeom prst="rect">
              <a:avLst/>
            </a:prstGeom>
          </p:spPr>
        </p:pic>
        <p:pic>
          <p:nvPicPr>
            <p:cNvPr id="34" name="Picture 33" descr="head_robert.png"/>
            <p:cNvPicPr>
              <a:picLocks noChangeAspect="1"/>
            </p:cNvPicPr>
            <p:nvPr/>
          </p:nvPicPr>
          <p:blipFill>
            <a:blip r:embed="rId8" cstate="print"/>
            <a:stretch>
              <a:fillRect/>
            </a:stretch>
          </p:blipFill>
          <p:spPr>
            <a:xfrm>
              <a:off x="1371600" y="4800600"/>
              <a:ext cx="1145446" cy="1562453"/>
            </a:xfrm>
            <a:prstGeom prst="rect">
              <a:avLst/>
            </a:prstGeom>
          </p:spPr>
        </p:pic>
        <p:pic>
          <p:nvPicPr>
            <p:cNvPr id="35" name="Picture 34" descr="head_robert.png"/>
            <p:cNvPicPr>
              <a:picLocks noChangeAspect="1"/>
            </p:cNvPicPr>
            <p:nvPr/>
          </p:nvPicPr>
          <p:blipFill>
            <a:blip r:embed="rId9" cstate="print"/>
            <a:stretch>
              <a:fillRect/>
            </a:stretch>
          </p:blipFill>
          <p:spPr>
            <a:xfrm>
              <a:off x="3798746" y="4875002"/>
              <a:ext cx="1155121" cy="1413649"/>
            </a:xfrm>
            <a:prstGeom prst="rect">
              <a:avLst/>
            </a:prstGeom>
          </p:spPr>
        </p:pic>
      </p:grpSp>
      <p:pic>
        <p:nvPicPr>
          <p:cNvPr id="40" name="Picture 39" descr="BI Base.png"/>
          <p:cNvPicPr>
            <a:picLocks noChangeAspect="1"/>
          </p:cNvPicPr>
          <p:nvPr/>
        </p:nvPicPr>
        <p:blipFill>
          <a:blip r:embed="rId10" cstate="print"/>
          <a:srcRect t="34028"/>
          <a:stretch>
            <a:fillRect/>
          </a:stretch>
        </p:blipFill>
        <p:spPr>
          <a:xfrm>
            <a:off x="3246120" y="2943225"/>
            <a:ext cx="2596682" cy="4793415"/>
          </a:xfrm>
          <a:prstGeom prst="rect">
            <a:avLst/>
          </a:prstGeom>
        </p:spPr>
      </p:pic>
      <p:grpSp>
        <p:nvGrpSpPr>
          <p:cNvPr id="41" name="Group 40"/>
          <p:cNvGrpSpPr/>
          <p:nvPr/>
        </p:nvGrpSpPr>
        <p:grpSpPr>
          <a:xfrm>
            <a:off x="4547166" y="688260"/>
            <a:ext cx="4673034" cy="996696"/>
            <a:chOff x="4576664" y="688260"/>
            <a:chExt cx="4673034" cy="996696"/>
          </a:xfrm>
        </p:grpSpPr>
        <p:pic>
          <p:nvPicPr>
            <p:cNvPr id="42" name="Picture 41" descr="Arrow callout_higher.png"/>
            <p:cNvPicPr>
              <a:picLocks noChangeAspect="1"/>
            </p:cNvPicPr>
            <p:nvPr/>
          </p:nvPicPr>
          <p:blipFill>
            <a:blip r:embed="rId11" cstate="print"/>
            <a:stretch>
              <a:fillRect/>
            </a:stretch>
          </p:blipFill>
          <p:spPr>
            <a:xfrm flipH="1">
              <a:off x="4576664" y="688260"/>
              <a:ext cx="4673034" cy="996696"/>
            </a:xfrm>
            <a:prstGeom prst="rect">
              <a:avLst/>
            </a:prstGeom>
          </p:spPr>
        </p:pic>
        <p:sp>
          <p:nvSpPr>
            <p:cNvPr id="43" name="Rectangle 42"/>
            <p:cNvSpPr/>
            <p:nvPr/>
          </p:nvSpPr>
          <p:spPr>
            <a:xfrm>
              <a:off x="5334000" y="997893"/>
              <a:ext cx="3839498" cy="338554"/>
            </a:xfrm>
            <a:prstGeom prst="rect">
              <a:avLst/>
            </a:prstGeom>
          </p:spPr>
          <p:txBody>
            <a:bodyPr wrap="square" anchor="ctr" anchorCtr="0">
              <a:spAutoFit/>
            </a:bodyPr>
            <a:lstStyle/>
            <a:p>
              <a:pPr fontAlgn="auto">
                <a:spcBef>
                  <a:spcPts val="0"/>
                </a:spcBef>
                <a:spcAft>
                  <a:spcPts val="0"/>
                </a:spcAft>
              </a:pPr>
              <a:r>
                <a:rPr lang="en-US" sz="1600" b="1" dirty="0" smtClean="0">
                  <a:solidFill>
                    <a:srgbClr val="9BBB59">
                      <a:lumMod val="75000"/>
                    </a:srgbClr>
                  </a:solidFill>
                  <a:latin typeface="Segoe UI"/>
                  <a:cs typeface="+mn-cs"/>
                </a:rPr>
                <a:t>Now Available for Business Essentials</a:t>
              </a:r>
              <a:endParaRPr lang="en-US" sz="1600" b="1" dirty="0">
                <a:solidFill>
                  <a:srgbClr val="9BBB59">
                    <a:lumMod val="75000"/>
                  </a:srgbClr>
                </a:solidFill>
                <a:latin typeface="Segoe UI"/>
                <a:cs typeface="+mn-cs"/>
              </a:endParaRPr>
            </a:p>
          </p:txBody>
        </p:sp>
      </p:grpSp>
    </p:spTree>
    <p:extLst>
      <p:ext uri="{BB962C8B-B14F-4D97-AF65-F5344CB8AC3E}">
        <p14:creationId xmlns:p14="http://schemas.microsoft.com/office/powerpoint/2010/main" xmlns="" val="17268359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slide(fromRight)">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908198" y="2940047"/>
            <a:ext cx="2562799" cy="3613153"/>
            <a:chOff x="5908198" y="2940047"/>
            <a:chExt cx="2562799" cy="3613153"/>
          </a:xfrm>
        </p:grpSpPr>
        <p:grpSp>
          <p:nvGrpSpPr>
            <p:cNvPr id="2" name="Group 24"/>
            <p:cNvGrpSpPr/>
            <p:nvPr/>
          </p:nvGrpSpPr>
          <p:grpSpPr>
            <a:xfrm>
              <a:off x="5908198" y="2940047"/>
              <a:ext cx="2562799" cy="3613153"/>
              <a:chOff x="5908198" y="2712883"/>
              <a:chExt cx="2562799" cy="3613153"/>
            </a:xfrm>
            <a:effectLst>
              <a:reflection blurRad="6350" stA="52000" endA="300" endPos="35000" dir="5400000" sy="-100000" algn="bl" rotWithShape="0"/>
            </a:effectLst>
          </p:grpSpPr>
          <p:sp>
            <p:nvSpPr>
              <p:cNvPr id="70" name="Round Single Corner Rectangle 69"/>
              <p:cNvSpPr/>
              <p:nvPr/>
            </p:nvSpPr>
            <p:spPr bwMode="gray">
              <a:xfrm flipV="1">
                <a:off x="5913889" y="2712883"/>
                <a:ext cx="2557108" cy="3613153"/>
              </a:xfrm>
              <a:prstGeom prst="round1Rect">
                <a:avLst>
                  <a:gd name="adj" fmla="val 11035"/>
                </a:avLst>
              </a:prstGeom>
              <a:gradFill rotWithShape="1">
                <a:gsLst>
                  <a:gs pos="0">
                    <a:srgbClr val="3C541C"/>
                  </a:gs>
                  <a:gs pos="12000">
                    <a:srgbClr val="638A2E"/>
                  </a:gs>
                  <a:gs pos="45000">
                    <a:srgbClr val="8FC24A"/>
                  </a:gs>
                  <a:gs pos="100000">
                    <a:srgbClr val="FFFFFF"/>
                  </a:gs>
                </a:gsLst>
                <a:lin ang="5400000" scaled="1"/>
              </a:gradFill>
              <a:ln w="3175" cap="flat" cmpd="sng" algn="ctr">
                <a:solidFill>
                  <a:srgbClr val="64C14B"/>
                </a:solidFill>
                <a:prstDash val="solid"/>
                <a:headEnd type="none" w="med" len="med"/>
                <a:tailEnd type="none" w="med" len="med"/>
              </a:ln>
              <a:effectLst>
                <a:innerShdw>
                  <a:srgbClr val="6F531B"/>
                </a:innerShdw>
              </a:effectLst>
            </p:spPr>
            <p:txBody>
              <a:bodyPr lIns="109728" tIns="54864" rIns="109728" bIns="54864" anchor="ctr"/>
              <a:lstStyle/>
              <a:p>
                <a:pPr algn="ctr" defTabSz="1096876" fontAlgn="auto">
                  <a:spcBef>
                    <a:spcPts val="0"/>
                  </a:spcBef>
                  <a:spcAft>
                    <a:spcPts val="0"/>
                  </a:spcAft>
                  <a:defRPr/>
                </a:pPr>
                <a:endParaRPr lang="en-US" kern="0" dirty="0">
                  <a:solidFill>
                    <a:srgbClr val="FFFFFF"/>
                  </a:solidFill>
                  <a:latin typeface="Segoe"/>
                  <a:cs typeface="+mn-cs"/>
                </a:endParaRPr>
              </a:p>
            </p:txBody>
          </p:sp>
          <p:sp>
            <p:nvSpPr>
              <p:cNvPr id="81" name="Rectangle 80"/>
              <p:cNvSpPr/>
              <p:nvPr/>
            </p:nvSpPr>
            <p:spPr bwMode="auto">
              <a:xfrm>
                <a:off x="5908198" y="5181600"/>
                <a:ext cx="2557108" cy="838199"/>
              </a:xfrm>
              <a:prstGeom prst="rect">
                <a:avLst/>
              </a:prstGeom>
              <a:solidFill>
                <a:srgbClr val="FFFFFF">
                  <a:alpha val="34000"/>
                </a:srgbClr>
              </a:solidFill>
              <a:ln w="3175" cap="flat" cmpd="sng" algn="ctr">
                <a:solidFill>
                  <a:srgbClr val="FFFFFF">
                    <a:alpha val="2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316356" fontAlgn="auto">
                  <a:spcBef>
                    <a:spcPts val="0"/>
                  </a:spcBef>
                  <a:spcAft>
                    <a:spcPts val="0"/>
                  </a:spcAft>
                  <a:defRPr/>
                </a:pPr>
                <a:endParaRPr lang="en-US" sz="3500" kern="0" dirty="0" smtClean="0">
                  <a:solidFill>
                    <a:srgbClr val="FFFFFF"/>
                  </a:solidFill>
                  <a:latin typeface="Segoe" pitchFamily="34" charset="0"/>
                  <a:cs typeface="+mn-cs"/>
                </a:endParaRPr>
              </a:p>
            </p:txBody>
          </p:sp>
          <p:pic>
            <p:nvPicPr>
              <p:cNvPr id="2052" name="Picture 4" descr="C:\Projects\MBS\Microsoft Guidelines\PowerPoint\DVD_ART36\Logos\SQL Server\SQL Server (brand)\SQL Server generic brand Grid h.png"/>
              <p:cNvPicPr>
                <a:picLocks noChangeAspect="1" noChangeArrowheads="1"/>
              </p:cNvPicPr>
              <p:nvPr/>
            </p:nvPicPr>
            <p:blipFill>
              <a:blip r:embed="rId3" cstate="print"/>
              <a:srcRect/>
              <a:stretch>
                <a:fillRect/>
              </a:stretch>
            </p:blipFill>
            <p:spPr bwMode="auto">
              <a:xfrm>
                <a:off x="6024952" y="5305639"/>
                <a:ext cx="2323600" cy="590121"/>
              </a:xfrm>
              <a:prstGeom prst="rect">
                <a:avLst/>
              </a:prstGeom>
              <a:noFill/>
            </p:spPr>
          </p:pic>
        </p:grpSp>
        <p:sp>
          <p:nvSpPr>
            <p:cNvPr id="73" name="TextBox 23"/>
            <p:cNvSpPr txBox="1">
              <a:spLocks noChangeArrowheads="1"/>
            </p:cNvSpPr>
            <p:nvPr/>
          </p:nvSpPr>
          <p:spPr bwMode="auto">
            <a:xfrm>
              <a:off x="5961920" y="3109075"/>
              <a:ext cx="2447335" cy="1117759"/>
            </a:xfrm>
            <a:prstGeom prst="rect">
              <a:avLst/>
            </a:prstGeom>
            <a:noFill/>
            <a:ln w="9525">
              <a:noFill/>
              <a:miter lim="800000"/>
              <a:headEnd/>
              <a:tailEnd/>
            </a:ln>
          </p:spPr>
          <p:txBody>
            <a:bodyPr wrap="square" lIns="91440" tIns="45718" rIns="91440" bIns="45718">
              <a:noAutofit/>
            </a:bodyPr>
            <a:lstStyle/>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Web Services </a:t>
              </a:r>
              <a:br>
                <a:rPr lang="en-US" sz="1900" dirty="0" smtClean="0">
                  <a:solidFill>
                    <a:prstClr val="black"/>
                  </a:solidFill>
                  <a:latin typeface="Segoe UI"/>
                  <a:cs typeface="+mn-cs"/>
                </a:rPr>
              </a:br>
              <a:r>
                <a:rPr lang="en-US" sz="1900" dirty="0" smtClean="0">
                  <a:solidFill>
                    <a:prstClr val="black"/>
                  </a:solidFill>
                  <a:latin typeface="Segoe UI"/>
                  <a:cs typeface="+mn-cs"/>
                </a:rPr>
                <a:t>Run-Time</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err="1" smtClean="0">
                  <a:solidFill>
                    <a:prstClr val="black"/>
                  </a:solidFill>
                  <a:latin typeface="Segoe UI"/>
                  <a:cs typeface="+mn-cs"/>
                </a:rPr>
                <a:t>eConnect</a:t>
              </a:r>
              <a:r>
                <a:rPr lang="en-US" sz="1900" dirty="0" smtClean="0">
                  <a:solidFill>
                    <a:prstClr val="black"/>
                  </a:solidFill>
                  <a:latin typeface="Segoe UI"/>
                  <a:cs typeface="+mn-cs"/>
                </a:rPr>
                <a:t> </a:t>
              </a:r>
              <a:br>
                <a:rPr lang="en-US" sz="1900" dirty="0" smtClean="0">
                  <a:solidFill>
                    <a:prstClr val="black"/>
                  </a:solidFill>
                  <a:latin typeface="Segoe UI"/>
                  <a:cs typeface="+mn-cs"/>
                </a:rPr>
              </a:br>
              <a:r>
                <a:rPr lang="en-US" sz="1900" dirty="0" smtClean="0">
                  <a:solidFill>
                    <a:prstClr val="black"/>
                  </a:solidFill>
                  <a:latin typeface="Segoe UI"/>
                  <a:cs typeface="+mn-cs"/>
                </a:rPr>
                <a:t>Run-Time</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Database Access License</a:t>
              </a:r>
            </a:p>
          </p:txBody>
        </p:sp>
      </p:grpSp>
      <p:pic>
        <p:nvPicPr>
          <p:cNvPr id="25" name="Picture 24" descr="SQL Server base.png"/>
          <p:cNvPicPr>
            <a:picLocks noChangeAspect="1"/>
          </p:cNvPicPr>
          <p:nvPr/>
        </p:nvPicPr>
        <p:blipFill>
          <a:blip r:embed="rId4" cstate="print"/>
          <a:srcRect t="34033"/>
          <a:stretch>
            <a:fillRect/>
          </a:stretch>
        </p:blipFill>
        <p:spPr>
          <a:xfrm>
            <a:off x="5906250" y="2943377"/>
            <a:ext cx="2608873" cy="4793087"/>
          </a:xfrm>
          <a:prstGeom prst="rect">
            <a:avLst/>
          </a:prstGeom>
        </p:spPr>
      </p:pic>
      <p:grpSp>
        <p:nvGrpSpPr>
          <p:cNvPr id="32" name="Group 31"/>
          <p:cNvGrpSpPr/>
          <p:nvPr/>
        </p:nvGrpSpPr>
        <p:grpSpPr>
          <a:xfrm>
            <a:off x="3247113" y="2940047"/>
            <a:ext cx="2557108" cy="3613153"/>
            <a:chOff x="3247113" y="2940047"/>
            <a:chExt cx="2557108" cy="3613153"/>
          </a:xfrm>
        </p:grpSpPr>
        <p:grpSp>
          <p:nvGrpSpPr>
            <p:cNvPr id="4" name="Group 23"/>
            <p:cNvGrpSpPr/>
            <p:nvPr/>
          </p:nvGrpSpPr>
          <p:grpSpPr>
            <a:xfrm>
              <a:off x="3247113" y="2940047"/>
              <a:ext cx="2557108" cy="3613153"/>
              <a:chOff x="3247113" y="2712883"/>
              <a:chExt cx="2557108" cy="3613153"/>
            </a:xfrm>
            <a:effectLst>
              <a:reflection blurRad="6350" stA="52000" endA="300" endPos="35000" dir="5400000" sy="-100000" algn="bl" rotWithShape="0"/>
            </a:effectLst>
          </p:grpSpPr>
          <p:sp>
            <p:nvSpPr>
              <p:cNvPr id="72" name="Rectangle 71"/>
              <p:cNvSpPr/>
              <p:nvPr/>
            </p:nvSpPr>
            <p:spPr bwMode="gray">
              <a:xfrm>
                <a:off x="3247113" y="2712883"/>
                <a:ext cx="2557108" cy="3613153"/>
              </a:xfrm>
              <a:prstGeom prst="rect">
                <a:avLst/>
              </a:prstGeom>
              <a:gradFill flip="none" rotWithShape="1">
                <a:gsLst>
                  <a:gs pos="0">
                    <a:schemeClr val="accent5">
                      <a:lumMod val="50000"/>
                    </a:schemeClr>
                  </a:gs>
                  <a:gs pos="12000">
                    <a:srgbClr val="1B6B9D"/>
                  </a:gs>
                  <a:gs pos="45000">
                    <a:schemeClr val="accent5">
                      <a:lumMod val="60000"/>
                      <a:lumOff val="40000"/>
                    </a:schemeClr>
                  </a:gs>
                  <a:gs pos="100000">
                    <a:srgbClr val="FFFFFF"/>
                  </a:gs>
                </a:gsLst>
                <a:lin ang="16200000" scaled="1"/>
                <a:tileRect/>
              </a:gradFill>
              <a:ln w="3175" cap="flat" cmpd="sng" algn="ctr">
                <a:solidFill>
                  <a:srgbClr val="2795D9"/>
                </a:solidFill>
                <a:prstDash val="solid"/>
                <a:headEnd type="none" w="med" len="med"/>
                <a:tailEnd type="none" w="med" len="med"/>
              </a:ln>
              <a:effectLst>
                <a:innerShdw>
                  <a:srgbClr val="6F531B"/>
                </a:innerShdw>
              </a:effectLst>
            </p:spPr>
            <p:txBody>
              <a:bodyPr lIns="109728" tIns="54864" rIns="109728" bIns="54864" anchor="ctr"/>
              <a:lstStyle/>
              <a:p>
                <a:pPr algn="ctr" defTabSz="1096876" fontAlgn="auto">
                  <a:spcBef>
                    <a:spcPts val="0"/>
                  </a:spcBef>
                  <a:spcAft>
                    <a:spcPts val="0"/>
                  </a:spcAft>
                  <a:defRPr/>
                </a:pPr>
                <a:endParaRPr lang="en-US" kern="0" dirty="0">
                  <a:solidFill>
                    <a:srgbClr val="FFFFFF"/>
                  </a:solidFill>
                  <a:latin typeface="Segoe"/>
                  <a:cs typeface="+mn-cs"/>
                </a:endParaRPr>
              </a:p>
            </p:txBody>
          </p:sp>
          <p:sp>
            <p:nvSpPr>
              <p:cNvPr id="80" name="Rectangle 79"/>
              <p:cNvSpPr/>
              <p:nvPr/>
            </p:nvSpPr>
            <p:spPr bwMode="auto">
              <a:xfrm>
                <a:off x="3247113" y="5181600"/>
                <a:ext cx="2557108" cy="838199"/>
              </a:xfrm>
              <a:prstGeom prst="rect">
                <a:avLst/>
              </a:prstGeom>
              <a:solidFill>
                <a:srgbClr val="FFFFFF">
                  <a:alpha val="34000"/>
                </a:srgbClr>
              </a:solidFill>
              <a:ln w="3175" cap="flat" cmpd="sng" algn="ctr">
                <a:solidFill>
                  <a:srgbClr val="FFFFFF">
                    <a:alpha val="2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316356" fontAlgn="auto">
                  <a:spcBef>
                    <a:spcPts val="0"/>
                  </a:spcBef>
                  <a:spcAft>
                    <a:spcPts val="0"/>
                  </a:spcAft>
                  <a:defRPr/>
                </a:pPr>
                <a:endParaRPr lang="en-US" sz="3500" kern="0" dirty="0" smtClean="0">
                  <a:solidFill>
                    <a:srgbClr val="FFFFFF"/>
                  </a:solidFill>
                  <a:latin typeface="Segoe" pitchFamily="34" charset="0"/>
                  <a:cs typeface="+mn-cs"/>
                </a:endParaRPr>
              </a:p>
            </p:txBody>
          </p:sp>
          <p:pic>
            <p:nvPicPr>
              <p:cNvPr id="2051" name="Picture 3" descr="C:\Projects\MBS\Microsoft Guidelines\PowerPoint\DVD_ART36\Logos\Microsoft Office 2007 - all products\_Office 2007 brand logos\Office 2007 generic brand h.png"/>
              <p:cNvPicPr>
                <a:picLocks noChangeAspect="1" noChangeArrowheads="1"/>
              </p:cNvPicPr>
              <p:nvPr/>
            </p:nvPicPr>
            <p:blipFill>
              <a:blip r:embed="rId5" cstate="print"/>
              <a:srcRect/>
              <a:stretch>
                <a:fillRect/>
              </a:stretch>
            </p:blipFill>
            <p:spPr bwMode="auto">
              <a:xfrm>
                <a:off x="3591048" y="5333999"/>
                <a:ext cx="1869239" cy="533400"/>
              </a:xfrm>
              <a:prstGeom prst="rect">
                <a:avLst/>
              </a:prstGeom>
              <a:noFill/>
            </p:spPr>
          </p:pic>
        </p:grpSp>
        <p:sp>
          <p:nvSpPr>
            <p:cNvPr id="74" name="TextBox 21"/>
            <p:cNvSpPr txBox="1">
              <a:spLocks noChangeArrowheads="1"/>
            </p:cNvSpPr>
            <p:nvPr/>
          </p:nvSpPr>
          <p:spPr bwMode="auto">
            <a:xfrm>
              <a:off x="3315275" y="3109074"/>
              <a:ext cx="2449666" cy="1844317"/>
            </a:xfrm>
            <a:prstGeom prst="rect">
              <a:avLst/>
            </a:prstGeom>
            <a:noFill/>
            <a:ln w="9525">
              <a:noFill/>
              <a:miter lim="800000"/>
              <a:headEnd/>
              <a:tailEnd/>
            </a:ln>
          </p:spPr>
          <p:txBody>
            <a:bodyPr wrap="square" lIns="91440" tIns="45718" rIns="91440" bIns="45718">
              <a:noAutofit/>
            </a:bodyPr>
            <a:lstStyle/>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Excel Reports</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SRS Reports and Report Models</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Graphs and KPI’s</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Analysis Cubes</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Management Reporter Viewer</a:t>
              </a:r>
            </a:p>
          </p:txBody>
        </p:sp>
      </p:grpSp>
      <p:pic>
        <p:nvPicPr>
          <p:cNvPr id="28" name="Picture 27" descr="BI Base.png"/>
          <p:cNvPicPr>
            <a:picLocks noChangeAspect="1"/>
          </p:cNvPicPr>
          <p:nvPr/>
        </p:nvPicPr>
        <p:blipFill>
          <a:blip r:embed="rId6" cstate="print"/>
          <a:srcRect t="34028"/>
          <a:stretch>
            <a:fillRect/>
          </a:stretch>
        </p:blipFill>
        <p:spPr>
          <a:xfrm>
            <a:off x="3241626" y="2943225"/>
            <a:ext cx="2596682" cy="4793415"/>
          </a:xfrm>
          <a:prstGeom prst="rect">
            <a:avLst/>
          </a:prstGeom>
        </p:spPr>
      </p:pic>
      <p:grpSp>
        <p:nvGrpSpPr>
          <p:cNvPr id="31" name="Group 30"/>
          <p:cNvGrpSpPr/>
          <p:nvPr/>
        </p:nvGrpSpPr>
        <p:grpSpPr>
          <a:xfrm>
            <a:off x="575517" y="2940048"/>
            <a:ext cx="2589340" cy="3613152"/>
            <a:chOff x="575517" y="2940048"/>
            <a:chExt cx="2589340" cy="3613152"/>
          </a:xfrm>
        </p:grpSpPr>
        <p:grpSp>
          <p:nvGrpSpPr>
            <p:cNvPr id="3" name="Group 22"/>
            <p:cNvGrpSpPr/>
            <p:nvPr/>
          </p:nvGrpSpPr>
          <p:grpSpPr>
            <a:xfrm>
              <a:off x="575517" y="2940048"/>
              <a:ext cx="2589340" cy="3613152"/>
              <a:chOff x="575517" y="2712884"/>
              <a:chExt cx="2589340" cy="3613152"/>
            </a:xfrm>
            <a:effectLst>
              <a:reflection blurRad="6350" stA="52000" endA="300" endPos="35000" dir="5400000" sy="-100000" algn="bl" rotWithShape="0"/>
            </a:effectLst>
          </p:grpSpPr>
          <p:sp>
            <p:nvSpPr>
              <p:cNvPr id="71" name="Round Single Corner Rectangle 70"/>
              <p:cNvSpPr/>
              <p:nvPr/>
            </p:nvSpPr>
            <p:spPr bwMode="gray">
              <a:xfrm flipH="1" flipV="1">
                <a:off x="586260" y="2712884"/>
                <a:ext cx="2558789" cy="3613152"/>
              </a:xfrm>
              <a:prstGeom prst="round1Rect">
                <a:avLst>
                  <a:gd name="adj" fmla="val 11667"/>
                </a:avLst>
              </a:prstGeom>
              <a:gradFill rotWithShape="1">
                <a:gsLst>
                  <a:gs pos="0">
                    <a:schemeClr val="accent6">
                      <a:lumMod val="50000"/>
                    </a:schemeClr>
                  </a:gs>
                  <a:gs pos="12000">
                    <a:schemeClr val="accent6">
                      <a:lumMod val="75000"/>
                    </a:schemeClr>
                  </a:gs>
                  <a:gs pos="45000">
                    <a:schemeClr val="accent6">
                      <a:lumMod val="60000"/>
                      <a:lumOff val="40000"/>
                    </a:schemeClr>
                  </a:gs>
                  <a:gs pos="100000">
                    <a:srgbClr val="FFFFFF"/>
                  </a:gs>
                </a:gsLst>
                <a:lin ang="5400000" scaled="1"/>
              </a:gradFill>
              <a:ln w="3175" cap="flat" cmpd="sng" algn="ctr">
                <a:solidFill>
                  <a:srgbClr val="FCBF46"/>
                </a:solidFill>
                <a:prstDash val="solid"/>
                <a:headEnd type="none" w="med" len="med"/>
                <a:tailEnd type="none" w="med" len="med"/>
              </a:ln>
              <a:effectLst>
                <a:innerShdw>
                  <a:srgbClr val="6F531B"/>
                </a:innerShdw>
              </a:effectLst>
            </p:spPr>
            <p:txBody>
              <a:bodyPr lIns="109728" tIns="54864" rIns="109728" bIns="54864" anchor="ctr"/>
              <a:lstStyle/>
              <a:p>
                <a:pPr algn="ctr" defTabSz="1096876" fontAlgn="auto">
                  <a:spcBef>
                    <a:spcPts val="0"/>
                  </a:spcBef>
                  <a:spcAft>
                    <a:spcPts val="0"/>
                  </a:spcAft>
                  <a:defRPr/>
                </a:pPr>
                <a:endParaRPr lang="en-US" kern="0" dirty="0">
                  <a:solidFill>
                    <a:srgbClr val="FFFFFF"/>
                  </a:solidFill>
                  <a:latin typeface="Segoe"/>
                  <a:cs typeface="+mn-cs"/>
                </a:endParaRPr>
              </a:p>
            </p:txBody>
          </p:sp>
          <p:sp>
            <p:nvSpPr>
              <p:cNvPr id="79" name="Rectangle 78"/>
              <p:cNvSpPr/>
              <p:nvPr/>
            </p:nvSpPr>
            <p:spPr bwMode="auto">
              <a:xfrm>
                <a:off x="575517" y="5181599"/>
                <a:ext cx="2589340" cy="838200"/>
              </a:xfrm>
              <a:prstGeom prst="rect">
                <a:avLst/>
              </a:prstGeom>
              <a:solidFill>
                <a:srgbClr val="FFFFFF">
                  <a:alpha val="34000"/>
                </a:srgbClr>
              </a:solidFill>
              <a:ln w="3175" cap="flat" cmpd="sng" algn="ctr">
                <a:solidFill>
                  <a:srgbClr val="FFFFFF">
                    <a:alpha val="2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316356" fontAlgn="auto">
                  <a:spcBef>
                    <a:spcPts val="0"/>
                  </a:spcBef>
                  <a:spcAft>
                    <a:spcPts val="0"/>
                  </a:spcAft>
                  <a:defRPr/>
                </a:pPr>
                <a:endParaRPr lang="en-US" sz="3500" kern="0" dirty="0" smtClean="0">
                  <a:solidFill>
                    <a:srgbClr val="FFFFFF"/>
                  </a:solidFill>
                  <a:latin typeface="Segoe" pitchFamily="34" charset="0"/>
                  <a:cs typeface="+mn-cs"/>
                </a:endParaRPr>
              </a:p>
            </p:txBody>
          </p:sp>
          <p:pic>
            <p:nvPicPr>
              <p:cNvPr id="22" name="Picture 21" descr="ShrPt_h_rgb.png"/>
              <p:cNvPicPr>
                <a:picLocks noChangeAspect="1"/>
              </p:cNvPicPr>
              <p:nvPr/>
            </p:nvPicPr>
            <p:blipFill>
              <a:blip r:embed="rId7" cstate="print"/>
              <a:stretch>
                <a:fillRect/>
              </a:stretch>
            </p:blipFill>
            <p:spPr>
              <a:xfrm>
                <a:off x="765287" y="5320620"/>
                <a:ext cx="2209800" cy="560159"/>
              </a:xfrm>
              <a:prstGeom prst="rect">
                <a:avLst/>
              </a:prstGeom>
            </p:spPr>
          </p:pic>
        </p:grpSp>
        <p:sp>
          <p:nvSpPr>
            <p:cNvPr id="75" name="TextBox 20"/>
            <p:cNvSpPr txBox="1">
              <a:spLocks noChangeArrowheads="1"/>
            </p:cNvSpPr>
            <p:nvPr/>
          </p:nvSpPr>
          <p:spPr bwMode="auto">
            <a:xfrm>
              <a:off x="643563" y="3109074"/>
              <a:ext cx="2454740" cy="1615717"/>
            </a:xfrm>
            <a:prstGeom prst="rect">
              <a:avLst/>
            </a:prstGeom>
            <a:noFill/>
            <a:ln w="9525">
              <a:noFill/>
              <a:miter lim="800000"/>
              <a:headEnd/>
              <a:tailEnd/>
            </a:ln>
          </p:spPr>
          <p:txBody>
            <a:bodyPr wrap="square" lIns="91440" tIns="45718" rIns="91440" bIns="45718">
              <a:noAutofit/>
            </a:bodyPr>
            <a:lstStyle/>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The New Executive Center Dashboards </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External Lists with Write Back </a:t>
              </a:r>
              <a:br>
                <a:rPr lang="en-US" sz="1900" dirty="0" smtClean="0">
                  <a:solidFill>
                    <a:prstClr val="black"/>
                  </a:solidFill>
                  <a:latin typeface="Segoe UI"/>
                  <a:cs typeface="+mn-cs"/>
                </a:rPr>
              </a:br>
              <a:r>
                <a:rPr lang="en-US" sz="1900" dirty="0" smtClean="0">
                  <a:solidFill>
                    <a:prstClr val="black"/>
                  </a:solidFill>
                  <a:latin typeface="Segoe UI"/>
                  <a:cs typeface="+mn-cs"/>
                </a:rPr>
                <a:t>(SharePoint 2010)</a:t>
              </a:r>
            </a:p>
            <a:p>
              <a:pPr marL="176213" lvl="1" indent="-176213" fontAlgn="auto">
                <a:lnSpc>
                  <a:spcPct val="90000"/>
                </a:lnSpc>
                <a:spcBef>
                  <a:spcPct val="20000"/>
                </a:spcBef>
                <a:spcAft>
                  <a:spcPts val="0"/>
                </a:spcAft>
                <a:buClr>
                  <a:srgbClr val="F79646"/>
                </a:buClr>
                <a:buFont typeface="Arial" pitchFamily="34" charset="0"/>
                <a:buChar char="•"/>
                <a:defRPr/>
              </a:pPr>
              <a:r>
                <a:rPr lang="en-US" sz="1900" dirty="0" smtClean="0">
                  <a:solidFill>
                    <a:prstClr val="black"/>
                  </a:solidFill>
                  <a:latin typeface="Segoe UI"/>
                  <a:cs typeface="+mn-cs"/>
                </a:rPr>
                <a:t>Business Portal</a:t>
              </a:r>
            </a:p>
          </p:txBody>
        </p:sp>
      </p:grpSp>
      <p:sp>
        <p:nvSpPr>
          <p:cNvPr id="18" name="Title 17"/>
          <p:cNvSpPr>
            <a:spLocks noGrp="1"/>
          </p:cNvSpPr>
          <p:nvPr>
            <p:ph type="title"/>
          </p:nvPr>
        </p:nvSpPr>
        <p:spPr>
          <a:xfrm>
            <a:off x="595424" y="757173"/>
            <a:ext cx="7938976" cy="978729"/>
          </a:xfrm>
        </p:spPr>
        <p:txBody>
          <a:bodyPr/>
          <a:lstStyle/>
          <a:p>
            <a:r>
              <a:rPr lang="en-US" sz="3200" dirty="0" smtClean="0">
                <a:sym typeface="Wingdings" pitchFamily="2" charset="2"/>
              </a:rPr>
              <a:t>Extend and Connect </a:t>
            </a:r>
            <a:br>
              <a:rPr lang="en-US" sz="3200" dirty="0" smtClean="0">
                <a:sym typeface="Wingdings" pitchFamily="2" charset="2"/>
              </a:rPr>
            </a:br>
            <a:r>
              <a:rPr lang="en-US" sz="3200" dirty="0" smtClean="0">
                <a:sym typeface="Wingdings" pitchFamily="2" charset="2"/>
              </a:rPr>
              <a:t>with DCO</a:t>
            </a:r>
            <a:endParaRPr lang="en-US" sz="3200" dirty="0"/>
          </a:p>
        </p:txBody>
      </p:sp>
      <p:sp>
        <p:nvSpPr>
          <p:cNvPr id="78" name="Rounded Rectangle 77"/>
          <p:cNvSpPr/>
          <p:nvPr/>
        </p:nvSpPr>
        <p:spPr bwMode="auto">
          <a:xfrm flipH="1">
            <a:off x="597005" y="1903564"/>
            <a:ext cx="2557108" cy="1483824"/>
          </a:xfrm>
          <a:prstGeom prst="roundRect">
            <a:avLst>
              <a:gd name="adj" fmla="val 20787"/>
            </a:avLst>
          </a:prstGeom>
          <a:gradFill flip="none" rotWithShape="1">
            <a:gsLst>
              <a:gs pos="35000">
                <a:schemeClr val="accent6">
                  <a:lumMod val="75000"/>
                </a:schemeClr>
              </a:gs>
              <a:gs pos="67000">
                <a:srgbClr val="FFFFFF">
                  <a:alpha val="0"/>
                </a:srgbClr>
              </a:gs>
            </a:gsLst>
            <a:lin ang="5400000" scaled="1"/>
            <a:tileRect/>
          </a:gradFill>
          <a:ln w="19050" cap="flat" cmpd="thickThin" algn="ctr">
            <a:noFill/>
            <a:prstDash val="solid"/>
          </a:ln>
          <a:effectLst/>
        </p:spPr>
        <p:txBody>
          <a:bodyPr wrap="none" lIns="0" tIns="0" rIns="0" bIns="365760" anchor="ctr" anchorCtr="0"/>
          <a:lstStyle/>
          <a:p>
            <a:pPr algn="ctr" fontAlgn="auto">
              <a:lnSpc>
                <a:spcPct val="80000"/>
              </a:lnSpc>
              <a:spcBef>
                <a:spcPts val="0"/>
              </a:spcBef>
              <a:spcAft>
                <a:spcPts val="0"/>
              </a:spcAft>
              <a:defRPr/>
            </a:pP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SharePoint </a:t>
            </a:r>
            <a:b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b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Portal</a:t>
            </a:r>
          </a:p>
        </p:txBody>
      </p:sp>
      <p:sp>
        <p:nvSpPr>
          <p:cNvPr id="76" name="Rounded Rectangle 75"/>
          <p:cNvSpPr/>
          <p:nvPr/>
        </p:nvSpPr>
        <p:spPr bwMode="auto">
          <a:xfrm flipH="1">
            <a:off x="3258586" y="1903565"/>
            <a:ext cx="2557108" cy="1483823"/>
          </a:xfrm>
          <a:prstGeom prst="roundRect">
            <a:avLst>
              <a:gd name="adj" fmla="val 27358"/>
            </a:avLst>
          </a:prstGeom>
          <a:gradFill flip="none" rotWithShape="1">
            <a:gsLst>
              <a:gs pos="35000">
                <a:schemeClr val="accent5">
                  <a:lumMod val="75000"/>
                </a:schemeClr>
              </a:gs>
              <a:gs pos="67000">
                <a:srgbClr val="FFFFFF">
                  <a:alpha val="0"/>
                </a:srgbClr>
              </a:gs>
            </a:gsLst>
            <a:lin ang="5400000" scaled="1"/>
            <a:tileRect/>
          </a:gradFill>
          <a:ln w="19050" cap="flat" cmpd="thickThin" algn="ctr">
            <a:noFill/>
            <a:prstDash val="solid"/>
          </a:ln>
          <a:effectLst/>
        </p:spPr>
        <p:txBody>
          <a:bodyPr wrap="none" lIns="0" tIns="0" rIns="0" bIns="365760" anchor="ctr" anchorCtr="0"/>
          <a:lstStyle/>
          <a:p>
            <a:pPr algn="ctr" fontAlgn="auto">
              <a:lnSpc>
                <a:spcPct val="80000"/>
              </a:lnSpc>
              <a:spcBef>
                <a:spcPts val="0"/>
              </a:spcBef>
              <a:spcAft>
                <a:spcPts val="0"/>
              </a:spcAft>
              <a:defRPr/>
            </a:pP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Business </a:t>
            </a:r>
            <a:b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b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Intelligence</a:t>
            </a:r>
          </a:p>
        </p:txBody>
      </p:sp>
      <p:sp>
        <p:nvSpPr>
          <p:cNvPr id="77" name="Rounded Rectangle 76"/>
          <p:cNvSpPr/>
          <p:nvPr/>
        </p:nvSpPr>
        <p:spPr bwMode="auto">
          <a:xfrm flipH="1">
            <a:off x="5920105" y="1903565"/>
            <a:ext cx="2557108" cy="1483823"/>
          </a:xfrm>
          <a:prstGeom prst="roundRect">
            <a:avLst>
              <a:gd name="adj" fmla="val 26375"/>
            </a:avLst>
          </a:prstGeom>
          <a:gradFill flip="none" rotWithShape="1">
            <a:gsLst>
              <a:gs pos="35000">
                <a:schemeClr val="accent3">
                  <a:lumMod val="75000"/>
                </a:schemeClr>
              </a:gs>
              <a:gs pos="67000">
                <a:srgbClr val="FFFFFF">
                  <a:alpha val="0"/>
                </a:srgbClr>
              </a:gs>
            </a:gsLst>
            <a:lin ang="5400000" scaled="1"/>
            <a:tileRect/>
          </a:gradFill>
          <a:ln w="19050" cap="flat" cmpd="thickThin" algn="ctr">
            <a:noFill/>
            <a:prstDash val="solid"/>
          </a:ln>
          <a:effectLst/>
        </p:spPr>
        <p:txBody>
          <a:bodyPr wrap="none" lIns="0" tIns="0" rIns="0" bIns="365760" anchor="ctr" anchorCtr="0"/>
          <a:lstStyle/>
          <a:p>
            <a:pPr algn="ctr" fontAlgn="auto">
              <a:lnSpc>
                <a:spcPct val="80000"/>
              </a:lnSpc>
              <a:spcBef>
                <a:spcPts val="0"/>
              </a:spcBef>
              <a:spcAft>
                <a:spcPts val="0"/>
              </a:spcAft>
              <a:defRPr/>
            </a:pP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Database </a:t>
            </a:r>
            <a:b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br>
            <a:r>
              <a:rPr lang="en-US" sz="2800" i="1" kern="0" spc="-5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Access</a:t>
            </a:r>
          </a:p>
        </p:txBody>
      </p:sp>
      <p:pic>
        <p:nvPicPr>
          <p:cNvPr id="34" name="Picture 33" descr="SharePoint base.png"/>
          <p:cNvPicPr>
            <a:picLocks noChangeAspect="1"/>
          </p:cNvPicPr>
          <p:nvPr/>
        </p:nvPicPr>
        <p:blipFill>
          <a:blip r:embed="rId8" cstate="print"/>
          <a:srcRect t="34056"/>
          <a:stretch>
            <a:fillRect/>
          </a:stretch>
        </p:blipFill>
        <p:spPr>
          <a:xfrm>
            <a:off x="559612" y="2943377"/>
            <a:ext cx="2633254" cy="4791456"/>
          </a:xfrm>
          <a:prstGeom prst="rect">
            <a:avLst/>
          </a:prstGeom>
        </p:spPr>
      </p:pic>
      <p:grpSp>
        <p:nvGrpSpPr>
          <p:cNvPr id="35" name="Group 34"/>
          <p:cNvGrpSpPr/>
          <p:nvPr/>
        </p:nvGrpSpPr>
        <p:grpSpPr>
          <a:xfrm>
            <a:off x="4572000" y="628648"/>
            <a:ext cx="4748362" cy="1097661"/>
            <a:chOff x="5449062" y="628648"/>
            <a:chExt cx="4748362" cy="1097661"/>
          </a:xfrm>
        </p:grpSpPr>
        <p:pic>
          <p:nvPicPr>
            <p:cNvPr id="36" name="Picture 35" descr="Arrow callout_highest.png"/>
            <p:cNvPicPr>
              <a:picLocks noChangeAspect="1"/>
            </p:cNvPicPr>
            <p:nvPr/>
          </p:nvPicPr>
          <p:blipFill>
            <a:blip r:embed="rId9" cstate="print"/>
            <a:stretch>
              <a:fillRect/>
            </a:stretch>
          </p:blipFill>
          <p:spPr>
            <a:xfrm flipH="1">
              <a:off x="5449062" y="628648"/>
              <a:ext cx="4685538" cy="1097661"/>
            </a:xfrm>
            <a:prstGeom prst="rect">
              <a:avLst/>
            </a:prstGeom>
          </p:spPr>
        </p:pic>
        <p:sp>
          <p:nvSpPr>
            <p:cNvPr id="37" name="Rectangle 36"/>
            <p:cNvSpPr/>
            <p:nvPr/>
          </p:nvSpPr>
          <p:spPr>
            <a:xfrm>
              <a:off x="6058662" y="723962"/>
              <a:ext cx="4138762" cy="830997"/>
            </a:xfrm>
            <a:prstGeom prst="rect">
              <a:avLst/>
            </a:prstGeom>
          </p:spPr>
          <p:txBody>
            <a:bodyPr wrap="none" anchor="ctr" anchorCtr="0">
              <a:spAutoFit/>
            </a:bodyPr>
            <a:lstStyle/>
            <a:p>
              <a:pPr fontAlgn="auto">
                <a:spcBef>
                  <a:spcPts val="0"/>
                </a:spcBef>
                <a:spcAft>
                  <a:spcPts val="0"/>
                </a:spcAft>
              </a:pPr>
              <a:r>
                <a:rPr lang="en-US" sz="1600" b="1" dirty="0" smtClean="0">
                  <a:solidFill>
                    <a:srgbClr val="9BBB59">
                      <a:lumMod val="75000"/>
                    </a:srgbClr>
                  </a:solidFill>
                  <a:latin typeface="Segoe UI"/>
                  <a:cs typeface="+mn-cs"/>
                </a:rPr>
                <a:t>Existing Customers get 1 DCO </a:t>
              </a:r>
              <a:br>
                <a:rPr lang="en-US" sz="1600" b="1" dirty="0" smtClean="0">
                  <a:solidFill>
                    <a:srgbClr val="9BBB59">
                      <a:lumMod val="75000"/>
                    </a:srgbClr>
                  </a:solidFill>
                  <a:latin typeface="Segoe UI"/>
                  <a:cs typeface="+mn-cs"/>
                </a:rPr>
              </a:br>
              <a:r>
                <a:rPr lang="en-US" sz="1600" b="1" dirty="0" smtClean="0">
                  <a:solidFill>
                    <a:srgbClr val="9BBB59">
                      <a:lumMod val="75000"/>
                    </a:srgbClr>
                  </a:solidFill>
                  <a:latin typeface="Segoe UI"/>
                  <a:cs typeface="+mn-cs"/>
                </a:rPr>
                <a:t>for Every Business Portal Licensed </a:t>
              </a:r>
              <a:br>
                <a:rPr lang="en-US" sz="1600" b="1" dirty="0" smtClean="0">
                  <a:solidFill>
                    <a:srgbClr val="9BBB59">
                      <a:lumMod val="75000"/>
                    </a:srgbClr>
                  </a:solidFill>
                  <a:latin typeface="Segoe UI"/>
                  <a:cs typeface="+mn-cs"/>
                </a:rPr>
              </a:br>
              <a:r>
                <a:rPr lang="en-US" sz="1600" b="1" dirty="0" smtClean="0">
                  <a:solidFill>
                    <a:srgbClr val="9BBB59">
                      <a:lumMod val="75000"/>
                    </a:srgbClr>
                  </a:solidFill>
                  <a:latin typeface="Segoe UI"/>
                  <a:cs typeface="+mn-cs"/>
                </a:rPr>
                <a:t>and </a:t>
              </a:r>
              <a:r>
                <a:rPr lang="en-US" sz="1600" b="1" dirty="0">
                  <a:solidFill>
                    <a:srgbClr val="9BBB59">
                      <a:lumMod val="75000"/>
                    </a:srgbClr>
                  </a:solidFill>
                  <a:latin typeface="Segoe UI"/>
                </a:rPr>
                <a:t>1 DCO </a:t>
              </a:r>
              <a:r>
                <a:rPr lang="en-US" sz="1600" b="1" dirty="0" smtClean="0">
                  <a:solidFill>
                    <a:srgbClr val="9BBB59">
                      <a:lumMod val="75000"/>
                    </a:srgbClr>
                  </a:solidFill>
                  <a:latin typeface="Segoe UI"/>
                </a:rPr>
                <a:t>for Every </a:t>
              </a:r>
              <a:r>
                <a:rPr lang="en-US" sz="1600" b="1" dirty="0" err="1" smtClean="0">
                  <a:solidFill>
                    <a:srgbClr val="9BBB59">
                      <a:lumMod val="75000"/>
                    </a:srgbClr>
                  </a:solidFill>
                  <a:latin typeface="Segoe UI"/>
                  <a:cs typeface="+mn-cs"/>
                </a:rPr>
                <a:t>FRx</a:t>
              </a:r>
              <a:r>
                <a:rPr lang="en-US" sz="1600" b="1" dirty="0" smtClean="0">
                  <a:solidFill>
                    <a:srgbClr val="9BBB59">
                      <a:lumMod val="75000"/>
                    </a:srgbClr>
                  </a:solidFill>
                  <a:latin typeface="Segoe UI"/>
                  <a:cs typeface="+mn-cs"/>
                </a:rPr>
                <a:t> Viewer Licensed</a:t>
              </a:r>
              <a:endParaRPr lang="en-US" sz="1600" b="1" dirty="0">
                <a:solidFill>
                  <a:srgbClr val="9BBB59">
                    <a:lumMod val="75000"/>
                  </a:srgbClr>
                </a:solidFill>
                <a:latin typeface="Segoe UI"/>
                <a:cs typeface="+mn-cs"/>
              </a:endParaRPr>
            </a:p>
          </p:txBody>
        </p:sp>
      </p:grpSp>
    </p:spTree>
    <p:extLst>
      <p:ext uri="{BB962C8B-B14F-4D97-AF65-F5344CB8AC3E}">
        <p14:creationId xmlns:p14="http://schemas.microsoft.com/office/powerpoint/2010/main" xmlns="" val="3789641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1.66667E-6 -2.22222E-6 L 1.66667E-6 0.36204 " pathEditMode="relative" rAng="0" ptsTypes="AA">
                                      <p:cBhvr>
                                        <p:cTn id="6" dur="1000" fill="hold"/>
                                        <p:tgtEl>
                                          <p:spTgt spid="34"/>
                                        </p:tgtEl>
                                        <p:attrNameLst>
                                          <p:attrName>ppt_x</p:attrName>
                                          <p:attrName>ppt_y</p:attrName>
                                        </p:attrNameLst>
                                      </p:cBhvr>
                                      <p:rCtr x="0" y="181"/>
                                    </p:animMotion>
                                  </p:childTnLst>
                                </p:cTn>
                              </p:par>
                              <p:par>
                                <p:cTn id="7" presetID="22" presetClass="entr" presetSubtype="1"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up)">
                                      <p:cBhvr>
                                        <p:cTn id="9" dur="2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fill="hold" nodeType="clickEffect">
                                  <p:stCondLst>
                                    <p:cond delay="0"/>
                                  </p:stCondLst>
                                  <p:childTnLst>
                                    <p:animMotion origin="layout" path="M 5.55556E-7 -2.22222E-6 L 5.55556E-7 0.36366 " pathEditMode="relative" rAng="0" ptsTypes="AA">
                                      <p:cBhvr>
                                        <p:cTn id="13" dur="1000" fill="hold"/>
                                        <p:tgtEl>
                                          <p:spTgt spid="28"/>
                                        </p:tgtEl>
                                        <p:attrNameLst>
                                          <p:attrName>ppt_x</p:attrName>
                                          <p:attrName>ppt_y</p:attrName>
                                        </p:attrNameLst>
                                      </p:cBhvr>
                                      <p:rCtr x="0" y="182"/>
                                    </p:animMotion>
                                  </p:childTnLst>
                                </p:cTn>
                              </p:par>
                              <p:par>
                                <p:cTn id="14" presetID="22" presetClass="entr" presetSubtype="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fill="hold" nodeType="clickEffect">
                                  <p:stCondLst>
                                    <p:cond delay="0"/>
                                  </p:stCondLst>
                                  <p:childTnLst>
                                    <p:animMotion origin="layout" path="M -1.66667E-6 -2.06202E-6 L -1.66667E-6 0.36427 " pathEditMode="relative" rAng="0" ptsTypes="AA">
                                      <p:cBhvr>
                                        <p:cTn id="20" dur="1000" fill="hold"/>
                                        <p:tgtEl>
                                          <p:spTgt spid="25"/>
                                        </p:tgtEl>
                                        <p:attrNameLst>
                                          <p:attrName>ppt_x</p:attrName>
                                          <p:attrName>ppt_y</p:attrName>
                                        </p:attrNameLst>
                                      </p:cBhvr>
                                      <p:rCtr x="0" y="182"/>
                                    </p:animMotion>
                                  </p:childTnLst>
                                </p:cTn>
                              </p:par>
                              <p:par>
                                <p:cTn id="21" presetID="22" presetClass="entr" presetSubtype="1"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2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lide(fromRight)">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bwMode="invGray">
          <a:xfrm>
            <a:off x="484910" y="1565564"/>
            <a:ext cx="5534890" cy="2265216"/>
          </a:xfrm>
          <a:prstGeom prst="round2SameRect">
            <a:avLst>
              <a:gd name="adj1" fmla="val 10124"/>
              <a:gd name="adj2" fmla="val 0"/>
            </a:avLst>
          </a:prstGeom>
          <a:gradFill flip="none" rotWithShape="1">
            <a:gsLst>
              <a:gs pos="19000">
                <a:schemeClr val="accent1"/>
              </a:gs>
              <a:gs pos="41000">
                <a:schemeClr val="accent1">
                  <a:lumMod val="60000"/>
                  <a:lumOff val="40000"/>
                </a:schemeClr>
              </a:gs>
              <a:gs pos="77000">
                <a:schemeClr val="accent1">
                  <a:lumMod val="60000"/>
                  <a:lumOff val="40000"/>
                </a:schemeClr>
              </a:gs>
              <a:gs pos="100000">
                <a:schemeClr val="bg1">
                  <a:alpha val="0"/>
                </a:schemeClr>
              </a:gs>
            </a:gsLst>
            <a:lin ang="54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t"/>
          <a:lstStyle/>
          <a:p>
            <a:pPr marL="231775" indent="-231775" fontAlgn="auto">
              <a:spcBef>
                <a:spcPts val="0"/>
              </a:spcBef>
              <a:spcAft>
                <a:spcPts val="0"/>
              </a:spcAft>
              <a:buClr>
                <a:srgbClr val="1C56CA"/>
              </a:buClr>
              <a:buFont typeface="Arial" pitchFamily="34" charset="0"/>
              <a:buChar char="•"/>
            </a:pPr>
            <a:endParaRPr lang="en-US" sz="2800" dirty="0" smtClean="0">
              <a:solidFill>
                <a:srgbClr val="000000"/>
              </a:solidFill>
            </a:endParaRPr>
          </a:p>
        </p:txBody>
      </p:sp>
      <p:sp>
        <p:nvSpPr>
          <p:cNvPr id="5" name="Title 4"/>
          <p:cNvSpPr>
            <a:spLocks noGrp="1"/>
          </p:cNvSpPr>
          <p:nvPr>
            <p:ph type="title"/>
          </p:nvPr>
        </p:nvSpPr>
        <p:spPr>
          <a:xfrm>
            <a:off x="595424" y="757173"/>
            <a:ext cx="7938976" cy="590931"/>
          </a:xfrm>
        </p:spPr>
        <p:txBody>
          <a:bodyPr/>
          <a:lstStyle/>
          <a:p>
            <a:r>
              <a:rPr lang="en-US" dirty="0" smtClean="0"/>
              <a:t>DCO  Waterfall Pricing Changes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136593414"/>
              </p:ext>
            </p:extLst>
          </p:nvPr>
        </p:nvGraphicFramePr>
        <p:xfrm>
          <a:off x="609600" y="1600200"/>
          <a:ext cx="5257800" cy="2225040"/>
        </p:xfrm>
        <a:graphic>
          <a:graphicData uri="http://schemas.openxmlformats.org/drawingml/2006/table">
            <a:tbl>
              <a:tblPr firstRow="1" bandRow="1">
                <a:tableStyleId>{5C22544A-7EE6-4342-B048-85BDC9FD1C3A}</a:tableStyleId>
              </a:tblPr>
              <a:tblGrid>
                <a:gridCol w="1483360"/>
                <a:gridCol w="1483360"/>
                <a:gridCol w="1145540"/>
                <a:gridCol w="1145540"/>
              </a:tblGrid>
              <a:tr h="370840">
                <a:tc gridSpan="4">
                  <a:txBody>
                    <a:bodyPr/>
                    <a:lstStyle/>
                    <a:p>
                      <a:pPr algn="ctr"/>
                      <a:r>
                        <a:rPr lang="en-US" dirty="0" smtClean="0"/>
                        <a:t>DCO User Price Waterfall</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b="1" dirty="0" smtClean="0"/>
                        <a:t>From</a:t>
                      </a:r>
                      <a:endParaRPr lang="en-US" sz="1600" b="1" dirty="0"/>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lumMod val="75000"/>
                          </a:schemeClr>
                        </a:gs>
                        <a:gs pos="100000">
                          <a:schemeClr val="bg1">
                            <a:lumMod val="95000"/>
                          </a:schemeClr>
                        </a:gs>
                      </a:gsLst>
                      <a:lin ang="16200000" scaled="1"/>
                    </a:gradFill>
                  </a:tcPr>
                </a:tc>
                <a:tc>
                  <a:txBody>
                    <a:bodyPr/>
                    <a:lstStyle/>
                    <a:p>
                      <a:pPr algn="ctr"/>
                      <a:r>
                        <a:rPr lang="en-US" sz="1600" b="1" dirty="0" smtClean="0"/>
                        <a:t>To</a:t>
                      </a:r>
                      <a:endParaRPr lang="en-US" sz="16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bg1">
                            <a:lumMod val="75000"/>
                          </a:schemeClr>
                        </a:gs>
                        <a:gs pos="100000">
                          <a:schemeClr val="bg1">
                            <a:lumMod val="95000"/>
                          </a:schemeClr>
                        </a:gs>
                      </a:gsLst>
                      <a:lin ang="16200000" scaled="1"/>
                    </a:gradFill>
                  </a:tcPr>
                </a:tc>
                <a:tc>
                  <a:txBody>
                    <a:bodyPr/>
                    <a:lstStyle/>
                    <a:p>
                      <a:pPr algn="ctr"/>
                      <a:r>
                        <a:rPr lang="en-US" sz="1600" b="1" dirty="0" smtClean="0">
                          <a:solidFill>
                            <a:srgbClr val="FFFFFF"/>
                          </a:solidFill>
                          <a:effectLst>
                            <a:outerShdw blurRad="38100" dist="38100" dir="2700000" algn="tl">
                              <a:srgbClr val="000000">
                                <a:alpha val="43137"/>
                              </a:srgbClr>
                            </a:outerShdw>
                          </a:effectLst>
                        </a:rPr>
                        <a:t>Price</a:t>
                      </a:r>
                      <a:endParaRPr lang="en-US" sz="1600" b="1" dirty="0">
                        <a:solidFill>
                          <a:srgbClr val="FFFFFF"/>
                        </a:solidFill>
                        <a:effectLst>
                          <a:outerShdw blurRad="38100" dist="38100" dir="2700000" algn="tl">
                            <a:srgbClr val="000000">
                              <a:alpha val="43137"/>
                            </a:srgbClr>
                          </a:outerShdw>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3">
                            <a:lumMod val="75000"/>
                          </a:schemeClr>
                        </a:gs>
                        <a:gs pos="50000">
                          <a:schemeClr val="accent3"/>
                        </a:gs>
                        <a:gs pos="100000">
                          <a:schemeClr val="bg1"/>
                        </a:gs>
                      </a:gsLst>
                      <a:lin ang="13500000" scaled="1"/>
                    </a:gradFill>
                  </a:tcPr>
                </a:tc>
                <a:tc>
                  <a:txBody>
                    <a:bodyPr/>
                    <a:lstStyle/>
                    <a:p>
                      <a:pPr algn="ctr"/>
                      <a:r>
                        <a:rPr lang="en-US" sz="1600" b="1" dirty="0" smtClean="0">
                          <a:solidFill>
                            <a:srgbClr val="FFFFFF"/>
                          </a:solidFill>
                          <a:effectLst>
                            <a:outerShdw blurRad="38100" dist="38100" dir="2700000" algn="tl">
                              <a:srgbClr val="000000">
                                <a:alpha val="43137"/>
                              </a:srgbClr>
                            </a:outerShdw>
                          </a:effectLst>
                        </a:rPr>
                        <a:t>Discount</a:t>
                      </a:r>
                      <a:endParaRPr lang="en-US" sz="1600" b="1" dirty="0">
                        <a:solidFill>
                          <a:srgbClr val="FFFFFF"/>
                        </a:solidFill>
                        <a:effectLst>
                          <a:outerShdw blurRad="38100" dist="38100" dir="2700000" algn="tl">
                            <a:srgbClr val="000000">
                              <a:alpha val="43137"/>
                            </a:srgbClr>
                          </a:outerShdw>
                        </a:effectLst>
                      </a:endParaRP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5">
                            <a:lumMod val="75000"/>
                          </a:schemeClr>
                        </a:gs>
                        <a:gs pos="50000">
                          <a:schemeClr val="accent5"/>
                        </a:gs>
                        <a:gs pos="100000">
                          <a:schemeClr val="bg1"/>
                        </a:gs>
                      </a:gsLst>
                      <a:lin ang="13500000" scaled="1"/>
                    </a:gradFill>
                  </a:tcPr>
                </a:tc>
              </a:tr>
              <a:tr h="370840">
                <a:tc>
                  <a:txBody>
                    <a:bodyPr/>
                    <a:lstStyle/>
                    <a:p>
                      <a:pPr algn="ctr"/>
                      <a:r>
                        <a:rPr lang="en-US" dirty="0" smtClean="0"/>
                        <a:t>1 User</a:t>
                      </a:r>
                      <a:endParaRPr lang="en-US" dirty="0"/>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24 Users</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t>$195.00</a:t>
                      </a:r>
                      <a:endParaRPr lang="en-US"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t>0%</a:t>
                      </a:r>
                      <a:endParaRPr lang="en-US" b="1" dirty="0"/>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840">
                <a:tc>
                  <a:txBody>
                    <a:bodyPr/>
                    <a:lstStyle/>
                    <a:p>
                      <a:pPr algn="ctr"/>
                      <a:r>
                        <a:rPr lang="en-US" dirty="0" smtClean="0"/>
                        <a:t>25 Users</a:t>
                      </a:r>
                      <a:endParaRPr lang="en-US" dirty="0"/>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99 Users</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$175.00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10%</a:t>
                      </a: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840">
                <a:tc>
                  <a:txBody>
                    <a:bodyPr/>
                    <a:lstStyle/>
                    <a:p>
                      <a:pPr algn="ctr"/>
                      <a:r>
                        <a:rPr lang="en-US" dirty="0" smtClean="0"/>
                        <a:t>100 Users</a:t>
                      </a:r>
                      <a:endParaRPr lang="en-US" dirty="0"/>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249 Users</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$150.00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23%</a:t>
                      </a: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840">
                <a:tc>
                  <a:txBody>
                    <a:bodyPr/>
                    <a:lstStyle/>
                    <a:p>
                      <a:pPr algn="ctr"/>
                      <a:r>
                        <a:rPr lang="en-US" dirty="0" smtClean="0"/>
                        <a:t>250 Users</a:t>
                      </a:r>
                      <a:endParaRPr lang="en-US" dirty="0"/>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Plus</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$125.00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36%</a:t>
                      </a: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0" name="Content Placeholder 2"/>
          <p:cNvSpPr txBox="1">
            <a:spLocks/>
          </p:cNvSpPr>
          <p:nvPr/>
        </p:nvSpPr>
        <p:spPr>
          <a:xfrm>
            <a:off x="533400" y="4953000"/>
            <a:ext cx="7919480" cy="4525963"/>
          </a:xfrm>
          <a:prstGeom prst="rect">
            <a:avLst/>
          </a:prstGeom>
        </p:spPr>
        <p:txBody>
          <a:bodyPr vert="horz" lIns="91440" tIns="45720" rIns="91440" bIns="45720" rtlCol="0">
            <a:normAutofit/>
          </a:bodyPr>
          <a:lstStyle/>
          <a:p>
            <a:pPr indent="-182880" fontAlgn="auto">
              <a:spcBef>
                <a:spcPct val="20000"/>
              </a:spcBef>
              <a:spcAft>
                <a:spcPts val="0"/>
              </a:spcAft>
              <a:buClr>
                <a:srgbClr val="F79646"/>
              </a:buClr>
              <a:buFont typeface="Arial" pitchFamily="34" charset="0"/>
              <a:buChar char="•"/>
              <a:defRPr/>
            </a:pPr>
            <a:r>
              <a:rPr lang="en-US" sz="2000" dirty="0" smtClean="0">
                <a:solidFill>
                  <a:prstClr val="black"/>
                </a:solidFill>
                <a:latin typeface="Segoe UI"/>
                <a:cs typeface="+mn-cs"/>
              </a:rPr>
              <a:t>No DCO License options available.</a:t>
            </a:r>
          </a:p>
          <a:p>
            <a:pPr indent="-182880" fontAlgn="auto">
              <a:spcBef>
                <a:spcPct val="20000"/>
              </a:spcBef>
              <a:spcAft>
                <a:spcPts val="0"/>
              </a:spcAft>
              <a:buClr>
                <a:srgbClr val="F79646"/>
              </a:buClr>
              <a:buFont typeface="Arial" pitchFamily="34" charset="0"/>
              <a:buChar char="•"/>
              <a:defRPr/>
            </a:pPr>
            <a:r>
              <a:rPr lang="en-US" sz="2000" dirty="0" smtClean="0">
                <a:solidFill>
                  <a:prstClr val="black"/>
                </a:solidFill>
                <a:latin typeface="Segoe UI"/>
                <a:cs typeface="+mn-cs"/>
              </a:rPr>
              <a:t>Business Portal Users are the equivalent of DCO </a:t>
            </a:r>
          </a:p>
          <a:p>
            <a:pPr indent="-182880" fontAlgn="auto">
              <a:spcBef>
                <a:spcPct val="20000"/>
              </a:spcBef>
              <a:spcAft>
                <a:spcPts val="0"/>
              </a:spcAft>
              <a:buClr>
                <a:srgbClr val="F79646"/>
              </a:buClr>
              <a:buFont typeface="Arial" pitchFamily="34" charset="0"/>
              <a:buChar char="•"/>
              <a:defRPr/>
            </a:pPr>
            <a:r>
              <a:rPr lang="en-US" sz="2000" dirty="0" smtClean="0">
                <a:solidFill>
                  <a:prstClr val="black"/>
                </a:solidFill>
                <a:latin typeface="Segoe UI"/>
                <a:cs typeface="+mn-cs"/>
              </a:rPr>
              <a:t>Business Portal for MBL price increases from $40 to $195</a:t>
            </a:r>
          </a:p>
          <a:p>
            <a:pPr indent="-182880" fontAlgn="auto">
              <a:spcBef>
                <a:spcPct val="20000"/>
              </a:spcBef>
              <a:spcAft>
                <a:spcPts val="0"/>
              </a:spcAft>
              <a:buClr>
                <a:srgbClr val="F79646"/>
              </a:buClr>
              <a:buFont typeface="Arial" pitchFamily="34" charset="0"/>
              <a:buChar char="•"/>
              <a:defRPr/>
            </a:pPr>
            <a:r>
              <a:rPr lang="en-US" sz="2000" dirty="0" smtClean="0">
                <a:solidFill>
                  <a:prstClr val="black"/>
                </a:solidFill>
                <a:latin typeface="Segoe UI"/>
                <a:cs typeface="+mn-cs"/>
              </a:rPr>
              <a:t>No Waterfall Price Breaks</a:t>
            </a:r>
          </a:p>
          <a:p>
            <a:pPr indent="-182880" fontAlgn="auto">
              <a:spcBef>
                <a:spcPct val="20000"/>
              </a:spcBef>
              <a:spcAft>
                <a:spcPts val="0"/>
              </a:spcAft>
              <a:buClr>
                <a:srgbClr val="F79646"/>
              </a:buClr>
              <a:buFont typeface="Arial" pitchFamily="34" charset="0"/>
              <a:buChar char="•"/>
              <a:defRPr/>
            </a:pPr>
            <a:endParaRPr lang="en-US" sz="1600" dirty="0">
              <a:solidFill>
                <a:prstClr val="black"/>
              </a:solidFill>
              <a:latin typeface="Segoe UI"/>
              <a:cs typeface="+mn-cs"/>
            </a:endParaRPr>
          </a:p>
        </p:txBody>
      </p:sp>
      <p:sp>
        <p:nvSpPr>
          <p:cNvPr id="11" name="Title 1"/>
          <p:cNvSpPr txBox="1">
            <a:spLocks/>
          </p:cNvSpPr>
          <p:nvPr/>
        </p:nvSpPr>
        <p:spPr>
          <a:xfrm>
            <a:off x="595424" y="4267200"/>
            <a:ext cx="7938976" cy="590931"/>
          </a:xfrm>
          <a:prstGeom prst="rect">
            <a:avLst/>
          </a:prstGeom>
        </p:spPr>
        <p:txBody>
          <a:bodyPr vert="horz" lIns="91440" tIns="45720" rIns="91440" bIns="45720" rtlCol="0" anchor="t" anchorCtr="0">
            <a:spAutoFit/>
          </a:bodyPr>
          <a:lstStyle/>
          <a:p>
            <a:pPr fontAlgn="auto">
              <a:lnSpc>
                <a:spcPct val="90000"/>
              </a:lnSpc>
              <a:spcAft>
                <a:spcPts val="0"/>
              </a:spcAft>
              <a:defRPr/>
            </a:pPr>
            <a:r>
              <a:rPr lang="en-US" sz="3600" spc="-150" dirty="0" smtClean="0">
                <a:solidFill>
                  <a:srgbClr val="F79646">
                    <a:lumMod val="75000"/>
                  </a:srgbClr>
                </a:solidFill>
                <a:latin typeface="Segoe UI"/>
                <a:cs typeface="+mn-cs"/>
              </a:rPr>
              <a:t>Module Based Pricing (MBL)</a:t>
            </a:r>
            <a:endParaRPr lang="en-US" sz="3600" spc="-150" dirty="0">
              <a:solidFill>
                <a:srgbClr val="F79646">
                  <a:lumMod val="75000"/>
                </a:srgbClr>
              </a:solidFill>
              <a:latin typeface="Segoe UI"/>
              <a:cs typeface="+mn-cs"/>
            </a:endParaRPr>
          </a:p>
        </p:txBody>
      </p:sp>
    </p:spTree>
    <p:extLst>
      <p:ext uri="{BB962C8B-B14F-4D97-AF65-F5344CB8AC3E}">
        <p14:creationId xmlns:p14="http://schemas.microsoft.com/office/powerpoint/2010/main" xmlns="" val="11873465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990600"/>
            <a:ext cx="8020050" cy="457200"/>
          </a:xfrm>
        </p:spPr>
        <p:txBody>
          <a:bodyPr/>
          <a:lstStyle/>
          <a:p>
            <a:r>
              <a:rPr lang="en-US" sz="3200" dirty="0" smtClean="0"/>
              <a:t>Scenario #1</a:t>
            </a:r>
            <a:endParaRPr lang="en-US" sz="3200" dirty="0"/>
          </a:p>
        </p:txBody>
      </p:sp>
      <p:sp>
        <p:nvSpPr>
          <p:cNvPr id="4" name="Text Placeholder 3"/>
          <p:cNvSpPr>
            <a:spLocks noGrp="1"/>
          </p:cNvSpPr>
          <p:nvPr>
            <p:ph type="body" sz="half" idx="1"/>
          </p:nvPr>
        </p:nvSpPr>
        <p:spPr>
          <a:xfrm>
            <a:off x="457200" y="1600200"/>
            <a:ext cx="7848600" cy="2277547"/>
          </a:xfrm>
        </p:spPr>
        <p:txBody>
          <a:bodyPr/>
          <a:lstStyle/>
          <a:p>
            <a:r>
              <a:rPr lang="en-US" dirty="0" smtClean="0"/>
              <a:t>Existing Customer with a 3-User, BE</a:t>
            </a:r>
          </a:p>
          <a:p>
            <a:endParaRPr lang="en-US" dirty="0"/>
          </a:p>
          <a:p>
            <a:pPr indent="0">
              <a:buNone/>
            </a:pPr>
            <a:r>
              <a:rPr lang="en-US" dirty="0" smtClean="0"/>
              <a:t> How Many DCOs?</a:t>
            </a:r>
          </a:p>
          <a:p>
            <a:endParaRPr lang="en-US" dirty="0"/>
          </a:p>
          <a:p>
            <a:pPr indent="0">
              <a:buNone/>
            </a:pPr>
            <a:endParaRPr lang="en-US" dirty="0" smtClean="0"/>
          </a:p>
          <a:p>
            <a:r>
              <a:rPr lang="en-US" dirty="0" smtClean="0"/>
              <a:t>3 (a result of the 3 </a:t>
            </a:r>
            <a:r>
              <a:rPr lang="en-US" dirty="0" err="1" smtClean="0"/>
              <a:t>FRx</a:t>
            </a:r>
            <a:r>
              <a:rPr lang="en-US" dirty="0" smtClean="0"/>
              <a:t> Viewers)</a:t>
            </a:r>
          </a:p>
        </p:txBody>
      </p:sp>
      <p:cxnSp>
        <p:nvCxnSpPr>
          <p:cNvPr id="6" name="Straight Connector 5"/>
          <p:cNvCxnSpPr/>
          <p:nvPr/>
        </p:nvCxnSpPr>
        <p:spPr>
          <a:xfrm flipH="1">
            <a:off x="609600" y="2438400"/>
            <a:ext cx="7848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09600" y="3352800"/>
            <a:ext cx="7848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872142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990600"/>
            <a:ext cx="8020050" cy="457200"/>
          </a:xfrm>
        </p:spPr>
        <p:txBody>
          <a:bodyPr/>
          <a:lstStyle/>
          <a:p>
            <a:r>
              <a:rPr lang="en-US" sz="3200" dirty="0" smtClean="0"/>
              <a:t>Scenario #2</a:t>
            </a:r>
            <a:endParaRPr lang="en-US" sz="3200" dirty="0"/>
          </a:p>
        </p:txBody>
      </p:sp>
      <p:sp>
        <p:nvSpPr>
          <p:cNvPr id="4" name="Text Placeholder 3"/>
          <p:cNvSpPr>
            <a:spLocks noGrp="1"/>
          </p:cNvSpPr>
          <p:nvPr>
            <p:ph type="body" sz="half" idx="1"/>
          </p:nvPr>
        </p:nvSpPr>
        <p:spPr>
          <a:xfrm>
            <a:off x="457200" y="1600200"/>
            <a:ext cx="7848600" cy="2277547"/>
          </a:xfrm>
        </p:spPr>
        <p:txBody>
          <a:bodyPr/>
          <a:lstStyle/>
          <a:p>
            <a:r>
              <a:rPr lang="en-US" dirty="0" smtClean="0"/>
              <a:t>Existing Customer with 8-User on AM &amp; 20 BP Users</a:t>
            </a:r>
          </a:p>
          <a:p>
            <a:endParaRPr lang="en-US" sz="1400" dirty="0"/>
          </a:p>
          <a:p>
            <a:pPr indent="0">
              <a:buNone/>
            </a:pPr>
            <a:r>
              <a:rPr lang="en-US" dirty="0" smtClean="0"/>
              <a:t> How Many DCOs?</a:t>
            </a:r>
          </a:p>
          <a:p>
            <a:endParaRPr lang="en-US" dirty="0" smtClean="0"/>
          </a:p>
          <a:p>
            <a:r>
              <a:rPr lang="en-US" dirty="0" smtClean="0"/>
              <a:t>20 (a result of the 20 BP)</a:t>
            </a:r>
          </a:p>
          <a:p>
            <a:r>
              <a:rPr lang="en-US" dirty="0" smtClean="0"/>
              <a:t> 8 (a result of the 8 </a:t>
            </a:r>
            <a:r>
              <a:rPr lang="en-US" dirty="0" err="1" smtClean="0"/>
              <a:t>FRx</a:t>
            </a:r>
            <a:r>
              <a:rPr lang="en-US" dirty="0" smtClean="0"/>
              <a:t> Viewers with AM)</a:t>
            </a:r>
          </a:p>
          <a:p>
            <a:endParaRPr lang="en-US" dirty="0" smtClean="0"/>
          </a:p>
          <a:p>
            <a:r>
              <a:rPr lang="en-US" dirty="0" smtClean="0"/>
              <a:t>28 (total)</a:t>
            </a:r>
          </a:p>
        </p:txBody>
      </p:sp>
      <p:cxnSp>
        <p:nvCxnSpPr>
          <p:cNvPr id="6" name="Straight Connector 5"/>
          <p:cNvCxnSpPr/>
          <p:nvPr/>
        </p:nvCxnSpPr>
        <p:spPr>
          <a:xfrm flipH="1">
            <a:off x="609600" y="2667000"/>
            <a:ext cx="7848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09600" y="3505200"/>
            <a:ext cx="7848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3710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enda_tab.png"/>
          <p:cNvPicPr>
            <a:picLocks noChangeAspect="1"/>
          </p:cNvPicPr>
          <p:nvPr/>
        </p:nvPicPr>
        <p:blipFill>
          <a:blip r:embed="rId3" cstate="print"/>
          <a:stretch>
            <a:fillRect/>
          </a:stretch>
        </p:blipFill>
        <p:spPr>
          <a:xfrm>
            <a:off x="3580954" y="1627167"/>
            <a:ext cx="5124450" cy="581025"/>
          </a:xfrm>
          <a:prstGeom prst="rect">
            <a:avLst/>
          </a:prstGeom>
        </p:spPr>
      </p:pic>
      <p:pic>
        <p:nvPicPr>
          <p:cNvPr id="7" name="Picture 6" descr="agenda_tab.png"/>
          <p:cNvPicPr>
            <a:picLocks noChangeAspect="1"/>
          </p:cNvPicPr>
          <p:nvPr/>
        </p:nvPicPr>
        <p:blipFill>
          <a:blip r:embed="rId3" cstate="print"/>
          <a:stretch>
            <a:fillRect/>
          </a:stretch>
        </p:blipFill>
        <p:spPr>
          <a:xfrm>
            <a:off x="3580954" y="2308205"/>
            <a:ext cx="5124450" cy="581025"/>
          </a:xfrm>
          <a:prstGeom prst="rect">
            <a:avLst/>
          </a:prstGeom>
        </p:spPr>
      </p:pic>
      <p:pic>
        <p:nvPicPr>
          <p:cNvPr id="8" name="Picture 7" descr="agenda_tab.png"/>
          <p:cNvPicPr>
            <a:picLocks noChangeAspect="1"/>
          </p:cNvPicPr>
          <p:nvPr/>
        </p:nvPicPr>
        <p:blipFill>
          <a:blip r:embed="rId3" cstate="print"/>
          <a:stretch>
            <a:fillRect/>
          </a:stretch>
        </p:blipFill>
        <p:spPr>
          <a:xfrm>
            <a:off x="3580954" y="2989243"/>
            <a:ext cx="5124450" cy="581025"/>
          </a:xfrm>
          <a:prstGeom prst="rect">
            <a:avLst/>
          </a:prstGeom>
        </p:spPr>
      </p:pic>
      <p:pic>
        <p:nvPicPr>
          <p:cNvPr id="9" name="Picture 8" descr="agenda_tab.png"/>
          <p:cNvPicPr>
            <a:picLocks noChangeAspect="1"/>
          </p:cNvPicPr>
          <p:nvPr/>
        </p:nvPicPr>
        <p:blipFill>
          <a:blip r:embed="rId3" cstate="print"/>
          <a:stretch>
            <a:fillRect/>
          </a:stretch>
        </p:blipFill>
        <p:spPr>
          <a:xfrm>
            <a:off x="3580954" y="3670281"/>
            <a:ext cx="5124450" cy="581025"/>
          </a:xfrm>
          <a:prstGeom prst="rect">
            <a:avLst/>
          </a:prstGeom>
        </p:spPr>
      </p:pic>
      <p:pic>
        <p:nvPicPr>
          <p:cNvPr id="10" name="Picture 9" descr="agenda_tab.png"/>
          <p:cNvPicPr>
            <a:picLocks noChangeAspect="1"/>
          </p:cNvPicPr>
          <p:nvPr/>
        </p:nvPicPr>
        <p:blipFill>
          <a:blip r:embed="rId3" cstate="print"/>
          <a:stretch>
            <a:fillRect/>
          </a:stretch>
        </p:blipFill>
        <p:spPr>
          <a:xfrm>
            <a:off x="3580954" y="4351319"/>
            <a:ext cx="5124450" cy="581025"/>
          </a:xfrm>
          <a:prstGeom prst="rect">
            <a:avLst/>
          </a:prstGeom>
        </p:spPr>
      </p:pic>
      <p:sp>
        <p:nvSpPr>
          <p:cNvPr id="13" name="Content Placeholder 2"/>
          <p:cNvSpPr txBox="1">
            <a:spLocks/>
          </p:cNvSpPr>
          <p:nvPr/>
        </p:nvSpPr>
        <p:spPr bwMode="auto">
          <a:xfrm>
            <a:off x="3733354" y="1684317"/>
            <a:ext cx="4648200" cy="5402283"/>
          </a:xfrm>
          <a:prstGeom prst="rect">
            <a:avLst/>
          </a:prstGeom>
          <a:noFill/>
          <a:ln>
            <a:noFill/>
          </a:ln>
          <a:effectLst/>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1pPr>
            <a:lvl2pPr marL="74295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2pPr>
            <a:lvl3pPr marL="11430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3pPr>
            <a:lvl4pPr marL="16002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4pPr>
            <a:lvl5pPr marL="20574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ct val="0"/>
              </a:spcBef>
              <a:spcAft>
                <a:spcPts val="1600"/>
              </a:spcAft>
              <a:buClrTx/>
              <a:buFont typeface="Arial" pitchFamily="34" charset="0"/>
              <a:buNone/>
              <a:defRPr/>
            </a:pPr>
            <a:r>
              <a:rPr lang="en-US" sz="1800" b="1" dirty="0" smtClean="0">
                <a:solidFill>
                  <a:schemeClr val="bg1">
                    <a:lumMod val="75000"/>
                  </a:schemeClr>
                </a:solidFill>
                <a:latin typeface="+mj-lt"/>
              </a:rPr>
              <a:t>Dynamics GP Statement of Direction</a:t>
            </a:r>
          </a:p>
          <a:p>
            <a:pPr>
              <a:spcBef>
                <a:spcPts val="1600"/>
              </a:spcBef>
              <a:spcAft>
                <a:spcPts val="1600"/>
              </a:spcAft>
              <a:buFont typeface="Arial" pitchFamily="34" charset="0"/>
              <a:buNone/>
            </a:pPr>
            <a:r>
              <a:rPr lang="en-US" sz="1800" b="1" dirty="0" smtClean="0">
                <a:solidFill>
                  <a:schemeClr val="bg1">
                    <a:lumMod val="75000"/>
                  </a:schemeClr>
                </a:solidFill>
                <a:latin typeface="+mj-lt"/>
              </a:rPr>
              <a:t>GP 2010 Improvement Summary</a:t>
            </a:r>
          </a:p>
          <a:p>
            <a:pPr>
              <a:spcBef>
                <a:spcPts val="1600"/>
              </a:spcBef>
              <a:spcAft>
                <a:spcPts val="1600"/>
              </a:spcAft>
              <a:buFont typeface="Arial" pitchFamily="34" charset="0"/>
              <a:buNone/>
            </a:pPr>
            <a:r>
              <a:rPr lang="en-US" sz="1800" b="1" dirty="0" smtClean="0">
                <a:solidFill>
                  <a:schemeClr val="bg1">
                    <a:lumMod val="75000"/>
                  </a:schemeClr>
                </a:solidFill>
                <a:latin typeface="+mj-lt"/>
              </a:rPr>
              <a:t>What’s New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Licensing in Dynamics GP 2010</a:t>
            </a:r>
          </a:p>
          <a:p>
            <a:pPr>
              <a:spcBef>
                <a:spcPts val="1600"/>
              </a:spcBef>
              <a:spcAft>
                <a:spcPts val="1600"/>
              </a:spcAft>
              <a:buFont typeface="Arial" pitchFamily="34" charset="0"/>
              <a:buNone/>
            </a:pPr>
            <a:r>
              <a:rPr lang="en-US" sz="1800" b="1" dirty="0" smtClean="0">
                <a:solidFill>
                  <a:schemeClr val="accent2"/>
                </a:solidFill>
                <a:latin typeface="Arial" pitchFamily="34" charset="0"/>
                <a:cs typeface="Arial" pitchFamily="34" charset="0"/>
              </a:rPr>
              <a:t>Next Steps</a:t>
            </a:r>
          </a:p>
        </p:txBody>
      </p:sp>
      <p:sp>
        <p:nvSpPr>
          <p:cNvPr id="14" name="Title 1"/>
          <p:cNvSpPr txBox="1">
            <a:spLocks/>
          </p:cNvSpPr>
          <p:nvPr/>
        </p:nvSpPr>
        <p:spPr>
          <a:xfrm>
            <a:off x="914400" y="457200"/>
            <a:ext cx="8020496" cy="457200"/>
          </a:xfrm>
          <a:prstGeom prst="rect">
            <a:avLst/>
          </a:prstGeom>
        </p:spPr>
        <p:txBody>
          <a:bodyPr vert="horz" lIns="91440" tIns="45720" rIns="91440" bIns="45720" rtlCol="0" anchor="b" anchorCtr="0">
            <a:noAutofit/>
          </a:bodyPr>
          <a:lstStyle/>
          <a:p>
            <a:pPr fontAlgn="auto">
              <a:spcAft>
                <a:spcPts val="0"/>
              </a:spcAft>
              <a:defRPr/>
            </a:pPr>
            <a:r>
              <a:rPr lang="en-US" sz="3600" dirty="0" smtClean="0">
                <a:solidFill>
                  <a:prstClr val="black">
                    <a:lumMod val="85000"/>
                    <a:lumOff val="15000"/>
                  </a:prstClr>
                </a:solidFill>
                <a:latin typeface="+mj-lt"/>
              </a:rPr>
              <a:t>Agenda</a:t>
            </a:r>
            <a:endParaRPr lang="en-US" sz="3600" dirty="0">
              <a:solidFill>
                <a:prstClr val="black">
                  <a:lumMod val="85000"/>
                  <a:lumOff val="15000"/>
                </a:prstClr>
              </a:solidFill>
              <a:latin typeface="+mj-lt"/>
            </a:endParaRPr>
          </a:p>
        </p:txBody>
      </p:sp>
    </p:spTree>
    <p:extLst>
      <p:ext uri="{BB962C8B-B14F-4D97-AF65-F5344CB8AC3E}">
        <p14:creationId xmlns:p14="http://schemas.microsoft.com/office/powerpoint/2010/main" xmlns="" val="33013109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Next Steps</a:t>
            </a:r>
            <a:endParaRPr lang="en-US" sz="3200" dirty="0"/>
          </a:p>
        </p:txBody>
      </p:sp>
      <p:sp>
        <p:nvSpPr>
          <p:cNvPr id="3" name="Content Placeholder 2"/>
          <p:cNvSpPr>
            <a:spLocks noGrp="1"/>
          </p:cNvSpPr>
          <p:nvPr>
            <p:ph idx="1"/>
          </p:nvPr>
        </p:nvSpPr>
        <p:spPr/>
        <p:txBody>
          <a:bodyPr/>
          <a:lstStyle/>
          <a:p>
            <a:pPr marL="457200" indent="-457200">
              <a:spcAft>
                <a:spcPts val="600"/>
              </a:spcAft>
            </a:pPr>
            <a:r>
              <a:rPr lang="en-US" sz="2400" dirty="0" smtClean="0"/>
              <a:t>Assess Your Benefit of Extending Connections to Dynamics Information within Your Organization</a:t>
            </a:r>
          </a:p>
          <a:p>
            <a:pPr marL="457200" indent="-457200">
              <a:spcAft>
                <a:spcPts val="600"/>
              </a:spcAft>
            </a:pPr>
            <a:r>
              <a:rPr lang="en-US" sz="2400" dirty="0" smtClean="0"/>
              <a:t>Contact Boyer &amp; Associates for More Information</a:t>
            </a:r>
          </a:p>
          <a:p>
            <a:pPr marL="457200" indent="-457200">
              <a:spcAft>
                <a:spcPts val="600"/>
              </a:spcAft>
            </a:pPr>
            <a:r>
              <a:rPr lang="en-US" sz="2400" dirty="0" smtClean="0"/>
              <a:t>Purchase “DCO” Licenses before May 1</a:t>
            </a:r>
            <a:r>
              <a:rPr lang="en-US" sz="2400" baseline="30000" dirty="0" smtClean="0"/>
              <a:t>st</a:t>
            </a:r>
            <a:r>
              <a:rPr lang="en-US" sz="2400" dirty="0" smtClean="0"/>
              <a:t> </a:t>
            </a:r>
          </a:p>
          <a:p>
            <a:pPr marL="457200" indent="-457200">
              <a:spcAft>
                <a:spcPts val="600"/>
              </a:spcAft>
            </a:pPr>
            <a:r>
              <a:rPr lang="en-US" sz="2400" dirty="0" smtClean="0"/>
              <a:t>Plan to attend Boyer Client Conference June 17</a:t>
            </a:r>
            <a:r>
              <a:rPr lang="en-US" sz="2400" baseline="30000" dirty="0" smtClean="0"/>
              <a:t>th</a:t>
            </a:r>
            <a:endParaRPr lang="en-US" sz="2400" dirty="0" smtClean="0"/>
          </a:p>
          <a:p>
            <a:pPr marL="457200" indent="-457200">
              <a:spcAft>
                <a:spcPts val="600"/>
              </a:spcAft>
            </a:pPr>
            <a:r>
              <a:rPr lang="en-US" sz="2400" dirty="0" smtClean="0"/>
              <a:t>Visit Boyer website for updates:</a:t>
            </a:r>
          </a:p>
          <a:p>
            <a:pPr marL="1200150" lvl="1" indent="-457200">
              <a:spcAft>
                <a:spcPts val="600"/>
              </a:spcAft>
            </a:pPr>
            <a:r>
              <a:rPr lang="en-US" sz="2400" dirty="0" smtClean="0"/>
              <a:t>www.boyerassoc.com</a:t>
            </a:r>
          </a:p>
          <a:p>
            <a:endParaRPr lang="en-US" sz="2400" dirty="0" smtClean="0"/>
          </a:p>
          <a:p>
            <a:pPr lvl="1">
              <a:buNone/>
            </a:pPr>
            <a:endParaRPr lang="en-US" sz="2400" dirty="0"/>
          </a:p>
        </p:txBody>
      </p:sp>
    </p:spTree>
    <p:extLst>
      <p:ext uri="{BB962C8B-B14F-4D97-AF65-F5344CB8AC3E}">
        <p14:creationId xmlns:p14="http://schemas.microsoft.com/office/powerpoint/2010/main" xmlns="" val="4018047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990600"/>
            <a:ext cx="8020050" cy="457200"/>
          </a:xfrm>
        </p:spPr>
        <p:txBody>
          <a:bodyPr/>
          <a:lstStyle/>
          <a:p>
            <a:r>
              <a:rPr lang="en-US" sz="3600" dirty="0" smtClean="0"/>
              <a:t>Microsoft Dynamics GP 2010</a:t>
            </a:r>
            <a:endParaRPr lang="en-US" sz="3600" dirty="0"/>
          </a:p>
        </p:txBody>
      </p:sp>
      <p:grpSp>
        <p:nvGrpSpPr>
          <p:cNvPr id="37" name="Group 31"/>
          <p:cNvGrpSpPr/>
          <p:nvPr/>
        </p:nvGrpSpPr>
        <p:grpSpPr>
          <a:xfrm>
            <a:off x="457200" y="1563689"/>
            <a:ext cx="2565930" cy="4789610"/>
            <a:chOff x="457200" y="1563689"/>
            <a:chExt cx="2565930" cy="4789610"/>
          </a:xfrm>
        </p:grpSpPr>
        <p:sp>
          <p:nvSpPr>
            <p:cNvPr id="38" name="&quot;GLASS&quot;; Transparent to White Linear; Reflection; Stroke"/>
            <p:cNvSpPr/>
            <p:nvPr/>
          </p:nvSpPr>
          <p:spPr bwMode="auto">
            <a:xfrm flipH="1">
              <a:off x="457200" y="1563689"/>
              <a:ext cx="2565930" cy="4789610"/>
            </a:xfrm>
            <a:prstGeom prst="round1Rect">
              <a:avLst>
                <a:gd name="adj" fmla="val 11648"/>
              </a:avLst>
            </a:prstGeom>
            <a:gradFill flip="none" rotWithShape="1">
              <a:gsLst>
                <a:gs pos="0">
                  <a:srgbClr val="803802"/>
                </a:gs>
                <a:gs pos="39999">
                  <a:srgbClr val="F0720A"/>
                </a:gs>
                <a:gs pos="70000">
                  <a:srgbClr val="F8BF2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39" name="Rectangle 38"/>
            <p:cNvSpPr/>
            <p:nvPr/>
          </p:nvSpPr>
          <p:spPr>
            <a:xfrm>
              <a:off x="490817" y="1676400"/>
              <a:ext cx="2508207"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Enhance Insight</a:t>
              </a:r>
              <a:endParaRPr lang="en-US" sz="1200" dirty="0">
                <a:latin typeface="Segoe UI" pitchFamily="34" charset="0"/>
                <a:ea typeface="Segoe UI" pitchFamily="34" charset="0"/>
                <a:cs typeface="Segoe UI" pitchFamily="34" charset="0"/>
              </a:endParaRPr>
            </a:p>
          </p:txBody>
        </p:sp>
      </p:grpSp>
      <p:grpSp>
        <p:nvGrpSpPr>
          <p:cNvPr id="40" name="Group 33"/>
          <p:cNvGrpSpPr/>
          <p:nvPr/>
        </p:nvGrpSpPr>
        <p:grpSpPr>
          <a:xfrm>
            <a:off x="5807034" y="1563689"/>
            <a:ext cx="2879766" cy="4789610"/>
            <a:chOff x="5807034" y="1563689"/>
            <a:chExt cx="2879766" cy="4789610"/>
          </a:xfrm>
        </p:grpSpPr>
        <p:sp>
          <p:nvSpPr>
            <p:cNvPr id="41" name="&quot;GLASS&quot;; Transparent to White Linear; Reflection; Stroke"/>
            <p:cNvSpPr/>
            <p:nvPr/>
          </p:nvSpPr>
          <p:spPr bwMode="auto">
            <a:xfrm>
              <a:off x="5817285" y="1563689"/>
              <a:ext cx="2869515" cy="4789610"/>
            </a:xfrm>
            <a:prstGeom prst="round1Rect">
              <a:avLst/>
            </a:prstGeom>
            <a:gradFill flip="none" rotWithShape="1">
              <a:gsLst>
                <a:gs pos="0">
                  <a:srgbClr val="1A6E06"/>
                </a:gs>
                <a:gs pos="39999">
                  <a:srgbClr val="57C206"/>
                </a:gs>
                <a:gs pos="70000">
                  <a:srgbClr val="8CD509"/>
                </a:gs>
                <a:gs pos="100000">
                  <a:srgbClr val="FFEBFA">
                    <a:alpha val="0"/>
                  </a:srgbClr>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42" name="Rectangle 41"/>
            <p:cNvSpPr/>
            <p:nvPr/>
          </p:nvSpPr>
          <p:spPr>
            <a:xfrm>
              <a:off x="5807034" y="1695450"/>
              <a:ext cx="2873828"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Extend Connections</a:t>
              </a:r>
              <a:endParaRPr lang="en-US" sz="1200" dirty="0">
                <a:latin typeface="Segoe UI" pitchFamily="34" charset="0"/>
                <a:ea typeface="Segoe UI" pitchFamily="34" charset="0"/>
                <a:cs typeface="Segoe UI" pitchFamily="34" charset="0"/>
              </a:endParaRPr>
            </a:p>
          </p:txBody>
        </p:sp>
      </p:grpSp>
      <p:grpSp>
        <p:nvGrpSpPr>
          <p:cNvPr id="43" name="Group 32"/>
          <p:cNvGrpSpPr/>
          <p:nvPr/>
        </p:nvGrpSpPr>
        <p:grpSpPr>
          <a:xfrm>
            <a:off x="3123447" y="1563689"/>
            <a:ext cx="2593521" cy="4789610"/>
            <a:chOff x="3123447" y="1563689"/>
            <a:chExt cx="2593521" cy="4789610"/>
          </a:xfrm>
        </p:grpSpPr>
        <p:sp>
          <p:nvSpPr>
            <p:cNvPr id="44" name="&quot;GLASS&quot;; Transparent to White Linear; Reflection; Stroke"/>
            <p:cNvSpPr/>
            <p:nvPr/>
          </p:nvSpPr>
          <p:spPr bwMode="auto">
            <a:xfrm>
              <a:off x="3123447" y="1563689"/>
              <a:ext cx="2593521" cy="4789610"/>
            </a:xfrm>
            <a:prstGeom prst="roundRect">
              <a:avLst>
                <a:gd name="adj" fmla="val 0"/>
              </a:avLst>
            </a:prstGeom>
            <a:gradFill flip="none" rotWithShape="1">
              <a:gsLst>
                <a:gs pos="0">
                  <a:srgbClr val="021B84"/>
                </a:gs>
                <a:gs pos="39999">
                  <a:srgbClr val="0070C0"/>
                </a:gs>
                <a:gs pos="70000">
                  <a:srgbClr val="00B0F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45" name="Rectangle 44"/>
            <p:cNvSpPr/>
            <p:nvPr/>
          </p:nvSpPr>
          <p:spPr>
            <a:xfrm>
              <a:off x="3124201" y="1666875"/>
              <a:ext cx="2590800"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Make It</a:t>
              </a:r>
              <a:b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Easier</a:t>
              </a:r>
            </a:p>
          </p:txBody>
        </p:sp>
      </p:grpSp>
      <p:grpSp>
        <p:nvGrpSpPr>
          <p:cNvPr id="46" name="Group 45"/>
          <p:cNvGrpSpPr/>
          <p:nvPr/>
        </p:nvGrpSpPr>
        <p:grpSpPr>
          <a:xfrm>
            <a:off x="457200" y="2666999"/>
            <a:ext cx="2569464" cy="3686299"/>
            <a:chOff x="457200" y="2666999"/>
            <a:chExt cx="2569464" cy="3686299"/>
          </a:xfrm>
        </p:grpSpPr>
        <p:sp>
          <p:nvSpPr>
            <p:cNvPr id="47" name="Rectangle 46"/>
            <p:cNvSpPr/>
            <p:nvPr/>
          </p:nvSpPr>
          <p:spPr>
            <a:xfrm>
              <a:off x="457200" y="2666999"/>
              <a:ext cx="2569464" cy="3686299"/>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Rectangle 47"/>
            <p:cNvSpPr/>
            <p:nvPr/>
          </p:nvSpPr>
          <p:spPr>
            <a:xfrm>
              <a:off x="457200" y="2667001"/>
              <a:ext cx="2527300" cy="25907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10947" bIns="124816" numCol="1" spcCol="1524" anchor="t" anchorCtr="0">
              <a:noAutofit/>
            </a:bodyPr>
            <a:lstStyle/>
            <a:p>
              <a:pPr marL="168275" indent="-168275">
                <a:lnSpc>
                  <a:spcPct val="90000"/>
                </a:lnSpc>
                <a:spcBef>
                  <a:spcPct val="20000"/>
                </a:spcBef>
                <a:spcAft>
                  <a:spcPct val="15000"/>
                </a:spcAft>
                <a:buClr>
                  <a:schemeClr val="accent6"/>
                </a:buClr>
                <a:buFont typeface="Arial" pitchFamily="34" charset="0"/>
                <a:buChar char="•"/>
              </a:pPr>
              <a:r>
                <a:rPr lang="en-US" dirty="0" smtClean="0">
                  <a:solidFill>
                    <a:schemeClr val="tx1"/>
                  </a:solidFill>
                </a:rPr>
                <a:t>Delivers Role-Tailored Insight</a:t>
              </a:r>
              <a:endParaRPr lang="en-US" dirty="0">
                <a:solidFill>
                  <a:schemeClr val="tx1"/>
                </a:solidFill>
              </a:endParaRPr>
            </a:p>
            <a:p>
              <a:pPr marL="177800" lvl="1" indent="-177800">
                <a:lnSpc>
                  <a:spcPct val="90000"/>
                </a:lnSpc>
                <a:spcBef>
                  <a:spcPct val="20000"/>
                </a:spcBef>
                <a:spcAft>
                  <a:spcPct val="15000"/>
                </a:spcAft>
                <a:buClr>
                  <a:schemeClr val="accent6"/>
                </a:buClr>
                <a:buFont typeface="Arial" pitchFamily="34" charset="0"/>
                <a:buChar char="•"/>
              </a:pPr>
              <a:r>
                <a:rPr lang="en-US" dirty="0" smtClean="0">
                  <a:solidFill>
                    <a:schemeClr val="tx1"/>
                  </a:solidFill>
                </a:rPr>
                <a:t>Streamlines Access to Information</a:t>
              </a:r>
            </a:p>
            <a:p>
              <a:pPr marL="177800" lvl="1" indent="-177800">
                <a:lnSpc>
                  <a:spcPct val="90000"/>
                </a:lnSpc>
                <a:spcBef>
                  <a:spcPct val="20000"/>
                </a:spcBef>
                <a:spcAft>
                  <a:spcPct val="15000"/>
                </a:spcAft>
                <a:buClr>
                  <a:schemeClr val="accent6"/>
                </a:buClr>
                <a:buFont typeface="Arial" pitchFamily="34" charset="0"/>
                <a:buChar char="•"/>
              </a:pPr>
              <a:r>
                <a:rPr lang="en-US" dirty="0" smtClean="0">
                  <a:solidFill>
                    <a:schemeClr val="tx1"/>
                  </a:solidFill>
                </a:rPr>
                <a:t>Enables Advanced BI Capabilities</a:t>
              </a:r>
            </a:p>
            <a:p>
              <a:pPr marL="177800" lvl="1" indent="-177800" defTabSz="693420">
                <a:lnSpc>
                  <a:spcPct val="90000"/>
                </a:lnSpc>
                <a:spcAft>
                  <a:spcPct val="15000"/>
                </a:spcAft>
                <a:buFontTx/>
                <a:buChar char="••"/>
              </a:pPr>
              <a:endParaRPr lang="en-US" dirty="0" smtClean="0">
                <a:solidFill>
                  <a:schemeClr val="tx1"/>
                </a:solidFill>
                <a:latin typeface="Segoe UI" pitchFamily="34" charset="0"/>
                <a:ea typeface="Segoe UI" pitchFamily="34" charset="0"/>
                <a:cs typeface="Segoe UI" pitchFamily="34" charset="0"/>
              </a:endParaRPr>
            </a:p>
            <a:p>
              <a:pPr marL="137160" lvl="1" indent="-137160" defTabSz="693420">
                <a:lnSpc>
                  <a:spcPct val="90000"/>
                </a:lnSpc>
                <a:spcAft>
                  <a:spcPct val="15000"/>
                </a:spcAft>
                <a:buChar char="••"/>
              </a:pPr>
              <a:endParaRPr lang="en-US" b="1" dirty="0" smtClean="0">
                <a:solidFill>
                  <a:schemeClr val="tx1"/>
                </a:solidFill>
                <a:latin typeface="Segoe UI" pitchFamily="34" charset="0"/>
                <a:ea typeface="Segoe UI" pitchFamily="34" charset="0"/>
                <a:cs typeface="Segoe UI" pitchFamily="34" charset="0"/>
              </a:endParaRPr>
            </a:p>
            <a:p>
              <a:pPr marL="137160" lvl="1" indent="-137160" defTabSz="693420">
                <a:lnSpc>
                  <a:spcPct val="90000"/>
                </a:lnSpc>
                <a:spcAft>
                  <a:spcPct val="15000"/>
                </a:spcAft>
              </a:pPr>
              <a:endParaRPr lang="en-US" dirty="0">
                <a:solidFill>
                  <a:schemeClr val="tx1"/>
                </a:solidFill>
                <a:latin typeface="Segoe UI" pitchFamily="34" charset="0"/>
                <a:ea typeface="Segoe UI" pitchFamily="34" charset="0"/>
                <a:cs typeface="Segoe UI" pitchFamily="34" charset="0"/>
              </a:endParaRPr>
            </a:p>
          </p:txBody>
        </p:sp>
      </p:grpSp>
      <p:grpSp>
        <p:nvGrpSpPr>
          <p:cNvPr id="49" name="Group 48"/>
          <p:cNvGrpSpPr/>
          <p:nvPr/>
        </p:nvGrpSpPr>
        <p:grpSpPr>
          <a:xfrm>
            <a:off x="457200" y="4114800"/>
            <a:ext cx="2569464" cy="2238499"/>
            <a:chOff x="457200" y="5257799"/>
            <a:chExt cx="2569464" cy="1095499"/>
          </a:xfrm>
          <a:effectLst>
            <a:reflection blurRad="6350" stA="52000" endA="300" endPos="35000" dir="5400000" sy="-100000" algn="bl" rotWithShape="0"/>
          </a:effectLst>
        </p:grpSpPr>
        <p:sp>
          <p:nvSpPr>
            <p:cNvPr id="50" name="Rectangle 49"/>
            <p:cNvSpPr/>
            <p:nvPr/>
          </p:nvSpPr>
          <p:spPr>
            <a:xfrm>
              <a:off x="457200" y="5257799"/>
              <a:ext cx="2569464" cy="1095499"/>
            </a:xfrm>
            <a:prstGeom prst="rect">
              <a:avLst/>
            </a:prstGeom>
            <a:gradFill flip="none" rotWithShape="1">
              <a:gsLst>
                <a:gs pos="100000">
                  <a:schemeClr val="bg1">
                    <a:alpha val="0"/>
                  </a:schemeClr>
                </a:gs>
                <a:gs pos="50000">
                  <a:schemeClr val="accent6"/>
                </a:gs>
                <a:gs pos="0">
                  <a:schemeClr val="accent6">
                    <a:lumMod val="7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p:cNvSpPr txBox="1"/>
            <p:nvPr/>
          </p:nvSpPr>
          <p:spPr>
            <a:xfrm>
              <a:off x="471932" y="5518840"/>
              <a:ext cx="2540000" cy="225934"/>
            </a:xfrm>
            <a:prstGeom prst="rect">
              <a:avLst/>
            </a:prstGeom>
            <a:noFill/>
          </p:spPr>
          <p:txBody>
            <a:bodyPr wrap="square" rtlCol="0">
              <a:spAutoFit/>
            </a:bodyPr>
            <a:lstStyle/>
            <a:p>
              <a:pPr algn="ctr"/>
              <a:r>
                <a:rPr lang="en-US" sz="2400" i="1" spc="-50" dirty="0" smtClean="0">
                  <a:latin typeface="Segoe UI" pitchFamily="34" charset="0"/>
                  <a:ea typeface="Segoe UI" pitchFamily="34" charset="0"/>
                  <a:cs typeface="Segoe UI" pitchFamily="34" charset="0"/>
                </a:rPr>
                <a:t>More Visibility</a:t>
              </a:r>
            </a:p>
          </p:txBody>
        </p:sp>
      </p:grpSp>
      <p:grpSp>
        <p:nvGrpSpPr>
          <p:cNvPr id="52" name="Group 51"/>
          <p:cNvGrpSpPr/>
          <p:nvPr/>
        </p:nvGrpSpPr>
        <p:grpSpPr>
          <a:xfrm>
            <a:off x="3123446" y="2666999"/>
            <a:ext cx="2596897" cy="3686299"/>
            <a:chOff x="457199" y="2666999"/>
            <a:chExt cx="2596897" cy="3686299"/>
          </a:xfrm>
        </p:grpSpPr>
        <p:sp>
          <p:nvSpPr>
            <p:cNvPr id="53" name="Rectangle 52"/>
            <p:cNvSpPr/>
            <p:nvPr/>
          </p:nvSpPr>
          <p:spPr>
            <a:xfrm>
              <a:off x="457200" y="2666999"/>
              <a:ext cx="2596896" cy="3686299"/>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Rectangle 53"/>
            <p:cNvSpPr/>
            <p:nvPr/>
          </p:nvSpPr>
          <p:spPr>
            <a:xfrm>
              <a:off x="457199" y="2667001"/>
              <a:ext cx="2566153" cy="25907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10947" bIns="124816" numCol="1" spcCol="1524" anchor="t" anchorCtr="0">
              <a:noAutofit/>
            </a:bodyPr>
            <a:lstStyle/>
            <a:p>
              <a:pPr marL="177800" lvl="1" indent="-177800">
                <a:lnSpc>
                  <a:spcPct val="90000"/>
                </a:lnSpc>
                <a:spcBef>
                  <a:spcPct val="20000"/>
                </a:spcBef>
                <a:spcAft>
                  <a:spcPct val="15000"/>
                </a:spcAft>
                <a:buClr>
                  <a:schemeClr val="accent6"/>
                </a:buClr>
                <a:buFont typeface="Arial" pitchFamily="34" charset="0"/>
                <a:buChar char="•"/>
              </a:pPr>
              <a:r>
                <a:rPr lang="en-US" dirty="0" smtClean="0">
                  <a:solidFill>
                    <a:schemeClr val="tx1"/>
                  </a:solidFill>
                </a:rPr>
                <a:t>Increases Productivity</a:t>
              </a:r>
            </a:p>
            <a:p>
              <a:pPr marL="177800" lvl="1" indent="-177800">
                <a:lnSpc>
                  <a:spcPct val="90000"/>
                </a:lnSpc>
                <a:spcBef>
                  <a:spcPct val="20000"/>
                </a:spcBef>
                <a:spcAft>
                  <a:spcPct val="15000"/>
                </a:spcAft>
                <a:buClr>
                  <a:schemeClr val="accent6"/>
                </a:buClr>
                <a:buFont typeface="Arial" pitchFamily="34" charset="0"/>
                <a:buChar char="•"/>
              </a:pPr>
              <a:r>
                <a:rPr lang="en-US" dirty="0" smtClean="0">
                  <a:solidFill>
                    <a:schemeClr val="tx1"/>
                  </a:solidFill>
                </a:rPr>
                <a:t>Automates Business Processes</a:t>
              </a:r>
            </a:p>
            <a:p>
              <a:pPr marL="177800" lvl="1" indent="-177800">
                <a:lnSpc>
                  <a:spcPct val="90000"/>
                </a:lnSpc>
                <a:spcBef>
                  <a:spcPct val="20000"/>
                </a:spcBef>
                <a:spcAft>
                  <a:spcPct val="15000"/>
                </a:spcAft>
                <a:buClr>
                  <a:schemeClr val="accent6"/>
                </a:buClr>
                <a:buFont typeface="Arial" pitchFamily="34" charset="0"/>
                <a:buChar char="•"/>
              </a:pPr>
              <a:r>
                <a:rPr lang="en-US" dirty="0" smtClean="0">
                  <a:solidFill>
                    <a:schemeClr val="tx1"/>
                  </a:solidFill>
                </a:rPr>
                <a:t>Simplifies Personalization</a:t>
              </a:r>
              <a:endParaRPr lang="en-US" dirty="0" smtClean="0">
                <a:solidFill>
                  <a:schemeClr val="tx1"/>
                </a:solidFill>
                <a:latin typeface="Segoe UI" pitchFamily="34" charset="0"/>
                <a:ea typeface="Segoe UI" pitchFamily="34" charset="0"/>
                <a:cs typeface="Segoe UI" pitchFamily="34" charset="0"/>
              </a:endParaRPr>
            </a:p>
            <a:p>
              <a:pPr marL="137160" lvl="1" indent="-137160" defTabSz="693420">
                <a:lnSpc>
                  <a:spcPct val="90000"/>
                </a:lnSpc>
                <a:spcAft>
                  <a:spcPct val="15000"/>
                </a:spcAft>
                <a:buChar char="••"/>
              </a:pPr>
              <a:endParaRPr lang="en-US" b="1" dirty="0" smtClean="0">
                <a:solidFill>
                  <a:schemeClr val="tx1"/>
                </a:solidFill>
                <a:latin typeface="Segoe UI" pitchFamily="34" charset="0"/>
                <a:ea typeface="Segoe UI" pitchFamily="34" charset="0"/>
                <a:cs typeface="Segoe UI" pitchFamily="34" charset="0"/>
              </a:endParaRPr>
            </a:p>
            <a:p>
              <a:pPr marL="137160" lvl="1" indent="-137160" defTabSz="693420">
                <a:lnSpc>
                  <a:spcPct val="90000"/>
                </a:lnSpc>
                <a:spcAft>
                  <a:spcPct val="15000"/>
                </a:spcAft>
              </a:pPr>
              <a:endParaRPr lang="en-US" dirty="0">
                <a:solidFill>
                  <a:schemeClr val="tx1"/>
                </a:solidFill>
                <a:latin typeface="Segoe UI" pitchFamily="34" charset="0"/>
                <a:ea typeface="Segoe UI" pitchFamily="34" charset="0"/>
                <a:cs typeface="Segoe UI" pitchFamily="34" charset="0"/>
              </a:endParaRPr>
            </a:p>
          </p:txBody>
        </p:sp>
      </p:grpSp>
      <p:grpSp>
        <p:nvGrpSpPr>
          <p:cNvPr id="55" name="Group 54"/>
          <p:cNvGrpSpPr/>
          <p:nvPr/>
        </p:nvGrpSpPr>
        <p:grpSpPr>
          <a:xfrm>
            <a:off x="3123447" y="4114800"/>
            <a:ext cx="2596896" cy="2238499"/>
            <a:chOff x="457200" y="5257799"/>
            <a:chExt cx="2596896" cy="1095499"/>
          </a:xfrm>
          <a:effectLst>
            <a:reflection blurRad="6350" stA="52000" endA="300" endPos="35000" dir="5400000" sy="-100000" algn="bl" rotWithShape="0"/>
          </a:effectLst>
        </p:grpSpPr>
        <p:sp>
          <p:nvSpPr>
            <p:cNvPr id="56" name="Rectangle 55"/>
            <p:cNvSpPr/>
            <p:nvPr/>
          </p:nvSpPr>
          <p:spPr>
            <a:xfrm>
              <a:off x="457200" y="5257799"/>
              <a:ext cx="2596896" cy="1095499"/>
            </a:xfrm>
            <a:prstGeom prst="rect">
              <a:avLst/>
            </a:prstGeom>
            <a:gradFill flip="none" rotWithShape="1">
              <a:gsLst>
                <a:gs pos="100000">
                  <a:schemeClr val="bg1">
                    <a:alpha val="0"/>
                  </a:schemeClr>
                </a:gs>
                <a:gs pos="50000">
                  <a:schemeClr val="accent1"/>
                </a:gs>
                <a:gs pos="0">
                  <a:schemeClr val="accent1">
                    <a:lumMod val="7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85648" y="5518840"/>
              <a:ext cx="2540000" cy="225934"/>
            </a:xfrm>
            <a:prstGeom prst="rect">
              <a:avLst/>
            </a:prstGeom>
            <a:noFill/>
          </p:spPr>
          <p:txBody>
            <a:bodyPr wrap="square" rtlCol="0">
              <a:spAutoFit/>
            </a:bodyPr>
            <a:lstStyle/>
            <a:p>
              <a:pPr algn="ctr"/>
              <a:r>
                <a:rPr lang="en-US" sz="2400" i="1" spc="-50" dirty="0" smtClean="0">
                  <a:latin typeface="Segoe UI" pitchFamily="34" charset="0"/>
                  <a:ea typeface="Segoe UI" pitchFamily="34" charset="0"/>
                  <a:cs typeface="Segoe UI" pitchFamily="34" charset="0"/>
                </a:rPr>
                <a:t>Less Effort</a:t>
              </a:r>
            </a:p>
          </p:txBody>
        </p:sp>
      </p:grpSp>
      <p:grpSp>
        <p:nvGrpSpPr>
          <p:cNvPr id="58" name="Group 57"/>
          <p:cNvGrpSpPr/>
          <p:nvPr/>
        </p:nvGrpSpPr>
        <p:grpSpPr>
          <a:xfrm>
            <a:off x="5807034" y="2666999"/>
            <a:ext cx="2871216" cy="3686299"/>
            <a:chOff x="5807034" y="2666999"/>
            <a:chExt cx="2871216" cy="3686299"/>
          </a:xfrm>
        </p:grpSpPr>
        <p:sp>
          <p:nvSpPr>
            <p:cNvPr id="59" name="Rectangle 58"/>
            <p:cNvSpPr/>
            <p:nvPr/>
          </p:nvSpPr>
          <p:spPr>
            <a:xfrm>
              <a:off x="5807034" y="2666999"/>
              <a:ext cx="2871216" cy="3686299"/>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807034" y="2666999"/>
              <a:ext cx="2870953" cy="25907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10947" bIns="124816" numCol="1" spcCol="1524" anchor="t" anchorCtr="0">
              <a:noAutofit/>
            </a:bodyPr>
            <a:lstStyle/>
            <a:p>
              <a:pPr marL="177800" lvl="1" indent="-177800">
                <a:lnSpc>
                  <a:spcPct val="90000"/>
                </a:lnSpc>
                <a:spcBef>
                  <a:spcPct val="20000"/>
                </a:spcBef>
                <a:spcAft>
                  <a:spcPct val="15000"/>
                </a:spcAft>
                <a:buClr>
                  <a:schemeClr val="accent6"/>
                </a:buClr>
                <a:buFont typeface="Arial" pitchFamily="34" charset="0"/>
                <a:buChar char="•"/>
              </a:pPr>
              <a:r>
                <a:rPr lang="en-US" dirty="0" smtClean="0">
                  <a:solidFill>
                    <a:schemeClr val="tx1"/>
                  </a:solidFill>
                </a:rPr>
                <a:t>Builds Better Relationships</a:t>
              </a:r>
            </a:p>
            <a:p>
              <a:pPr marL="177800" lvl="1" indent="-177800">
                <a:lnSpc>
                  <a:spcPct val="90000"/>
                </a:lnSpc>
                <a:spcBef>
                  <a:spcPct val="20000"/>
                </a:spcBef>
                <a:spcAft>
                  <a:spcPct val="15000"/>
                </a:spcAft>
                <a:buClr>
                  <a:schemeClr val="accent6"/>
                </a:buClr>
                <a:buFont typeface="Arial" pitchFamily="34" charset="0"/>
                <a:buChar char="•"/>
              </a:pPr>
              <a:r>
                <a:rPr lang="en-US" dirty="0" smtClean="0">
                  <a:solidFill>
                    <a:schemeClr val="tx1"/>
                  </a:solidFill>
                </a:rPr>
                <a:t>Connects People </a:t>
              </a:r>
              <a:br>
                <a:rPr lang="en-US" dirty="0" smtClean="0">
                  <a:solidFill>
                    <a:schemeClr val="tx1"/>
                  </a:solidFill>
                </a:rPr>
              </a:br>
              <a:r>
                <a:rPr lang="en-US" dirty="0" smtClean="0">
                  <a:solidFill>
                    <a:schemeClr val="tx1"/>
                  </a:solidFill>
                </a:rPr>
                <a:t>and Systems</a:t>
              </a:r>
              <a:endParaRPr lang="en-US" dirty="0" smtClean="0">
                <a:solidFill>
                  <a:schemeClr val="tx1"/>
                </a:solidFill>
                <a:latin typeface="Segoe UI" pitchFamily="34" charset="0"/>
                <a:ea typeface="Segoe UI" pitchFamily="34" charset="0"/>
                <a:cs typeface="Segoe UI" pitchFamily="34" charset="0"/>
              </a:endParaRPr>
            </a:p>
            <a:p>
              <a:pPr marL="137160" lvl="1" indent="-137160" defTabSz="693420">
                <a:lnSpc>
                  <a:spcPct val="90000"/>
                </a:lnSpc>
                <a:spcAft>
                  <a:spcPct val="15000"/>
                </a:spcAft>
                <a:buChar char="••"/>
              </a:pPr>
              <a:endParaRPr lang="en-US" b="1" dirty="0" smtClean="0">
                <a:solidFill>
                  <a:schemeClr val="tx1"/>
                </a:solidFill>
                <a:latin typeface="Segoe UI" pitchFamily="34" charset="0"/>
                <a:ea typeface="Segoe UI" pitchFamily="34" charset="0"/>
                <a:cs typeface="Segoe UI" pitchFamily="34" charset="0"/>
              </a:endParaRPr>
            </a:p>
            <a:p>
              <a:pPr marL="137160" lvl="1" indent="-137160" defTabSz="693420">
                <a:lnSpc>
                  <a:spcPct val="90000"/>
                </a:lnSpc>
                <a:spcAft>
                  <a:spcPct val="15000"/>
                </a:spcAft>
              </a:pPr>
              <a:endParaRPr lang="en-US" dirty="0">
                <a:solidFill>
                  <a:schemeClr val="tx1"/>
                </a:solidFill>
                <a:latin typeface="Segoe UI" pitchFamily="34" charset="0"/>
                <a:ea typeface="Segoe UI" pitchFamily="34" charset="0"/>
                <a:cs typeface="Segoe UI" pitchFamily="34" charset="0"/>
              </a:endParaRPr>
            </a:p>
          </p:txBody>
        </p:sp>
      </p:grpSp>
      <p:grpSp>
        <p:nvGrpSpPr>
          <p:cNvPr id="61" name="Group 60"/>
          <p:cNvGrpSpPr/>
          <p:nvPr/>
        </p:nvGrpSpPr>
        <p:grpSpPr>
          <a:xfrm>
            <a:off x="5807034" y="4114801"/>
            <a:ext cx="2871216" cy="2238498"/>
            <a:chOff x="457200" y="5257799"/>
            <a:chExt cx="2871216" cy="1095499"/>
          </a:xfrm>
          <a:effectLst>
            <a:reflection blurRad="6350" stA="52000" endA="300" endPos="35000" dir="5400000" sy="-100000" algn="bl" rotWithShape="0"/>
          </a:effectLst>
        </p:grpSpPr>
        <p:sp>
          <p:nvSpPr>
            <p:cNvPr id="62" name="Rectangle 61"/>
            <p:cNvSpPr/>
            <p:nvPr/>
          </p:nvSpPr>
          <p:spPr>
            <a:xfrm>
              <a:off x="457200" y="5257799"/>
              <a:ext cx="2871216" cy="1095499"/>
            </a:xfrm>
            <a:prstGeom prst="rect">
              <a:avLst/>
            </a:prstGeom>
            <a:gradFill flip="none" rotWithShape="1">
              <a:gsLst>
                <a:gs pos="100000">
                  <a:schemeClr val="bg1">
                    <a:alpha val="0"/>
                  </a:schemeClr>
                </a:gs>
                <a:gs pos="50000">
                  <a:schemeClr val="accent3"/>
                </a:gs>
                <a:gs pos="0">
                  <a:schemeClr val="accent3">
                    <a:lumMod val="7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85648" y="5518839"/>
              <a:ext cx="2813218" cy="225934"/>
            </a:xfrm>
            <a:prstGeom prst="rect">
              <a:avLst/>
            </a:prstGeom>
            <a:noFill/>
          </p:spPr>
          <p:txBody>
            <a:bodyPr wrap="square" rtlCol="0">
              <a:spAutoFit/>
            </a:bodyPr>
            <a:lstStyle/>
            <a:p>
              <a:pPr algn="ctr"/>
              <a:r>
                <a:rPr lang="en-US" sz="2400" i="1" spc="-50" dirty="0" smtClean="0">
                  <a:latin typeface="Segoe UI" pitchFamily="34" charset="0"/>
                  <a:ea typeface="Segoe UI" pitchFamily="34" charset="0"/>
                  <a:cs typeface="Segoe UI" pitchFamily="34" charset="0"/>
                </a:rPr>
                <a:t>More Collaboration</a:t>
              </a:r>
            </a:p>
          </p:txBody>
        </p:sp>
      </p:grpSp>
      <p:pic>
        <p:nvPicPr>
          <p:cNvPr id="64" name="Picture 63" descr="head_robert.png"/>
          <p:cNvPicPr>
            <a:picLocks noChangeAspect="1"/>
          </p:cNvPicPr>
          <p:nvPr/>
        </p:nvPicPr>
        <p:blipFill>
          <a:blip r:embed="rId4" cstate="print"/>
          <a:stretch>
            <a:fillRect/>
          </a:stretch>
        </p:blipFill>
        <p:spPr>
          <a:xfrm>
            <a:off x="6027302" y="5357802"/>
            <a:ext cx="1211698" cy="1363839"/>
          </a:xfrm>
          <a:prstGeom prst="rect">
            <a:avLst/>
          </a:prstGeom>
        </p:spPr>
      </p:pic>
      <p:pic>
        <p:nvPicPr>
          <p:cNvPr id="65" name="Picture 64" descr="head_robert.png"/>
          <p:cNvPicPr>
            <a:picLocks noChangeAspect="1"/>
          </p:cNvPicPr>
          <p:nvPr/>
        </p:nvPicPr>
        <p:blipFill>
          <a:blip r:embed="rId5" cstate="print"/>
          <a:stretch>
            <a:fillRect/>
          </a:stretch>
        </p:blipFill>
        <p:spPr>
          <a:xfrm>
            <a:off x="1828800" y="5250052"/>
            <a:ext cx="1046464" cy="1471590"/>
          </a:xfrm>
          <a:prstGeom prst="rect">
            <a:avLst/>
          </a:prstGeom>
        </p:spPr>
      </p:pic>
      <p:pic>
        <p:nvPicPr>
          <p:cNvPr id="66" name="Picture 65" descr="head_robert.png"/>
          <p:cNvPicPr>
            <a:picLocks noChangeAspect="1"/>
          </p:cNvPicPr>
          <p:nvPr/>
        </p:nvPicPr>
        <p:blipFill>
          <a:blip r:embed="rId6" cstate="print"/>
          <a:stretch>
            <a:fillRect/>
          </a:stretch>
        </p:blipFill>
        <p:spPr>
          <a:xfrm>
            <a:off x="7227147" y="5354982"/>
            <a:ext cx="1154853" cy="1366660"/>
          </a:xfrm>
          <a:prstGeom prst="rect">
            <a:avLst/>
          </a:prstGeom>
        </p:spPr>
      </p:pic>
      <p:pic>
        <p:nvPicPr>
          <p:cNvPr id="67" name="Picture 66" descr="head_robert.png"/>
          <p:cNvPicPr>
            <a:picLocks noChangeAspect="1"/>
          </p:cNvPicPr>
          <p:nvPr/>
        </p:nvPicPr>
        <p:blipFill>
          <a:blip r:embed="rId7" cstate="print"/>
          <a:stretch>
            <a:fillRect/>
          </a:stretch>
        </p:blipFill>
        <p:spPr>
          <a:xfrm>
            <a:off x="685800" y="5219346"/>
            <a:ext cx="1145446" cy="1562453"/>
          </a:xfrm>
          <a:prstGeom prst="rect">
            <a:avLst/>
          </a:prstGeom>
        </p:spPr>
      </p:pic>
      <p:pic>
        <p:nvPicPr>
          <p:cNvPr id="68" name="Picture 67" descr="head_robert.png"/>
          <p:cNvPicPr>
            <a:picLocks noChangeAspect="1"/>
          </p:cNvPicPr>
          <p:nvPr/>
        </p:nvPicPr>
        <p:blipFill>
          <a:blip r:embed="rId8" cstate="print"/>
          <a:stretch>
            <a:fillRect/>
          </a:stretch>
        </p:blipFill>
        <p:spPr>
          <a:xfrm>
            <a:off x="4495800" y="5307992"/>
            <a:ext cx="1155121" cy="1413649"/>
          </a:xfrm>
          <a:prstGeom prst="rect">
            <a:avLst/>
          </a:prstGeom>
        </p:spPr>
      </p:pic>
    </p:spTree>
    <p:extLst>
      <p:ext uri="{BB962C8B-B14F-4D97-AF65-F5344CB8AC3E}">
        <p14:creationId xmlns:p14="http://schemas.microsoft.com/office/powerpoint/2010/main" xmlns="" val="25963521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10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childTnLst>
                                </p:cTn>
                              </p:par>
                              <p:par>
                                <p:cTn id="14" presetID="10"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533400"/>
            <a:ext cx="8020050" cy="10668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defRPr sz="4400" kern="1200" baseline="0">
                <a:solidFill>
                  <a:schemeClr val="tx1"/>
                </a:solidFill>
                <a:latin typeface="+mj-lt"/>
                <a:ea typeface="+mj-ea"/>
                <a:cs typeface="+mj-cs"/>
              </a:defRPr>
            </a:lvl1pPr>
            <a:lvl2pPr algn="l" rtl="0" fontAlgn="base">
              <a:spcBef>
                <a:spcPct val="0"/>
              </a:spcBef>
              <a:spcAft>
                <a:spcPct val="0"/>
              </a:spcAft>
              <a:defRPr sz="2000">
                <a:solidFill>
                  <a:srgbClr val="E46C0A"/>
                </a:solidFill>
                <a:latin typeface="Segoe UI" pitchFamily="34" charset="0"/>
              </a:defRPr>
            </a:lvl2pPr>
            <a:lvl3pPr algn="l" rtl="0" fontAlgn="base">
              <a:spcBef>
                <a:spcPct val="0"/>
              </a:spcBef>
              <a:spcAft>
                <a:spcPct val="0"/>
              </a:spcAft>
              <a:defRPr sz="2000">
                <a:solidFill>
                  <a:srgbClr val="E46C0A"/>
                </a:solidFill>
                <a:latin typeface="Segoe UI" pitchFamily="34" charset="0"/>
              </a:defRPr>
            </a:lvl3pPr>
            <a:lvl4pPr algn="l" rtl="0" fontAlgn="base">
              <a:spcBef>
                <a:spcPct val="0"/>
              </a:spcBef>
              <a:spcAft>
                <a:spcPct val="0"/>
              </a:spcAft>
              <a:defRPr sz="2000">
                <a:solidFill>
                  <a:srgbClr val="E46C0A"/>
                </a:solidFill>
                <a:latin typeface="Segoe UI" pitchFamily="34" charset="0"/>
              </a:defRPr>
            </a:lvl4pPr>
            <a:lvl5pPr algn="l" rtl="0" fontAlgn="base">
              <a:spcBef>
                <a:spcPct val="0"/>
              </a:spcBef>
              <a:spcAft>
                <a:spcPct val="0"/>
              </a:spcAft>
              <a:defRPr sz="2000">
                <a:solidFill>
                  <a:srgbClr val="E46C0A"/>
                </a:solidFill>
                <a:latin typeface="Segoe UI" pitchFamily="34" charset="0"/>
              </a:defRPr>
            </a:lvl5pPr>
            <a:lvl6pPr marL="457200" algn="l" rtl="0" fontAlgn="base">
              <a:spcBef>
                <a:spcPct val="0"/>
              </a:spcBef>
              <a:spcAft>
                <a:spcPct val="0"/>
              </a:spcAft>
              <a:defRPr sz="2000">
                <a:solidFill>
                  <a:srgbClr val="E46C0A"/>
                </a:solidFill>
                <a:latin typeface="Segoe UI" pitchFamily="34" charset="0"/>
              </a:defRPr>
            </a:lvl6pPr>
            <a:lvl7pPr marL="914400" algn="l" rtl="0" fontAlgn="base">
              <a:spcBef>
                <a:spcPct val="0"/>
              </a:spcBef>
              <a:spcAft>
                <a:spcPct val="0"/>
              </a:spcAft>
              <a:defRPr sz="2000">
                <a:solidFill>
                  <a:srgbClr val="E46C0A"/>
                </a:solidFill>
                <a:latin typeface="Segoe UI" pitchFamily="34" charset="0"/>
              </a:defRPr>
            </a:lvl7pPr>
            <a:lvl8pPr marL="1371600" algn="l" rtl="0" fontAlgn="base">
              <a:spcBef>
                <a:spcPct val="0"/>
              </a:spcBef>
              <a:spcAft>
                <a:spcPct val="0"/>
              </a:spcAft>
              <a:defRPr sz="2000">
                <a:solidFill>
                  <a:srgbClr val="E46C0A"/>
                </a:solidFill>
                <a:latin typeface="Segoe UI" pitchFamily="34" charset="0"/>
              </a:defRPr>
            </a:lvl8pPr>
            <a:lvl9pPr marL="1828800" algn="l" rtl="0" fontAlgn="base">
              <a:spcBef>
                <a:spcPct val="0"/>
              </a:spcBef>
              <a:spcAft>
                <a:spcPct val="0"/>
              </a:spcAft>
              <a:defRPr sz="2000">
                <a:solidFill>
                  <a:srgbClr val="E46C0A"/>
                </a:solidFill>
                <a:latin typeface="Segoe UI" pitchFamily="34" charset="0"/>
              </a:defRPr>
            </a:lvl9pPr>
          </a:lstStyle>
          <a:p>
            <a:pPr algn="ctr"/>
            <a:r>
              <a:rPr lang="en-US" sz="3600" b="1" dirty="0" smtClean="0"/>
              <a:t>Please fill out your survey for a chance to win a Zune!</a:t>
            </a:r>
            <a:endParaRPr lang="en-US" sz="3600" b="1" dirty="0"/>
          </a:p>
        </p:txBody>
      </p:sp>
      <p:pic>
        <p:nvPicPr>
          <p:cNvPr id="37" name="Picture 2" descr="http://images.appleinsider.com/zune2-071003-1.png"/>
          <p:cNvPicPr>
            <a:picLocks noChangeAspect="1" noChangeArrowheads="1"/>
          </p:cNvPicPr>
          <p:nvPr/>
        </p:nvPicPr>
        <p:blipFill>
          <a:blip r:embed="rId3" cstate="print"/>
          <a:srcRect/>
          <a:stretch>
            <a:fillRect/>
          </a:stretch>
        </p:blipFill>
        <p:spPr bwMode="auto">
          <a:xfrm>
            <a:off x="762000" y="1600200"/>
            <a:ext cx="7620000" cy="3248025"/>
          </a:xfrm>
          <a:prstGeom prst="rect">
            <a:avLst/>
          </a:prstGeom>
          <a:noFill/>
        </p:spPr>
      </p:pic>
    </p:spTree>
    <p:extLst>
      <p:ext uri="{BB962C8B-B14F-4D97-AF65-F5344CB8AC3E}">
        <p14:creationId xmlns:p14="http://schemas.microsoft.com/office/powerpoint/2010/main" xmlns="" val="378580945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609600"/>
            <a:ext cx="8020050" cy="6858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defRPr sz="4400" kern="1200" baseline="0">
                <a:solidFill>
                  <a:schemeClr val="tx1"/>
                </a:solidFill>
                <a:latin typeface="+mj-lt"/>
                <a:ea typeface="+mj-ea"/>
                <a:cs typeface="+mj-cs"/>
              </a:defRPr>
            </a:lvl1pPr>
            <a:lvl2pPr algn="l" rtl="0" fontAlgn="base">
              <a:spcBef>
                <a:spcPct val="0"/>
              </a:spcBef>
              <a:spcAft>
                <a:spcPct val="0"/>
              </a:spcAft>
              <a:defRPr sz="2000">
                <a:solidFill>
                  <a:srgbClr val="E46C0A"/>
                </a:solidFill>
                <a:latin typeface="Segoe UI" pitchFamily="34" charset="0"/>
              </a:defRPr>
            </a:lvl2pPr>
            <a:lvl3pPr algn="l" rtl="0" fontAlgn="base">
              <a:spcBef>
                <a:spcPct val="0"/>
              </a:spcBef>
              <a:spcAft>
                <a:spcPct val="0"/>
              </a:spcAft>
              <a:defRPr sz="2000">
                <a:solidFill>
                  <a:srgbClr val="E46C0A"/>
                </a:solidFill>
                <a:latin typeface="Segoe UI" pitchFamily="34" charset="0"/>
              </a:defRPr>
            </a:lvl3pPr>
            <a:lvl4pPr algn="l" rtl="0" fontAlgn="base">
              <a:spcBef>
                <a:spcPct val="0"/>
              </a:spcBef>
              <a:spcAft>
                <a:spcPct val="0"/>
              </a:spcAft>
              <a:defRPr sz="2000">
                <a:solidFill>
                  <a:srgbClr val="E46C0A"/>
                </a:solidFill>
                <a:latin typeface="Segoe UI" pitchFamily="34" charset="0"/>
              </a:defRPr>
            </a:lvl4pPr>
            <a:lvl5pPr algn="l" rtl="0" fontAlgn="base">
              <a:spcBef>
                <a:spcPct val="0"/>
              </a:spcBef>
              <a:spcAft>
                <a:spcPct val="0"/>
              </a:spcAft>
              <a:defRPr sz="2000">
                <a:solidFill>
                  <a:srgbClr val="E46C0A"/>
                </a:solidFill>
                <a:latin typeface="Segoe UI" pitchFamily="34" charset="0"/>
              </a:defRPr>
            </a:lvl5pPr>
            <a:lvl6pPr marL="457200" algn="l" rtl="0" fontAlgn="base">
              <a:spcBef>
                <a:spcPct val="0"/>
              </a:spcBef>
              <a:spcAft>
                <a:spcPct val="0"/>
              </a:spcAft>
              <a:defRPr sz="2000">
                <a:solidFill>
                  <a:srgbClr val="E46C0A"/>
                </a:solidFill>
                <a:latin typeface="Segoe UI" pitchFamily="34" charset="0"/>
              </a:defRPr>
            </a:lvl6pPr>
            <a:lvl7pPr marL="914400" algn="l" rtl="0" fontAlgn="base">
              <a:spcBef>
                <a:spcPct val="0"/>
              </a:spcBef>
              <a:spcAft>
                <a:spcPct val="0"/>
              </a:spcAft>
              <a:defRPr sz="2000">
                <a:solidFill>
                  <a:srgbClr val="E46C0A"/>
                </a:solidFill>
                <a:latin typeface="Segoe UI" pitchFamily="34" charset="0"/>
              </a:defRPr>
            </a:lvl7pPr>
            <a:lvl8pPr marL="1371600" algn="l" rtl="0" fontAlgn="base">
              <a:spcBef>
                <a:spcPct val="0"/>
              </a:spcBef>
              <a:spcAft>
                <a:spcPct val="0"/>
              </a:spcAft>
              <a:defRPr sz="2000">
                <a:solidFill>
                  <a:srgbClr val="E46C0A"/>
                </a:solidFill>
                <a:latin typeface="Segoe UI" pitchFamily="34" charset="0"/>
              </a:defRPr>
            </a:lvl8pPr>
            <a:lvl9pPr marL="1828800" algn="l" rtl="0" fontAlgn="base">
              <a:spcBef>
                <a:spcPct val="0"/>
              </a:spcBef>
              <a:spcAft>
                <a:spcPct val="0"/>
              </a:spcAft>
              <a:defRPr sz="2000">
                <a:solidFill>
                  <a:srgbClr val="E46C0A"/>
                </a:solidFill>
                <a:latin typeface="Segoe UI" pitchFamily="34" charset="0"/>
              </a:defRPr>
            </a:lvl9pPr>
          </a:lstStyle>
          <a:p>
            <a:pPr algn="ctr"/>
            <a:r>
              <a:rPr lang="en-US" b="1" dirty="0" smtClean="0"/>
              <a:t>Microsoft Dynamics GP 2010</a:t>
            </a:r>
            <a:endParaRPr lang="en-US" b="1" dirty="0"/>
          </a:p>
        </p:txBody>
      </p:sp>
      <p:grpSp>
        <p:nvGrpSpPr>
          <p:cNvPr id="5" name="Group 4"/>
          <p:cNvGrpSpPr/>
          <p:nvPr/>
        </p:nvGrpSpPr>
        <p:grpSpPr>
          <a:xfrm>
            <a:off x="457200" y="1564944"/>
            <a:ext cx="2565930" cy="4789610"/>
            <a:chOff x="457200" y="1563689"/>
            <a:chExt cx="2565930" cy="4789610"/>
          </a:xfrm>
        </p:grpSpPr>
        <p:grpSp>
          <p:nvGrpSpPr>
            <p:cNvPr id="6" name="Group 5"/>
            <p:cNvGrpSpPr/>
            <p:nvPr/>
          </p:nvGrpSpPr>
          <p:grpSpPr>
            <a:xfrm>
              <a:off x="457200" y="1563689"/>
              <a:ext cx="2565930" cy="4789610"/>
              <a:chOff x="457200" y="1563689"/>
              <a:chExt cx="2565930" cy="4789610"/>
            </a:xfrm>
          </p:grpSpPr>
          <p:sp>
            <p:nvSpPr>
              <p:cNvPr id="10" name="&quot;GLASS&quot;; Transparent to White Linear; Reflection; Stroke"/>
              <p:cNvSpPr/>
              <p:nvPr/>
            </p:nvSpPr>
            <p:spPr bwMode="auto">
              <a:xfrm flipH="1">
                <a:off x="457200" y="1563689"/>
                <a:ext cx="2565930" cy="4789610"/>
              </a:xfrm>
              <a:prstGeom prst="round1Rect">
                <a:avLst>
                  <a:gd name="adj" fmla="val 11648"/>
                </a:avLst>
              </a:prstGeom>
              <a:gradFill flip="none" rotWithShape="1">
                <a:gsLst>
                  <a:gs pos="0">
                    <a:srgbClr val="803802"/>
                  </a:gs>
                  <a:gs pos="39999">
                    <a:srgbClr val="F0720A"/>
                  </a:gs>
                  <a:gs pos="70000">
                    <a:srgbClr val="F8BF2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11" name="Rectangle 10"/>
              <p:cNvSpPr/>
              <p:nvPr/>
            </p:nvSpPr>
            <p:spPr>
              <a:xfrm>
                <a:off x="490817" y="1676400"/>
                <a:ext cx="2508207"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Enhance Insight</a:t>
                </a:r>
                <a:endParaRPr lang="en-US" sz="1200" dirty="0">
                  <a:latin typeface="Segoe UI" pitchFamily="34" charset="0"/>
                  <a:ea typeface="Segoe UI" pitchFamily="34" charset="0"/>
                  <a:cs typeface="Segoe UI" pitchFamily="34" charset="0"/>
                </a:endParaRPr>
              </a:p>
            </p:txBody>
          </p:sp>
        </p:grpSp>
        <p:grpSp>
          <p:nvGrpSpPr>
            <p:cNvPr id="7" name="Group 47"/>
            <p:cNvGrpSpPr/>
            <p:nvPr/>
          </p:nvGrpSpPr>
          <p:grpSpPr bwMode="black">
            <a:xfrm>
              <a:off x="1219200" y="3270137"/>
              <a:ext cx="1077132" cy="2788035"/>
              <a:chOff x="4851399" y="3678238"/>
              <a:chExt cx="601663" cy="1557337"/>
            </a:xfrm>
            <a:effectLst>
              <a:outerShdw blurRad="63500" sx="102000" sy="102000" algn="ctr" rotWithShape="0">
                <a:prstClr val="black">
                  <a:alpha val="40000"/>
                </a:prstClr>
              </a:outerShdw>
            </a:effectLst>
          </p:grpSpPr>
          <p:sp>
            <p:nvSpPr>
              <p:cNvPr id="8" name="Freeform 32"/>
              <p:cNvSpPr>
                <a:spLocks noEditPoints="1"/>
              </p:cNvSpPr>
              <p:nvPr/>
            </p:nvSpPr>
            <p:spPr bwMode="black">
              <a:xfrm>
                <a:off x="4851399" y="3678238"/>
                <a:ext cx="601663" cy="1557337"/>
              </a:xfrm>
              <a:custGeom>
                <a:avLst/>
                <a:gdLst/>
                <a:ahLst/>
                <a:cxnLst>
                  <a:cxn ang="0">
                    <a:pos x="70" y="357"/>
                  </a:cxn>
                  <a:cxn ang="0">
                    <a:pos x="122" y="369"/>
                  </a:cxn>
                  <a:cxn ang="0">
                    <a:pos x="123" y="410"/>
                  </a:cxn>
                  <a:cxn ang="0">
                    <a:pos x="120" y="481"/>
                  </a:cxn>
                  <a:cxn ang="0">
                    <a:pos x="116" y="626"/>
                  </a:cxn>
                  <a:cxn ang="0">
                    <a:pos x="75" y="809"/>
                  </a:cxn>
                  <a:cxn ang="0">
                    <a:pos x="118" y="850"/>
                  </a:cxn>
                  <a:cxn ang="0">
                    <a:pos x="113" y="800"/>
                  </a:cxn>
                  <a:cxn ang="0">
                    <a:pos x="174" y="615"/>
                  </a:cxn>
                  <a:cxn ang="0">
                    <a:pos x="193" y="711"/>
                  </a:cxn>
                  <a:cxn ang="0">
                    <a:pos x="183" y="803"/>
                  </a:cxn>
                  <a:cxn ang="0">
                    <a:pos x="195" y="822"/>
                  </a:cxn>
                  <a:cxn ang="0">
                    <a:pos x="263" y="848"/>
                  </a:cxn>
                  <a:cxn ang="0">
                    <a:pos x="243" y="815"/>
                  </a:cxn>
                  <a:cxn ang="0">
                    <a:pos x="242" y="672"/>
                  </a:cxn>
                  <a:cxn ang="0">
                    <a:pos x="288" y="558"/>
                  </a:cxn>
                  <a:cxn ang="0">
                    <a:pos x="286" y="392"/>
                  </a:cxn>
                  <a:cxn ang="0">
                    <a:pos x="264" y="239"/>
                  </a:cxn>
                  <a:cxn ang="0">
                    <a:pos x="337" y="216"/>
                  </a:cxn>
                  <a:cxn ang="0">
                    <a:pos x="308" y="172"/>
                  </a:cxn>
                  <a:cxn ang="0">
                    <a:pos x="270" y="128"/>
                  </a:cxn>
                  <a:cxn ang="0">
                    <a:pos x="256" y="77"/>
                  </a:cxn>
                  <a:cxn ang="0">
                    <a:pos x="234" y="65"/>
                  </a:cxn>
                  <a:cxn ang="0">
                    <a:pos x="234" y="30"/>
                  </a:cxn>
                  <a:cxn ang="0">
                    <a:pos x="205" y="7"/>
                  </a:cxn>
                  <a:cxn ang="0">
                    <a:pos x="158" y="12"/>
                  </a:cxn>
                  <a:cxn ang="0">
                    <a:pos x="119" y="107"/>
                  </a:cxn>
                  <a:cxn ang="0">
                    <a:pos x="112" y="127"/>
                  </a:cxn>
                  <a:cxn ang="0">
                    <a:pos x="111" y="128"/>
                  </a:cxn>
                  <a:cxn ang="0">
                    <a:pos x="82" y="157"/>
                  </a:cxn>
                  <a:cxn ang="0">
                    <a:pos x="1" y="260"/>
                  </a:cxn>
                  <a:cxn ang="0">
                    <a:pos x="218" y="139"/>
                  </a:cxn>
                  <a:cxn ang="0">
                    <a:pos x="224" y="117"/>
                  </a:cxn>
                  <a:cxn ang="0">
                    <a:pos x="226" y="125"/>
                  </a:cxn>
                  <a:cxn ang="0">
                    <a:pos x="236" y="126"/>
                  </a:cxn>
                  <a:cxn ang="0">
                    <a:pos x="240" y="77"/>
                  </a:cxn>
                  <a:cxn ang="0">
                    <a:pos x="240" y="86"/>
                  </a:cxn>
                  <a:cxn ang="0">
                    <a:pos x="243" y="103"/>
                  </a:cxn>
                  <a:cxn ang="0">
                    <a:pos x="238" y="96"/>
                  </a:cxn>
                  <a:cxn ang="0">
                    <a:pos x="237" y="143"/>
                  </a:cxn>
                  <a:cxn ang="0">
                    <a:pos x="245" y="134"/>
                  </a:cxn>
                  <a:cxn ang="0">
                    <a:pos x="224" y="141"/>
                  </a:cxn>
                  <a:cxn ang="0">
                    <a:pos x="237" y="137"/>
                  </a:cxn>
                  <a:cxn ang="0">
                    <a:pos x="120" y="121"/>
                  </a:cxn>
                  <a:cxn ang="0">
                    <a:pos x="130" y="129"/>
                  </a:cxn>
                  <a:cxn ang="0">
                    <a:pos x="130" y="128"/>
                  </a:cxn>
                  <a:cxn ang="0">
                    <a:pos x="132" y="363"/>
                  </a:cxn>
                  <a:cxn ang="0">
                    <a:pos x="70" y="259"/>
                  </a:cxn>
                  <a:cxn ang="0">
                    <a:pos x="129" y="335"/>
                  </a:cxn>
                  <a:cxn ang="0">
                    <a:pos x="110" y="336"/>
                  </a:cxn>
                  <a:cxn ang="0">
                    <a:pos x="78" y="315"/>
                  </a:cxn>
                </a:cxnLst>
                <a:rect l="0" t="0" r="r" b="b"/>
                <a:pathLst>
                  <a:path w="339" h="876">
                    <a:moveTo>
                      <a:pt x="3" y="271"/>
                    </a:moveTo>
                    <a:cubicBezTo>
                      <a:pt x="5" y="278"/>
                      <a:pt x="14" y="286"/>
                      <a:pt x="14" y="286"/>
                    </a:cubicBezTo>
                    <a:cubicBezTo>
                      <a:pt x="14" y="286"/>
                      <a:pt x="30" y="312"/>
                      <a:pt x="36" y="320"/>
                    </a:cubicBezTo>
                    <a:cubicBezTo>
                      <a:pt x="42" y="329"/>
                      <a:pt x="50" y="334"/>
                      <a:pt x="53" y="338"/>
                    </a:cubicBezTo>
                    <a:cubicBezTo>
                      <a:pt x="55" y="342"/>
                      <a:pt x="67" y="355"/>
                      <a:pt x="70" y="357"/>
                    </a:cubicBezTo>
                    <a:cubicBezTo>
                      <a:pt x="78" y="365"/>
                      <a:pt x="98" y="375"/>
                      <a:pt x="98" y="375"/>
                    </a:cubicBezTo>
                    <a:cubicBezTo>
                      <a:pt x="101" y="372"/>
                      <a:pt x="101" y="372"/>
                      <a:pt x="101" y="372"/>
                    </a:cubicBezTo>
                    <a:cubicBezTo>
                      <a:pt x="101" y="372"/>
                      <a:pt x="104" y="373"/>
                      <a:pt x="108" y="372"/>
                    </a:cubicBezTo>
                    <a:cubicBezTo>
                      <a:pt x="112" y="371"/>
                      <a:pt x="119" y="369"/>
                      <a:pt x="119" y="369"/>
                    </a:cubicBezTo>
                    <a:cubicBezTo>
                      <a:pt x="122" y="369"/>
                      <a:pt x="122" y="369"/>
                      <a:pt x="122" y="369"/>
                    </a:cubicBezTo>
                    <a:cubicBezTo>
                      <a:pt x="128" y="370"/>
                      <a:pt x="128" y="370"/>
                      <a:pt x="128" y="370"/>
                    </a:cubicBezTo>
                    <a:cubicBezTo>
                      <a:pt x="128" y="370"/>
                      <a:pt x="124" y="378"/>
                      <a:pt x="122" y="380"/>
                    </a:cubicBezTo>
                    <a:cubicBezTo>
                      <a:pt x="120" y="383"/>
                      <a:pt x="117" y="395"/>
                      <a:pt x="116" y="397"/>
                    </a:cubicBezTo>
                    <a:cubicBezTo>
                      <a:pt x="115" y="398"/>
                      <a:pt x="115" y="402"/>
                      <a:pt x="117" y="404"/>
                    </a:cubicBezTo>
                    <a:cubicBezTo>
                      <a:pt x="119" y="406"/>
                      <a:pt x="122" y="409"/>
                      <a:pt x="123" y="410"/>
                    </a:cubicBezTo>
                    <a:cubicBezTo>
                      <a:pt x="124" y="411"/>
                      <a:pt x="126" y="411"/>
                      <a:pt x="126" y="411"/>
                    </a:cubicBezTo>
                    <a:cubicBezTo>
                      <a:pt x="126" y="411"/>
                      <a:pt x="124" y="415"/>
                      <a:pt x="124" y="416"/>
                    </a:cubicBezTo>
                    <a:cubicBezTo>
                      <a:pt x="124" y="417"/>
                      <a:pt x="123" y="422"/>
                      <a:pt x="121" y="424"/>
                    </a:cubicBezTo>
                    <a:cubicBezTo>
                      <a:pt x="120" y="427"/>
                      <a:pt x="122" y="435"/>
                      <a:pt x="121" y="437"/>
                    </a:cubicBezTo>
                    <a:cubicBezTo>
                      <a:pt x="121" y="439"/>
                      <a:pt x="118" y="459"/>
                      <a:pt x="120" y="481"/>
                    </a:cubicBezTo>
                    <a:cubicBezTo>
                      <a:pt x="122" y="503"/>
                      <a:pt x="124" y="545"/>
                      <a:pt x="124" y="554"/>
                    </a:cubicBezTo>
                    <a:cubicBezTo>
                      <a:pt x="125" y="563"/>
                      <a:pt x="125" y="589"/>
                      <a:pt x="125" y="589"/>
                    </a:cubicBezTo>
                    <a:cubicBezTo>
                      <a:pt x="125" y="590"/>
                      <a:pt x="126" y="591"/>
                      <a:pt x="126" y="591"/>
                    </a:cubicBezTo>
                    <a:cubicBezTo>
                      <a:pt x="126" y="591"/>
                      <a:pt x="124" y="600"/>
                      <a:pt x="123" y="606"/>
                    </a:cubicBezTo>
                    <a:cubicBezTo>
                      <a:pt x="122" y="612"/>
                      <a:pt x="120" y="618"/>
                      <a:pt x="116" y="626"/>
                    </a:cubicBezTo>
                    <a:cubicBezTo>
                      <a:pt x="112" y="634"/>
                      <a:pt x="102" y="655"/>
                      <a:pt x="96" y="682"/>
                    </a:cubicBezTo>
                    <a:cubicBezTo>
                      <a:pt x="90" y="708"/>
                      <a:pt x="89" y="746"/>
                      <a:pt x="89" y="756"/>
                    </a:cubicBezTo>
                    <a:cubicBezTo>
                      <a:pt x="88" y="767"/>
                      <a:pt x="86" y="778"/>
                      <a:pt x="83" y="783"/>
                    </a:cubicBezTo>
                    <a:cubicBezTo>
                      <a:pt x="82" y="788"/>
                      <a:pt x="82" y="794"/>
                      <a:pt x="82" y="794"/>
                    </a:cubicBezTo>
                    <a:cubicBezTo>
                      <a:pt x="82" y="794"/>
                      <a:pt x="74" y="802"/>
                      <a:pt x="75" y="809"/>
                    </a:cubicBezTo>
                    <a:cubicBezTo>
                      <a:pt x="75" y="815"/>
                      <a:pt x="77" y="828"/>
                      <a:pt x="77" y="836"/>
                    </a:cubicBezTo>
                    <a:cubicBezTo>
                      <a:pt x="76" y="843"/>
                      <a:pt x="70" y="856"/>
                      <a:pt x="76" y="862"/>
                    </a:cubicBezTo>
                    <a:cubicBezTo>
                      <a:pt x="82" y="868"/>
                      <a:pt x="92" y="875"/>
                      <a:pt x="101" y="876"/>
                    </a:cubicBezTo>
                    <a:cubicBezTo>
                      <a:pt x="110" y="876"/>
                      <a:pt x="115" y="876"/>
                      <a:pt x="118" y="870"/>
                    </a:cubicBezTo>
                    <a:cubicBezTo>
                      <a:pt x="120" y="864"/>
                      <a:pt x="120" y="854"/>
                      <a:pt x="118" y="850"/>
                    </a:cubicBezTo>
                    <a:cubicBezTo>
                      <a:pt x="117" y="845"/>
                      <a:pt x="113" y="842"/>
                      <a:pt x="114" y="839"/>
                    </a:cubicBezTo>
                    <a:cubicBezTo>
                      <a:pt x="114" y="835"/>
                      <a:pt x="114" y="833"/>
                      <a:pt x="114" y="832"/>
                    </a:cubicBezTo>
                    <a:cubicBezTo>
                      <a:pt x="113" y="831"/>
                      <a:pt x="112" y="830"/>
                      <a:pt x="112" y="830"/>
                    </a:cubicBezTo>
                    <a:cubicBezTo>
                      <a:pt x="112" y="830"/>
                      <a:pt x="112" y="820"/>
                      <a:pt x="112" y="815"/>
                    </a:cubicBezTo>
                    <a:cubicBezTo>
                      <a:pt x="112" y="811"/>
                      <a:pt x="111" y="803"/>
                      <a:pt x="113" y="800"/>
                    </a:cubicBezTo>
                    <a:cubicBezTo>
                      <a:pt x="114" y="796"/>
                      <a:pt x="115" y="790"/>
                      <a:pt x="115" y="785"/>
                    </a:cubicBezTo>
                    <a:cubicBezTo>
                      <a:pt x="114" y="780"/>
                      <a:pt x="113" y="774"/>
                      <a:pt x="118" y="758"/>
                    </a:cubicBezTo>
                    <a:cubicBezTo>
                      <a:pt x="124" y="742"/>
                      <a:pt x="141" y="715"/>
                      <a:pt x="145" y="694"/>
                    </a:cubicBezTo>
                    <a:cubicBezTo>
                      <a:pt x="150" y="672"/>
                      <a:pt x="154" y="656"/>
                      <a:pt x="159" y="647"/>
                    </a:cubicBezTo>
                    <a:cubicBezTo>
                      <a:pt x="164" y="637"/>
                      <a:pt x="171" y="624"/>
                      <a:pt x="174" y="615"/>
                    </a:cubicBezTo>
                    <a:cubicBezTo>
                      <a:pt x="177" y="606"/>
                      <a:pt x="180" y="592"/>
                      <a:pt x="180" y="592"/>
                    </a:cubicBezTo>
                    <a:cubicBezTo>
                      <a:pt x="198" y="589"/>
                      <a:pt x="198" y="589"/>
                      <a:pt x="198" y="589"/>
                    </a:cubicBezTo>
                    <a:cubicBezTo>
                      <a:pt x="198" y="589"/>
                      <a:pt x="201" y="598"/>
                      <a:pt x="201" y="605"/>
                    </a:cubicBezTo>
                    <a:cubicBezTo>
                      <a:pt x="201" y="611"/>
                      <a:pt x="192" y="651"/>
                      <a:pt x="191" y="665"/>
                    </a:cubicBezTo>
                    <a:cubicBezTo>
                      <a:pt x="190" y="679"/>
                      <a:pt x="193" y="696"/>
                      <a:pt x="193" y="711"/>
                    </a:cubicBezTo>
                    <a:cubicBezTo>
                      <a:pt x="193" y="728"/>
                      <a:pt x="192" y="749"/>
                      <a:pt x="191" y="758"/>
                    </a:cubicBezTo>
                    <a:cubicBezTo>
                      <a:pt x="189" y="767"/>
                      <a:pt x="187" y="772"/>
                      <a:pt x="187" y="772"/>
                    </a:cubicBezTo>
                    <a:cubicBezTo>
                      <a:pt x="187" y="772"/>
                      <a:pt x="186" y="772"/>
                      <a:pt x="185" y="774"/>
                    </a:cubicBezTo>
                    <a:cubicBezTo>
                      <a:pt x="185" y="776"/>
                      <a:pt x="178" y="785"/>
                      <a:pt x="178" y="791"/>
                    </a:cubicBezTo>
                    <a:cubicBezTo>
                      <a:pt x="177" y="797"/>
                      <a:pt x="181" y="801"/>
                      <a:pt x="183" y="803"/>
                    </a:cubicBezTo>
                    <a:cubicBezTo>
                      <a:pt x="185" y="806"/>
                      <a:pt x="189" y="814"/>
                      <a:pt x="189" y="818"/>
                    </a:cubicBezTo>
                    <a:cubicBezTo>
                      <a:pt x="189" y="821"/>
                      <a:pt x="188" y="823"/>
                      <a:pt x="189" y="825"/>
                    </a:cubicBezTo>
                    <a:cubicBezTo>
                      <a:pt x="189" y="826"/>
                      <a:pt x="191" y="827"/>
                      <a:pt x="191" y="827"/>
                    </a:cubicBezTo>
                    <a:cubicBezTo>
                      <a:pt x="196" y="824"/>
                      <a:pt x="196" y="824"/>
                      <a:pt x="196" y="824"/>
                    </a:cubicBezTo>
                    <a:cubicBezTo>
                      <a:pt x="195" y="822"/>
                      <a:pt x="195" y="822"/>
                      <a:pt x="195" y="822"/>
                    </a:cubicBezTo>
                    <a:cubicBezTo>
                      <a:pt x="195" y="812"/>
                      <a:pt x="195" y="812"/>
                      <a:pt x="195" y="812"/>
                    </a:cubicBezTo>
                    <a:cubicBezTo>
                      <a:pt x="195" y="812"/>
                      <a:pt x="205" y="819"/>
                      <a:pt x="208" y="824"/>
                    </a:cubicBezTo>
                    <a:cubicBezTo>
                      <a:pt x="211" y="829"/>
                      <a:pt x="213" y="837"/>
                      <a:pt x="216" y="841"/>
                    </a:cubicBezTo>
                    <a:cubicBezTo>
                      <a:pt x="221" y="847"/>
                      <a:pt x="239" y="851"/>
                      <a:pt x="246" y="852"/>
                    </a:cubicBezTo>
                    <a:cubicBezTo>
                      <a:pt x="253" y="853"/>
                      <a:pt x="261" y="852"/>
                      <a:pt x="263" y="848"/>
                    </a:cubicBezTo>
                    <a:cubicBezTo>
                      <a:pt x="266" y="845"/>
                      <a:pt x="263" y="838"/>
                      <a:pt x="260" y="833"/>
                    </a:cubicBezTo>
                    <a:cubicBezTo>
                      <a:pt x="256" y="829"/>
                      <a:pt x="253" y="827"/>
                      <a:pt x="253" y="827"/>
                    </a:cubicBezTo>
                    <a:cubicBezTo>
                      <a:pt x="253" y="827"/>
                      <a:pt x="253" y="823"/>
                      <a:pt x="252" y="822"/>
                    </a:cubicBezTo>
                    <a:cubicBezTo>
                      <a:pt x="250" y="821"/>
                      <a:pt x="248" y="821"/>
                      <a:pt x="248" y="819"/>
                    </a:cubicBezTo>
                    <a:cubicBezTo>
                      <a:pt x="247" y="817"/>
                      <a:pt x="243" y="815"/>
                      <a:pt x="243" y="815"/>
                    </a:cubicBezTo>
                    <a:cubicBezTo>
                      <a:pt x="243" y="815"/>
                      <a:pt x="241" y="809"/>
                      <a:pt x="239" y="809"/>
                    </a:cubicBezTo>
                    <a:cubicBezTo>
                      <a:pt x="238" y="808"/>
                      <a:pt x="237" y="809"/>
                      <a:pt x="237" y="809"/>
                    </a:cubicBezTo>
                    <a:cubicBezTo>
                      <a:pt x="237" y="809"/>
                      <a:pt x="226" y="789"/>
                      <a:pt x="225" y="781"/>
                    </a:cubicBezTo>
                    <a:cubicBezTo>
                      <a:pt x="224" y="773"/>
                      <a:pt x="224" y="761"/>
                      <a:pt x="226" y="751"/>
                    </a:cubicBezTo>
                    <a:cubicBezTo>
                      <a:pt x="226" y="751"/>
                      <a:pt x="238" y="694"/>
                      <a:pt x="242" y="672"/>
                    </a:cubicBezTo>
                    <a:cubicBezTo>
                      <a:pt x="242" y="672"/>
                      <a:pt x="246" y="611"/>
                      <a:pt x="248" y="602"/>
                    </a:cubicBezTo>
                    <a:cubicBezTo>
                      <a:pt x="249" y="593"/>
                      <a:pt x="251" y="580"/>
                      <a:pt x="251" y="580"/>
                    </a:cubicBezTo>
                    <a:cubicBezTo>
                      <a:pt x="251" y="580"/>
                      <a:pt x="260" y="579"/>
                      <a:pt x="271" y="576"/>
                    </a:cubicBezTo>
                    <a:cubicBezTo>
                      <a:pt x="280" y="574"/>
                      <a:pt x="280" y="567"/>
                      <a:pt x="284" y="564"/>
                    </a:cubicBezTo>
                    <a:cubicBezTo>
                      <a:pt x="287" y="561"/>
                      <a:pt x="288" y="559"/>
                      <a:pt x="288" y="558"/>
                    </a:cubicBezTo>
                    <a:cubicBezTo>
                      <a:pt x="288" y="558"/>
                      <a:pt x="284" y="506"/>
                      <a:pt x="284" y="490"/>
                    </a:cubicBezTo>
                    <a:cubicBezTo>
                      <a:pt x="284" y="474"/>
                      <a:pt x="282" y="441"/>
                      <a:pt x="281" y="434"/>
                    </a:cubicBezTo>
                    <a:cubicBezTo>
                      <a:pt x="280" y="428"/>
                      <a:pt x="282" y="409"/>
                      <a:pt x="282" y="405"/>
                    </a:cubicBezTo>
                    <a:cubicBezTo>
                      <a:pt x="282" y="402"/>
                      <a:pt x="281" y="396"/>
                      <a:pt x="281" y="396"/>
                    </a:cubicBezTo>
                    <a:cubicBezTo>
                      <a:pt x="281" y="396"/>
                      <a:pt x="287" y="394"/>
                      <a:pt x="286" y="392"/>
                    </a:cubicBezTo>
                    <a:cubicBezTo>
                      <a:pt x="286" y="390"/>
                      <a:pt x="276" y="344"/>
                      <a:pt x="271" y="334"/>
                    </a:cubicBezTo>
                    <a:cubicBezTo>
                      <a:pt x="267" y="325"/>
                      <a:pt x="260" y="308"/>
                      <a:pt x="260" y="308"/>
                    </a:cubicBezTo>
                    <a:cubicBezTo>
                      <a:pt x="260" y="308"/>
                      <a:pt x="257" y="286"/>
                      <a:pt x="257" y="285"/>
                    </a:cubicBezTo>
                    <a:cubicBezTo>
                      <a:pt x="257" y="285"/>
                      <a:pt x="260" y="271"/>
                      <a:pt x="260" y="264"/>
                    </a:cubicBezTo>
                    <a:cubicBezTo>
                      <a:pt x="260" y="258"/>
                      <a:pt x="264" y="239"/>
                      <a:pt x="264" y="239"/>
                    </a:cubicBezTo>
                    <a:cubicBezTo>
                      <a:pt x="264" y="239"/>
                      <a:pt x="285" y="245"/>
                      <a:pt x="288" y="246"/>
                    </a:cubicBezTo>
                    <a:cubicBezTo>
                      <a:pt x="290" y="248"/>
                      <a:pt x="306" y="254"/>
                      <a:pt x="313" y="255"/>
                    </a:cubicBezTo>
                    <a:cubicBezTo>
                      <a:pt x="319" y="256"/>
                      <a:pt x="327" y="253"/>
                      <a:pt x="329" y="252"/>
                    </a:cubicBezTo>
                    <a:cubicBezTo>
                      <a:pt x="331" y="251"/>
                      <a:pt x="339" y="241"/>
                      <a:pt x="339" y="235"/>
                    </a:cubicBezTo>
                    <a:cubicBezTo>
                      <a:pt x="339" y="230"/>
                      <a:pt x="339" y="220"/>
                      <a:pt x="337" y="216"/>
                    </a:cubicBezTo>
                    <a:cubicBezTo>
                      <a:pt x="335" y="212"/>
                      <a:pt x="331" y="208"/>
                      <a:pt x="330" y="207"/>
                    </a:cubicBezTo>
                    <a:cubicBezTo>
                      <a:pt x="330" y="206"/>
                      <a:pt x="328" y="201"/>
                      <a:pt x="325" y="198"/>
                    </a:cubicBezTo>
                    <a:cubicBezTo>
                      <a:pt x="323" y="195"/>
                      <a:pt x="319" y="188"/>
                      <a:pt x="318" y="185"/>
                    </a:cubicBezTo>
                    <a:cubicBezTo>
                      <a:pt x="317" y="183"/>
                      <a:pt x="314" y="177"/>
                      <a:pt x="313" y="176"/>
                    </a:cubicBezTo>
                    <a:cubicBezTo>
                      <a:pt x="312" y="175"/>
                      <a:pt x="308" y="172"/>
                      <a:pt x="308" y="172"/>
                    </a:cubicBezTo>
                    <a:cubicBezTo>
                      <a:pt x="308" y="172"/>
                      <a:pt x="299" y="159"/>
                      <a:pt x="297" y="157"/>
                    </a:cubicBezTo>
                    <a:cubicBezTo>
                      <a:pt x="295" y="156"/>
                      <a:pt x="290" y="148"/>
                      <a:pt x="290" y="148"/>
                    </a:cubicBezTo>
                    <a:cubicBezTo>
                      <a:pt x="290" y="148"/>
                      <a:pt x="279" y="131"/>
                      <a:pt x="279" y="130"/>
                    </a:cubicBezTo>
                    <a:cubicBezTo>
                      <a:pt x="278" y="129"/>
                      <a:pt x="275" y="129"/>
                      <a:pt x="273" y="128"/>
                    </a:cubicBezTo>
                    <a:cubicBezTo>
                      <a:pt x="271" y="128"/>
                      <a:pt x="270" y="128"/>
                      <a:pt x="270" y="128"/>
                    </a:cubicBezTo>
                    <a:cubicBezTo>
                      <a:pt x="270" y="128"/>
                      <a:pt x="267" y="123"/>
                      <a:pt x="266" y="119"/>
                    </a:cubicBezTo>
                    <a:cubicBezTo>
                      <a:pt x="265" y="115"/>
                      <a:pt x="264" y="107"/>
                      <a:pt x="263" y="104"/>
                    </a:cubicBezTo>
                    <a:cubicBezTo>
                      <a:pt x="263" y="101"/>
                      <a:pt x="264" y="96"/>
                      <a:pt x="263" y="94"/>
                    </a:cubicBezTo>
                    <a:cubicBezTo>
                      <a:pt x="261" y="92"/>
                      <a:pt x="257" y="88"/>
                      <a:pt x="257" y="88"/>
                    </a:cubicBezTo>
                    <a:cubicBezTo>
                      <a:pt x="257" y="88"/>
                      <a:pt x="256" y="79"/>
                      <a:pt x="256" y="77"/>
                    </a:cubicBezTo>
                    <a:cubicBezTo>
                      <a:pt x="256" y="74"/>
                      <a:pt x="253" y="73"/>
                      <a:pt x="251" y="72"/>
                    </a:cubicBezTo>
                    <a:cubicBezTo>
                      <a:pt x="249" y="72"/>
                      <a:pt x="243" y="70"/>
                      <a:pt x="243" y="70"/>
                    </a:cubicBezTo>
                    <a:cubicBezTo>
                      <a:pt x="243" y="70"/>
                      <a:pt x="241" y="68"/>
                      <a:pt x="239" y="67"/>
                    </a:cubicBezTo>
                    <a:cubicBezTo>
                      <a:pt x="238" y="66"/>
                      <a:pt x="237" y="64"/>
                      <a:pt x="236" y="64"/>
                    </a:cubicBezTo>
                    <a:cubicBezTo>
                      <a:pt x="236" y="64"/>
                      <a:pt x="234" y="65"/>
                      <a:pt x="234" y="65"/>
                    </a:cubicBezTo>
                    <a:cubicBezTo>
                      <a:pt x="234" y="65"/>
                      <a:pt x="235" y="63"/>
                      <a:pt x="235" y="62"/>
                    </a:cubicBezTo>
                    <a:cubicBezTo>
                      <a:pt x="235" y="60"/>
                      <a:pt x="237" y="59"/>
                      <a:pt x="237" y="58"/>
                    </a:cubicBezTo>
                    <a:cubicBezTo>
                      <a:pt x="238" y="57"/>
                      <a:pt x="238" y="56"/>
                      <a:pt x="238" y="56"/>
                    </a:cubicBezTo>
                    <a:cubicBezTo>
                      <a:pt x="238" y="56"/>
                      <a:pt x="240" y="55"/>
                      <a:pt x="241" y="51"/>
                    </a:cubicBezTo>
                    <a:cubicBezTo>
                      <a:pt x="241" y="48"/>
                      <a:pt x="237" y="34"/>
                      <a:pt x="234" y="30"/>
                    </a:cubicBezTo>
                    <a:cubicBezTo>
                      <a:pt x="232" y="26"/>
                      <a:pt x="227" y="22"/>
                      <a:pt x="227" y="22"/>
                    </a:cubicBezTo>
                    <a:cubicBezTo>
                      <a:pt x="227" y="22"/>
                      <a:pt x="227" y="20"/>
                      <a:pt x="226" y="19"/>
                    </a:cubicBezTo>
                    <a:cubicBezTo>
                      <a:pt x="224" y="18"/>
                      <a:pt x="221" y="17"/>
                      <a:pt x="221" y="17"/>
                    </a:cubicBezTo>
                    <a:cubicBezTo>
                      <a:pt x="221" y="17"/>
                      <a:pt x="215" y="9"/>
                      <a:pt x="211" y="8"/>
                    </a:cubicBezTo>
                    <a:cubicBezTo>
                      <a:pt x="207" y="8"/>
                      <a:pt x="205" y="7"/>
                      <a:pt x="205" y="7"/>
                    </a:cubicBezTo>
                    <a:cubicBezTo>
                      <a:pt x="205" y="7"/>
                      <a:pt x="204" y="4"/>
                      <a:pt x="201" y="3"/>
                    </a:cubicBezTo>
                    <a:cubicBezTo>
                      <a:pt x="198" y="3"/>
                      <a:pt x="195" y="3"/>
                      <a:pt x="195" y="3"/>
                    </a:cubicBezTo>
                    <a:cubicBezTo>
                      <a:pt x="195" y="3"/>
                      <a:pt x="189" y="0"/>
                      <a:pt x="187" y="1"/>
                    </a:cubicBezTo>
                    <a:cubicBezTo>
                      <a:pt x="184" y="2"/>
                      <a:pt x="183" y="3"/>
                      <a:pt x="183" y="3"/>
                    </a:cubicBezTo>
                    <a:cubicBezTo>
                      <a:pt x="183" y="3"/>
                      <a:pt x="170" y="0"/>
                      <a:pt x="158" y="12"/>
                    </a:cubicBezTo>
                    <a:cubicBezTo>
                      <a:pt x="150" y="21"/>
                      <a:pt x="147" y="39"/>
                      <a:pt x="143" y="45"/>
                    </a:cubicBezTo>
                    <a:cubicBezTo>
                      <a:pt x="143" y="45"/>
                      <a:pt x="137" y="56"/>
                      <a:pt x="134" y="69"/>
                    </a:cubicBezTo>
                    <a:cubicBezTo>
                      <a:pt x="134" y="72"/>
                      <a:pt x="133" y="76"/>
                      <a:pt x="133" y="80"/>
                    </a:cubicBezTo>
                    <a:cubicBezTo>
                      <a:pt x="133" y="81"/>
                      <a:pt x="132" y="82"/>
                      <a:pt x="132" y="83"/>
                    </a:cubicBezTo>
                    <a:cubicBezTo>
                      <a:pt x="129" y="92"/>
                      <a:pt x="122" y="96"/>
                      <a:pt x="119" y="107"/>
                    </a:cubicBezTo>
                    <a:cubicBezTo>
                      <a:pt x="117" y="113"/>
                      <a:pt x="117" y="118"/>
                      <a:pt x="119" y="122"/>
                    </a:cubicBezTo>
                    <a:cubicBezTo>
                      <a:pt x="118" y="123"/>
                      <a:pt x="118" y="123"/>
                      <a:pt x="118" y="124"/>
                    </a:cubicBezTo>
                    <a:cubicBezTo>
                      <a:pt x="117" y="127"/>
                      <a:pt x="118" y="129"/>
                      <a:pt x="120" y="131"/>
                    </a:cubicBezTo>
                    <a:cubicBezTo>
                      <a:pt x="120" y="131"/>
                      <a:pt x="120" y="131"/>
                      <a:pt x="120" y="131"/>
                    </a:cubicBezTo>
                    <a:cubicBezTo>
                      <a:pt x="118" y="131"/>
                      <a:pt x="114" y="129"/>
                      <a:pt x="112" y="127"/>
                    </a:cubicBezTo>
                    <a:cubicBezTo>
                      <a:pt x="111" y="124"/>
                      <a:pt x="112" y="121"/>
                      <a:pt x="111" y="122"/>
                    </a:cubicBezTo>
                    <a:cubicBezTo>
                      <a:pt x="110" y="123"/>
                      <a:pt x="111" y="125"/>
                      <a:pt x="111" y="125"/>
                    </a:cubicBezTo>
                    <a:cubicBezTo>
                      <a:pt x="111" y="125"/>
                      <a:pt x="109" y="123"/>
                      <a:pt x="109" y="121"/>
                    </a:cubicBezTo>
                    <a:cubicBezTo>
                      <a:pt x="110" y="119"/>
                      <a:pt x="109" y="118"/>
                      <a:pt x="109" y="120"/>
                    </a:cubicBezTo>
                    <a:cubicBezTo>
                      <a:pt x="108" y="121"/>
                      <a:pt x="109" y="126"/>
                      <a:pt x="111" y="128"/>
                    </a:cubicBezTo>
                    <a:cubicBezTo>
                      <a:pt x="114" y="130"/>
                      <a:pt x="117" y="131"/>
                      <a:pt x="117" y="131"/>
                    </a:cubicBezTo>
                    <a:cubicBezTo>
                      <a:pt x="117" y="131"/>
                      <a:pt x="108" y="134"/>
                      <a:pt x="104" y="135"/>
                    </a:cubicBezTo>
                    <a:cubicBezTo>
                      <a:pt x="99" y="136"/>
                      <a:pt x="92" y="139"/>
                      <a:pt x="92" y="139"/>
                    </a:cubicBezTo>
                    <a:cubicBezTo>
                      <a:pt x="92" y="139"/>
                      <a:pt x="86" y="140"/>
                      <a:pt x="85" y="143"/>
                    </a:cubicBezTo>
                    <a:cubicBezTo>
                      <a:pt x="83" y="146"/>
                      <a:pt x="83" y="156"/>
                      <a:pt x="82" y="157"/>
                    </a:cubicBezTo>
                    <a:cubicBezTo>
                      <a:pt x="82" y="159"/>
                      <a:pt x="81" y="161"/>
                      <a:pt x="75" y="164"/>
                    </a:cubicBezTo>
                    <a:cubicBezTo>
                      <a:pt x="70" y="168"/>
                      <a:pt x="61" y="179"/>
                      <a:pt x="59" y="183"/>
                    </a:cubicBezTo>
                    <a:cubicBezTo>
                      <a:pt x="56" y="187"/>
                      <a:pt x="48" y="198"/>
                      <a:pt x="45" y="201"/>
                    </a:cubicBezTo>
                    <a:cubicBezTo>
                      <a:pt x="42" y="203"/>
                      <a:pt x="27" y="217"/>
                      <a:pt x="17" y="232"/>
                    </a:cubicBezTo>
                    <a:cubicBezTo>
                      <a:pt x="8" y="247"/>
                      <a:pt x="2" y="257"/>
                      <a:pt x="1" y="260"/>
                    </a:cubicBezTo>
                    <a:cubicBezTo>
                      <a:pt x="0" y="262"/>
                      <a:pt x="1" y="264"/>
                      <a:pt x="3" y="271"/>
                    </a:cubicBezTo>
                    <a:close/>
                    <a:moveTo>
                      <a:pt x="218" y="131"/>
                    </a:moveTo>
                    <a:cubicBezTo>
                      <a:pt x="219" y="131"/>
                      <a:pt x="219" y="131"/>
                      <a:pt x="219" y="132"/>
                    </a:cubicBezTo>
                    <a:cubicBezTo>
                      <a:pt x="220" y="132"/>
                      <a:pt x="220" y="132"/>
                      <a:pt x="220" y="132"/>
                    </a:cubicBezTo>
                    <a:cubicBezTo>
                      <a:pt x="220" y="134"/>
                      <a:pt x="219" y="137"/>
                      <a:pt x="218" y="139"/>
                    </a:cubicBezTo>
                    <a:cubicBezTo>
                      <a:pt x="218" y="137"/>
                      <a:pt x="218" y="132"/>
                      <a:pt x="218" y="131"/>
                    </a:cubicBezTo>
                    <a:close/>
                    <a:moveTo>
                      <a:pt x="226" y="107"/>
                    </a:moveTo>
                    <a:cubicBezTo>
                      <a:pt x="226" y="110"/>
                      <a:pt x="225" y="114"/>
                      <a:pt x="225" y="117"/>
                    </a:cubicBezTo>
                    <a:cubicBezTo>
                      <a:pt x="225" y="119"/>
                      <a:pt x="224" y="121"/>
                      <a:pt x="224" y="123"/>
                    </a:cubicBezTo>
                    <a:cubicBezTo>
                      <a:pt x="223" y="121"/>
                      <a:pt x="223" y="119"/>
                      <a:pt x="224" y="117"/>
                    </a:cubicBezTo>
                    <a:cubicBezTo>
                      <a:pt x="224" y="115"/>
                      <a:pt x="224" y="113"/>
                      <a:pt x="225" y="110"/>
                    </a:cubicBezTo>
                    <a:cubicBezTo>
                      <a:pt x="225" y="109"/>
                      <a:pt x="225" y="108"/>
                      <a:pt x="226" y="107"/>
                    </a:cubicBezTo>
                    <a:close/>
                    <a:moveTo>
                      <a:pt x="236" y="126"/>
                    </a:moveTo>
                    <a:cubicBezTo>
                      <a:pt x="236" y="126"/>
                      <a:pt x="236" y="126"/>
                      <a:pt x="237" y="126"/>
                    </a:cubicBezTo>
                    <a:cubicBezTo>
                      <a:pt x="233" y="126"/>
                      <a:pt x="228" y="126"/>
                      <a:pt x="226" y="125"/>
                    </a:cubicBezTo>
                    <a:cubicBezTo>
                      <a:pt x="226" y="125"/>
                      <a:pt x="225" y="124"/>
                      <a:pt x="225" y="124"/>
                    </a:cubicBezTo>
                    <a:cubicBezTo>
                      <a:pt x="225" y="124"/>
                      <a:pt x="225" y="124"/>
                      <a:pt x="225" y="124"/>
                    </a:cubicBezTo>
                    <a:cubicBezTo>
                      <a:pt x="227" y="118"/>
                      <a:pt x="228" y="109"/>
                      <a:pt x="228" y="104"/>
                    </a:cubicBezTo>
                    <a:cubicBezTo>
                      <a:pt x="229" y="105"/>
                      <a:pt x="231" y="107"/>
                      <a:pt x="232" y="109"/>
                    </a:cubicBezTo>
                    <a:cubicBezTo>
                      <a:pt x="233" y="112"/>
                      <a:pt x="235" y="122"/>
                      <a:pt x="236" y="126"/>
                    </a:cubicBezTo>
                    <a:close/>
                    <a:moveTo>
                      <a:pt x="240" y="77"/>
                    </a:moveTo>
                    <a:cubicBezTo>
                      <a:pt x="237" y="78"/>
                      <a:pt x="237" y="78"/>
                      <a:pt x="237" y="78"/>
                    </a:cubicBezTo>
                    <a:cubicBezTo>
                      <a:pt x="238" y="77"/>
                      <a:pt x="238" y="77"/>
                      <a:pt x="238" y="77"/>
                    </a:cubicBezTo>
                    <a:cubicBezTo>
                      <a:pt x="238" y="77"/>
                      <a:pt x="238" y="77"/>
                      <a:pt x="239" y="77"/>
                    </a:cubicBezTo>
                    <a:cubicBezTo>
                      <a:pt x="240" y="77"/>
                      <a:pt x="240" y="77"/>
                      <a:pt x="240" y="77"/>
                    </a:cubicBezTo>
                    <a:close/>
                    <a:moveTo>
                      <a:pt x="243" y="88"/>
                    </a:moveTo>
                    <a:cubicBezTo>
                      <a:pt x="243" y="88"/>
                      <a:pt x="242" y="88"/>
                      <a:pt x="241" y="88"/>
                    </a:cubicBezTo>
                    <a:cubicBezTo>
                      <a:pt x="240" y="88"/>
                      <a:pt x="239" y="89"/>
                      <a:pt x="239" y="89"/>
                    </a:cubicBezTo>
                    <a:cubicBezTo>
                      <a:pt x="239" y="86"/>
                      <a:pt x="239" y="86"/>
                      <a:pt x="239" y="86"/>
                    </a:cubicBezTo>
                    <a:cubicBezTo>
                      <a:pt x="239" y="86"/>
                      <a:pt x="240" y="86"/>
                      <a:pt x="240" y="86"/>
                    </a:cubicBezTo>
                    <a:cubicBezTo>
                      <a:pt x="241" y="86"/>
                      <a:pt x="242" y="85"/>
                      <a:pt x="242" y="85"/>
                    </a:cubicBezTo>
                    <a:cubicBezTo>
                      <a:pt x="243" y="87"/>
                      <a:pt x="243" y="87"/>
                      <a:pt x="243" y="87"/>
                    </a:cubicBezTo>
                    <a:lnTo>
                      <a:pt x="243" y="88"/>
                    </a:lnTo>
                    <a:close/>
                    <a:moveTo>
                      <a:pt x="243" y="100"/>
                    </a:moveTo>
                    <a:cubicBezTo>
                      <a:pt x="243" y="101"/>
                      <a:pt x="243" y="103"/>
                      <a:pt x="243" y="103"/>
                    </a:cubicBezTo>
                    <a:cubicBezTo>
                      <a:pt x="243" y="103"/>
                      <a:pt x="241" y="104"/>
                      <a:pt x="241" y="104"/>
                    </a:cubicBezTo>
                    <a:cubicBezTo>
                      <a:pt x="241" y="105"/>
                      <a:pt x="240" y="105"/>
                      <a:pt x="240" y="105"/>
                    </a:cubicBezTo>
                    <a:cubicBezTo>
                      <a:pt x="240" y="105"/>
                      <a:pt x="239" y="104"/>
                      <a:pt x="239" y="103"/>
                    </a:cubicBezTo>
                    <a:cubicBezTo>
                      <a:pt x="238" y="102"/>
                      <a:pt x="238" y="102"/>
                      <a:pt x="238" y="102"/>
                    </a:cubicBezTo>
                    <a:cubicBezTo>
                      <a:pt x="238" y="96"/>
                      <a:pt x="238" y="96"/>
                      <a:pt x="238" y="96"/>
                    </a:cubicBezTo>
                    <a:cubicBezTo>
                      <a:pt x="238" y="96"/>
                      <a:pt x="239" y="96"/>
                      <a:pt x="240" y="96"/>
                    </a:cubicBezTo>
                    <a:cubicBezTo>
                      <a:pt x="241" y="96"/>
                      <a:pt x="243" y="95"/>
                      <a:pt x="243" y="95"/>
                    </a:cubicBezTo>
                    <a:cubicBezTo>
                      <a:pt x="243" y="95"/>
                      <a:pt x="243" y="96"/>
                      <a:pt x="244" y="97"/>
                    </a:cubicBezTo>
                    <a:cubicBezTo>
                      <a:pt x="244" y="97"/>
                      <a:pt x="243" y="99"/>
                      <a:pt x="243" y="100"/>
                    </a:cubicBezTo>
                    <a:close/>
                    <a:moveTo>
                      <a:pt x="237" y="143"/>
                    </a:moveTo>
                    <a:cubicBezTo>
                      <a:pt x="235" y="143"/>
                      <a:pt x="233" y="143"/>
                      <a:pt x="232" y="142"/>
                    </a:cubicBezTo>
                    <a:cubicBezTo>
                      <a:pt x="233" y="142"/>
                      <a:pt x="235" y="141"/>
                      <a:pt x="236" y="140"/>
                    </a:cubicBezTo>
                    <a:cubicBezTo>
                      <a:pt x="237" y="139"/>
                      <a:pt x="240" y="136"/>
                      <a:pt x="241" y="133"/>
                    </a:cubicBezTo>
                    <a:cubicBezTo>
                      <a:pt x="241" y="133"/>
                      <a:pt x="241" y="133"/>
                      <a:pt x="241" y="133"/>
                    </a:cubicBezTo>
                    <a:cubicBezTo>
                      <a:pt x="243" y="134"/>
                      <a:pt x="244" y="133"/>
                      <a:pt x="245" y="134"/>
                    </a:cubicBezTo>
                    <a:cubicBezTo>
                      <a:pt x="246" y="134"/>
                      <a:pt x="250" y="139"/>
                      <a:pt x="250" y="139"/>
                    </a:cubicBezTo>
                    <a:cubicBezTo>
                      <a:pt x="250" y="139"/>
                      <a:pt x="247" y="142"/>
                      <a:pt x="248" y="144"/>
                    </a:cubicBezTo>
                    <a:cubicBezTo>
                      <a:pt x="248" y="146"/>
                      <a:pt x="249" y="147"/>
                      <a:pt x="249" y="147"/>
                    </a:cubicBezTo>
                    <a:cubicBezTo>
                      <a:pt x="249" y="147"/>
                      <a:pt x="244" y="145"/>
                      <a:pt x="237" y="143"/>
                    </a:cubicBezTo>
                    <a:close/>
                    <a:moveTo>
                      <a:pt x="224" y="141"/>
                    </a:moveTo>
                    <a:cubicBezTo>
                      <a:pt x="222" y="141"/>
                      <a:pt x="220" y="140"/>
                      <a:pt x="219" y="140"/>
                    </a:cubicBezTo>
                    <a:cubicBezTo>
                      <a:pt x="219" y="139"/>
                      <a:pt x="220" y="138"/>
                      <a:pt x="220" y="137"/>
                    </a:cubicBezTo>
                    <a:cubicBezTo>
                      <a:pt x="220" y="136"/>
                      <a:pt x="221" y="135"/>
                      <a:pt x="222" y="133"/>
                    </a:cubicBezTo>
                    <a:cubicBezTo>
                      <a:pt x="227" y="136"/>
                      <a:pt x="232" y="134"/>
                      <a:pt x="235" y="133"/>
                    </a:cubicBezTo>
                    <a:cubicBezTo>
                      <a:pt x="239" y="131"/>
                      <a:pt x="240" y="134"/>
                      <a:pt x="237" y="137"/>
                    </a:cubicBezTo>
                    <a:cubicBezTo>
                      <a:pt x="235" y="139"/>
                      <a:pt x="230" y="141"/>
                      <a:pt x="228" y="142"/>
                    </a:cubicBezTo>
                    <a:cubicBezTo>
                      <a:pt x="226" y="141"/>
                      <a:pt x="225" y="141"/>
                      <a:pt x="224" y="141"/>
                    </a:cubicBezTo>
                    <a:close/>
                    <a:moveTo>
                      <a:pt x="133" y="91"/>
                    </a:moveTo>
                    <a:cubicBezTo>
                      <a:pt x="133" y="96"/>
                      <a:pt x="133" y="101"/>
                      <a:pt x="131" y="106"/>
                    </a:cubicBezTo>
                    <a:cubicBezTo>
                      <a:pt x="129" y="113"/>
                      <a:pt x="123" y="117"/>
                      <a:pt x="120" y="121"/>
                    </a:cubicBezTo>
                    <a:cubicBezTo>
                      <a:pt x="119" y="119"/>
                      <a:pt x="119" y="116"/>
                      <a:pt x="119" y="114"/>
                    </a:cubicBezTo>
                    <a:cubicBezTo>
                      <a:pt x="119" y="110"/>
                      <a:pt x="121" y="104"/>
                      <a:pt x="127" y="98"/>
                    </a:cubicBezTo>
                    <a:cubicBezTo>
                      <a:pt x="129" y="96"/>
                      <a:pt x="131" y="94"/>
                      <a:pt x="133" y="91"/>
                    </a:cubicBezTo>
                    <a:close/>
                    <a:moveTo>
                      <a:pt x="129" y="129"/>
                    </a:moveTo>
                    <a:cubicBezTo>
                      <a:pt x="129" y="129"/>
                      <a:pt x="130" y="129"/>
                      <a:pt x="130" y="129"/>
                    </a:cubicBezTo>
                    <a:cubicBezTo>
                      <a:pt x="129" y="129"/>
                      <a:pt x="129" y="130"/>
                      <a:pt x="128" y="130"/>
                    </a:cubicBezTo>
                    <a:cubicBezTo>
                      <a:pt x="129" y="130"/>
                      <a:pt x="129" y="129"/>
                      <a:pt x="129" y="129"/>
                    </a:cubicBezTo>
                    <a:close/>
                    <a:moveTo>
                      <a:pt x="133" y="127"/>
                    </a:moveTo>
                    <a:cubicBezTo>
                      <a:pt x="132" y="127"/>
                      <a:pt x="132" y="128"/>
                      <a:pt x="131" y="128"/>
                    </a:cubicBezTo>
                    <a:cubicBezTo>
                      <a:pt x="131" y="128"/>
                      <a:pt x="130" y="128"/>
                      <a:pt x="130" y="128"/>
                    </a:cubicBezTo>
                    <a:cubicBezTo>
                      <a:pt x="133" y="124"/>
                      <a:pt x="137" y="117"/>
                      <a:pt x="137" y="117"/>
                    </a:cubicBezTo>
                    <a:cubicBezTo>
                      <a:pt x="137" y="117"/>
                      <a:pt x="137" y="122"/>
                      <a:pt x="133" y="127"/>
                    </a:cubicBezTo>
                    <a:close/>
                    <a:moveTo>
                      <a:pt x="129" y="358"/>
                    </a:moveTo>
                    <a:cubicBezTo>
                      <a:pt x="130" y="358"/>
                      <a:pt x="133" y="358"/>
                      <a:pt x="133" y="358"/>
                    </a:cubicBezTo>
                    <a:cubicBezTo>
                      <a:pt x="132" y="363"/>
                      <a:pt x="132" y="363"/>
                      <a:pt x="132" y="363"/>
                    </a:cubicBezTo>
                    <a:cubicBezTo>
                      <a:pt x="132" y="363"/>
                      <a:pt x="130" y="362"/>
                      <a:pt x="129" y="362"/>
                    </a:cubicBezTo>
                    <a:cubicBezTo>
                      <a:pt x="127" y="361"/>
                      <a:pt x="128" y="359"/>
                      <a:pt x="129" y="358"/>
                    </a:cubicBezTo>
                    <a:close/>
                    <a:moveTo>
                      <a:pt x="62" y="274"/>
                    </a:moveTo>
                    <a:cubicBezTo>
                      <a:pt x="62" y="272"/>
                      <a:pt x="61" y="265"/>
                      <a:pt x="61" y="265"/>
                    </a:cubicBezTo>
                    <a:cubicBezTo>
                      <a:pt x="62" y="264"/>
                      <a:pt x="67" y="264"/>
                      <a:pt x="70" y="259"/>
                    </a:cubicBezTo>
                    <a:cubicBezTo>
                      <a:pt x="74" y="255"/>
                      <a:pt x="86" y="240"/>
                      <a:pt x="86" y="240"/>
                    </a:cubicBezTo>
                    <a:cubicBezTo>
                      <a:pt x="86" y="240"/>
                      <a:pt x="89" y="244"/>
                      <a:pt x="91" y="247"/>
                    </a:cubicBezTo>
                    <a:cubicBezTo>
                      <a:pt x="93" y="249"/>
                      <a:pt x="113" y="280"/>
                      <a:pt x="115" y="284"/>
                    </a:cubicBezTo>
                    <a:cubicBezTo>
                      <a:pt x="118" y="289"/>
                      <a:pt x="121" y="301"/>
                      <a:pt x="124" y="307"/>
                    </a:cubicBezTo>
                    <a:cubicBezTo>
                      <a:pt x="127" y="313"/>
                      <a:pt x="129" y="335"/>
                      <a:pt x="129" y="335"/>
                    </a:cubicBezTo>
                    <a:cubicBezTo>
                      <a:pt x="129" y="335"/>
                      <a:pt x="128" y="337"/>
                      <a:pt x="127" y="338"/>
                    </a:cubicBezTo>
                    <a:cubicBezTo>
                      <a:pt x="126" y="339"/>
                      <a:pt x="122" y="340"/>
                      <a:pt x="121" y="340"/>
                    </a:cubicBezTo>
                    <a:cubicBezTo>
                      <a:pt x="120" y="340"/>
                      <a:pt x="117" y="340"/>
                      <a:pt x="117" y="340"/>
                    </a:cubicBezTo>
                    <a:cubicBezTo>
                      <a:pt x="117" y="340"/>
                      <a:pt x="117" y="339"/>
                      <a:pt x="116" y="338"/>
                    </a:cubicBezTo>
                    <a:cubicBezTo>
                      <a:pt x="115" y="338"/>
                      <a:pt x="112" y="337"/>
                      <a:pt x="110" y="336"/>
                    </a:cubicBezTo>
                    <a:cubicBezTo>
                      <a:pt x="108" y="335"/>
                      <a:pt x="102" y="336"/>
                      <a:pt x="102" y="336"/>
                    </a:cubicBezTo>
                    <a:cubicBezTo>
                      <a:pt x="102" y="336"/>
                      <a:pt x="101" y="332"/>
                      <a:pt x="99" y="331"/>
                    </a:cubicBezTo>
                    <a:cubicBezTo>
                      <a:pt x="97" y="329"/>
                      <a:pt x="90" y="325"/>
                      <a:pt x="90" y="324"/>
                    </a:cubicBezTo>
                    <a:cubicBezTo>
                      <a:pt x="89" y="323"/>
                      <a:pt x="89" y="320"/>
                      <a:pt x="87" y="318"/>
                    </a:cubicBezTo>
                    <a:cubicBezTo>
                      <a:pt x="85" y="317"/>
                      <a:pt x="78" y="315"/>
                      <a:pt x="78" y="315"/>
                    </a:cubicBezTo>
                    <a:cubicBezTo>
                      <a:pt x="78" y="315"/>
                      <a:pt x="77" y="304"/>
                      <a:pt x="75" y="301"/>
                    </a:cubicBezTo>
                    <a:cubicBezTo>
                      <a:pt x="72" y="298"/>
                      <a:pt x="65" y="287"/>
                      <a:pt x="65" y="285"/>
                    </a:cubicBezTo>
                    <a:cubicBezTo>
                      <a:pt x="65" y="282"/>
                      <a:pt x="63" y="280"/>
                      <a:pt x="61" y="279"/>
                    </a:cubicBezTo>
                    <a:cubicBezTo>
                      <a:pt x="60" y="279"/>
                      <a:pt x="62" y="276"/>
                      <a:pt x="62" y="274"/>
                    </a:cubicBezTo>
                    <a:close/>
                  </a:path>
                </a:pathLst>
              </a:custGeom>
              <a:gradFill flip="none" rotWithShape="1">
                <a:gsLst>
                  <a:gs pos="0">
                    <a:schemeClr val="accent6">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35"/>
              <p:cNvSpPr>
                <a:spLocks/>
              </p:cNvSpPr>
              <p:nvPr/>
            </p:nvSpPr>
            <p:spPr bwMode="black">
              <a:xfrm>
                <a:off x="5076824" y="3905250"/>
                <a:ext cx="215900" cy="263525"/>
              </a:xfrm>
              <a:custGeom>
                <a:avLst/>
                <a:gdLst/>
                <a:ahLst/>
                <a:cxnLst>
                  <a:cxn ang="0">
                    <a:pos x="72" y="42"/>
                  </a:cxn>
                  <a:cxn ang="0">
                    <a:pos x="79" y="23"/>
                  </a:cxn>
                  <a:cxn ang="0">
                    <a:pos x="81" y="1"/>
                  </a:cxn>
                  <a:cxn ang="0">
                    <a:pos x="88" y="1"/>
                  </a:cxn>
                  <a:cxn ang="0">
                    <a:pos x="92" y="10"/>
                  </a:cxn>
                  <a:cxn ang="0">
                    <a:pos x="104" y="21"/>
                  </a:cxn>
                  <a:cxn ang="0">
                    <a:pos x="119" y="34"/>
                  </a:cxn>
                  <a:cxn ang="0">
                    <a:pos x="118" y="36"/>
                  </a:cxn>
                  <a:cxn ang="0">
                    <a:pos x="103" y="31"/>
                  </a:cxn>
                  <a:cxn ang="0">
                    <a:pos x="94" y="21"/>
                  </a:cxn>
                  <a:cxn ang="0">
                    <a:pos x="93" y="24"/>
                  </a:cxn>
                  <a:cxn ang="0">
                    <a:pos x="96" y="27"/>
                  </a:cxn>
                  <a:cxn ang="0">
                    <a:pos x="87" y="43"/>
                  </a:cxn>
                  <a:cxn ang="0">
                    <a:pos x="81" y="54"/>
                  </a:cxn>
                  <a:cxn ang="0">
                    <a:pos x="76" y="83"/>
                  </a:cxn>
                  <a:cxn ang="0">
                    <a:pos x="80" y="110"/>
                  </a:cxn>
                  <a:cxn ang="0">
                    <a:pos x="76" y="148"/>
                  </a:cxn>
                  <a:cxn ang="0">
                    <a:pos x="66" y="109"/>
                  </a:cxn>
                  <a:cxn ang="0">
                    <a:pos x="64" y="67"/>
                  </a:cxn>
                  <a:cxn ang="0">
                    <a:pos x="35" y="38"/>
                  </a:cxn>
                  <a:cxn ang="0">
                    <a:pos x="36" y="31"/>
                  </a:cxn>
                  <a:cxn ang="0">
                    <a:pos x="37" y="28"/>
                  </a:cxn>
                  <a:cxn ang="0">
                    <a:pos x="21" y="28"/>
                  </a:cxn>
                  <a:cxn ang="0">
                    <a:pos x="3" y="34"/>
                  </a:cxn>
                  <a:cxn ang="0">
                    <a:pos x="1" y="28"/>
                  </a:cxn>
                  <a:cxn ang="0">
                    <a:pos x="10" y="11"/>
                  </a:cxn>
                  <a:cxn ang="0">
                    <a:pos x="17" y="9"/>
                  </a:cxn>
                  <a:cxn ang="0">
                    <a:pos x="24" y="4"/>
                  </a:cxn>
                  <a:cxn ang="0">
                    <a:pos x="25" y="12"/>
                  </a:cxn>
                  <a:cxn ang="0">
                    <a:pos x="15" y="16"/>
                  </a:cxn>
                  <a:cxn ang="0">
                    <a:pos x="11" y="15"/>
                  </a:cxn>
                  <a:cxn ang="0">
                    <a:pos x="22" y="16"/>
                  </a:cxn>
                  <a:cxn ang="0">
                    <a:pos x="31" y="6"/>
                  </a:cxn>
                  <a:cxn ang="0">
                    <a:pos x="31" y="0"/>
                  </a:cxn>
                  <a:cxn ang="0">
                    <a:pos x="38" y="13"/>
                  </a:cxn>
                  <a:cxn ang="0">
                    <a:pos x="45" y="27"/>
                  </a:cxn>
                  <a:cxn ang="0">
                    <a:pos x="56" y="44"/>
                  </a:cxn>
                  <a:cxn ang="0">
                    <a:pos x="66" y="59"/>
                  </a:cxn>
                  <a:cxn ang="0">
                    <a:pos x="72" y="42"/>
                  </a:cxn>
                </a:cxnLst>
                <a:rect l="0" t="0" r="r" b="b"/>
                <a:pathLst>
                  <a:path w="121" h="148">
                    <a:moveTo>
                      <a:pt x="72" y="42"/>
                    </a:moveTo>
                    <a:cubicBezTo>
                      <a:pt x="73" y="36"/>
                      <a:pt x="79" y="29"/>
                      <a:pt x="79" y="23"/>
                    </a:cubicBezTo>
                    <a:cubicBezTo>
                      <a:pt x="79" y="18"/>
                      <a:pt x="81" y="1"/>
                      <a:pt x="81" y="1"/>
                    </a:cubicBezTo>
                    <a:cubicBezTo>
                      <a:pt x="81" y="1"/>
                      <a:pt x="85" y="0"/>
                      <a:pt x="88" y="1"/>
                    </a:cubicBezTo>
                    <a:cubicBezTo>
                      <a:pt x="90" y="3"/>
                      <a:pt x="92" y="10"/>
                      <a:pt x="92" y="10"/>
                    </a:cubicBezTo>
                    <a:cubicBezTo>
                      <a:pt x="92" y="10"/>
                      <a:pt x="100" y="19"/>
                      <a:pt x="104" y="21"/>
                    </a:cubicBezTo>
                    <a:cubicBezTo>
                      <a:pt x="108" y="22"/>
                      <a:pt x="116" y="31"/>
                      <a:pt x="119" y="34"/>
                    </a:cubicBezTo>
                    <a:cubicBezTo>
                      <a:pt x="121" y="36"/>
                      <a:pt x="121" y="38"/>
                      <a:pt x="118" y="36"/>
                    </a:cubicBezTo>
                    <a:cubicBezTo>
                      <a:pt x="115" y="35"/>
                      <a:pt x="104" y="32"/>
                      <a:pt x="103" y="31"/>
                    </a:cubicBezTo>
                    <a:cubicBezTo>
                      <a:pt x="102" y="30"/>
                      <a:pt x="97" y="22"/>
                      <a:pt x="94" y="21"/>
                    </a:cubicBezTo>
                    <a:cubicBezTo>
                      <a:pt x="90" y="20"/>
                      <a:pt x="91" y="23"/>
                      <a:pt x="93" y="24"/>
                    </a:cubicBezTo>
                    <a:cubicBezTo>
                      <a:pt x="95" y="25"/>
                      <a:pt x="96" y="26"/>
                      <a:pt x="96" y="27"/>
                    </a:cubicBezTo>
                    <a:cubicBezTo>
                      <a:pt x="95" y="28"/>
                      <a:pt x="90" y="38"/>
                      <a:pt x="87" y="43"/>
                    </a:cubicBezTo>
                    <a:cubicBezTo>
                      <a:pt x="85" y="47"/>
                      <a:pt x="81" y="54"/>
                      <a:pt x="81" y="54"/>
                    </a:cubicBezTo>
                    <a:cubicBezTo>
                      <a:pt x="81" y="54"/>
                      <a:pt x="76" y="78"/>
                      <a:pt x="76" y="83"/>
                    </a:cubicBezTo>
                    <a:cubicBezTo>
                      <a:pt x="76" y="89"/>
                      <a:pt x="80" y="101"/>
                      <a:pt x="80" y="110"/>
                    </a:cubicBezTo>
                    <a:cubicBezTo>
                      <a:pt x="80" y="118"/>
                      <a:pt x="76" y="148"/>
                      <a:pt x="76" y="148"/>
                    </a:cubicBezTo>
                    <a:cubicBezTo>
                      <a:pt x="76" y="148"/>
                      <a:pt x="70" y="126"/>
                      <a:pt x="66" y="109"/>
                    </a:cubicBezTo>
                    <a:cubicBezTo>
                      <a:pt x="63" y="91"/>
                      <a:pt x="65" y="73"/>
                      <a:pt x="64" y="67"/>
                    </a:cubicBezTo>
                    <a:cubicBezTo>
                      <a:pt x="62" y="61"/>
                      <a:pt x="38" y="40"/>
                      <a:pt x="35" y="38"/>
                    </a:cubicBezTo>
                    <a:cubicBezTo>
                      <a:pt x="32" y="36"/>
                      <a:pt x="34" y="32"/>
                      <a:pt x="36" y="31"/>
                    </a:cubicBezTo>
                    <a:cubicBezTo>
                      <a:pt x="37" y="30"/>
                      <a:pt x="37" y="28"/>
                      <a:pt x="37" y="28"/>
                    </a:cubicBezTo>
                    <a:cubicBezTo>
                      <a:pt x="37" y="28"/>
                      <a:pt x="30" y="26"/>
                      <a:pt x="21" y="28"/>
                    </a:cubicBezTo>
                    <a:cubicBezTo>
                      <a:pt x="12" y="30"/>
                      <a:pt x="6" y="33"/>
                      <a:pt x="3" y="34"/>
                    </a:cubicBezTo>
                    <a:cubicBezTo>
                      <a:pt x="0" y="35"/>
                      <a:pt x="0" y="33"/>
                      <a:pt x="1" y="28"/>
                    </a:cubicBezTo>
                    <a:cubicBezTo>
                      <a:pt x="3" y="23"/>
                      <a:pt x="9" y="12"/>
                      <a:pt x="10" y="11"/>
                    </a:cubicBezTo>
                    <a:cubicBezTo>
                      <a:pt x="10" y="10"/>
                      <a:pt x="15" y="11"/>
                      <a:pt x="17" y="9"/>
                    </a:cubicBezTo>
                    <a:cubicBezTo>
                      <a:pt x="19" y="8"/>
                      <a:pt x="24" y="4"/>
                      <a:pt x="24" y="4"/>
                    </a:cubicBezTo>
                    <a:cubicBezTo>
                      <a:pt x="24" y="4"/>
                      <a:pt x="29" y="7"/>
                      <a:pt x="25" y="12"/>
                    </a:cubicBezTo>
                    <a:cubicBezTo>
                      <a:pt x="20" y="16"/>
                      <a:pt x="18" y="16"/>
                      <a:pt x="15" y="16"/>
                    </a:cubicBezTo>
                    <a:cubicBezTo>
                      <a:pt x="12" y="16"/>
                      <a:pt x="10" y="14"/>
                      <a:pt x="11" y="15"/>
                    </a:cubicBezTo>
                    <a:cubicBezTo>
                      <a:pt x="12" y="16"/>
                      <a:pt x="17" y="18"/>
                      <a:pt x="22" y="16"/>
                    </a:cubicBezTo>
                    <a:cubicBezTo>
                      <a:pt x="28" y="14"/>
                      <a:pt x="31" y="8"/>
                      <a:pt x="31" y="6"/>
                    </a:cubicBezTo>
                    <a:cubicBezTo>
                      <a:pt x="31" y="3"/>
                      <a:pt x="31" y="0"/>
                      <a:pt x="31" y="0"/>
                    </a:cubicBezTo>
                    <a:cubicBezTo>
                      <a:pt x="31" y="0"/>
                      <a:pt x="37" y="10"/>
                      <a:pt x="38" y="13"/>
                    </a:cubicBezTo>
                    <a:cubicBezTo>
                      <a:pt x="39" y="16"/>
                      <a:pt x="44" y="25"/>
                      <a:pt x="45" y="27"/>
                    </a:cubicBezTo>
                    <a:cubicBezTo>
                      <a:pt x="45" y="30"/>
                      <a:pt x="51" y="39"/>
                      <a:pt x="56" y="44"/>
                    </a:cubicBezTo>
                    <a:cubicBezTo>
                      <a:pt x="61" y="49"/>
                      <a:pt x="66" y="59"/>
                      <a:pt x="66" y="59"/>
                    </a:cubicBezTo>
                    <a:cubicBezTo>
                      <a:pt x="66" y="59"/>
                      <a:pt x="70" y="48"/>
                      <a:pt x="72" y="42"/>
                    </a:cubicBez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5807034" y="1563689"/>
            <a:ext cx="2879766" cy="4789610"/>
            <a:chOff x="5807034" y="1563689"/>
            <a:chExt cx="2879766" cy="4789610"/>
          </a:xfrm>
        </p:grpSpPr>
        <p:grpSp>
          <p:nvGrpSpPr>
            <p:cNvPr id="13" name="Group 12"/>
            <p:cNvGrpSpPr/>
            <p:nvPr/>
          </p:nvGrpSpPr>
          <p:grpSpPr>
            <a:xfrm>
              <a:off x="5807034" y="1563689"/>
              <a:ext cx="2879766" cy="4789610"/>
              <a:chOff x="5807034" y="1563689"/>
              <a:chExt cx="2879766" cy="4789610"/>
            </a:xfrm>
          </p:grpSpPr>
          <p:sp>
            <p:nvSpPr>
              <p:cNvPr id="25" name="&quot;GLASS&quot;; Transparent to White Linear; Reflection; Stroke"/>
              <p:cNvSpPr/>
              <p:nvPr/>
            </p:nvSpPr>
            <p:spPr bwMode="auto">
              <a:xfrm>
                <a:off x="5817285" y="1563689"/>
                <a:ext cx="2869515" cy="4789610"/>
              </a:xfrm>
              <a:prstGeom prst="round1Rect">
                <a:avLst/>
              </a:prstGeom>
              <a:gradFill flip="none" rotWithShape="1">
                <a:gsLst>
                  <a:gs pos="0">
                    <a:srgbClr val="1A6E06"/>
                  </a:gs>
                  <a:gs pos="39999">
                    <a:srgbClr val="57C206"/>
                  </a:gs>
                  <a:gs pos="70000">
                    <a:srgbClr val="8CD509"/>
                  </a:gs>
                  <a:gs pos="100000">
                    <a:srgbClr val="FFEBFA">
                      <a:alpha val="0"/>
                    </a:srgbClr>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26" name="Rectangle 25"/>
              <p:cNvSpPr/>
              <p:nvPr/>
            </p:nvSpPr>
            <p:spPr>
              <a:xfrm>
                <a:off x="5807034" y="1695450"/>
                <a:ext cx="2873828"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Extend Connections</a:t>
                </a:r>
                <a:endParaRPr lang="en-US" sz="1200" dirty="0">
                  <a:latin typeface="Segoe UI" pitchFamily="34" charset="0"/>
                  <a:ea typeface="Segoe UI" pitchFamily="34" charset="0"/>
                  <a:cs typeface="Segoe UI" pitchFamily="34" charset="0"/>
                </a:endParaRPr>
              </a:p>
            </p:txBody>
          </p:sp>
        </p:grpSp>
        <p:grpSp>
          <p:nvGrpSpPr>
            <p:cNvPr id="14" name="Group 34"/>
            <p:cNvGrpSpPr/>
            <p:nvPr/>
          </p:nvGrpSpPr>
          <p:grpSpPr bwMode="black">
            <a:xfrm>
              <a:off x="6553200" y="3346337"/>
              <a:ext cx="1371600" cy="2978263"/>
              <a:chOff x="5495924" y="3687763"/>
              <a:chExt cx="954088" cy="2071687"/>
            </a:xfrm>
            <a:effectLst>
              <a:outerShdw blurRad="63500" sx="102000" sy="102000" algn="ctr" rotWithShape="0">
                <a:prstClr val="black">
                  <a:alpha val="40000"/>
                </a:prstClr>
              </a:outerShdw>
            </a:effectLst>
          </p:grpSpPr>
          <p:sp>
            <p:nvSpPr>
              <p:cNvPr id="15" name="Freeform 27"/>
              <p:cNvSpPr>
                <a:spLocks/>
              </p:cNvSpPr>
              <p:nvPr/>
            </p:nvSpPr>
            <p:spPr bwMode="black">
              <a:xfrm>
                <a:off x="6345237" y="4633913"/>
                <a:ext cx="92075" cy="109537"/>
              </a:xfrm>
              <a:custGeom>
                <a:avLst/>
                <a:gdLst/>
                <a:ahLst/>
                <a:cxnLst>
                  <a:cxn ang="0">
                    <a:pos x="7" y="3"/>
                  </a:cxn>
                  <a:cxn ang="0">
                    <a:pos x="5" y="15"/>
                  </a:cxn>
                  <a:cxn ang="0">
                    <a:pos x="6" y="27"/>
                  </a:cxn>
                  <a:cxn ang="0">
                    <a:pos x="5" y="41"/>
                  </a:cxn>
                  <a:cxn ang="0">
                    <a:pos x="4" y="52"/>
                  </a:cxn>
                  <a:cxn ang="0">
                    <a:pos x="1" y="57"/>
                  </a:cxn>
                  <a:cxn ang="0">
                    <a:pos x="12" y="61"/>
                  </a:cxn>
                  <a:cxn ang="0">
                    <a:pos x="26" y="58"/>
                  </a:cxn>
                  <a:cxn ang="0">
                    <a:pos x="30" y="56"/>
                  </a:cxn>
                  <a:cxn ang="0">
                    <a:pos x="42" y="45"/>
                  </a:cxn>
                  <a:cxn ang="0">
                    <a:pos x="50" y="32"/>
                  </a:cxn>
                  <a:cxn ang="0">
                    <a:pos x="51" y="17"/>
                  </a:cxn>
                  <a:cxn ang="0">
                    <a:pos x="49" y="5"/>
                  </a:cxn>
                  <a:cxn ang="0">
                    <a:pos x="29" y="1"/>
                  </a:cxn>
                  <a:cxn ang="0">
                    <a:pos x="7" y="3"/>
                  </a:cxn>
                </a:cxnLst>
                <a:rect l="0" t="0" r="r" b="b"/>
                <a:pathLst>
                  <a:path w="52" h="62">
                    <a:moveTo>
                      <a:pt x="7" y="3"/>
                    </a:moveTo>
                    <a:cubicBezTo>
                      <a:pt x="7" y="3"/>
                      <a:pt x="6" y="12"/>
                      <a:pt x="5" y="15"/>
                    </a:cubicBezTo>
                    <a:cubicBezTo>
                      <a:pt x="5" y="17"/>
                      <a:pt x="6" y="24"/>
                      <a:pt x="6" y="27"/>
                    </a:cubicBezTo>
                    <a:cubicBezTo>
                      <a:pt x="7" y="31"/>
                      <a:pt x="4" y="38"/>
                      <a:pt x="5" y="41"/>
                    </a:cubicBezTo>
                    <a:cubicBezTo>
                      <a:pt x="5" y="45"/>
                      <a:pt x="4" y="52"/>
                      <a:pt x="4" y="52"/>
                    </a:cubicBezTo>
                    <a:cubicBezTo>
                      <a:pt x="4" y="52"/>
                      <a:pt x="0" y="54"/>
                      <a:pt x="1" y="57"/>
                    </a:cubicBezTo>
                    <a:cubicBezTo>
                      <a:pt x="2" y="59"/>
                      <a:pt x="9" y="60"/>
                      <a:pt x="12" y="61"/>
                    </a:cubicBezTo>
                    <a:cubicBezTo>
                      <a:pt x="15" y="62"/>
                      <a:pt x="24" y="60"/>
                      <a:pt x="26" y="58"/>
                    </a:cubicBezTo>
                    <a:cubicBezTo>
                      <a:pt x="28" y="57"/>
                      <a:pt x="30" y="56"/>
                      <a:pt x="30" y="56"/>
                    </a:cubicBezTo>
                    <a:cubicBezTo>
                      <a:pt x="30" y="56"/>
                      <a:pt x="39" y="48"/>
                      <a:pt x="42" y="45"/>
                    </a:cubicBezTo>
                    <a:cubicBezTo>
                      <a:pt x="45" y="41"/>
                      <a:pt x="48" y="35"/>
                      <a:pt x="50" y="32"/>
                    </a:cubicBezTo>
                    <a:cubicBezTo>
                      <a:pt x="52" y="29"/>
                      <a:pt x="52" y="21"/>
                      <a:pt x="51" y="17"/>
                    </a:cubicBezTo>
                    <a:cubicBezTo>
                      <a:pt x="50" y="13"/>
                      <a:pt x="49" y="5"/>
                      <a:pt x="49" y="5"/>
                    </a:cubicBezTo>
                    <a:cubicBezTo>
                      <a:pt x="49" y="5"/>
                      <a:pt x="40" y="2"/>
                      <a:pt x="29" y="1"/>
                    </a:cubicBezTo>
                    <a:cubicBezTo>
                      <a:pt x="17" y="0"/>
                      <a:pt x="7" y="3"/>
                      <a:pt x="7" y="3"/>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nvSpPr>
            <p:spPr bwMode="black">
              <a:xfrm>
                <a:off x="6351587" y="4625975"/>
                <a:ext cx="88900" cy="23812"/>
              </a:xfrm>
              <a:custGeom>
                <a:avLst/>
                <a:gdLst/>
                <a:ahLst/>
                <a:cxnLst>
                  <a:cxn ang="0">
                    <a:pos x="1" y="2"/>
                  </a:cxn>
                  <a:cxn ang="0">
                    <a:pos x="0" y="11"/>
                  </a:cxn>
                  <a:cxn ang="0">
                    <a:pos x="30" y="9"/>
                  </a:cxn>
                  <a:cxn ang="0">
                    <a:pos x="48" y="13"/>
                  </a:cxn>
                  <a:cxn ang="0">
                    <a:pos x="50" y="3"/>
                  </a:cxn>
                  <a:cxn ang="0">
                    <a:pos x="23" y="0"/>
                  </a:cxn>
                  <a:cxn ang="0">
                    <a:pos x="1" y="2"/>
                  </a:cxn>
                </a:cxnLst>
                <a:rect l="0" t="0" r="r" b="b"/>
                <a:pathLst>
                  <a:path w="50" h="13">
                    <a:moveTo>
                      <a:pt x="1" y="2"/>
                    </a:moveTo>
                    <a:cubicBezTo>
                      <a:pt x="0" y="11"/>
                      <a:pt x="0" y="11"/>
                      <a:pt x="0" y="11"/>
                    </a:cubicBezTo>
                    <a:cubicBezTo>
                      <a:pt x="0" y="11"/>
                      <a:pt x="9" y="7"/>
                      <a:pt x="30" y="9"/>
                    </a:cubicBezTo>
                    <a:cubicBezTo>
                      <a:pt x="50" y="11"/>
                      <a:pt x="48" y="13"/>
                      <a:pt x="48" y="13"/>
                    </a:cubicBezTo>
                    <a:cubicBezTo>
                      <a:pt x="50" y="3"/>
                      <a:pt x="50" y="3"/>
                      <a:pt x="50" y="3"/>
                    </a:cubicBezTo>
                    <a:cubicBezTo>
                      <a:pt x="50" y="3"/>
                      <a:pt x="34" y="0"/>
                      <a:pt x="23" y="0"/>
                    </a:cubicBezTo>
                    <a:cubicBezTo>
                      <a:pt x="12" y="0"/>
                      <a:pt x="1" y="2"/>
                      <a:pt x="1" y="2"/>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p:cNvSpPr>
              <p:nvPr/>
            </p:nvSpPr>
            <p:spPr bwMode="black">
              <a:xfrm>
                <a:off x="5830887" y="3692525"/>
                <a:ext cx="619125" cy="1920875"/>
              </a:xfrm>
              <a:custGeom>
                <a:avLst/>
                <a:gdLst/>
                <a:ahLst/>
                <a:cxnLst>
                  <a:cxn ang="0">
                    <a:pos x="29" y="405"/>
                  </a:cxn>
                  <a:cxn ang="0">
                    <a:pos x="4" y="362"/>
                  </a:cxn>
                  <a:cxn ang="0">
                    <a:pos x="14" y="319"/>
                  </a:cxn>
                  <a:cxn ang="0">
                    <a:pos x="17" y="279"/>
                  </a:cxn>
                  <a:cxn ang="0">
                    <a:pos x="32" y="187"/>
                  </a:cxn>
                  <a:cxn ang="0">
                    <a:pos x="90" y="166"/>
                  </a:cxn>
                  <a:cxn ang="0">
                    <a:pos x="125" y="128"/>
                  </a:cxn>
                  <a:cxn ang="0">
                    <a:pos x="115" y="97"/>
                  </a:cxn>
                  <a:cxn ang="0">
                    <a:pos x="109" y="67"/>
                  </a:cxn>
                  <a:cxn ang="0">
                    <a:pos x="120" y="32"/>
                  </a:cxn>
                  <a:cxn ang="0">
                    <a:pos x="161" y="2"/>
                  </a:cxn>
                  <a:cxn ang="0">
                    <a:pos x="180" y="5"/>
                  </a:cxn>
                  <a:cxn ang="0">
                    <a:pos x="217" y="41"/>
                  </a:cxn>
                  <a:cxn ang="0">
                    <a:pos x="218" y="73"/>
                  </a:cxn>
                  <a:cxn ang="0">
                    <a:pos x="207" y="111"/>
                  </a:cxn>
                  <a:cxn ang="0">
                    <a:pos x="207" y="132"/>
                  </a:cxn>
                  <a:cxn ang="0">
                    <a:pos x="229" y="153"/>
                  </a:cxn>
                  <a:cxn ang="0">
                    <a:pos x="314" y="187"/>
                  </a:cxn>
                  <a:cxn ang="0">
                    <a:pos x="330" y="233"/>
                  </a:cxn>
                  <a:cxn ang="0">
                    <a:pos x="337" y="340"/>
                  </a:cxn>
                  <a:cxn ang="0">
                    <a:pos x="348" y="506"/>
                  </a:cxn>
                  <a:cxn ang="0">
                    <a:pos x="292" y="531"/>
                  </a:cxn>
                  <a:cxn ang="0">
                    <a:pos x="285" y="420"/>
                  </a:cxn>
                  <a:cxn ang="0">
                    <a:pos x="279" y="447"/>
                  </a:cxn>
                  <a:cxn ang="0">
                    <a:pos x="287" y="517"/>
                  </a:cxn>
                  <a:cxn ang="0">
                    <a:pos x="285" y="591"/>
                  </a:cxn>
                  <a:cxn ang="0">
                    <a:pos x="281" y="681"/>
                  </a:cxn>
                  <a:cxn ang="0">
                    <a:pos x="283" y="795"/>
                  </a:cxn>
                  <a:cxn ang="0">
                    <a:pos x="293" y="951"/>
                  </a:cxn>
                  <a:cxn ang="0">
                    <a:pos x="285" y="989"/>
                  </a:cxn>
                  <a:cxn ang="0">
                    <a:pos x="293" y="1019"/>
                  </a:cxn>
                  <a:cxn ang="0">
                    <a:pos x="312" y="1065"/>
                  </a:cxn>
                  <a:cxn ang="0">
                    <a:pos x="250" y="1062"/>
                  </a:cxn>
                  <a:cxn ang="0">
                    <a:pos x="239" y="1041"/>
                  </a:cxn>
                  <a:cxn ang="0">
                    <a:pos x="226" y="1013"/>
                  </a:cxn>
                  <a:cxn ang="0">
                    <a:pos x="221" y="991"/>
                  </a:cxn>
                  <a:cxn ang="0">
                    <a:pos x="208" y="886"/>
                  </a:cxn>
                  <a:cxn ang="0">
                    <a:pos x="179" y="667"/>
                  </a:cxn>
                  <a:cxn ang="0">
                    <a:pos x="157" y="791"/>
                  </a:cxn>
                  <a:cxn ang="0">
                    <a:pos x="154" y="926"/>
                  </a:cxn>
                  <a:cxn ang="0">
                    <a:pos x="157" y="994"/>
                  </a:cxn>
                  <a:cxn ang="0">
                    <a:pos x="153" y="1012"/>
                  </a:cxn>
                  <a:cxn ang="0">
                    <a:pos x="150" y="1042"/>
                  </a:cxn>
                  <a:cxn ang="0">
                    <a:pos x="137" y="1055"/>
                  </a:cxn>
                  <a:cxn ang="0">
                    <a:pos x="79" y="1076"/>
                  </a:cxn>
                  <a:cxn ang="0">
                    <a:pos x="80" y="1039"/>
                  </a:cxn>
                  <a:cxn ang="0">
                    <a:pos x="94" y="1005"/>
                  </a:cxn>
                  <a:cxn ang="0">
                    <a:pos x="85" y="942"/>
                  </a:cxn>
                  <a:cxn ang="0">
                    <a:pos x="72" y="768"/>
                  </a:cxn>
                  <a:cxn ang="0">
                    <a:pos x="49" y="576"/>
                  </a:cxn>
                  <a:cxn ang="0">
                    <a:pos x="61" y="463"/>
                  </a:cxn>
                  <a:cxn ang="0">
                    <a:pos x="65" y="408"/>
                  </a:cxn>
                </a:cxnLst>
                <a:rect l="0" t="0" r="r" b="b"/>
                <a:pathLst>
                  <a:path w="349" h="1080">
                    <a:moveTo>
                      <a:pt x="65" y="408"/>
                    </a:moveTo>
                    <a:cubicBezTo>
                      <a:pt x="65" y="408"/>
                      <a:pt x="53" y="411"/>
                      <a:pt x="47" y="409"/>
                    </a:cubicBezTo>
                    <a:cubicBezTo>
                      <a:pt x="47" y="409"/>
                      <a:pt x="32" y="407"/>
                      <a:pt x="29" y="405"/>
                    </a:cubicBezTo>
                    <a:cubicBezTo>
                      <a:pt x="26" y="404"/>
                      <a:pt x="14" y="391"/>
                      <a:pt x="12" y="385"/>
                    </a:cubicBezTo>
                    <a:cubicBezTo>
                      <a:pt x="9" y="379"/>
                      <a:pt x="9" y="373"/>
                      <a:pt x="9" y="373"/>
                    </a:cubicBezTo>
                    <a:cubicBezTo>
                      <a:pt x="4" y="362"/>
                      <a:pt x="4" y="362"/>
                      <a:pt x="4" y="362"/>
                    </a:cubicBezTo>
                    <a:cubicBezTo>
                      <a:pt x="4" y="362"/>
                      <a:pt x="0" y="353"/>
                      <a:pt x="3" y="345"/>
                    </a:cubicBezTo>
                    <a:cubicBezTo>
                      <a:pt x="6" y="337"/>
                      <a:pt x="9" y="327"/>
                      <a:pt x="12" y="324"/>
                    </a:cubicBezTo>
                    <a:cubicBezTo>
                      <a:pt x="14" y="321"/>
                      <a:pt x="14" y="319"/>
                      <a:pt x="14" y="319"/>
                    </a:cubicBezTo>
                    <a:cubicBezTo>
                      <a:pt x="14" y="319"/>
                      <a:pt x="12" y="309"/>
                      <a:pt x="14" y="304"/>
                    </a:cubicBezTo>
                    <a:cubicBezTo>
                      <a:pt x="16" y="300"/>
                      <a:pt x="15" y="287"/>
                      <a:pt x="15" y="285"/>
                    </a:cubicBezTo>
                    <a:cubicBezTo>
                      <a:pt x="16" y="282"/>
                      <a:pt x="17" y="279"/>
                      <a:pt x="17" y="279"/>
                    </a:cubicBezTo>
                    <a:cubicBezTo>
                      <a:pt x="17" y="279"/>
                      <a:pt x="17" y="265"/>
                      <a:pt x="17" y="253"/>
                    </a:cubicBezTo>
                    <a:cubicBezTo>
                      <a:pt x="18" y="242"/>
                      <a:pt x="22" y="227"/>
                      <a:pt x="24" y="218"/>
                    </a:cubicBezTo>
                    <a:cubicBezTo>
                      <a:pt x="26" y="209"/>
                      <a:pt x="29" y="191"/>
                      <a:pt x="32" y="187"/>
                    </a:cubicBezTo>
                    <a:cubicBezTo>
                      <a:pt x="35" y="184"/>
                      <a:pt x="37" y="184"/>
                      <a:pt x="37" y="184"/>
                    </a:cubicBezTo>
                    <a:cubicBezTo>
                      <a:pt x="37" y="184"/>
                      <a:pt x="41" y="180"/>
                      <a:pt x="48" y="179"/>
                    </a:cubicBezTo>
                    <a:cubicBezTo>
                      <a:pt x="54" y="178"/>
                      <a:pt x="83" y="169"/>
                      <a:pt x="90" y="166"/>
                    </a:cubicBezTo>
                    <a:cubicBezTo>
                      <a:pt x="97" y="164"/>
                      <a:pt x="116" y="155"/>
                      <a:pt x="116" y="155"/>
                    </a:cubicBezTo>
                    <a:cubicBezTo>
                      <a:pt x="132" y="142"/>
                      <a:pt x="132" y="142"/>
                      <a:pt x="132" y="142"/>
                    </a:cubicBezTo>
                    <a:cubicBezTo>
                      <a:pt x="132" y="142"/>
                      <a:pt x="129" y="137"/>
                      <a:pt x="125" y="128"/>
                    </a:cubicBezTo>
                    <a:cubicBezTo>
                      <a:pt x="121" y="119"/>
                      <a:pt x="119" y="110"/>
                      <a:pt x="119" y="104"/>
                    </a:cubicBezTo>
                    <a:cubicBezTo>
                      <a:pt x="119" y="99"/>
                      <a:pt x="118" y="98"/>
                      <a:pt x="118" y="98"/>
                    </a:cubicBezTo>
                    <a:cubicBezTo>
                      <a:pt x="118" y="98"/>
                      <a:pt x="116" y="99"/>
                      <a:pt x="115" y="97"/>
                    </a:cubicBezTo>
                    <a:cubicBezTo>
                      <a:pt x="113" y="95"/>
                      <a:pt x="113" y="87"/>
                      <a:pt x="113" y="87"/>
                    </a:cubicBezTo>
                    <a:cubicBezTo>
                      <a:pt x="113" y="87"/>
                      <a:pt x="111" y="87"/>
                      <a:pt x="111" y="86"/>
                    </a:cubicBezTo>
                    <a:cubicBezTo>
                      <a:pt x="111" y="85"/>
                      <a:pt x="108" y="76"/>
                      <a:pt x="109" y="67"/>
                    </a:cubicBezTo>
                    <a:cubicBezTo>
                      <a:pt x="111" y="58"/>
                      <a:pt x="109" y="60"/>
                      <a:pt x="109" y="60"/>
                    </a:cubicBezTo>
                    <a:cubicBezTo>
                      <a:pt x="109" y="60"/>
                      <a:pt x="109" y="56"/>
                      <a:pt x="110" y="54"/>
                    </a:cubicBezTo>
                    <a:cubicBezTo>
                      <a:pt x="111" y="51"/>
                      <a:pt x="117" y="37"/>
                      <a:pt x="120" y="32"/>
                    </a:cubicBezTo>
                    <a:cubicBezTo>
                      <a:pt x="123" y="27"/>
                      <a:pt x="135" y="9"/>
                      <a:pt x="144" y="7"/>
                    </a:cubicBezTo>
                    <a:cubicBezTo>
                      <a:pt x="152" y="6"/>
                      <a:pt x="152" y="6"/>
                      <a:pt x="152" y="6"/>
                    </a:cubicBezTo>
                    <a:cubicBezTo>
                      <a:pt x="152" y="6"/>
                      <a:pt x="157" y="2"/>
                      <a:pt x="161" y="2"/>
                    </a:cubicBezTo>
                    <a:cubicBezTo>
                      <a:pt x="166" y="3"/>
                      <a:pt x="170" y="4"/>
                      <a:pt x="170" y="4"/>
                    </a:cubicBezTo>
                    <a:cubicBezTo>
                      <a:pt x="170" y="4"/>
                      <a:pt x="173" y="3"/>
                      <a:pt x="175" y="2"/>
                    </a:cubicBezTo>
                    <a:cubicBezTo>
                      <a:pt x="177" y="2"/>
                      <a:pt x="180" y="5"/>
                      <a:pt x="180" y="5"/>
                    </a:cubicBezTo>
                    <a:cubicBezTo>
                      <a:pt x="180" y="5"/>
                      <a:pt x="183" y="0"/>
                      <a:pt x="192" y="6"/>
                    </a:cubicBezTo>
                    <a:cubicBezTo>
                      <a:pt x="201" y="12"/>
                      <a:pt x="208" y="25"/>
                      <a:pt x="208" y="25"/>
                    </a:cubicBezTo>
                    <a:cubicBezTo>
                      <a:pt x="208" y="25"/>
                      <a:pt x="216" y="38"/>
                      <a:pt x="217" y="41"/>
                    </a:cubicBezTo>
                    <a:cubicBezTo>
                      <a:pt x="218" y="45"/>
                      <a:pt x="218" y="51"/>
                      <a:pt x="218" y="51"/>
                    </a:cubicBezTo>
                    <a:cubicBezTo>
                      <a:pt x="218" y="51"/>
                      <a:pt x="221" y="59"/>
                      <a:pt x="221" y="63"/>
                    </a:cubicBezTo>
                    <a:cubicBezTo>
                      <a:pt x="220" y="67"/>
                      <a:pt x="218" y="73"/>
                      <a:pt x="218" y="73"/>
                    </a:cubicBezTo>
                    <a:cubicBezTo>
                      <a:pt x="218" y="73"/>
                      <a:pt x="223" y="78"/>
                      <a:pt x="220" y="90"/>
                    </a:cubicBezTo>
                    <a:cubicBezTo>
                      <a:pt x="218" y="101"/>
                      <a:pt x="214" y="103"/>
                      <a:pt x="213" y="107"/>
                    </a:cubicBezTo>
                    <a:cubicBezTo>
                      <a:pt x="211" y="111"/>
                      <a:pt x="207" y="111"/>
                      <a:pt x="207" y="111"/>
                    </a:cubicBezTo>
                    <a:cubicBezTo>
                      <a:pt x="207" y="111"/>
                      <a:pt x="207" y="120"/>
                      <a:pt x="206" y="122"/>
                    </a:cubicBezTo>
                    <a:cubicBezTo>
                      <a:pt x="205" y="125"/>
                      <a:pt x="204" y="131"/>
                      <a:pt x="204" y="131"/>
                    </a:cubicBezTo>
                    <a:cubicBezTo>
                      <a:pt x="204" y="131"/>
                      <a:pt x="206" y="130"/>
                      <a:pt x="207" y="132"/>
                    </a:cubicBezTo>
                    <a:cubicBezTo>
                      <a:pt x="209" y="134"/>
                      <a:pt x="210" y="135"/>
                      <a:pt x="210" y="135"/>
                    </a:cubicBezTo>
                    <a:cubicBezTo>
                      <a:pt x="210" y="135"/>
                      <a:pt x="212" y="133"/>
                      <a:pt x="214" y="138"/>
                    </a:cubicBezTo>
                    <a:cubicBezTo>
                      <a:pt x="217" y="142"/>
                      <a:pt x="226" y="151"/>
                      <a:pt x="229" y="153"/>
                    </a:cubicBezTo>
                    <a:cubicBezTo>
                      <a:pt x="232" y="155"/>
                      <a:pt x="240" y="161"/>
                      <a:pt x="240" y="161"/>
                    </a:cubicBezTo>
                    <a:cubicBezTo>
                      <a:pt x="240" y="161"/>
                      <a:pt x="273" y="172"/>
                      <a:pt x="286" y="177"/>
                    </a:cubicBezTo>
                    <a:cubicBezTo>
                      <a:pt x="300" y="182"/>
                      <a:pt x="313" y="186"/>
                      <a:pt x="314" y="187"/>
                    </a:cubicBezTo>
                    <a:cubicBezTo>
                      <a:pt x="316" y="188"/>
                      <a:pt x="317" y="189"/>
                      <a:pt x="317" y="189"/>
                    </a:cubicBezTo>
                    <a:cubicBezTo>
                      <a:pt x="317" y="189"/>
                      <a:pt x="321" y="189"/>
                      <a:pt x="324" y="195"/>
                    </a:cubicBezTo>
                    <a:cubicBezTo>
                      <a:pt x="326" y="201"/>
                      <a:pt x="330" y="227"/>
                      <a:pt x="330" y="233"/>
                    </a:cubicBezTo>
                    <a:cubicBezTo>
                      <a:pt x="330" y="240"/>
                      <a:pt x="329" y="252"/>
                      <a:pt x="329" y="252"/>
                    </a:cubicBezTo>
                    <a:cubicBezTo>
                      <a:pt x="329" y="252"/>
                      <a:pt x="335" y="284"/>
                      <a:pt x="337" y="307"/>
                    </a:cubicBezTo>
                    <a:cubicBezTo>
                      <a:pt x="339" y="330"/>
                      <a:pt x="337" y="339"/>
                      <a:pt x="337" y="340"/>
                    </a:cubicBezTo>
                    <a:cubicBezTo>
                      <a:pt x="338" y="340"/>
                      <a:pt x="342" y="373"/>
                      <a:pt x="343" y="393"/>
                    </a:cubicBezTo>
                    <a:cubicBezTo>
                      <a:pt x="344" y="413"/>
                      <a:pt x="343" y="435"/>
                      <a:pt x="344" y="443"/>
                    </a:cubicBezTo>
                    <a:cubicBezTo>
                      <a:pt x="345" y="452"/>
                      <a:pt x="348" y="499"/>
                      <a:pt x="348" y="506"/>
                    </a:cubicBezTo>
                    <a:cubicBezTo>
                      <a:pt x="349" y="513"/>
                      <a:pt x="347" y="535"/>
                      <a:pt x="347" y="535"/>
                    </a:cubicBezTo>
                    <a:cubicBezTo>
                      <a:pt x="347" y="535"/>
                      <a:pt x="349" y="531"/>
                      <a:pt x="324" y="528"/>
                    </a:cubicBezTo>
                    <a:cubicBezTo>
                      <a:pt x="299" y="526"/>
                      <a:pt x="292" y="531"/>
                      <a:pt x="292" y="531"/>
                    </a:cubicBezTo>
                    <a:cubicBezTo>
                      <a:pt x="292" y="531"/>
                      <a:pt x="290" y="501"/>
                      <a:pt x="290" y="487"/>
                    </a:cubicBezTo>
                    <a:cubicBezTo>
                      <a:pt x="289" y="473"/>
                      <a:pt x="291" y="458"/>
                      <a:pt x="291" y="458"/>
                    </a:cubicBezTo>
                    <a:cubicBezTo>
                      <a:pt x="291" y="458"/>
                      <a:pt x="286" y="427"/>
                      <a:pt x="285" y="420"/>
                    </a:cubicBezTo>
                    <a:cubicBezTo>
                      <a:pt x="284" y="412"/>
                      <a:pt x="283" y="401"/>
                      <a:pt x="283" y="401"/>
                    </a:cubicBezTo>
                    <a:cubicBezTo>
                      <a:pt x="283" y="401"/>
                      <a:pt x="282" y="431"/>
                      <a:pt x="281" y="435"/>
                    </a:cubicBezTo>
                    <a:cubicBezTo>
                      <a:pt x="280" y="440"/>
                      <a:pt x="279" y="447"/>
                      <a:pt x="279" y="447"/>
                    </a:cubicBezTo>
                    <a:cubicBezTo>
                      <a:pt x="279" y="447"/>
                      <a:pt x="282" y="455"/>
                      <a:pt x="283" y="462"/>
                    </a:cubicBezTo>
                    <a:cubicBezTo>
                      <a:pt x="285" y="469"/>
                      <a:pt x="282" y="475"/>
                      <a:pt x="282" y="475"/>
                    </a:cubicBezTo>
                    <a:cubicBezTo>
                      <a:pt x="282" y="475"/>
                      <a:pt x="286" y="508"/>
                      <a:pt x="287" y="517"/>
                    </a:cubicBezTo>
                    <a:cubicBezTo>
                      <a:pt x="287" y="526"/>
                      <a:pt x="287" y="556"/>
                      <a:pt x="288" y="559"/>
                    </a:cubicBezTo>
                    <a:cubicBezTo>
                      <a:pt x="288" y="561"/>
                      <a:pt x="288" y="589"/>
                      <a:pt x="288" y="589"/>
                    </a:cubicBezTo>
                    <a:cubicBezTo>
                      <a:pt x="288" y="589"/>
                      <a:pt x="287" y="590"/>
                      <a:pt x="285" y="591"/>
                    </a:cubicBezTo>
                    <a:cubicBezTo>
                      <a:pt x="284" y="591"/>
                      <a:pt x="283" y="591"/>
                      <a:pt x="283" y="591"/>
                    </a:cubicBezTo>
                    <a:cubicBezTo>
                      <a:pt x="283" y="591"/>
                      <a:pt x="279" y="616"/>
                      <a:pt x="280" y="624"/>
                    </a:cubicBezTo>
                    <a:cubicBezTo>
                      <a:pt x="281" y="632"/>
                      <a:pt x="281" y="665"/>
                      <a:pt x="281" y="681"/>
                    </a:cubicBezTo>
                    <a:cubicBezTo>
                      <a:pt x="281" y="696"/>
                      <a:pt x="278" y="709"/>
                      <a:pt x="278" y="709"/>
                    </a:cubicBezTo>
                    <a:cubicBezTo>
                      <a:pt x="278" y="709"/>
                      <a:pt x="280" y="729"/>
                      <a:pt x="281" y="745"/>
                    </a:cubicBezTo>
                    <a:cubicBezTo>
                      <a:pt x="282" y="762"/>
                      <a:pt x="283" y="795"/>
                      <a:pt x="283" y="795"/>
                    </a:cubicBezTo>
                    <a:cubicBezTo>
                      <a:pt x="283" y="795"/>
                      <a:pt x="288" y="807"/>
                      <a:pt x="288" y="822"/>
                    </a:cubicBezTo>
                    <a:cubicBezTo>
                      <a:pt x="287" y="837"/>
                      <a:pt x="293" y="885"/>
                      <a:pt x="294" y="897"/>
                    </a:cubicBezTo>
                    <a:cubicBezTo>
                      <a:pt x="294" y="910"/>
                      <a:pt x="293" y="942"/>
                      <a:pt x="293" y="951"/>
                    </a:cubicBezTo>
                    <a:cubicBezTo>
                      <a:pt x="293" y="959"/>
                      <a:pt x="290" y="975"/>
                      <a:pt x="289" y="976"/>
                    </a:cubicBezTo>
                    <a:cubicBezTo>
                      <a:pt x="288" y="977"/>
                      <a:pt x="284" y="981"/>
                      <a:pt x="284" y="981"/>
                    </a:cubicBezTo>
                    <a:cubicBezTo>
                      <a:pt x="284" y="981"/>
                      <a:pt x="285" y="986"/>
                      <a:pt x="285" y="989"/>
                    </a:cubicBezTo>
                    <a:cubicBezTo>
                      <a:pt x="285" y="991"/>
                      <a:pt x="285" y="995"/>
                      <a:pt x="285" y="995"/>
                    </a:cubicBezTo>
                    <a:cubicBezTo>
                      <a:pt x="284" y="1000"/>
                      <a:pt x="284" y="1000"/>
                      <a:pt x="284" y="1000"/>
                    </a:cubicBezTo>
                    <a:cubicBezTo>
                      <a:pt x="284" y="1000"/>
                      <a:pt x="290" y="1015"/>
                      <a:pt x="293" y="1019"/>
                    </a:cubicBezTo>
                    <a:cubicBezTo>
                      <a:pt x="296" y="1023"/>
                      <a:pt x="304" y="1036"/>
                      <a:pt x="307" y="1045"/>
                    </a:cubicBezTo>
                    <a:cubicBezTo>
                      <a:pt x="310" y="1055"/>
                      <a:pt x="311" y="1060"/>
                      <a:pt x="311" y="1060"/>
                    </a:cubicBezTo>
                    <a:cubicBezTo>
                      <a:pt x="311" y="1060"/>
                      <a:pt x="312" y="1063"/>
                      <a:pt x="312" y="1065"/>
                    </a:cubicBezTo>
                    <a:cubicBezTo>
                      <a:pt x="312" y="1067"/>
                      <a:pt x="311" y="1072"/>
                      <a:pt x="306" y="1072"/>
                    </a:cubicBezTo>
                    <a:cubicBezTo>
                      <a:pt x="301" y="1073"/>
                      <a:pt x="286" y="1076"/>
                      <a:pt x="279" y="1075"/>
                    </a:cubicBezTo>
                    <a:cubicBezTo>
                      <a:pt x="271" y="1073"/>
                      <a:pt x="255" y="1068"/>
                      <a:pt x="250" y="1062"/>
                    </a:cubicBezTo>
                    <a:cubicBezTo>
                      <a:pt x="245" y="1056"/>
                      <a:pt x="246" y="1049"/>
                      <a:pt x="246" y="1049"/>
                    </a:cubicBezTo>
                    <a:cubicBezTo>
                      <a:pt x="246" y="1049"/>
                      <a:pt x="246" y="1043"/>
                      <a:pt x="245" y="1041"/>
                    </a:cubicBezTo>
                    <a:cubicBezTo>
                      <a:pt x="244" y="1040"/>
                      <a:pt x="239" y="1041"/>
                      <a:pt x="239" y="1041"/>
                    </a:cubicBezTo>
                    <a:cubicBezTo>
                      <a:pt x="239" y="1041"/>
                      <a:pt x="232" y="1037"/>
                      <a:pt x="228" y="1034"/>
                    </a:cubicBezTo>
                    <a:cubicBezTo>
                      <a:pt x="224" y="1031"/>
                      <a:pt x="226" y="1024"/>
                      <a:pt x="226" y="1024"/>
                    </a:cubicBezTo>
                    <a:cubicBezTo>
                      <a:pt x="226" y="1013"/>
                      <a:pt x="226" y="1013"/>
                      <a:pt x="226" y="1013"/>
                    </a:cubicBezTo>
                    <a:cubicBezTo>
                      <a:pt x="226" y="1013"/>
                      <a:pt x="225" y="1009"/>
                      <a:pt x="225" y="1006"/>
                    </a:cubicBezTo>
                    <a:cubicBezTo>
                      <a:pt x="225" y="1003"/>
                      <a:pt x="226" y="999"/>
                      <a:pt x="226" y="999"/>
                    </a:cubicBezTo>
                    <a:cubicBezTo>
                      <a:pt x="226" y="999"/>
                      <a:pt x="224" y="995"/>
                      <a:pt x="221" y="991"/>
                    </a:cubicBezTo>
                    <a:cubicBezTo>
                      <a:pt x="218" y="987"/>
                      <a:pt x="211" y="971"/>
                      <a:pt x="211" y="963"/>
                    </a:cubicBezTo>
                    <a:cubicBezTo>
                      <a:pt x="211" y="955"/>
                      <a:pt x="215" y="940"/>
                      <a:pt x="214" y="934"/>
                    </a:cubicBezTo>
                    <a:cubicBezTo>
                      <a:pt x="214" y="928"/>
                      <a:pt x="210" y="914"/>
                      <a:pt x="208" y="886"/>
                    </a:cubicBezTo>
                    <a:cubicBezTo>
                      <a:pt x="205" y="858"/>
                      <a:pt x="199" y="805"/>
                      <a:pt x="194" y="788"/>
                    </a:cubicBezTo>
                    <a:cubicBezTo>
                      <a:pt x="189" y="771"/>
                      <a:pt x="190" y="730"/>
                      <a:pt x="187" y="714"/>
                    </a:cubicBezTo>
                    <a:cubicBezTo>
                      <a:pt x="184" y="697"/>
                      <a:pt x="179" y="667"/>
                      <a:pt x="179" y="667"/>
                    </a:cubicBezTo>
                    <a:cubicBezTo>
                      <a:pt x="179" y="667"/>
                      <a:pt x="175" y="712"/>
                      <a:pt x="169" y="725"/>
                    </a:cubicBezTo>
                    <a:cubicBezTo>
                      <a:pt x="163" y="737"/>
                      <a:pt x="165" y="754"/>
                      <a:pt x="163" y="763"/>
                    </a:cubicBezTo>
                    <a:cubicBezTo>
                      <a:pt x="161" y="772"/>
                      <a:pt x="157" y="791"/>
                      <a:pt x="157" y="791"/>
                    </a:cubicBezTo>
                    <a:cubicBezTo>
                      <a:pt x="157" y="791"/>
                      <a:pt x="155" y="826"/>
                      <a:pt x="156" y="836"/>
                    </a:cubicBezTo>
                    <a:cubicBezTo>
                      <a:pt x="157" y="845"/>
                      <a:pt x="161" y="861"/>
                      <a:pt x="160" y="870"/>
                    </a:cubicBezTo>
                    <a:cubicBezTo>
                      <a:pt x="158" y="880"/>
                      <a:pt x="157" y="922"/>
                      <a:pt x="154" y="926"/>
                    </a:cubicBezTo>
                    <a:cubicBezTo>
                      <a:pt x="152" y="930"/>
                      <a:pt x="151" y="940"/>
                      <a:pt x="151" y="940"/>
                    </a:cubicBezTo>
                    <a:cubicBezTo>
                      <a:pt x="151" y="940"/>
                      <a:pt x="154" y="950"/>
                      <a:pt x="155" y="956"/>
                    </a:cubicBezTo>
                    <a:cubicBezTo>
                      <a:pt x="155" y="961"/>
                      <a:pt x="160" y="986"/>
                      <a:pt x="157" y="994"/>
                    </a:cubicBezTo>
                    <a:cubicBezTo>
                      <a:pt x="155" y="998"/>
                      <a:pt x="152" y="1000"/>
                      <a:pt x="152" y="1000"/>
                    </a:cubicBezTo>
                    <a:cubicBezTo>
                      <a:pt x="152" y="1000"/>
                      <a:pt x="152" y="1002"/>
                      <a:pt x="153" y="1005"/>
                    </a:cubicBezTo>
                    <a:cubicBezTo>
                      <a:pt x="154" y="1008"/>
                      <a:pt x="153" y="1012"/>
                      <a:pt x="153" y="1012"/>
                    </a:cubicBezTo>
                    <a:cubicBezTo>
                      <a:pt x="153" y="1012"/>
                      <a:pt x="154" y="1013"/>
                      <a:pt x="154" y="1019"/>
                    </a:cubicBezTo>
                    <a:cubicBezTo>
                      <a:pt x="154" y="1025"/>
                      <a:pt x="155" y="1034"/>
                      <a:pt x="155" y="1034"/>
                    </a:cubicBezTo>
                    <a:cubicBezTo>
                      <a:pt x="155" y="1034"/>
                      <a:pt x="155" y="1039"/>
                      <a:pt x="150" y="1042"/>
                    </a:cubicBezTo>
                    <a:cubicBezTo>
                      <a:pt x="146" y="1046"/>
                      <a:pt x="144" y="1047"/>
                      <a:pt x="144" y="1047"/>
                    </a:cubicBezTo>
                    <a:cubicBezTo>
                      <a:pt x="138" y="1047"/>
                      <a:pt x="138" y="1047"/>
                      <a:pt x="138" y="1047"/>
                    </a:cubicBezTo>
                    <a:cubicBezTo>
                      <a:pt x="138" y="1047"/>
                      <a:pt x="137" y="1050"/>
                      <a:pt x="137" y="1055"/>
                    </a:cubicBezTo>
                    <a:cubicBezTo>
                      <a:pt x="137" y="1061"/>
                      <a:pt x="130" y="1068"/>
                      <a:pt x="127" y="1071"/>
                    </a:cubicBezTo>
                    <a:cubicBezTo>
                      <a:pt x="124" y="1074"/>
                      <a:pt x="116" y="1080"/>
                      <a:pt x="106" y="1080"/>
                    </a:cubicBezTo>
                    <a:cubicBezTo>
                      <a:pt x="96" y="1080"/>
                      <a:pt x="83" y="1078"/>
                      <a:pt x="79" y="1076"/>
                    </a:cubicBezTo>
                    <a:cubicBezTo>
                      <a:pt x="74" y="1074"/>
                      <a:pt x="73" y="1071"/>
                      <a:pt x="73" y="1068"/>
                    </a:cubicBezTo>
                    <a:cubicBezTo>
                      <a:pt x="74" y="1065"/>
                      <a:pt x="73" y="1059"/>
                      <a:pt x="73" y="1059"/>
                    </a:cubicBezTo>
                    <a:cubicBezTo>
                      <a:pt x="73" y="1059"/>
                      <a:pt x="75" y="1047"/>
                      <a:pt x="80" y="1039"/>
                    </a:cubicBezTo>
                    <a:cubicBezTo>
                      <a:pt x="86" y="1031"/>
                      <a:pt x="91" y="1025"/>
                      <a:pt x="93" y="1020"/>
                    </a:cubicBezTo>
                    <a:cubicBezTo>
                      <a:pt x="94" y="1015"/>
                      <a:pt x="98" y="1009"/>
                      <a:pt x="98" y="1009"/>
                    </a:cubicBezTo>
                    <a:cubicBezTo>
                      <a:pt x="98" y="1009"/>
                      <a:pt x="95" y="1008"/>
                      <a:pt x="94" y="1005"/>
                    </a:cubicBezTo>
                    <a:cubicBezTo>
                      <a:pt x="93" y="1002"/>
                      <a:pt x="92" y="985"/>
                      <a:pt x="92" y="985"/>
                    </a:cubicBezTo>
                    <a:cubicBezTo>
                      <a:pt x="92" y="985"/>
                      <a:pt x="85" y="978"/>
                      <a:pt x="87" y="963"/>
                    </a:cubicBezTo>
                    <a:cubicBezTo>
                      <a:pt x="88" y="954"/>
                      <a:pt x="85" y="942"/>
                      <a:pt x="85" y="942"/>
                    </a:cubicBezTo>
                    <a:cubicBezTo>
                      <a:pt x="85" y="942"/>
                      <a:pt x="82" y="930"/>
                      <a:pt x="81" y="922"/>
                    </a:cubicBezTo>
                    <a:cubicBezTo>
                      <a:pt x="80" y="914"/>
                      <a:pt x="74" y="894"/>
                      <a:pt x="74" y="863"/>
                    </a:cubicBezTo>
                    <a:cubicBezTo>
                      <a:pt x="74" y="832"/>
                      <a:pt x="73" y="780"/>
                      <a:pt x="72" y="768"/>
                    </a:cubicBezTo>
                    <a:cubicBezTo>
                      <a:pt x="71" y="756"/>
                      <a:pt x="71" y="675"/>
                      <a:pt x="69" y="657"/>
                    </a:cubicBezTo>
                    <a:cubicBezTo>
                      <a:pt x="66" y="639"/>
                      <a:pt x="61" y="587"/>
                      <a:pt x="61" y="587"/>
                    </a:cubicBezTo>
                    <a:cubicBezTo>
                      <a:pt x="61" y="587"/>
                      <a:pt x="49" y="581"/>
                      <a:pt x="49" y="576"/>
                    </a:cubicBezTo>
                    <a:cubicBezTo>
                      <a:pt x="49" y="576"/>
                      <a:pt x="56" y="507"/>
                      <a:pt x="58" y="496"/>
                    </a:cubicBezTo>
                    <a:cubicBezTo>
                      <a:pt x="60" y="485"/>
                      <a:pt x="64" y="468"/>
                      <a:pt x="64" y="468"/>
                    </a:cubicBezTo>
                    <a:cubicBezTo>
                      <a:pt x="64" y="468"/>
                      <a:pt x="60" y="466"/>
                      <a:pt x="61" y="463"/>
                    </a:cubicBezTo>
                    <a:cubicBezTo>
                      <a:pt x="62" y="459"/>
                      <a:pt x="65" y="437"/>
                      <a:pt x="65" y="437"/>
                    </a:cubicBezTo>
                    <a:cubicBezTo>
                      <a:pt x="70" y="408"/>
                      <a:pt x="70" y="408"/>
                      <a:pt x="70" y="408"/>
                    </a:cubicBezTo>
                    <a:lnTo>
                      <a:pt x="65" y="408"/>
                    </a:ln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0"/>
              <p:cNvSpPr>
                <a:spLocks/>
              </p:cNvSpPr>
              <p:nvPr/>
            </p:nvSpPr>
            <p:spPr bwMode="black">
              <a:xfrm>
                <a:off x="6070599" y="3927475"/>
                <a:ext cx="142875" cy="311150"/>
              </a:xfrm>
              <a:custGeom>
                <a:avLst/>
                <a:gdLst/>
                <a:ahLst/>
                <a:cxnLst>
                  <a:cxn ang="0">
                    <a:pos x="0" y="17"/>
                  </a:cxn>
                  <a:cxn ang="0">
                    <a:pos x="4" y="57"/>
                  </a:cxn>
                  <a:cxn ang="0">
                    <a:pos x="31" y="158"/>
                  </a:cxn>
                  <a:cxn ang="0">
                    <a:pos x="38" y="175"/>
                  </a:cxn>
                  <a:cxn ang="0">
                    <a:pos x="59" y="108"/>
                  </a:cxn>
                  <a:cxn ang="0">
                    <a:pos x="80" y="31"/>
                  </a:cxn>
                  <a:cxn ang="0">
                    <a:pos x="75" y="3"/>
                  </a:cxn>
                  <a:cxn ang="0">
                    <a:pos x="72" y="0"/>
                  </a:cxn>
                  <a:cxn ang="0">
                    <a:pos x="70" y="15"/>
                  </a:cxn>
                  <a:cxn ang="0">
                    <a:pos x="33" y="48"/>
                  </a:cxn>
                  <a:cxn ang="0">
                    <a:pos x="27" y="48"/>
                  </a:cxn>
                  <a:cxn ang="0">
                    <a:pos x="7" y="28"/>
                  </a:cxn>
                  <a:cxn ang="0">
                    <a:pos x="0" y="17"/>
                  </a:cxn>
                </a:cxnLst>
                <a:rect l="0" t="0" r="r" b="b"/>
                <a:pathLst>
                  <a:path w="81" h="175">
                    <a:moveTo>
                      <a:pt x="0" y="17"/>
                    </a:moveTo>
                    <a:cubicBezTo>
                      <a:pt x="0" y="17"/>
                      <a:pt x="1" y="46"/>
                      <a:pt x="4" y="57"/>
                    </a:cubicBezTo>
                    <a:cubicBezTo>
                      <a:pt x="7" y="68"/>
                      <a:pt x="25" y="142"/>
                      <a:pt x="31" y="158"/>
                    </a:cubicBezTo>
                    <a:cubicBezTo>
                      <a:pt x="36" y="171"/>
                      <a:pt x="38" y="175"/>
                      <a:pt x="38" y="175"/>
                    </a:cubicBezTo>
                    <a:cubicBezTo>
                      <a:pt x="38" y="175"/>
                      <a:pt x="50" y="139"/>
                      <a:pt x="59" y="108"/>
                    </a:cubicBezTo>
                    <a:cubicBezTo>
                      <a:pt x="68" y="76"/>
                      <a:pt x="81" y="46"/>
                      <a:pt x="80" y="31"/>
                    </a:cubicBezTo>
                    <a:cubicBezTo>
                      <a:pt x="79" y="17"/>
                      <a:pt x="75" y="3"/>
                      <a:pt x="75" y="3"/>
                    </a:cubicBezTo>
                    <a:cubicBezTo>
                      <a:pt x="72" y="0"/>
                      <a:pt x="72" y="0"/>
                      <a:pt x="72" y="0"/>
                    </a:cubicBezTo>
                    <a:cubicBezTo>
                      <a:pt x="72" y="0"/>
                      <a:pt x="76" y="8"/>
                      <a:pt x="70" y="15"/>
                    </a:cubicBezTo>
                    <a:cubicBezTo>
                      <a:pt x="63" y="22"/>
                      <a:pt x="33" y="48"/>
                      <a:pt x="33" y="48"/>
                    </a:cubicBezTo>
                    <a:cubicBezTo>
                      <a:pt x="27" y="48"/>
                      <a:pt x="27" y="48"/>
                      <a:pt x="27" y="48"/>
                    </a:cubicBezTo>
                    <a:cubicBezTo>
                      <a:pt x="27" y="48"/>
                      <a:pt x="11" y="33"/>
                      <a:pt x="7" y="28"/>
                    </a:cubicBezTo>
                    <a:cubicBezTo>
                      <a:pt x="4" y="24"/>
                      <a:pt x="0" y="17"/>
                      <a:pt x="0" y="1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1"/>
              <p:cNvSpPr>
                <a:spLocks/>
              </p:cNvSpPr>
              <p:nvPr/>
            </p:nvSpPr>
            <p:spPr bwMode="black">
              <a:xfrm>
                <a:off x="6099174" y="4016375"/>
                <a:ext cx="58738" cy="222250"/>
              </a:xfrm>
              <a:custGeom>
                <a:avLst/>
                <a:gdLst/>
                <a:ahLst/>
                <a:cxnLst>
                  <a:cxn ang="0">
                    <a:pos x="10" y="0"/>
                  </a:cxn>
                  <a:cxn ang="0">
                    <a:pos x="4" y="2"/>
                  </a:cxn>
                  <a:cxn ang="0">
                    <a:pos x="0" y="8"/>
                  </a:cxn>
                  <a:cxn ang="0">
                    <a:pos x="3" y="14"/>
                  </a:cxn>
                  <a:cxn ang="0">
                    <a:pos x="7" y="21"/>
                  </a:cxn>
                  <a:cxn ang="0">
                    <a:pos x="8" y="22"/>
                  </a:cxn>
                  <a:cxn ang="0">
                    <a:pos x="9" y="38"/>
                  </a:cxn>
                  <a:cxn ang="0">
                    <a:pos x="4" y="71"/>
                  </a:cxn>
                  <a:cxn ang="0">
                    <a:pos x="13" y="104"/>
                  </a:cxn>
                  <a:cxn ang="0">
                    <a:pos x="22" y="125"/>
                  </a:cxn>
                  <a:cxn ang="0">
                    <a:pos x="33" y="92"/>
                  </a:cxn>
                  <a:cxn ang="0">
                    <a:pos x="26" y="36"/>
                  </a:cxn>
                  <a:cxn ang="0">
                    <a:pos x="21" y="23"/>
                  </a:cxn>
                  <a:cxn ang="0">
                    <a:pos x="22" y="13"/>
                  </a:cxn>
                  <a:cxn ang="0">
                    <a:pos x="23" y="10"/>
                  </a:cxn>
                  <a:cxn ang="0">
                    <a:pos x="27" y="9"/>
                  </a:cxn>
                  <a:cxn ang="0">
                    <a:pos x="22" y="3"/>
                  </a:cxn>
                  <a:cxn ang="0">
                    <a:pos x="19" y="0"/>
                  </a:cxn>
                  <a:cxn ang="0">
                    <a:pos x="14" y="0"/>
                  </a:cxn>
                  <a:cxn ang="0">
                    <a:pos x="10" y="0"/>
                  </a:cxn>
                </a:cxnLst>
                <a:rect l="0" t="0" r="r" b="b"/>
                <a:pathLst>
                  <a:path w="33" h="125">
                    <a:moveTo>
                      <a:pt x="10" y="0"/>
                    </a:moveTo>
                    <a:cubicBezTo>
                      <a:pt x="10" y="0"/>
                      <a:pt x="7" y="0"/>
                      <a:pt x="4" y="2"/>
                    </a:cubicBezTo>
                    <a:cubicBezTo>
                      <a:pt x="0" y="4"/>
                      <a:pt x="0" y="8"/>
                      <a:pt x="0" y="8"/>
                    </a:cubicBezTo>
                    <a:cubicBezTo>
                      <a:pt x="0" y="8"/>
                      <a:pt x="0" y="9"/>
                      <a:pt x="3" y="14"/>
                    </a:cubicBezTo>
                    <a:cubicBezTo>
                      <a:pt x="6" y="18"/>
                      <a:pt x="7" y="21"/>
                      <a:pt x="7" y="21"/>
                    </a:cubicBezTo>
                    <a:cubicBezTo>
                      <a:pt x="8" y="22"/>
                      <a:pt x="8" y="22"/>
                      <a:pt x="8" y="22"/>
                    </a:cubicBezTo>
                    <a:cubicBezTo>
                      <a:pt x="8" y="22"/>
                      <a:pt x="11" y="31"/>
                      <a:pt x="9" y="38"/>
                    </a:cubicBezTo>
                    <a:cubicBezTo>
                      <a:pt x="7" y="45"/>
                      <a:pt x="4" y="71"/>
                      <a:pt x="4" y="71"/>
                    </a:cubicBezTo>
                    <a:cubicBezTo>
                      <a:pt x="4" y="71"/>
                      <a:pt x="10" y="95"/>
                      <a:pt x="13" y="104"/>
                    </a:cubicBezTo>
                    <a:cubicBezTo>
                      <a:pt x="16" y="113"/>
                      <a:pt x="22" y="125"/>
                      <a:pt x="22" y="125"/>
                    </a:cubicBezTo>
                    <a:cubicBezTo>
                      <a:pt x="33" y="92"/>
                      <a:pt x="33" y="92"/>
                      <a:pt x="33" y="92"/>
                    </a:cubicBezTo>
                    <a:cubicBezTo>
                      <a:pt x="33" y="92"/>
                      <a:pt x="27" y="46"/>
                      <a:pt x="26" y="36"/>
                    </a:cubicBezTo>
                    <a:cubicBezTo>
                      <a:pt x="24" y="26"/>
                      <a:pt x="21" y="23"/>
                      <a:pt x="21" y="23"/>
                    </a:cubicBezTo>
                    <a:cubicBezTo>
                      <a:pt x="21" y="23"/>
                      <a:pt x="22" y="15"/>
                      <a:pt x="22" y="13"/>
                    </a:cubicBezTo>
                    <a:cubicBezTo>
                      <a:pt x="22" y="12"/>
                      <a:pt x="23" y="10"/>
                      <a:pt x="23" y="10"/>
                    </a:cubicBezTo>
                    <a:cubicBezTo>
                      <a:pt x="27" y="9"/>
                      <a:pt x="27" y="9"/>
                      <a:pt x="27" y="9"/>
                    </a:cubicBezTo>
                    <a:cubicBezTo>
                      <a:pt x="27" y="9"/>
                      <a:pt x="24" y="5"/>
                      <a:pt x="22" y="3"/>
                    </a:cubicBezTo>
                    <a:cubicBezTo>
                      <a:pt x="20" y="1"/>
                      <a:pt x="19" y="0"/>
                      <a:pt x="19" y="0"/>
                    </a:cubicBezTo>
                    <a:cubicBezTo>
                      <a:pt x="19" y="0"/>
                      <a:pt x="15" y="0"/>
                      <a:pt x="14" y="0"/>
                    </a:cubicBezTo>
                    <a:cubicBezTo>
                      <a:pt x="12" y="0"/>
                      <a:pt x="10" y="0"/>
                      <a:pt x="10" y="0"/>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2"/>
              <p:cNvSpPr>
                <a:spLocks/>
              </p:cNvSpPr>
              <p:nvPr/>
            </p:nvSpPr>
            <p:spPr bwMode="black">
              <a:xfrm>
                <a:off x="5919787" y="4252913"/>
                <a:ext cx="306388" cy="153987"/>
              </a:xfrm>
              <a:custGeom>
                <a:avLst/>
                <a:gdLst/>
                <a:ahLst/>
                <a:cxnLst>
                  <a:cxn ang="0">
                    <a:pos x="0" y="87"/>
                  </a:cxn>
                  <a:cxn ang="0">
                    <a:pos x="88" y="82"/>
                  </a:cxn>
                  <a:cxn ang="0">
                    <a:pos x="110" y="82"/>
                  </a:cxn>
                  <a:cxn ang="0">
                    <a:pos x="146" y="29"/>
                  </a:cxn>
                  <a:cxn ang="0">
                    <a:pos x="173" y="5"/>
                  </a:cxn>
                  <a:cxn ang="0">
                    <a:pos x="138" y="7"/>
                  </a:cxn>
                  <a:cxn ang="0">
                    <a:pos x="94" y="0"/>
                  </a:cxn>
                  <a:cxn ang="0">
                    <a:pos x="65" y="34"/>
                  </a:cxn>
                  <a:cxn ang="0">
                    <a:pos x="0" y="87"/>
                  </a:cxn>
                </a:cxnLst>
                <a:rect l="0" t="0" r="r" b="b"/>
                <a:pathLst>
                  <a:path w="173" h="87">
                    <a:moveTo>
                      <a:pt x="0" y="87"/>
                    </a:moveTo>
                    <a:cubicBezTo>
                      <a:pt x="0" y="87"/>
                      <a:pt x="78" y="81"/>
                      <a:pt x="88" y="82"/>
                    </a:cubicBezTo>
                    <a:cubicBezTo>
                      <a:pt x="98" y="84"/>
                      <a:pt x="110" y="82"/>
                      <a:pt x="110" y="82"/>
                    </a:cubicBezTo>
                    <a:cubicBezTo>
                      <a:pt x="110" y="82"/>
                      <a:pt x="134" y="43"/>
                      <a:pt x="146" y="29"/>
                    </a:cubicBezTo>
                    <a:cubicBezTo>
                      <a:pt x="162" y="12"/>
                      <a:pt x="173" y="5"/>
                      <a:pt x="173" y="5"/>
                    </a:cubicBezTo>
                    <a:cubicBezTo>
                      <a:pt x="173" y="5"/>
                      <a:pt x="158" y="9"/>
                      <a:pt x="138" y="7"/>
                    </a:cubicBezTo>
                    <a:cubicBezTo>
                      <a:pt x="117" y="5"/>
                      <a:pt x="94" y="0"/>
                      <a:pt x="94" y="0"/>
                    </a:cubicBezTo>
                    <a:cubicBezTo>
                      <a:pt x="94" y="0"/>
                      <a:pt x="81" y="18"/>
                      <a:pt x="65" y="34"/>
                    </a:cubicBezTo>
                    <a:cubicBezTo>
                      <a:pt x="50" y="50"/>
                      <a:pt x="0" y="87"/>
                      <a:pt x="0" y="87"/>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3"/>
              <p:cNvSpPr>
                <a:spLocks/>
              </p:cNvSpPr>
              <p:nvPr/>
            </p:nvSpPr>
            <p:spPr bwMode="black">
              <a:xfrm>
                <a:off x="5495924" y="3687763"/>
                <a:ext cx="576263" cy="2071687"/>
              </a:xfrm>
              <a:custGeom>
                <a:avLst/>
                <a:gdLst/>
                <a:ahLst/>
                <a:cxnLst>
                  <a:cxn ang="0">
                    <a:pos x="67" y="140"/>
                  </a:cxn>
                  <a:cxn ang="0">
                    <a:pos x="95" y="111"/>
                  </a:cxn>
                  <a:cxn ang="0">
                    <a:pos x="100" y="83"/>
                  </a:cxn>
                  <a:cxn ang="0">
                    <a:pos x="186" y="14"/>
                  </a:cxn>
                  <a:cxn ang="0">
                    <a:pos x="233" y="83"/>
                  </a:cxn>
                  <a:cxn ang="0">
                    <a:pos x="224" y="104"/>
                  </a:cxn>
                  <a:cxn ang="0">
                    <a:pos x="215" y="114"/>
                  </a:cxn>
                  <a:cxn ang="0">
                    <a:pos x="211" y="128"/>
                  </a:cxn>
                  <a:cxn ang="0">
                    <a:pos x="204" y="149"/>
                  </a:cxn>
                  <a:cxn ang="0">
                    <a:pos x="196" y="154"/>
                  </a:cxn>
                  <a:cxn ang="0">
                    <a:pos x="184" y="161"/>
                  </a:cxn>
                  <a:cxn ang="0">
                    <a:pos x="153" y="166"/>
                  </a:cxn>
                  <a:cxn ang="0">
                    <a:pos x="166" y="220"/>
                  </a:cxn>
                  <a:cxn ang="0">
                    <a:pos x="183" y="256"/>
                  </a:cxn>
                  <a:cxn ang="0">
                    <a:pos x="217" y="357"/>
                  </a:cxn>
                  <a:cxn ang="0">
                    <a:pos x="224" y="358"/>
                  </a:cxn>
                  <a:cxn ang="0">
                    <a:pos x="251" y="355"/>
                  </a:cxn>
                  <a:cxn ang="0">
                    <a:pos x="286" y="363"/>
                  </a:cxn>
                  <a:cxn ang="0">
                    <a:pos x="289" y="371"/>
                  </a:cxn>
                  <a:cxn ang="0">
                    <a:pos x="295" y="378"/>
                  </a:cxn>
                  <a:cxn ang="0">
                    <a:pos x="272" y="381"/>
                  </a:cxn>
                  <a:cxn ang="0">
                    <a:pos x="243" y="402"/>
                  </a:cxn>
                  <a:cxn ang="0">
                    <a:pos x="268" y="390"/>
                  </a:cxn>
                  <a:cxn ang="0">
                    <a:pos x="284" y="396"/>
                  </a:cxn>
                  <a:cxn ang="0">
                    <a:pos x="316" y="400"/>
                  </a:cxn>
                  <a:cxn ang="0">
                    <a:pos x="313" y="410"/>
                  </a:cxn>
                  <a:cxn ang="0">
                    <a:pos x="310" y="418"/>
                  </a:cxn>
                  <a:cxn ang="0">
                    <a:pos x="303" y="436"/>
                  </a:cxn>
                  <a:cxn ang="0">
                    <a:pos x="290" y="448"/>
                  </a:cxn>
                  <a:cxn ang="0">
                    <a:pos x="258" y="445"/>
                  </a:cxn>
                  <a:cxn ang="0">
                    <a:pos x="247" y="469"/>
                  </a:cxn>
                  <a:cxn ang="0">
                    <a:pos x="239" y="498"/>
                  </a:cxn>
                  <a:cxn ang="0">
                    <a:pos x="244" y="526"/>
                  </a:cxn>
                  <a:cxn ang="0">
                    <a:pos x="249" y="636"/>
                  </a:cxn>
                  <a:cxn ang="0">
                    <a:pos x="225" y="664"/>
                  </a:cxn>
                  <a:cxn ang="0">
                    <a:pos x="192" y="856"/>
                  </a:cxn>
                  <a:cxn ang="0">
                    <a:pos x="171" y="1050"/>
                  </a:cxn>
                  <a:cxn ang="0">
                    <a:pos x="172" y="1080"/>
                  </a:cxn>
                  <a:cxn ang="0">
                    <a:pos x="213" y="1092"/>
                  </a:cxn>
                  <a:cxn ang="0">
                    <a:pos x="193" y="1111"/>
                  </a:cxn>
                  <a:cxn ang="0">
                    <a:pos x="233" y="1134"/>
                  </a:cxn>
                  <a:cxn ang="0">
                    <a:pos x="262" y="1151"/>
                  </a:cxn>
                  <a:cxn ang="0">
                    <a:pos x="167" y="1160"/>
                  </a:cxn>
                  <a:cxn ang="0">
                    <a:pos x="130" y="1155"/>
                  </a:cxn>
                  <a:cxn ang="0">
                    <a:pos x="83" y="1134"/>
                  </a:cxn>
                  <a:cxn ang="0">
                    <a:pos x="50" y="1127"/>
                  </a:cxn>
                  <a:cxn ang="0">
                    <a:pos x="44" y="1105"/>
                  </a:cxn>
                  <a:cxn ang="0">
                    <a:pos x="44" y="1068"/>
                  </a:cxn>
                  <a:cxn ang="0">
                    <a:pos x="38" y="1045"/>
                  </a:cxn>
                  <a:cxn ang="0">
                    <a:pos x="24" y="917"/>
                  </a:cxn>
                  <a:cxn ang="0">
                    <a:pos x="39" y="756"/>
                  </a:cxn>
                  <a:cxn ang="0">
                    <a:pos x="35" y="647"/>
                  </a:cxn>
                  <a:cxn ang="0">
                    <a:pos x="1" y="615"/>
                  </a:cxn>
                  <a:cxn ang="0">
                    <a:pos x="5" y="343"/>
                  </a:cxn>
                  <a:cxn ang="0">
                    <a:pos x="63" y="145"/>
                  </a:cxn>
                </a:cxnLst>
                <a:rect l="0" t="0" r="r" b="b"/>
                <a:pathLst>
                  <a:path w="324" h="1165">
                    <a:moveTo>
                      <a:pt x="63" y="145"/>
                    </a:moveTo>
                    <a:cubicBezTo>
                      <a:pt x="63" y="145"/>
                      <a:pt x="63" y="143"/>
                      <a:pt x="67" y="140"/>
                    </a:cubicBezTo>
                    <a:cubicBezTo>
                      <a:pt x="73" y="135"/>
                      <a:pt x="80" y="124"/>
                      <a:pt x="80" y="124"/>
                    </a:cubicBezTo>
                    <a:cubicBezTo>
                      <a:pt x="80" y="124"/>
                      <a:pt x="91" y="117"/>
                      <a:pt x="95" y="111"/>
                    </a:cubicBezTo>
                    <a:cubicBezTo>
                      <a:pt x="98" y="105"/>
                      <a:pt x="101" y="102"/>
                      <a:pt x="101" y="102"/>
                    </a:cubicBezTo>
                    <a:cubicBezTo>
                      <a:pt x="101" y="102"/>
                      <a:pt x="97" y="94"/>
                      <a:pt x="100" y="83"/>
                    </a:cubicBezTo>
                    <a:cubicBezTo>
                      <a:pt x="103" y="72"/>
                      <a:pt x="101" y="49"/>
                      <a:pt x="117" y="33"/>
                    </a:cubicBezTo>
                    <a:cubicBezTo>
                      <a:pt x="132" y="17"/>
                      <a:pt x="156" y="0"/>
                      <a:pt x="186" y="14"/>
                    </a:cubicBezTo>
                    <a:cubicBezTo>
                      <a:pt x="216" y="28"/>
                      <a:pt x="224" y="51"/>
                      <a:pt x="227" y="58"/>
                    </a:cubicBezTo>
                    <a:cubicBezTo>
                      <a:pt x="230" y="65"/>
                      <a:pt x="235" y="77"/>
                      <a:pt x="233" y="83"/>
                    </a:cubicBezTo>
                    <a:cubicBezTo>
                      <a:pt x="232" y="89"/>
                      <a:pt x="227" y="90"/>
                      <a:pt x="227" y="90"/>
                    </a:cubicBezTo>
                    <a:cubicBezTo>
                      <a:pt x="227" y="90"/>
                      <a:pt x="226" y="100"/>
                      <a:pt x="224" y="104"/>
                    </a:cubicBezTo>
                    <a:cubicBezTo>
                      <a:pt x="221" y="109"/>
                      <a:pt x="217" y="110"/>
                      <a:pt x="217" y="111"/>
                    </a:cubicBezTo>
                    <a:cubicBezTo>
                      <a:pt x="217" y="113"/>
                      <a:pt x="215" y="114"/>
                      <a:pt x="215" y="114"/>
                    </a:cubicBezTo>
                    <a:cubicBezTo>
                      <a:pt x="215" y="114"/>
                      <a:pt x="216" y="119"/>
                      <a:pt x="215" y="122"/>
                    </a:cubicBezTo>
                    <a:cubicBezTo>
                      <a:pt x="213" y="125"/>
                      <a:pt x="211" y="128"/>
                      <a:pt x="211" y="128"/>
                    </a:cubicBezTo>
                    <a:cubicBezTo>
                      <a:pt x="211" y="128"/>
                      <a:pt x="211" y="140"/>
                      <a:pt x="211" y="144"/>
                    </a:cubicBezTo>
                    <a:cubicBezTo>
                      <a:pt x="210" y="147"/>
                      <a:pt x="207" y="149"/>
                      <a:pt x="204" y="149"/>
                    </a:cubicBezTo>
                    <a:cubicBezTo>
                      <a:pt x="201" y="148"/>
                      <a:pt x="201" y="148"/>
                      <a:pt x="200" y="150"/>
                    </a:cubicBezTo>
                    <a:cubicBezTo>
                      <a:pt x="200" y="151"/>
                      <a:pt x="197" y="154"/>
                      <a:pt x="196" y="154"/>
                    </a:cubicBezTo>
                    <a:cubicBezTo>
                      <a:pt x="195" y="154"/>
                      <a:pt x="194" y="157"/>
                      <a:pt x="193" y="158"/>
                    </a:cubicBezTo>
                    <a:cubicBezTo>
                      <a:pt x="192" y="160"/>
                      <a:pt x="186" y="159"/>
                      <a:pt x="184" y="161"/>
                    </a:cubicBezTo>
                    <a:cubicBezTo>
                      <a:pt x="182" y="163"/>
                      <a:pt x="180" y="172"/>
                      <a:pt x="173" y="173"/>
                    </a:cubicBezTo>
                    <a:cubicBezTo>
                      <a:pt x="166" y="174"/>
                      <a:pt x="153" y="166"/>
                      <a:pt x="153" y="166"/>
                    </a:cubicBezTo>
                    <a:cubicBezTo>
                      <a:pt x="153" y="166"/>
                      <a:pt x="159" y="193"/>
                      <a:pt x="161" y="200"/>
                    </a:cubicBezTo>
                    <a:cubicBezTo>
                      <a:pt x="163" y="207"/>
                      <a:pt x="166" y="220"/>
                      <a:pt x="166" y="220"/>
                    </a:cubicBezTo>
                    <a:cubicBezTo>
                      <a:pt x="166" y="220"/>
                      <a:pt x="174" y="231"/>
                      <a:pt x="177" y="239"/>
                    </a:cubicBezTo>
                    <a:cubicBezTo>
                      <a:pt x="180" y="247"/>
                      <a:pt x="183" y="256"/>
                      <a:pt x="183" y="256"/>
                    </a:cubicBezTo>
                    <a:cubicBezTo>
                      <a:pt x="183" y="256"/>
                      <a:pt x="214" y="297"/>
                      <a:pt x="216" y="311"/>
                    </a:cubicBezTo>
                    <a:cubicBezTo>
                      <a:pt x="219" y="325"/>
                      <a:pt x="217" y="357"/>
                      <a:pt x="217" y="357"/>
                    </a:cubicBezTo>
                    <a:cubicBezTo>
                      <a:pt x="217" y="357"/>
                      <a:pt x="219" y="356"/>
                      <a:pt x="221" y="357"/>
                    </a:cubicBezTo>
                    <a:cubicBezTo>
                      <a:pt x="222" y="357"/>
                      <a:pt x="223" y="358"/>
                      <a:pt x="224" y="358"/>
                    </a:cubicBezTo>
                    <a:cubicBezTo>
                      <a:pt x="225" y="358"/>
                      <a:pt x="227" y="359"/>
                      <a:pt x="228" y="358"/>
                    </a:cubicBezTo>
                    <a:cubicBezTo>
                      <a:pt x="231" y="358"/>
                      <a:pt x="240" y="354"/>
                      <a:pt x="251" y="355"/>
                    </a:cubicBezTo>
                    <a:cubicBezTo>
                      <a:pt x="262" y="356"/>
                      <a:pt x="265" y="356"/>
                      <a:pt x="270" y="358"/>
                    </a:cubicBezTo>
                    <a:cubicBezTo>
                      <a:pt x="274" y="360"/>
                      <a:pt x="282" y="362"/>
                      <a:pt x="286" y="363"/>
                    </a:cubicBezTo>
                    <a:cubicBezTo>
                      <a:pt x="291" y="364"/>
                      <a:pt x="293" y="364"/>
                      <a:pt x="293" y="364"/>
                    </a:cubicBezTo>
                    <a:cubicBezTo>
                      <a:pt x="289" y="371"/>
                      <a:pt x="289" y="371"/>
                      <a:pt x="289" y="371"/>
                    </a:cubicBezTo>
                    <a:cubicBezTo>
                      <a:pt x="289" y="371"/>
                      <a:pt x="291" y="371"/>
                      <a:pt x="294" y="372"/>
                    </a:cubicBezTo>
                    <a:cubicBezTo>
                      <a:pt x="296" y="373"/>
                      <a:pt x="300" y="376"/>
                      <a:pt x="295" y="378"/>
                    </a:cubicBezTo>
                    <a:cubicBezTo>
                      <a:pt x="290" y="380"/>
                      <a:pt x="285" y="377"/>
                      <a:pt x="282" y="377"/>
                    </a:cubicBezTo>
                    <a:cubicBezTo>
                      <a:pt x="279" y="377"/>
                      <a:pt x="272" y="381"/>
                      <a:pt x="272" y="381"/>
                    </a:cubicBezTo>
                    <a:cubicBezTo>
                      <a:pt x="272" y="381"/>
                      <a:pt x="261" y="390"/>
                      <a:pt x="257" y="394"/>
                    </a:cubicBezTo>
                    <a:cubicBezTo>
                      <a:pt x="252" y="397"/>
                      <a:pt x="243" y="402"/>
                      <a:pt x="243" y="402"/>
                    </a:cubicBezTo>
                    <a:cubicBezTo>
                      <a:pt x="243" y="402"/>
                      <a:pt x="250" y="403"/>
                      <a:pt x="251" y="403"/>
                    </a:cubicBezTo>
                    <a:cubicBezTo>
                      <a:pt x="253" y="403"/>
                      <a:pt x="261" y="392"/>
                      <a:pt x="268" y="390"/>
                    </a:cubicBezTo>
                    <a:cubicBezTo>
                      <a:pt x="275" y="389"/>
                      <a:pt x="279" y="389"/>
                      <a:pt x="280" y="391"/>
                    </a:cubicBezTo>
                    <a:cubicBezTo>
                      <a:pt x="281" y="392"/>
                      <a:pt x="281" y="394"/>
                      <a:pt x="284" y="396"/>
                    </a:cubicBezTo>
                    <a:cubicBezTo>
                      <a:pt x="288" y="398"/>
                      <a:pt x="296" y="399"/>
                      <a:pt x="301" y="399"/>
                    </a:cubicBezTo>
                    <a:cubicBezTo>
                      <a:pt x="301" y="399"/>
                      <a:pt x="309" y="399"/>
                      <a:pt x="316" y="400"/>
                    </a:cubicBezTo>
                    <a:cubicBezTo>
                      <a:pt x="323" y="400"/>
                      <a:pt x="324" y="403"/>
                      <a:pt x="322" y="405"/>
                    </a:cubicBezTo>
                    <a:cubicBezTo>
                      <a:pt x="321" y="407"/>
                      <a:pt x="315" y="410"/>
                      <a:pt x="313" y="410"/>
                    </a:cubicBezTo>
                    <a:cubicBezTo>
                      <a:pt x="311" y="410"/>
                      <a:pt x="309" y="411"/>
                      <a:pt x="309" y="411"/>
                    </a:cubicBezTo>
                    <a:cubicBezTo>
                      <a:pt x="309" y="411"/>
                      <a:pt x="308" y="415"/>
                      <a:pt x="310" y="418"/>
                    </a:cubicBezTo>
                    <a:cubicBezTo>
                      <a:pt x="311" y="421"/>
                      <a:pt x="308" y="427"/>
                      <a:pt x="307" y="428"/>
                    </a:cubicBezTo>
                    <a:cubicBezTo>
                      <a:pt x="306" y="430"/>
                      <a:pt x="304" y="434"/>
                      <a:pt x="303" y="436"/>
                    </a:cubicBezTo>
                    <a:cubicBezTo>
                      <a:pt x="302" y="439"/>
                      <a:pt x="298" y="439"/>
                      <a:pt x="297" y="442"/>
                    </a:cubicBezTo>
                    <a:cubicBezTo>
                      <a:pt x="295" y="444"/>
                      <a:pt x="291" y="445"/>
                      <a:pt x="290" y="448"/>
                    </a:cubicBezTo>
                    <a:cubicBezTo>
                      <a:pt x="288" y="451"/>
                      <a:pt x="278" y="449"/>
                      <a:pt x="275" y="448"/>
                    </a:cubicBezTo>
                    <a:cubicBezTo>
                      <a:pt x="271" y="446"/>
                      <a:pt x="258" y="445"/>
                      <a:pt x="258" y="445"/>
                    </a:cubicBezTo>
                    <a:cubicBezTo>
                      <a:pt x="258" y="445"/>
                      <a:pt x="257" y="451"/>
                      <a:pt x="256" y="455"/>
                    </a:cubicBezTo>
                    <a:cubicBezTo>
                      <a:pt x="252" y="465"/>
                      <a:pt x="247" y="469"/>
                      <a:pt x="247" y="469"/>
                    </a:cubicBezTo>
                    <a:cubicBezTo>
                      <a:pt x="238" y="470"/>
                      <a:pt x="238" y="470"/>
                      <a:pt x="238" y="470"/>
                    </a:cubicBezTo>
                    <a:cubicBezTo>
                      <a:pt x="239" y="498"/>
                      <a:pt x="239" y="498"/>
                      <a:pt x="239" y="498"/>
                    </a:cubicBezTo>
                    <a:cubicBezTo>
                      <a:pt x="239" y="498"/>
                      <a:pt x="243" y="504"/>
                      <a:pt x="244" y="512"/>
                    </a:cubicBezTo>
                    <a:cubicBezTo>
                      <a:pt x="245" y="520"/>
                      <a:pt x="244" y="526"/>
                      <a:pt x="244" y="526"/>
                    </a:cubicBezTo>
                    <a:cubicBezTo>
                      <a:pt x="244" y="526"/>
                      <a:pt x="249" y="569"/>
                      <a:pt x="249" y="583"/>
                    </a:cubicBezTo>
                    <a:cubicBezTo>
                      <a:pt x="248" y="598"/>
                      <a:pt x="247" y="628"/>
                      <a:pt x="249" y="636"/>
                    </a:cubicBezTo>
                    <a:cubicBezTo>
                      <a:pt x="250" y="644"/>
                      <a:pt x="249" y="659"/>
                      <a:pt x="239" y="661"/>
                    </a:cubicBezTo>
                    <a:cubicBezTo>
                      <a:pt x="229" y="664"/>
                      <a:pt x="225" y="664"/>
                      <a:pt x="225" y="664"/>
                    </a:cubicBezTo>
                    <a:cubicBezTo>
                      <a:pt x="225" y="664"/>
                      <a:pt x="212" y="732"/>
                      <a:pt x="208" y="768"/>
                    </a:cubicBezTo>
                    <a:cubicBezTo>
                      <a:pt x="203" y="804"/>
                      <a:pt x="202" y="827"/>
                      <a:pt x="192" y="856"/>
                    </a:cubicBezTo>
                    <a:cubicBezTo>
                      <a:pt x="182" y="885"/>
                      <a:pt x="189" y="915"/>
                      <a:pt x="182" y="941"/>
                    </a:cubicBezTo>
                    <a:cubicBezTo>
                      <a:pt x="175" y="967"/>
                      <a:pt x="169" y="1036"/>
                      <a:pt x="171" y="1050"/>
                    </a:cubicBezTo>
                    <a:cubicBezTo>
                      <a:pt x="174" y="1065"/>
                      <a:pt x="179" y="1071"/>
                      <a:pt x="176" y="1074"/>
                    </a:cubicBezTo>
                    <a:cubicBezTo>
                      <a:pt x="172" y="1077"/>
                      <a:pt x="172" y="1080"/>
                      <a:pt x="172" y="1080"/>
                    </a:cubicBezTo>
                    <a:cubicBezTo>
                      <a:pt x="172" y="1080"/>
                      <a:pt x="177" y="1083"/>
                      <a:pt x="188" y="1085"/>
                    </a:cubicBezTo>
                    <a:cubicBezTo>
                      <a:pt x="199" y="1086"/>
                      <a:pt x="210" y="1087"/>
                      <a:pt x="213" y="1092"/>
                    </a:cubicBezTo>
                    <a:cubicBezTo>
                      <a:pt x="219" y="1103"/>
                      <a:pt x="204" y="1109"/>
                      <a:pt x="204" y="1109"/>
                    </a:cubicBezTo>
                    <a:cubicBezTo>
                      <a:pt x="193" y="1111"/>
                      <a:pt x="193" y="1111"/>
                      <a:pt x="193" y="1111"/>
                    </a:cubicBezTo>
                    <a:cubicBezTo>
                      <a:pt x="193" y="1111"/>
                      <a:pt x="204" y="1120"/>
                      <a:pt x="208" y="1123"/>
                    </a:cubicBezTo>
                    <a:cubicBezTo>
                      <a:pt x="212" y="1126"/>
                      <a:pt x="226" y="1132"/>
                      <a:pt x="233" y="1134"/>
                    </a:cubicBezTo>
                    <a:cubicBezTo>
                      <a:pt x="241" y="1135"/>
                      <a:pt x="249" y="1134"/>
                      <a:pt x="254" y="1136"/>
                    </a:cubicBezTo>
                    <a:cubicBezTo>
                      <a:pt x="259" y="1138"/>
                      <a:pt x="264" y="1144"/>
                      <a:pt x="262" y="1151"/>
                    </a:cubicBezTo>
                    <a:cubicBezTo>
                      <a:pt x="260" y="1159"/>
                      <a:pt x="249" y="1163"/>
                      <a:pt x="233" y="1164"/>
                    </a:cubicBezTo>
                    <a:cubicBezTo>
                      <a:pt x="216" y="1165"/>
                      <a:pt x="182" y="1162"/>
                      <a:pt x="167" y="1160"/>
                    </a:cubicBezTo>
                    <a:cubicBezTo>
                      <a:pt x="152" y="1157"/>
                      <a:pt x="133" y="1150"/>
                      <a:pt x="133" y="1150"/>
                    </a:cubicBezTo>
                    <a:cubicBezTo>
                      <a:pt x="130" y="1155"/>
                      <a:pt x="130" y="1155"/>
                      <a:pt x="130" y="1155"/>
                    </a:cubicBezTo>
                    <a:cubicBezTo>
                      <a:pt x="130" y="1155"/>
                      <a:pt x="102" y="1154"/>
                      <a:pt x="91" y="1153"/>
                    </a:cubicBezTo>
                    <a:cubicBezTo>
                      <a:pt x="81" y="1151"/>
                      <a:pt x="83" y="1137"/>
                      <a:pt x="83" y="1134"/>
                    </a:cubicBezTo>
                    <a:cubicBezTo>
                      <a:pt x="83" y="1131"/>
                      <a:pt x="82" y="1126"/>
                      <a:pt x="82" y="1126"/>
                    </a:cubicBezTo>
                    <a:cubicBezTo>
                      <a:pt x="82" y="1126"/>
                      <a:pt x="60" y="1127"/>
                      <a:pt x="50" y="1127"/>
                    </a:cubicBezTo>
                    <a:cubicBezTo>
                      <a:pt x="44" y="1127"/>
                      <a:pt x="44" y="1122"/>
                      <a:pt x="44" y="1122"/>
                    </a:cubicBezTo>
                    <a:cubicBezTo>
                      <a:pt x="44" y="1105"/>
                      <a:pt x="44" y="1105"/>
                      <a:pt x="44" y="1105"/>
                    </a:cubicBezTo>
                    <a:cubicBezTo>
                      <a:pt x="44" y="1105"/>
                      <a:pt x="43" y="1096"/>
                      <a:pt x="42" y="1085"/>
                    </a:cubicBezTo>
                    <a:cubicBezTo>
                      <a:pt x="41" y="1074"/>
                      <a:pt x="44" y="1068"/>
                      <a:pt x="44" y="1068"/>
                    </a:cubicBezTo>
                    <a:cubicBezTo>
                      <a:pt x="44" y="1068"/>
                      <a:pt x="37" y="1066"/>
                      <a:pt x="37" y="1062"/>
                    </a:cubicBezTo>
                    <a:cubicBezTo>
                      <a:pt x="38" y="1058"/>
                      <a:pt x="38" y="1045"/>
                      <a:pt x="38" y="1045"/>
                    </a:cubicBezTo>
                    <a:cubicBezTo>
                      <a:pt x="38" y="1045"/>
                      <a:pt x="28" y="1032"/>
                      <a:pt x="23" y="987"/>
                    </a:cubicBezTo>
                    <a:cubicBezTo>
                      <a:pt x="18" y="942"/>
                      <a:pt x="24" y="923"/>
                      <a:pt x="24" y="917"/>
                    </a:cubicBezTo>
                    <a:cubicBezTo>
                      <a:pt x="24" y="911"/>
                      <a:pt x="22" y="853"/>
                      <a:pt x="24" y="828"/>
                    </a:cubicBezTo>
                    <a:cubicBezTo>
                      <a:pt x="27" y="804"/>
                      <a:pt x="39" y="760"/>
                      <a:pt x="39" y="756"/>
                    </a:cubicBezTo>
                    <a:cubicBezTo>
                      <a:pt x="39" y="752"/>
                      <a:pt x="38" y="731"/>
                      <a:pt x="39" y="710"/>
                    </a:cubicBezTo>
                    <a:cubicBezTo>
                      <a:pt x="40" y="689"/>
                      <a:pt x="36" y="654"/>
                      <a:pt x="35" y="647"/>
                    </a:cubicBezTo>
                    <a:cubicBezTo>
                      <a:pt x="34" y="641"/>
                      <a:pt x="32" y="628"/>
                      <a:pt x="32" y="628"/>
                    </a:cubicBezTo>
                    <a:cubicBezTo>
                      <a:pt x="32" y="628"/>
                      <a:pt x="1" y="621"/>
                      <a:pt x="1" y="615"/>
                    </a:cubicBezTo>
                    <a:cubicBezTo>
                      <a:pt x="0" y="608"/>
                      <a:pt x="4" y="551"/>
                      <a:pt x="6" y="511"/>
                    </a:cubicBezTo>
                    <a:cubicBezTo>
                      <a:pt x="8" y="472"/>
                      <a:pt x="6" y="405"/>
                      <a:pt x="5" y="343"/>
                    </a:cubicBezTo>
                    <a:cubicBezTo>
                      <a:pt x="3" y="281"/>
                      <a:pt x="7" y="229"/>
                      <a:pt x="18" y="206"/>
                    </a:cubicBezTo>
                    <a:cubicBezTo>
                      <a:pt x="32" y="174"/>
                      <a:pt x="63" y="145"/>
                      <a:pt x="63" y="145"/>
                    </a:cubicBezTo>
                    <a:close/>
                  </a:path>
                </a:pathLst>
              </a:custGeom>
              <a:gradFill flip="none" rotWithShape="1">
                <a:gsLst>
                  <a:gs pos="0">
                    <a:schemeClr val="accent3">
                      <a:alpha val="65000"/>
                    </a:schemeClr>
                  </a:gs>
                  <a:gs pos="100000">
                    <a:srgbClr val="FFFFFF"/>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4"/>
              <p:cNvSpPr>
                <a:spLocks/>
              </p:cNvSpPr>
              <p:nvPr/>
            </p:nvSpPr>
            <p:spPr bwMode="black">
              <a:xfrm>
                <a:off x="5638799" y="3895725"/>
                <a:ext cx="150813" cy="142875"/>
              </a:xfrm>
              <a:custGeom>
                <a:avLst/>
                <a:gdLst/>
                <a:ahLst/>
                <a:cxnLst>
                  <a:cxn ang="0">
                    <a:pos x="0" y="8"/>
                  </a:cxn>
                  <a:cxn ang="0">
                    <a:pos x="3" y="1"/>
                  </a:cxn>
                  <a:cxn ang="0">
                    <a:pos x="29" y="7"/>
                  </a:cxn>
                  <a:cxn ang="0">
                    <a:pos x="69" y="41"/>
                  </a:cxn>
                  <a:cxn ang="0">
                    <a:pos x="84" y="72"/>
                  </a:cxn>
                  <a:cxn ang="0">
                    <a:pos x="77" y="81"/>
                  </a:cxn>
                  <a:cxn ang="0">
                    <a:pos x="51" y="32"/>
                  </a:cxn>
                  <a:cxn ang="0">
                    <a:pos x="15" y="9"/>
                  </a:cxn>
                  <a:cxn ang="0">
                    <a:pos x="0" y="8"/>
                  </a:cxn>
                </a:cxnLst>
                <a:rect l="0" t="0" r="r" b="b"/>
                <a:pathLst>
                  <a:path w="85" h="81">
                    <a:moveTo>
                      <a:pt x="0" y="8"/>
                    </a:moveTo>
                    <a:cubicBezTo>
                      <a:pt x="0" y="8"/>
                      <a:pt x="3" y="3"/>
                      <a:pt x="3" y="1"/>
                    </a:cubicBezTo>
                    <a:cubicBezTo>
                      <a:pt x="4" y="0"/>
                      <a:pt x="20" y="2"/>
                      <a:pt x="29" y="7"/>
                    </a:cubicBezTo>
                    <a:cubicBezTo>
                      <a:pt x="41" y="14"/>
                      <a:pt x="62" y="31"/>
                      <a:pt x="69" y="41"/>
                    </a:cubicBezTo>
                    <a:cubicBezTo>
                      <a:pt x="76" y="52"/>
                      <a:pt x="85" y="65"/>
                      <a:pt x="84" y="72"/>
                    </a:cubicBezTo>
                    <a:cubicBezTo>
                      <a:pt x="82" y="78"/>
                      <a:pt x="77" y="81"/>
                      <a:pt x="77" y="81"/>
                    </a:cubicBezTo>
                    <a:cubicBezTo>
                      <a:pt x="77" y="81"/>
                      <a:pt x="61" y="43"/>
                      <a:pt x="51" y="32"/>
                    </a:cubicBezTo>
                    <a:cubicBezTo>
                      <a:pt x="42" y="20"/>
                      <a:pt x="24" y="11"/>
                      <a:pt x="15" y="9"/>
                    </a:cubicBezTo>
                    <a:cubicBezTo>
                      <a:pt x="6" y="7"/>
                      <a:pt x="0" y="8"/>
                      <a:pt x="0" y="8"/>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5"/>
              <p:cNvSpPr>
                <a:spLocks/>
              </p:cNvSpPr>
              <p:nvPr/>
            </p:nvSpPr>
            <p:spPr bwMode="black">
              <a:xfrm>
                <a:off x="5938837" y="4402138"/>
                <a:ext cx="30163" cy="96837"/>
              </a:xfrm>
              <a:custGeom>
                <a:avLst/>
                <a:gdLst/>
                <a:ahLst/>
                <a:cxnLst>
                  <a:cxn ang="0">
                    <a:pos x="0" y="1"/>
                  </a:cxn>
                  <a:cxn ang="0">
                    <a:pos x="7" y="4"/>
                  </a:cxn>
                  <a:cxn ang="0">
                    <a:pos x="16" y="35"/>
                  </a:cxn>
                  <a:cxn ang="0">
                    <a:pos x="11" y="54"/>
                  </a:cxn>
                  <a:cxn ang="0">
                    <a:pos x="6" y="55"/>
                  </a:cxn>
                  <a:cxn ang="0">
                    <a:pos x="9" y="16"/>
                  </a:cxn>
                  <a:cxn ang="0">
                    <a:pos x="0" y="1"/>
                  </a:cxn>
                </a:cxnLst>
                <a:rect l="0" t="0" r="r" b="b"/>
                <a:pathLst>
                  <a:path w="17" h="55">
                    <a:moveTo>
                      <a:pt x="0" y="1"/>
                    </a:moveTo>
                    <a:cubicBezTo>
                      <a:pt x="0" y="1"/>
                      <a:pt x="4" y="1"/>
                      <a:pt x="7" y="4"/>
                    </a:cubicBezTo>
                    <a:cubicBezTo>
                      <a:pt x="11" y="7"/>
                      <a:pt x="17" y="22"/>
                      <a:pt x="16" y="35"/>
                    </a:cubicBezTo>
                    <a:cubicBezTo>
                      <a:pt x="15" y="48"/>
                      <a:pt x="12" y="54"/>
                      <a:pt x="11" y="54"/>
                    </a:cubicBezTo>
                    <a:cubicBezTo>
                      <a:pt x="9" y="55"/>
                      <a:pt x="6" y="55"/>
                      <a:pt x="6" y="55"/>
                    </a:cubicBezTo>
                    <a:cubicBezTo>
                      <a:pt x="6" y="55"/>
                      <a:pt x="13" y="32"/>
                      <a:pt x="9" y="16"/>
                    </a:cubicBezTo>
                    <a:cubicBezTo>
                      <a:pt x="5" y="0"/>
                      <a:pt x="0" y="1"/>
                      <a:pt x="0"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6"/>
              <p:cNvSpPr>
                <a:spLocks/>
              </p:cNvSpPr>
              <p:nvPr/>
            </p:nvSpPr>
            <p:spPr bwMode="black">
              <a:xfrm>
                <a:off x="5889624" y="4321175"/>
                <a:ext cx="15875" cy="73025"/>
              </a:xfrm>
              <a:custGeom>
                <a:avLst/>
                <a:gdLst/>
                <a:ahLst/>
                <a:cxnLst>
                  <a:cxn ang="0">
                    <a:pos x="1" y="1"/>
                  </a:cxn>
                  <a:cxn ang="0">
                    <a:pos x="1" y="26"/>
                  </a:cxn>
                  <a:cxn ang="0">
                    <a:pos x="0" y="41"/>
                  </a:cxn>
                  <a:cxn ang="0">
                    <a:pos x="5" y="41"/>
                  </a:cxn>
                  <a:cxn ang="0">
                    <a:pos x="8" y="14"/>
                  </a:cxn>
                  <a:cxn ang="0">
                    <a:pos x="5" y="1"/>
                  </a:cxn>
                  <a:cxn ang="0">
                    <a:pos x="1" y="1"/>
                  </a:cxn>
                </a:cxnLst>
                <a:rect l="0" t="0" r="r" b="b"/>
                <a:pathLst>
                  <a:path w="9" h="41">
                    <a:moveTo>
                      <a:pt x="1" y="1"/>
                    </a:moveTo>
                    <a:cubicBezTo>
                      <a:pt x="1" y="1"/>
                      <a:pt x="1" y="21"/>
                      <a:pt x="1" y="26"/>
                    </a:cubicBezTo>
                    <a:cubicBezTo>
                      <a:pt x="0" y="32"/>
                      <a:pt x="0" y="41"/>
                      <a:pt x="0" y="41"/>
                    </a:cubicBezTo>
                    <a:cubicBezTo>
                      <a:pt x="5" y="41"/>
                      <a:pt x="5" y="41"/>
                      <a:pt x="5" y="41"/>
                    </a:cubicBezTo>
                    <a:cubicBezTo>
                      <a:pt x="5" y="41"/>
                      <a:pt x="9" y="25"/>
                      <a:pt x="8" y="14"/>
                    </a:cubicBezTo>
                    <a:cubicBezTo>
                      <a:pt x="7" y="4"/>
                      <a:pt x="7" y="1"/>
                      <a:pt x="5" y="1"/>
                    </a:cubicBezTo>
                    <a:cubicBezTo>
                      <a:pt x="4" y="0"/>
                      <a:pt x="1" y="1"/>
                      <a:pt x="1" y="1"/>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p:cNvGrpSpPr/>
          <p:nvPr/>
        </p:nvGrpSpPr>
        <p:grpSpPr>
          <a:xfrm>
            <a:off x="3123447" y="1563689"/>
            <a:ext cx="2593521" cy="4789610"/>
            <a:chOff x="3123447" y="1563689"/>
            <a:chExt cx="2593521" cy="4789610"/>
          </a:xfrm>
        </p:grpSpPr>
        <p:grpSp>
          <p:nvGrpSpPr>
            <p:cNvPr id="28" name="Group 27"/>
            <p:cNvGrpSpPr/>
            <p:nvPr/>
          </p:nvGrpSpPr>
          <p:grpSpPr>
            <a:xfrm>
              <a:off x="3123447" y="1563689"/>
              <a:ext cx="2593521" cy="4789610"/>
              <a:chOff x="3123447" y="1563689"/>
              <a:chExt cx="2593521" cy="4789610"/>
            </a:xfrm>
          </p:grpSpPr>
          <p:sp>
            <p:nvSpPr>
              <p:cNvPr id="30" name="&quot;GLASS&quot;; Transparent to White Linear; Reflection; Stroke"/>
              <p:cNvSpPr/>
              <p:nvPr/>
            </p:nvSpPr>
            <p:spPr bwMode="auto">
              <a:xfrm>
                <a:off x="3123447" y="1563689"/>
                <a:ext cx="2593521" cy="4789610"/>
              </a:xfrm>
              <a:prstGeom prst="roundRect">
                <a:avLst>
                  <a:gd name="adj" fmla="val 0"/>
                </a:avLst>
              </a:prstGeom>
              <a:gradFill flip="none" rotWithShape="1">
                <a:gsLst>
                  <a:gs pos="0">
                    <a:srgbClr val="021B84"/>
                  </a:gs>
                  <a:gs pos="39999">
                    <a:srgbClr val="0070C0"/>
                  </a:gs>
                  <a:gs pos="70000">
                    <a:srgbClr val="00B0F0"/>
                  </a:gs>
                  <a:gs pos="100000">
                    <a:srgbClr val="FFFFFF"/>
                  </a:gs>
                </a:gsLst>
                <a:lin ang="5400000" scaled="1"/>
                <a:tileRect/>
              </a:gradFill>
              <a:ln w="190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indent="-227197" defTabSz="1096963" fontAlgn="base">
                  <a:lnSpc>
                    <a:spcPct val="90000"/>
                  </a:lnSpc>
                  <a:spcBef>
                    <a:spcPct val="0"/>
                  </a:spcBef>
                  <a:spcAft>
                    <a:spcPct val="0"/>
                  </a:spcAft>
                  <a:buSzPct val="70000"/>
                  <a:buBlip>
                    <a:blip r:embed="rId3"/>
                  </a:buBlip>
                  <a:defRPr/>
                </a:pPr>
                <a:endParaRPr lang="en-US" altLang="zh-CN" sz="2200" dirty="0" smtClean="0">
                  <a:solidFill>
                    <a:srgbClr val="000000"/>
                  </a:solidFill>
                  <a:latin typeface="Segoe UI" pitchFamily="34" charset="0"/>
                  <a:ea typeface="Segoe UI" pitchFamily="34" charset="0"/>
                  <a:cs typeface="Segoe UI" pitchFamily="34" charset="0"/>
                </a:endParaRPr>
              </a:p>
            </p:txBody>
          </p:sp>
          <p:sp>
            <p:nvSpPr>
              <p:cNvPr id="31" name="Rectangle 30"/>
              <p:cNvSpPr/>
              <p:nvPr/>
            </p:nvSpPr>
            <p:spPr>
              <a:xfrm>
                <a:off x="3124201" y="1666875"/>
                <a:ext cx="2590800" cy="929485"/>
              </a:xfrm>
              <a:prstGeom prst="rect">
                <a:avLst/>
              </a:prstGeom>
            </p:spPr>
            <p:txBody>
              <a:bodyPr wrap="square" anchor="ctr" anchorCtr="0">
                <a:spAutoFit/>
              </a:bodyPr>
              <a:lstStyle/>
              <a:p>
                <a:pPr algn="ctr">
                  <a:lnSpc>
                    <a:spcPct val="85000"/>
                  </a:lnSpc>
                </a:pP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Make It</a:t>
                </a:r>
                <a:b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en-US" sz="3200" i="1" spc="-15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Easier</a:t>
                </a:r>
              </a:p>
            </p:txBody>
          </p:sp>
        </p:grpSp>
        <p:sp>
          <p:nvSpPr>
            <p:cNvPr id="29" name="Freeform 6"/>
            <p:cNvSpPr>
              <a:spLocks noEditPoints="1"/>
            </p:cNvSpPr>
            <p:nvPr/>
          </p:nvSpPr>
          <p:spPr bwMode="invGray">
            <a:xfrm>
              <a:off x="3886200" y="3270137"/>
              <a:ext cx="1030221" cy="2846621"/>
            </a:xfrm>
            <a:custGeom>
              <a:avLst/>
              <a:gdLst/>
              <a:ahLst/>
              <a:cxnLst>
                <a:cxn ang="0">
                  <a:pos x="447" y="304"/>
                </a:cxn>
                <a:cxn ang="0">
                  <a:pos x="392" y="249"/>
                </a:cxn>
                <a:cxn ang="0">
                  <a:pos x="334" y="227"/>
                </a:cxn>
                <a:cxn ang="0">
                  <a:pos x="279" y="209"/>
                </a:cxn>
                <a:cxn ang="0">
                  <a:pos x="257" y="185"/>
                </a:cxn>
                <a:cxn ang="0">
                  <a:pos x="274" y="120"/>
                </a:cxn>
                <a:cxn ang="0">
                  <a:pos x="266" y="78"/>
                </a:cxn>
                <a:cxn ang="0">
                  <a:pos x="266" y="67"/>
                </a:cxn>
                <a:cxn ang="0">
                  <a:pos x="262" y="44"/>
                </a:cxn>
                <a:cxn ang="0">
                  <a:pos x="224" y="13"/>
                </a:cxn>
                <a:cxn ang="0">
                  <a:pos x="203" y="4"/>
                </a:cxn>
                <a:cxn ang="0">
                  <a:pos x="175" y="0"/>
                </a:cxn>
                <a:cxn ang="0">
                  <a:pos x="150" y="8"/>
                </a:cxn>
                <a:cxn ang="0">
                  <a:pos x="120" y="35"/>
                </a:cxn>
                <a:cxn ang="0">
                  <a:pos x="110" y="58"/>
                </a:cxn>
                <a:cxn ang="0">
                  <a:pos x="110" y="58"/>
                </a:cxn>
                <a:cxn ang="0">
                  <a:pos x="110" y="62"/>
                </a:cxn>
                <a:cxn ang="0">
                  <a:pos x="108" y="76"/>
                </a:cxn>
                <a:cxn ang="0">
                  <a:pos x="111" y="111"/>
                </a:cxn>
                <a:cxn ang="0">
                  <a:pos x="126" y="181"/>
                </a:cxn>
                <a:cxn ang="0">
                  <a:pos x="157" y="234"/>
                </a:cxn>
                <a:cxn ang="0">
                  <a:pos x="133" y="277"/>
                </a:cxn>
                <a:cxn ang="0">
                  <a:pos x="70" y="329"/>
                </a:cxn>
                <a:cxn ang="0">
                  <a:pos x="60" y="402"/>
                </a:cxn>
                <a:cxn ang="0">
                  <a:pos x="35" y="569"/>
                </a:cxn>
                <a:cxn ang="0">
                  <a:pos x="29" y="658"/>
                </a:cxn>
                <a:cxn ang="0">
                  <a:pos x="22" y="772"/>
                </a:cxn>
                <a:cxn ang="0">
                  <a:pos x="2" y="874"/>
                </a:cxn>
                <a:cxn ang="0">
                  <a:pos x="32" y="924"/>
                </a:cxn>
                <a:cxn ang="0">
                  <a:pos x="60" y="920"/>
                </a:cxn>
                <a:cxn ang="0">
                  <a:pos x="103" y="1269"/>
                </a:cxn>
                <a:cxn ang="0">
                  <a:pos x="120" y="1468"/>
                </a:cxn>
                <a:cxn ang="0">
                  <a:pos x="84" y="1502"/>
                </a:cxn>
                <a:cxn ang="0">
                  <a:pos x="58" y="1530"/>
                </a:cxn>
                <a:cxn ang="0">
                  <a:pos x="118" y="1549"/>
                </a:cxn>
                <a:cxn ang="0">
                  <a:pos x="198" y="1524"/>
                </a:cxn>
                <a:cxn ang="0">
                  <a:pos x="243" y="1485"/>
                </a:cxn>
                <a:cxn ang="0">
                  <a:pos x="257" y="1501"/>
                </a:cxn>
                <a:cxn ang="0">
                  <a:pos x="243" y="1542"/>
                </a:cxn>
                <a:cxn ang="0">
                  <a:pos x="234" y="1567"/>
                </a:cxn>
                <a:cxn ang="0">
                  <a:pos x="342" y="1554"/>
                </a:cxn>
                <a:cxn ang="0">
                  <a:pos x="350" y="1500"/>
                </a:cxn>
                <a:cxn ang="0">
                  <a:pos x="376" y="1249"/>
                </a:cxn>
                <a:cxn ang="0">
                  <a:pos x="369" y="947"/>
                </a:cxn>
                <a:cxn ang="0">
                  <a:pos x="370" y="720"/>
                </a:cxn>
                <a:cxn ang="0">
                  <a:pos x="438" y="671"/>
                </a:cxn>
                <a:cxn ang="0">
                  <a:pos x="500" y="627"/>
                </a:cxn>
                <a:cxn ang="0">
                  <a:pos x="559" y="553"/>
                </a:cxn>
                <a:cxn ang="0">
                  <a:pos x="556" y="431"/>
                </a:cxn>
                <a:cxn ang="0">
                  <a:pos x="441" y="549"/>
                </a:cxn>
                <a:cxn ang="0">
                  <a:pos x="420" y="603"/>
                </a:cxn>
                <a:cxn ang="0">
                  <a:pos x="376" y="654"/>
                </a:cxn>
                <a:cxn ang="0">
                  <a:pos x="339" y="621"/>
                </a:cxn>
                <a:cxn ang="0">
                  <a:pos x="417" y="544"/>
                </a:cxn>
                <a:cxn ang="0">
                  <a:pos x="449" y="491"/>
                </a:cxn>
                <a:cxn ang="0">
                  <a:pos x="463" y="519"/>
                </a:cxn>
              </a:cxnLst>
              <a:rect l="0" t="0" r="r" b="b"/>
              <a:pathLst>
                <a:path w="581" h="1585">
                  <a:moveTo>
                    <a:pt x="556" y="431"/>
                  </a:moveTo>
                  <a:cubicBezTo>
                    <a:pt x="553" y="427"/>
                    <a:pt x="529" y="394"/>
                    <a:pt x="487" y="350"/>
                  </a:cubicBezTo>
                  <a:cubicBezTo>
                    <a:pt x="484" y="348"/>
                    <a:pt x="460" y="322"/>
                    <a:pt x="447" y="304"/>
                  </a:cubicBezTo>
                  <a:cubicBezTo>
                    <a:pt x="444" y="300"/>
                    <a:pt x="437" y="286"/>
                    <a:pt x="426" y="276"/>
                  </a:cubicBezTo>
                  <a:cubicBezTo>
                    <a:pt x="422" y="272"/>
                    <a:pt x="422" y="270"/>
                    <a:pt x="411" y="262"/>
                  </a:cubicBezTo>
                  <a:cubicBezTo>
                    <a:pt x="408" y="258"/>
                    <a:pt x="396" y="251"/>
                    <a:pt x="392" y="249"/>
                  </a:cubicBezTo>
                  <a:cubicBezTo>
                    <a:pt x="388" y="247"/>
                    <a:pt x="392" y="246"/>
                    <a:pt x="376" y="243"/>
                  </a:cubicBezTo>
                  <a:cubicBezTo>
                    <a:pt x="369" y="241"/>
                    <a:pt x="358" y="237"/>
                    <a:pt x="354" y="235"/>
                  </a:cubicBezTo>
                  <a:cubicBezTo>
                    <a:pt x="349" y="233"/>
                    <a:pt x="346" y="228"/>
                    <a:pt x="334" y="227"/>
                  </a:cubicBezTo>
                  <a:cubicBezTo>
                    <a:pt x="313" y="224"/>
                    <a:pt x="323" y="222"/>
                    <a:pt x="311" y="220"/>
                  </a:cubicBezTo>
                  <a:cubicBezTo>
                    <a:pt x="302" y="219"/>
                    <a:pt x="298" y="217"/>
                    <a:pt x="295" y="216"/>
                  </a:cubicBezTo>
                  <a:cubicBezTo>
                    <a:pt x="292" y="214"/>
                    <a:pt x="290" y="219"/>
                    <a:pt x="279" y="209"/>
                  </a:cubicBezTo>
                  <a:cubicBezTo>
                    <a:pt x="275" y="206"/>
                    <a:pt x="274" y="205"/>
                    <a:pt x="271" y="205"/>
                  </a:cubicBezTo>
                  <a:cubicBezTo>
                    <a:pt x="270" y="205"/>
                    <a:pt x="269" y="203"/>
                    <a:pt x="265" y="199"/>
                  </a:cubicBezTo>
                  <a:cubicBezTo>
                    <a:pt x="262" y="194"/>
                    <a:pt x="260" y="190"/>
                    <a:pt x="257" y="185"/>
                  </a:cubicBezTo>
                  <a:cubicBezTo>
                    <a:pt x="255" y="182"/>
                    <a:pt x="254" y="189"/>
                    <a:pt x="254" y="168"/>
                  </a:cubicBezTo>
                  <a:cubicBezTo>
                    <a:pt x="254" y="155"/>
                    <a:pt x="253" y="164"/>
                    <a:pt x="260" y="159"/>
                  </a:cubicBezTo>
                  <a:cubicBezTo>
                    <a:pt x="266" y="153"/>
                    <a:pt x="267" y="148"/>
                    <a:pt x="274" y="120"/>
                  </a:cubicBezTo>
                  <a:cubicBezTo>
                    <a:pt x="275" y="115"/>
                    <a:pt x="277" y="100"/>
                    <a:pt x="268" y="99"/>
                  </a:cubicBezTo>
                  <a:cubicBezTo>
                    <a:pt x="265" y="98"/>
                    <a:pt x="266" y="98"/>
                    <a:pt x="267" y="92"/>
                  </a:cubicBezTo>
                  <a:cubicBezTo>
                    <a:pt x="267" y="86"/>
                    <a:pt x="266" y="80"/>
                    <a:pt x="266" y="78"/>
                  </a:cubicBezTo>
                  <a:cubicBezTo>
                    <a:pt x="267" y="79"/>
                    <a:pt x="266" y="76"/>
                    <a:pt x="268" y="79"/>
                  </a:cubicBezTo>
                  <a:cubicBezTo>
                    <a:pt x="267" y="77"/>
                    <a:pt x="267" y="76"/>
                    <a:pt x="266" y="75"/>
                  </a:cubicBezTo>
                  <a:cubicBezTo>
                    <a:pt x="265" y="73"/>
                    <a:pt x="267" y="72"/>
                    <a:pt x="266" y="67"/>
                  </a:cubicBezTo>
                  <a:cubicBezTo>
                    <a:pt x="264" y="62"/>
                    <a:pt x="265" y="54"/>
                    <a:pt x="262" y="48"/>
                  </a:cubicBezTo>
                  <a:cubicBezTo>
                    <a:pt x="263" y="49"/>
                    <a:pt x="262" y="49"/>
                    <a:pt x="264" y="50"/>
                  </a:cubicBezTo>
                  <a:cubicBezTo>
                    <a:pt x="264" y="49"/>
                    <a:pt x="263" y="48"/>
                    <a:pt x="262" y="44"/>
                  </a:cubicBezTo>
                  <a:cubicBezTo>
                    <a:pt x="260" y="41"/>
                    <a:pt x="261" y="36"/>
                    <a:pt x="241" y="22"/>
                  </a:cubicBezTo>
                  <a:cubicBezTo>
                    <a:pt x="240" y="21"/>
                    <a:pt x="239" y="19"/>
                    <a:pt x="236" y="18"/>
                  </a:cubicBezTo>
                  <a:cubicBezTo>
                    <a:pt x="233" y="18"/>
                    <a:pt x="224" y="14"/>
                    <a:pt x="224" y="13"/>
                  </a:cubicBezTo>
                  <a:cubicBezTo>
                    <a:pt x="223" y="12"/>
                    <a:pt x="222" y="10"/>
                    <a:pt x="219" y="9"/>
                  </a:cubicBezTo>
                  <a:cubicBezTo>
                    <a:pt x="216" y="8"/>
                    <a:pt x="212" y="8"/>
                    <a:pt x="210" y="7"/>
                  </a:cubicBezTo>
                  <a:cubicBezTo>
                    <a:pt x="207" y="7"/>
                    <a:pt x="207" y="4"/>
                    <a:pt x="203" y="4"/>
                  </a:cubicBezTo>
                  <a:cubicBezTo>
                    <a:pt x="199" y="5"/>
                    <a:pt x="199" y="3"/>
                    <a:pt x="197" y="3"/>
                  </a:cubicBezTo>
                  <a:cubicBezTo>
                    <a:pt x="194" y="3"/>
                    <a:pt x="191" y="0"/>
                    <a:pt x="186" y="1"/>
                  </a:cubicBezTo>
                  <a:cubicBezTo>
                    <a:pt x="182" y="3"/>
                    <a:pt x="177" y="0"/>
                    <a:pt x="175" y="0"/>
                  </a:cubicBezTo>
                  <a:cubicBezTo>
                    <a:pt x="173" y="0"/>
                    <a:pt x="170" y="2"/>
                    <a:pt x="168" y="4"/>
                  </a:cubicBezTo>
                  <a:cubicBezTo>
                    <a:pt x="166" y="6"/>
                    <a:pt x="165" y="8"/>
                    <a:pt x="162" y="7"/>
                  </a:cubicBezTo>
                  <a:cubicBezTo>
                    <a:pt x="159" y="5"/>
                    <a:pt x="153" y="6"/>
                    <a:pt x="150" y="8"/>
                  </a:cubicBezTo>
                  <a:cubicBezTo>
                    <a:pt x="149" y="9"/>
                    <a:pt x="141" y="13"/>
                    <a:pt x="138" y="16"/>
                  </a:cubicBezTo>
                  <a:cubicBezTo>
                    <a:pt x="134" y="20"/>
                    <a:pt x="143" y="14"/>
                    <a:pt x="133" y="22"/>
                  </a:cubicBezTo>
                  <a:cubicBezTo>
                    <a:pt x="123" y="29"/>
                    <a:pt x="122" y="33"/>
                    <a:pt x="120" y="35"/>
                  </a:cubicBezTo>
                  <a:cubicBezTo>
                    <a:pt x="118" y="38"/>
                    <a:pt x="112" y="47"/>
                    <a:pt x="111" y="51"/>
                  </a:cubicBezTo>
                  <a:cubicBezTo>
                    <a:pt x="110" y="53"/>
                    <a:pt x="110" y="57"/>
                    <a:pt x="108" y="61"/>
                  </a:cubicBezTo>
                  <a:cubicBezTo>
                    <a:pt x="109" y="60"/>
                    <a:pt x="110" y="59"/>
                    <a:pt x="110" y="58"/>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10" y="59"/>
                    <a:pt x="109" y="62"/>
                    <a:pt x="108" y="64"/>
                  </a:cubicBezTo>
                  <a:cubicBezTo>
                    <a:pt x="109" y="63"/>
                    <a:pt x="110" y="62"/>
                    <a:pt x="110" y="62"/>
                  </a:cubicBezTo>
                  <a:cubicBezTo>
                    <a:pt x="110" y="62"/>
                    <a:pt x="109" y="70"/>
                    <a:pt x="107" y="72"/>
                  </a:cubicBezTo>
                  <a:cubicBezTo>
                    <a:pt x="107" y="71"/>
                    <a:pt x="110" y="70"/>
                    <a:pt x="110" y="70"/>
                  </a:cubicBezTo>
                  <a:cubicBezTo>
                    <a:pt x="110" y="70"/>
                    <a:pt x="108" y="72"/>
                    <a:pt x="108" y="76"/>
                  </a:cubicBezTo>
                  <a:cubicBezTo>
                    <a:pt x="108" y="79"/>
                    <a:pt x="109" y="83"/>
                    <a:pt x="109" y="86"/>
                  </a:cubicBezTo>
                  <a:cubicBezTo>
                    <a:pt x="111" y="84"/>
                    <a:pt x="113" y="102"/>
                    <a:pt x="113" y="104"/>
                  </a:cubicBezTo>
                  <a:cubicBezTo>
                    <a:pt x="114" y="109"/>
                    <a:pt x="109" y="106"/>
                    <a:pt x="111" y="111"/>
                  </a:cubicBezTo>
                  <a:cubicBezTo>
                    <a:pt x="112" y="116"/>
                    <a:pt x="113" y="128"/>
                    <a:pt x="114" y="132"/>
                  </a:cubicBezTo>
                  <a:cubicBezTo>
                    <a:pt x="116" y="136"/>
                    <a:pt x="115" y="138"/>
                    <a:pt x="115" y="143"/>
                  </a:cubicBezTo>
                  <a:cubicBezTo>
                    <a:pt x="116" y="149"/>
                    <a:pt x="121" y="172"/>
                    <a:pt x="126" y="181"/>
                  </a:cubicBezTo>
                  <a:cubicBezTo>
                    <a:pt x="127" y="185"/>
                    <a:pt x="132" y="199"/>
                    <a:pt x="154" y="220"/>
                  </a:cubicBezTo>
                  <a:cubicBezTo>
                    <a:pt x="157" y="223"/>
                    <a:pt x="158" y="224"/>
                    <a:pt x="159" y="227"/>
                  </a:cubicBezTo>
                  <a:cubicBezTo>
                    <a:pt x="159" y="229"/>
                    <a:pt x="157" y="227"/>
                    <a:pt x="157" y="234"/>
                  </a:cubicBezTo>
                  <a:cubicBezTo>
                    <a:pt x="158" y="241"/>
                    <a:pt x="159" y="246"/>
                    <a:pt x="159" y="251"/>
                  </a:cubicBezTo>
                  <a:cubicBezTo>
                    <a:pt x="159" y="256"/>
                    <a:pt x="160" y="256"/>
                    <a:pt x="155" y="258"/>
                  </a:cubicBezTo>
                  <a:cubicBezTo>
                    <a:pt x="151" y="261"/>
                    <a:pt x="140" y="268"/>
                    <a:pt x="133" y="277"/>
                  </a:cubicBezTo>
                  <a:cubicBezTo>
                    <a:pt x="131" y="280"/>
                    <a:pt x="114" y="284"/>
                    <a:pt x="103" y="296"/>
                  </a:cubicBezTo>
                  <a:cubicBezTo>
                    <a:pt x="101" y="298"/>
                    <a:pt x="90" y="306"/>
                    <a:pt x="84" y="311"/>
                  </a:cubicBezTo>
                  <a:cubicBezTo>
                    <a:pt x="81" y="313"/>
                    <a:pt x="72" y="324"/>
                    <a:pt x="70" y="329"/>
                  </a:cubicBezTo>
                  <a:cubicBezTo>
                    <a:pt x="68" y="335"/>
                    <a:pt x="65" y="352"/>
                    <a:pt x="61" y="363"/>
                  </a:cubicBezTo>
                  <a:cubicBezTo>
                    <a:pt x="60" y="366"/>
                    <a:pt x="59" y="367"/>
                    <a:pt x="59" y="374"/>
                  </a:cubicBezTo>
                  <a:cubicBezTo>
                    <a:pt x="60" y="380"/>
                    <a:pt x="60" y="395"/>
                    <a:pt x="60" y="402"/>
                  </a:cubicBezTo>
                  <a:cubicBezTo>
                    <a:pt x="61" y="408"/>
                    <a:pt x="62" y="408"/>
                    <a:pt x="59" y="416"/>
                  </a:cubicBezTo>
                  <a:cubicBezTo>
                    <a:pt x="57" y="424"/>
                    <a:pt x="44" y="489"/>
                    <a:pt x="43" y="496"/>
                  </a:cubicBezTo>
                  <a:cubicBezTo>
                    <a:pt x="42" y="503"/>
                    <a:pt x="35" y="530"/>
                    <a:pt x="35" y="569"/>
                  </a:cubicBezTo>
                  <a:cubicBezTo>
                    <a:pt x="34" y="590"/>
                    <a:pt x="34" y="591"/>
                    <a:pt x="32" y="605"/>
                  </a:cubicBezTo>
                  <a:cubicBezTo>
                    <a:pt x="32" y="610"/>
                    <a:pt x="33" y="637"/>
                    <a:pt x="33" y="643"/>
                  </a:cubicBezTo>
                  <a:cubicBezTo>
                    <a:pt x="33" y="652"/>
                    <a:pt x="31" y="646"/>
                    <a:pt x="29" y="658"/>
                  </a:cubicBezTo>
                  <a:cubicBezTo>
                    <a:pt x="28" y="663"/>
                    <a:pt x="19" y="686"/>
                    <a:pt x="20" y="730"/>
                  </a:cubicBezTo>
                  <a:cubicBezTo>
                    <a:pt x="20" y="733"/>
                    <a:pt x="18" y="740"/>
                    <a:pt x="21" y="753"/>
                  </a:cubicBezTo>
                  <a:cubicBezTo>
                    <a:pt x="21" y="757"/>
                    <a:pt x="22" y="760"/>
                    <a:pt x="22" y="772"/>
                  </a:cubicBezTo>
                  <a:cubicBezTo>
                    <a:pt x="22" y="777"/>
                    <a:pt x="23" y="803"/>
                    <a:pt x="22" y="806"/>
                  </a:cubicBezTo>
                  <a:cubicBezTo>
                    <a:pt x="22" y="810"/>
                    <a:pt x="23" y="815"/>
                    <a:pt x="4" y="856"/>
                  </a:cubicBezTo>
                  <a:cubicBezTo>
                    <a:pt x="1" y="863"/>
                    <a:pt x="0" y="862"/>
                    <a:pt x="2" y="874"/>
                  </a:cubicBezTo>
                  <a:cubicBezTo>
                    <a:pt x="3" y="879"/>
                    <a:pt x="5" y="899"/>
                    <a:pt x="6" y="902"/>
                  </a:cubicBezTo>
                  <a:cubicBezTo>
                    <a:pt x="6" y="904"/>
                    <a:pt x="8" y="905"/>
                    <a:pt x="14" y="911"/>
                  </a:cubicBezTo>
                  <a:cubicBezTo>
                    <a:pt x="17" y="914"/>
                    <a:pt x="21" y="922"/>
                    <a:pt x="32" y="924"/>
                  </a:cubicBezTo>
                  <a:cubicBezTo>
                    <a:pt x="35" y="925"/>
                    <a:pt x="44" y="931"/>
                    <a:pt x="45" y="925"/>
                  </a:cubicBezTo>
                  <a:cubicBezTo>
                    <a:pt x="46" y="920"/>
                    <a:pt x="45" y="922"/>
                    <a:pt x="51" y="920"/>
                  </a:cubicBezTo>
                  <a:cubicBezTo>
                    <a:pt x="60" y="918"/>
                    <a:pt x="60" y="916"/>
                    <a:pt x="60" y="920"/>
                  </a:cubicBezTo>
                  <a:cubicBezTo>
                    <a:pt x="60" y="925"/>
                    <a:pt x="64" y="957"/>
                    <a:pt x="68" y="1063"/>
                  </a:cubicBezTo>
                  <a:cubicBezTo>
                    <a:pt x="69" y="1067"/>
                    <a:pt x="69" y="1137"/>
                    <a:pt x="78" y="1180"/>
                  </a:cubicBezTo>
                  <a:cubicBezTo>
                    <a:pt x="79" y="1185"/>
                    <a:pt x="100" y="1255"/>
                    <a:pt x="103" y="1269"/>
                  </a:cubicBezTo>
                  <a:cubicBezTo>
                    <a:pt x="105" y="1280"/>
                    <a:pt x="105" y="1280"/>
                    <a:pt x="105" y="1294"/>
                  </a:cubicBezTo>
                  <a:cubicBezTo>
                    <a:pt x="105" y="1300"/>
                    <a:pt x="102" y="1382"/>
                    <a:pt x="102" y="1388"/>
                  </a:cubicBezTo>
                  <a:cubicBezTo>
                    <a:pt x="103" y="1394"/>
                    <a:pt x="101" y="1412"/>
                    <a:pt x="120" y="1468"/>
                  </a:cubicBezTo>
                  <a:cubicBezTo>
                    <a:pt x="122" y="1475"/>
                    <a:pt x="126" y="1472"/>
                    <a:pt x="119" y="1478"/>
                  </a:cubicBezTo>
                  <a:cubicBezTo>
                    <a:pt x="116" y="1481"/>
                    <a:pt x="121" y="1480"/>
                    <a:pt x="114" y="1485"/>
                  </a:cubicBezTo>
                  <a:cubicBezTo>
                    <a:pt x="107" y="1490"/>
                    <a:pt x="105" y="1494"/>
                    <a:pt x="84" y="1502"/>
                  </a:cubicBezTo>
                  <a:cubicBezTo>
                    <a:pt x="81" y="1503"/>
                    <a:pt x="70" y="1505"/>
                    <a:pt x="66" y="1510"/>
                  </a:cubicBezTo>
                  <a:cubicBezTo>
                    <a:pt x="63" y="1513"/>
                    <a:pt x="59" y="1516"/>
                    <a:pt x="61" y="1526"/>
                  </a:cubicBezTo>
                  <a:cubicBezTo>
                    <a:pt x="61" y="1528"/>
                    <a:pt x="62" y="1529"/>
                    <a:pt x="58" y="1530"/>
                  </a:cubicBezTo>
                  <a:cubicBezTo>
                    <a:pt x="55" y="1532"/>
                    <a:pt x="56" y="1531"/>
                    <a:pt x="55" y="1536"/>
                  </a:cubicBezTo>
                  <a:cubicBezTo>
                    <a:pt x="55" y="1540"/>
                    <a:pt x="55" y="1541"/>
                    <a:pt x="62" y="1544"/>
                  </a:cubicBezTo>
                  <a:cubicBezTo>
                    <a:pt x="66" y="1545"/>
                    <a:pt x="89" y="1550"/>
                    <a:pt x="118" y="1549"/>
                  </a:cubicBezTo>
                  <a:cubicBezTo>
                    <a:pt x="122" y="1549"/>
                    <a:pt x="135" y="1550"/>
                    <a:pt x="168" y="1540"/>
                  </a:cubicBezTo>
                  <a:cubicBezTo>
                    <a:pt x="172" y="1538"/>
                    <a:pt x="172" y="1523"/>
                    <a:pt x="188" y="1518"/>
                  </a:cubicBezTo>
                  <a:cubicBezTo>
                    <a:pt x="189" y="1518"/>
                    <a:pt x="190" y="1520"/>
                    <a:pt x="198" y="1524"/>
                  </a:cubicBezTo>
                  <a:cubicBezTo>
                    <a:pt x="207" y="1527"/>
                    <a:pt x="205" y="1528"/>
                    <a:pt x="234" y="1521"/>
                  </a:cubicBezTo>
                  <a:cubicBezTo>
                    <a:pt x="249" y="1517"/>
                    <a:pt x="247" y="1516"/>
                    <a:pt x="247" y="1501"/>
                  </a:cubicBezTo>
                  <a:cubicBezTo>
                    <a:pt x="246" y="1492"/>
                    <a:pt x="245" y="1486"/>
                    <a:pt x="243" y="1485"/>
                  </a:cubicBezTo>
                  <a:cubicBezTo>
                    <a:pt x="241" y="1483"/>
                    <a:pt x="243" y="1481"/>
                    <a:pt x="243" y="1477"/>
                  </a:cubicBezTo>
                  <a:cubicBezTo>
                    <a:pt x="243" y="1473"/>
                    <a:pt x="243" y="1470"/>
                    <a:pt x="246" y="1477"/>
                  </a:cubicBezTo>
                  <a:cubicBezTo>
                    <a:pt x="249" y="1484"/>
                    <a:pt x="256" y="1499"/>
                    <a:pt x="257" y="1501"/>
                  </a:cubicBezTo>
                  <a:cubicBezTo>
                    <a:pt x="261" y="1506"/>
                    <a:pt x="262" y="1503"/>
                    <a:pt x="258" y="1507"/>
                  </a:cubicBezTo>
                  <a:cubicBezTo>
                    <a:pt x="255" y="1511"/>
                    <a:pt x="246" y="1528"/>
                    <a:pt x="247" y="1530"/>
                  </a:cubicBezTo>
                  <a:cubicBezTo>
                    <a:pt x="247" y="1533"/>
                    <a:pt x="244" y="1540"/>
                    <a:pt x="243" y="1542"/>
                  </a:cubicBezTo>
                  <a:cubicBezTo>
                    <a:pt x="242" y="1544"/>
                    <a:pt x="240" y="1550"/>
                    <a:pt x="240" y="1553"/>
                  </a:cubicBezTo>
                  <a:cubicBezTo>
                    <a:pt x="240" y="1557"/>
                    <a:pt x="238" y="1558"/>
                    <a:pt x="237" y="1559"/>
                  </a:cubicBezTo>
                  <a:cubicBezTo>
                    <a:pt x="236" y="1561"/>
                    <a:pt x="234" y="1562"/>
                    <a:pt x="234" y="1567"/>
                  </a:cubicBezTo>
                  <a:cubicBezTo>
                    <a:pt x="234" y="1572"/>
                    <a:pt x="234" y="1577"/>
                    <a:pt x="260" y="1580"/>
                  </a:cubicBezTo>
                  <a:cubicBezTo>
                    <a:pt x="265" y="1580"/>
                    <a:pt x="299" y="1585"/>
                    <a:pt x="322" y="1575"/>
                  </a:cubicBezTo>
                  <a:cubicBezTo>
                    <a:pt x="339" y="1568"/>
                    <a:pt x="342" y="1561"/>
                    <a:pt x="342" y="1554"/>
                  </a:cubicBezTo>
                  <a:cubicBezTo>
                    <a:pt x="343" y="1542"/>
                    <a:pt x="340" y="1549"/>
                    <a:pt x="348" y="1542"/>
                  </a:cubicBezTo>
                  <a:cubicBezTo>
                    <a:pt x="352" y="1539"/>
                    <a:pt x="350" y="1534"/>
                    <a:pt x="350" y="1523"/>
                  </a:cubicBezTo>
                  <a:cubicBezTo>
                    <a:pt x="352" y="1497"/>
                    <a:pt x="345" y="1510"/>
                    <a:pt x="350" y="1500"/>
                  </a:cubicBezTo>
                  <a:cubicBezTo>
                    <a:pt x="353" y="1494"/>
                    <a:pt x="351" y="1494"/>
                    <a:pt x="367" y="1428"/>
                  </a:cubicBezTo>
                  <a:cubicBezTo>
                    <a:pt x="366" y="1434"/>
                    <a:pt x="379" y="1389"/>
                    <a:pt x="380" y="1368"/>
                  </a:cubicBezTo>
                  <a:cubicBezTo>
                    <a:pt x="381" y="1365"/>
                    <a:pt x="381" y="1309"/>
                    <a:pt x="376" y="1249"/>
                  </a:cubicBezTo>
                  <a:cubicBezTo>
                    <a:pt x="375" y="1244"/>
                    <a:pt x="362" y="1173"/>
                    <a:pt x="369" y="1139"/>
                  </a:cubicBezTo>
                  <a:cubicBezTo>
                    <a:pt x="370" y="1133"/>
                    <a:pt x="373" y="1106"/>
                    <a:pt x="368" y="1035"/>
                  </a:cubicBezTo>
                  <a:cubicBezTo>
                    <a:pt x="368" y="1030"/>
                    <a:pt x="363" y="999"/>
                    <a:pt x="369" y="947"/>
                  </a:cubicBezTo>
                  <a:cubicBezTo>
                    <a:pt x="370" y="942"/>
                    <a:pt x="369" y="841"/>
                    <a:pt x="368" y="825"/>
                  </a:cubicBezTo>
                  <a:cubicBezTo>
                    <a:pt x="368" y="817"/>
                    <a:pt x="379" y="776"/>
                    <a:pt x="366" y="725"/>
                  </a:cubicBezTo>
                  <a:cubicBezTo>
                    <a:pt x="364" y="720"/>
                    <a:pt x="363" y="722"/>
                    <a:pt x="370" y="720"/>
                  </a:cubicBezTo>
                  <a:cubicBezTo>
                    <a:pt x="377" y="718"/>
                    <a:pt x="399" y="710"/>
                    <a:pt x="414" y="691"/>
                  </a:cubicBezTo>
                  <a:cubicBezTo>
                    <a:pt x="417" y="687"/>
                    <a:pt x="414" y="692"/>
                    <a:pt x="423" y="689"/>
                  </a:cubicBezTo>
                  <a:cubicBezTo>
                    <a:pt x="430" y="686"/>
                    <a:pt x="436" y="676"/>
                    <a:pt x="438" y="671"/>
                  </a:cubicBezTo>
                  <a:cubicBezTo>
                    <a:pt x="441" y="666"/>
                    <a:pt x="454" y="657"/>
                    <a:pt x="460" y="652"/>
                  </a:cubicBezTo>
                  <a:cubicBezTo>
                    <a:pt x="466" y="647"/>
                    <a:pt x="478" y="643"/>
                    <a:pt x="483" y="645"/>
                  </a:cubicBezTo>
                  <a:cubicBezTo>
                    <a:pt x="486" y="646"/>
                    <a:pt x="489" y="645"/>
                    <a:pt x="500" y="627"/>
                  </a:cubicBezTo>
                  <a:cubicBezTo>
                    <a:pt x="503" y="622"/>
                    <a:pt x="514" y="615"/>
                    <a:pt x="517" y="613"/>
                  </a:cubicBezTo>
                  <a:cubicBezTo>
                    <a:pt x="520" y="610"/>
                    <a:pt x="521" y="600"/>
                    <a:pt x="533" y="585"/>
                  </a:cubicBezTo>
                  <a:cubicBezTo>
                    <a:pt x="538" y="579"/>
                    <a:pt x="542" y="572"/>
                    <a:pt x="559" y="553"/>
                  </a:cubicBezTo>
                  <a:cubicBezTo>
                    <a:pt x="568" y="543"/>
                    <a:pt x="557" y="545"/>
                    <a:pt x="566" y="539"/>
                  </a:cubicBezTo>
                  <a:cubicBezTo>
                    <a:pt x="571" y="535"/>
                    <a:pt x="571" y="538"/>
                    <a:pt x="581" y="486"/>
                  </a:cubicBezTo>
                  <a:cubicBezTo>
                    <a:pt x="581" y="481"/>
                    <a:pt x="578" y="464"/>
                    <a:pt x="556" y="431"/>
                  </a:cubicBezTo>
                  <a:close/>
                  <a:moveTo>
                    <a:pt x="463" y="519"/>
                  </a:moveTo>
                  <a:cubicBezTo>
                    <a:pt x="453" y="531"/>
                    <a:pt x="463" y="534"/>
                    <a:pt x="458" y="536"/>
                  </a:cubicBezTo>
                  <a:cubicBezTo>
                    <a:pt x="445" y="542"/>
                    <a:pt x="443" y="544"/>
                    <a:pt x="441" y="549"/>
                  </a:cubicBezTo>
                  <a:cubicBezTo>
                    <a:pt x="438" y="554"/>
                    <a:pt x="439" y="556"/>
                    <a:pt x="434" y="559"/>
                  </a:cubicBezTo>
                  <a:cubicBezTo>
                    <a:pt x="420" y="568"/>
                    <a:pt x="425" y="563"/>
                    <a:pt x="421" y="594"/>
                  </a:cubicBezTo>
                  <a:cubicBezTo>
                    <a:pt x="421" y="600"/>
                    <a:pt x="422" y="600"/>
                    <a:pt x="420" y="603"/>
                  </a:cubicBezTo>
                  <a:cubicBezTo>
                    <a:pt x="417" y="606"/>
                    <a:pt x="420" y="607"/>
                    <a:pt x="416" y="612"/>
                  </a:cubicBezTo>
                  <a:cubicBezTo>
                    <a:pt x="411" y="619"/>
                    <a:pt x="386" y="649"/>
                    <a:pt x="380" y="652"/>
                  </a:cubicBezTo>
                  <a:cubicBezTo>
                    <a:pt x="378" y="652"/>
                    <a:pt x="381" y="653"/>
                    <a:pt x="376" y="654"/>
                  </a:cubicBezTo>
                  <a:cubicBezTo>
                    <a:pt x="358" y="659"/>
                    <a:pt x="351" y="654"/>
                    <a:pt x="348" y="651"/>
                  </a:cubicBezTo>
                  <a:cubicBezTo>
                    <a:pt x="335" y="636"/>
                    <a:pt x="335" y="629"/>
                    <a:pt x="335" y="625"/>
                  </a:cubicBezTo>
                  <a:cubicBezTo>
                    <a:pt x="335" y="621"/>
                    <a:pt x="334" y="622"/>
                    <a:pt x="339" y="621"/>
                  </a:cubicBezTo>
                  <a:cubicBezTo>
                    <a:pt x="349" y="621"/>
                    <a:pt x="361" y="615"/>
                    <a:pt x="365" y="612"/>
                  </a:cubicBezTo>
                  <a:cubicBezTo>
                    <a:pt x="374" y="603"/>
                    <a:pt x="410" y="559"/>
                    <a:pt x="413" y="554"/>
                  </a:cubicBezTo>
                  <a:cubicBezTo>
                    <a:pt x="418" y="548"/>
                    <a:pt x="417" y="548"/>
                    <a:pt x="417" y="544"/>
                  </a:cubicBezTo>
                  <a:cubicBezTo>
                    <a:pt x="417" y="540"/>
                    <a:pt x="420" y="486"/>
                    <a:pt x="420" y="480"/>
                  </a:cubicBezTo>
                  <a:cubicBezTo>
                    <a:pt x="421" y="474"/>
                    <a:pt x="420" y="473"/>
                    <a:pt x="422" y="475"/>
                  </a:cubicBezTo>
                  <a:cubicBezTo>
                    <a:pt x="436" y="488"/>
                    <a:pt x="443" y="490"/>
                    <a:pt x="449" y="491"/>
                  </a:cubicBezTo>
                  <a:cubicBezTo>
                    <a:pt x="456" y="493"/>
                    <a:pt x="451" y="491"/>
                    <a:pt x="453" y="498"/>
                  </a:cubicBezTo>
                  <a:cubicBezTo>
                    <a:pt x="455" y="512"/>
                    <a:pt x="458" y="510"/>
                    <a:pt x="461" y="512"/>
                  </a:cubicBezTo>
                  <a:cubicBezTo>
                    <a:pt x="463" y="514"/>
                    <a:pt x="466" y="515"/>
                    <a:pt x="463" y="519"/>
                  </a:cubicBezTo>
                  <a:close/>
                </a:path>
              </a:pathLst>
            </a:custGeom>
            <a:gradFill flip="none" rotWithShape="1">
              <a:gsLst>
                <a:gs pos="0">
                  <a:schemeClr val="accent5">
                    <a:alpha val="65000"/>
                  </a:schemeClr>
                </a:gs>
                <a:gs pos="100000">
                  <a:srgbClr val="FFFFFF"/>
                </a:gs>
              </a:gsLst>
              <a:lin ang="16200000" scaled="1"/>
              <a:tileRect/>
            </a:gra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2" name="Picture 31" descr="Thewaytodobiz tagline.png"/>
          <p:cNvPicPr>
            <a:picLocks noChangeAspect="1"/>
          </p:cNvPicPr>
          <p:nvPr/>
        </p:nvPicPr>
        <p:blipFill>
          <a:blip r:embed="rId4" cstate="print"/>
          <a:stretch>
            <a:fillRect/>
          </a:stretch>
        </p:blipFill>
        <p:spPr>
          <a:xfrm>
            <a:off x="1085892" y="5334000"/>
            <a:ext cx="6972216" cy="704719"/>
          </a:xfrm>
          <a:prstGeom prst="rect">
            <a:avLst/>
          </a:prstGeom>
        </p:spPr>
      </p:pic>
    </p:spTree>
    <p:extLst>
      <p:ext uri="{BB962C8B-B14F-4D97-AF65-F5344CB8AC3E}">
        <p14:creationId xmlns:p14="http://schemas.microsoft.com/office/powerpoint/2010/main" xmlns="" val="378580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enda_tab.png"/>
          <p:cNvPicPr>
            <a:picLocks noChangeAspect="1"/>
          </p:cNvPicPr>
          <p:nvPr/>
        </p:nvPicPr>
        <p:blipFill>
          <a:blip r:embed="rId3" cstate="print"/>
          <a:stretch>
            <a:fillRect/>
          </a:stretch>
        </p:blipFill>
        <p:spPr>
          <a:xfrm>
            <a:off x="3580954" y="1627167"/>
            <a:ext cx="5124450" cy="581025"/>
          </a:xfrm>
          <a:prstGeom prst="rect">
            <a:avLst/>
          </a:prstGeom>
        </p:spPr>
      </p:pic>
      <p:pic>
        <p:nvPicPr>
          <p:cNvPr id="7" name="Picture 6" descr="agenda_tab.png"/>
          <p:cNvPicPr>
            <a:picLocks noChangeAspect="1"/>
          </p:cNvPicPr>
          <p:nvPr/>
        </p:nvPicPr>
        <p:blipFill>
          <a:blip r:embed="rId3" cstate="print"/>
          <a:stretch>
            <a:fillRect/>
          </a:stretch>
        </p:blipFill>
        <p:spPr>
          <a:xfrm>
            <a:off x="3580954" y="2308205"/>
            <a:ext cx="5124450" cy="581025"/>
          </a:xfrm>
          <a:prstGeom prst="rect">
            <a:avLst/>
          </a:prstGeom>
        </p:spPr>
      </p:pic>
      <p:pic>
        <p:nvPicPr>
          <p:cNvPr id="8" name="Picture 7" descr="agenda_tab.png"/>
          <p:cNvPicPr>
            <a:picLocks noChangeAspect="1"/>
          </p:cNvPicPr>
          <p:nvPr/>
        </p:nvPicPr>
        <p:blipFill>
          <a:blip r:embed="rId3" cstate="print"/>
          <a:stretch>
            <a:fillRect/>
          </a:stretch>
        </p:blipFill>
        <p:spPr>
          <a:xfrm>
            <a:off x="3580954" y="2989243"/>
            <a:ext cx="5124450" cy="581025"/>
          </a:xfrm>
          <a:prstGeom prst="rect">
            <a:avLst/>
          </a:prstGeom>
        </p:spPr>
      </p:pic>
      <p:pic>
        <p:nvPicPr>
          <p:cNvPr id="9" name="Picture 8" descr="agenda_tab.png"/>
          <p:cNvPicPr>
            <a:picLocks noChangeAspect="1"/>
          </p:cNvPicPr>
          <p:nvPr/>
        </p:nvPicPr>
        <p:blipFill>
          <a:blip r:embed="rId3" cstate="print"/>
          <a:stretch>
            <a:fillRect/>
          </a:stretch>
        </p:blipFill>
        <p:spPr>
          <a:xfrm>
            <a:off x="3580954" y="3670281"/>
            <a:ext cx="5124450" cy="581025"/>
          </a:xfrm>
          <a:prstGeom prst="rect">
            <a:avLst/>
          </a:prstGeom>
        </p:spPr>
      </p:pic>
      <p:pic>
        <p:nvPicPr>
          <p:cNvPr id="10" name="Picture 9" descr="agenda_tab.png"/>
          <p:cNvPicPr>
            <a:picLocks noChangeAspect="1"/>
          </p:cNvPicPr>
          <p:nvPr/>
        </p:nvPicPr>
        <p:blipFill>
          <a:blip r:embed="rId3" cstate="print"/>
          <a:stretch>
            <a:fillRect/>
          </a:stretch>
        </p:blipFill>
        <p:spPr>
          <a:xfrm>
            <a:off x="3580954" y="4351319"/>
            <a:ext cx="5124450" cy="581025"/>
          </a:xfrm>
          <a:prstGeom prst="rect">
            <a:avLst/>
          </a:prstGeom>
        </p:spPr>
      </p:pic>
      <p:sp>
        <p:nvSpPr>
          <p:cNvPr id="13" name="Content Placeholder 2"/>
          <p:cNvSpPr txBox="1">
            <a:spLocks/>
          </p:cNvSpPr>
          <p:nvPr/>
        </p:nvSpPr>
        <p:spPr bwMode="auto">
          <a:xfrm>
            <a:off x="3733354" y="1684317"/>
            <a:ext cx="4648200" cy="5402283"/>
          </a:xfrm>
          <a:prstGeom prst="rect">
            <a:avLst/>
          </a:prstGeom>
          <a:noFill/>
          <a:ln>
            <a:noFill/>
          </a:ln>
          <a:effectLst/>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1pPr>
            <a:lvl2pPr marL="74295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2pPr>
            <a:lvl3pPr marL="11430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3pPr>
            <a:lvl4pPr marL="16002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4pPr>
            <a:lvl5pPr marL="2057400" indent="-182563" algn="l" rtl="0" fontAlgn="base">
              <a:spcBef>
                <a:spcPct val="20000"/>
              </a:spcBef>
              <a:spcAft>
                <a:spcPct val="0"/>
              </a:spcAft>
              <a:buClr>
                <a:srgbClr val="F7964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ct val="0"/>
              </a:spcBef>
              <a:spcAft>
                <a:spcPts val="1600"/>
              </a:spcAft>
              <a:buClrTx/>
              <a:buFont typeface="Arial" pitchFamily="34" charset="0"/>
              <a:buNone/>
              <a:defRPr/>
            </a:pPr>
            <a:r>
              <a:rPr lang="en-US" sz="1800" b="1" dirty="0" smtClean="0">
                <a:solidFill>
                  <a:schemeClr val="bg1">
                    <a:lumMod val="75000"/>
                  </a:schemeClr>
                </a:solidFill>
                <a:latin typeface="+mj-lt"/>
              </a:rPr>
              <a:t>Dynamics</a:t>
            </a:r>
            <a:r>
              <a:rPr lang="en-US" sz="1800" b="1" dirty="0" smtClean="0">
                <a:solidFill>
                  <a:schemeClr val="accent2"/>
                </a:solidFill>
                <a:latin typeface="Arial" pitchFamily="34" charset="0"/>
                <a:cs typeface="Arial" pitchFamily="34" charset="0"/>
              </a:rPr>
              <a:t> </a:t>
            </a:r>
            <a:r>
              <a:rPr lang="en-US" sz="1800" b="1" dirty="0" smtClean="0">
                <a:solidFill>
                  <a:schemeClr val="bg1">
                    <a:lumMod val="75000"/>
                  </a:schemeClr>
                </a:solidFill>
                <a:latin typeface="+mj-lt"/>
              </a:rPr>
              <a:t>GP Statement of Direction</a:t>
            </a:r>
          </a:p>
          <a:p>
            <a:pPr>
              <a:spcBef>
                <a:spcPts val="1600"/>
              </a:spcBef>
              <a:spcAft>
                <a:spcPts val="1600"/>
              </a:spcAft>
              <a:buFont typeface="Arial" pitchFamily="34" charset="0"/>
              <a:buNone/>
            </a:pPr>
            <a:r>
              <a:rPr lang="en-US" sz="1800" b="1" dirty="0" smtClean="0">
                <a:solidFill>
                  <a:schemeClr val="accent2"/>
                </a:solidFill>
                <a:latin typeface="Arial" pitchFamily="34" charset="0"/>
                <a:cs typeface="Arial" pitchFamily="34" charset="0"/>
              </a:rPr>
              <a:t>GP 2010 Improvement Summary</a:t>
            </a:r>
          </a:p>
          <a:p>
            <a:pPr>
              <a:spcBef>
                <a:spcPts val="1600"/>
              </a:spcBef>
              <a:spcAft>
                <a:spcPts val="1600"/>
              </a:spcAft>
              <a:buFont typeface="Arial" pitchFamily="34" charset="0"/>
              <a:buNone/>
            </a:pPr>
            <a:r>
              <a:rPr lang="en-US" sz="1800" b="1" dirty="0" smtClean="0">
                <a:solidFill>
                  <a:schemeClr val="bg1">
                    <a:lumMod val="75000"/>
                  </a:schemeClr>
                </a:solidFill>
                <a:latin typeface="+mj-lt"/>
              </a:rPr>
              <a:t>What’s New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Licensing in Dynamics GP 2010</a:t>
            </a:r>
          </a:p>
          <a:p>
            <a:pPr>
              <a:spcBef>
                <a:spcPts val="1600"/>
              </a:spcBef>
              <a:spcAft>
                <a:spcPts val="1600"/>
              </a:spcAft>
              <a:buFont typeface="Arial" pitchFamily="34" charset="0"/>
              <a:buNone/>
            </a:pPr>
            <a:r>
              <a:rPr lang="en-US" sz="1800" b="1" dirty="0" smtClean="0">
                <a:solidFill>
                  <a:schemeClr val="bg1">
                    <a:lumMod val="75000"/>
                  </a:schemeClr>
                </a:solidFill>
                <a:latin typeface="+mj-lt"/>
              </a:rPr>
              <a:t>Next Steps</a:t>
            </a:r>
          </a:p>
        </p:txBody>
      </p:sp>
      <p:sp>
        <p:nvSpPr>
          <p:cNvPr id="14" name="Title 1"/>
          <p:cNvSpPr txBox="1">
            <a:spLocks/>
          </p:cNvSpPr>
          <p:nvPr/>
        </p:nvSpPr>
        <p:spPr>
          <a:xfrm>
            <a:off x="914400" y="457200"/>
            <a:ext cx="8020496" cy="457200"/>
          </a:xfrm>
          <a:prstGeom prst="rect">
            <a:avLst/>
          </a:prstGeom>
        </p:spPr>
        <p:txBody>
          <a:bodyPr vert="horz" lIns="91440" tIns="45720" rIns="91440" bIns="45720" rtlCol="0" anchor="b" anchorCtr="0">
            <a:noAutofit/>
          </a:bodyPr>
          <a:lstStyle/>
          <a:p>
            <a:pPr fontAlgn="auto">
              <a:spcAft>
                <a:spcPts val="0"/>
              </a:spcAft>
              <a:defRPr/>
            </a:pPr>
            <a:r>
              <a:rPr lang="en-US" sz="3600" dirty="0" smtClean="0">
                <a:solidFill>
                  <a:prstClr val="black">
                    <a:lumMod val="85000"/>
                    <a:lumOff val="15000"/>
                  </a:prstClr>
                </a:solidFill>
                <a:latin typeface="+mj-lt"/>
              </a:rPr>
              <a:t>Agenda</a:t>
            </a:r>
            <a:endParaRPr lang="en-US" sz="3600" dirty="0">
              <a:solidFill>
                <a:prstClr val="black">
                  <a:lumMod val="85000"/>
                  <a:lumOff val="15000"/>
                </a:prstClr>
              </a:solidFill>
              <a:latin typeface="+mj-lt"/>
            </a:endParaRPr>
          </a:p>
        </p:txBody>
      </p:sp>
    </p:spTree>
    <p:extLst>
      <p:ext uri="{BB962C8B-B14F-4D97-AF65-F5344CB8AC3E}">
        <p14:creationId xmlns:p14="http://schemas.microsoft.com/office/powerpoint/2010/main" xmlns="" val="33013109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90108_090814_BIEB_T_PPT_Product_TitleSlide_c3_r3t0_sg.jpg"/>
          <p:cNvPicPr>
            <a:picLocks noChangeAspect="1"/>
          </p:cNvPicPr>
          <p:nvPr/>
        </p:nvPicPr>
        <p:blipFill>
          <a:blip r:embed="rId3" cstate="print"/>
          <a:stretch>
            <a:fillRect/>
          </a:stretch>
        </p:blipFill>
        <p:spPr>
          <a:xfrm>
            <a:off x="0" y="0"/>
            <a:ext cx="9144000" cy="6858000"/>
          </a:xfrm>
          <a:prstGeom prst="rect">
            <a:avLst/>
          </a:prstGeom>
        </p:spPr>
      </p:pic>
      <p:pic>
        <p:nvPicPr>
          <p:cNvPr id="41" name="Picture 40" descr="Word Form.jpg"/>
          <p:cNvPicPr>
            <a:picLocks noChangeAspect="1"/>
          </p:cNvPicPr>
          <p:nvPr/>
        </p:nvPicPr>
        <p:blipFill>
          <a:blip r:embed="rId4" cstate="print">
            <a:lum bright="-20000"/>
          </a:blip>
          <a:stretch>
            <a:fillRect/>
          </a:stretch>
        </p:blipFill>
        <p:spPr>
          <a:xfrm>
            <a:off x="3340100" y="1447800"/>
            <a:ext cx="5346700" cy="4275931"/>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scene3d>
            <a:camera prst="perspectiveLeft">
              <a:rot lat="300000" lon="1200000" rev="0"/>
            </a:camera>
            <a:lightRig rig="threePt" dir="t"/>
          </a:scene3d>
        </p:spPr>
      </p:pic>
      <p:grpSp>
        <p:nvGrpSpPr>
          <p:cNvPr id="2" name="Group 53"/>
          <p:cNvGrpSpPr/>
          <p:nvPr/>
        </p:nvGrpSpPr>
        <p:grpSpPr>
          <a:xfrm>
            <a:off x="685800" y="2979784"/>
            <a:ext cx="2674927" cy="1058816"/>
            <a:chOff x="797812" y="1423463"/>
            <a:chExt cx="2674927" cy="1058816"/>
          </a:xfrm>
        </p:grpSpPr>
        <p:sp>
          <p:nvSpPr>
            <p:cNvPr id="55" name="Rectangle 54"/>
            <p:cNvSpPr/>
            <p:nvPr/>
          </p:nvSpPr>
          <p:spPr>
            <a:xfrm>
              <a:off x="2134809" y="1468248"/>
              <a:ext cx="1337930"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Word</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Forms</a:t>
              </a:r>
            </a:p>
          </p:txBody>
        </p:sp>
        <p:sp>
          <p:nvSpPr>
            <p:cNvPr id="56" name="Rectangle 55"/>
            <p:cNvSpPr/>
            <p:nvPr/>
          </p:nvSpPr>
          <p:spPr>
            <a:xfrm>
              <a:off x="797812" y="1423463"/>
              <a:ext cx="1354858" cy="1058816"/>
            </a:xfrm>
            <a:prstGeom prst="rect">
              <a:avLst/>
            </a:prstGeom>
          </p:spPr>
          <p:txBody>
            <a:bodyPr wrap="non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22</a:t>
              </a:r>
            </a:p>
          </p:txBody>
        </p:sp>
      </p:grpSp>
      <p:grpSp>
        <p:nvGrpSpPr>
          <p:cNvPr id="3" name="Group 49"/>
          <p:cNvGrpSpPr/>
          <p:nvPr/>
        </p:nvGrpSpPr>
        <p:grpSpPr>
          <a:xfrm>
            <a:off x="152400" y="1849228"/>
            <a:ext cx="4112401" cy="1058816"/>
            <a:chOff x="3810000" y="3130073"/>
            <a:chExt cx="4112401" cy="1058816"/>
          </a:xfrm>
        </p:grpSpPr>
        <p:sp>
          <p:nvSpPr>
            <p:cNvPr id="26" name="Rectangle 25"/>
            <p:cNvSpPr/>
            <p:nvPr/>
          </p:nvSpPr>
          <p:spPr>
            <a:xfrm>
              <a:off x="5334000" y="3159282"/>
              <a:ext cx="2588401"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Field Service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Features</a:t>
              </a:r>
            </a:p>
          </p:txBody>
        </p:sp>
        <p:sp>
          <p:nvSpPr>
            <p:cNvPr id="44" name="Rectangle 43"/>
            <p:cNvSpPr/>
            <p:nvPr/>
          </p:nvSpPr>
          <p:spPr>
            <a:xfrm>
              <a:off x="3810000" y="3130073"/>
              <a:ext cx="1524000" cy="1058816"/>
            </a:xfrm>
            <a:prstGeom prst="rect">
              <a:avLst/>
            </a:prstGeom>
          </p:spPr>
          <p:txBody>
            <a:bodyPr wrap="squar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15</a:t>
              </a:r>
            </a:p>
          </p:txBody>
        </p:sp>
      </p:grpSp>
      <p:grpSp>
        <p:nvGrpSpPr>
          <p:cNvPr id="4" name="Group 51"/>
          <p:cNvGrpSpPr/>
          <p:nvPr/>
        </p:nvGrpSpPr>
        <p:grpSpPr>
          <a:xfrm>
            <a:off x="685800" y="698500"/>
            <a:ext cx="5445658" cy="1078987"/>
            <a:chOff x="3979142" y="4811702"/>
            <a:chExt cx="5445658" cy="1078987"/>
          </a:xfrm>
        </p:grpSpPr>
        <p:sp>
          <p:nvSpPr>
            <p:cNvPr id="28" name="Rectangle 27"/>
            <p:cNvSpPr/>
            <p:nvPr/>
          </p:nvSpPr>
          <p:spPr>
            <a:xfrm>
              <a:off x="5334000" y="4811702"/>
              <a:ext cx="4090800"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Business Intelligence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Features</a:t>
              </a:r>
            </a:p>
          </p:txBody>
        </p:sp>
        <p:sp>
          <p:nvSpPr>
            <p:cNvPr id="46" name="Rectangle 45"/>
            <p:cNvSpPr/>
            <p:nvPr/>
          </p:nvSpPr>
          <p:spPr>
            <a:xfrm>
              <a:off x="3979142" y="4831873"/>
              <a:ext cx="1354858" cy="1058816"/>
            </a:xfrm>
            <a:prstGeom prst="rect">
              <a:avLst/>
            </a:prstGeom>
          </p:spPr>
          <p:txBody>
            <a:bodyPr wrap="none">
              <a:spAutoFit/>
            </a:bodyPr>
            <a:lstStyle/>
            <a:p>
              <a:pPr lvl="0"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20</a:t>
              </a:r>
            </a:p>
          </p:txBody>
        </p:sp>
      </p:grpSp>
      <p:pic>
        <p:nvPicPr>
          <p:cNvPr id="36" name="Picture 35" descr="dyn-GP10_h_rgb.png"/>
          <p:cNvPicPr>
            <a:picLocks noChangeAspect="1"/>
          </p:cNvPicPr>
          <p:nvPr/>
        </p:nvPicPr>
        <p:blipFill>
          <a:blip r:embed="rId5" cstate="print"/>
          <a:stretch>
            <a:fillRect/>
          </a:stretch>
        </p:blipFill>
        <p:spPr>
          <a:xfrm>
            <a:off x="1404937" y="5606345"/>
            <a:ext cx="6334125" cy="1099255"/>
          </a:xfrm>
          <a:prstGeom prst="rect">
            <a:avLst/>
          </a:prstGeom>
        </p:spPr>
      </p:pic>
    </p:spTree>
    <p:extLst>
      <p:ext uri="{BB962C8B-B14F-4D97-AF65-F5344CB8AC3E}">
        <p14:creationId xmlns:p14="http://schemas.microsoft.com/office/powerpoint/2010/main" xmlns="" val="28667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1500"/>
                                  </p:stCondLst>
                                  <p:childTnLst>
                                    <p:animMotion origin="layout" path="M 0 0 L 0 0.38704 " pathEditMode="relative" rAng="0" ptsTypes="AA">
                                      <p:cBhvr>
                                        <p:cTn id="9" dur="1000" fill="hold"/>
                                        <p:tgtEl>
                                          <p:spTgt spid="36"/>
                                        </p:tgtEl>
                                        <p:attrNameLst>
                                          <p:attrName>ppt_x</p:attrName>
                                          <p:attrName>ppt_y</p:attrName>
                                        </p:attrNameLst>
                                      </p:cBhvr>
                                      <p:rCtr x="0" y="194"/>
                                    </p:animMotion>
                                  </p:childTnLst>
                                </p:cTn>
                              </p:par>
                            </p:childTnLst>
                          </p:cTn>
                        </p:par>
                        <p:par>
                          <p:cTn id="10" fill="hold">
                            <p:stCondLst>
                              <p:cond delay="2500"/>
                            </p:stCondLst>
                            <p:childTnLst>
                              <p:par>
                                <p:cTn id="11" presetID="42"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2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4000"/>
                            </p:stCondLst>
                            <p:childTnLst>
                              <p:par>
                                <p:cTn id="24" presetID="23" presetClass="entr" presetSubtype="52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ppt_x</p:attrName>
                                        </p:attrNameLst>
                                      </p:cBhvr>
                                      <p:tavLst>
                                        <p:tav tm="0">
                                          <p:val>
                                            <p:fltVal val="0.5"/>
                                          </p:val>
                                        </p:tav>
                                        <p:tav tm="100000">
                                          <p:val>
                                            <p:strVal val="#ppt_x"/>
                                          </p:val>
                                        </p:tav>
                                      </p:tavLst>
                                    </p:anim>
                                    <p:anim calcmode="lin" valueType="num">
                                      <p:cBhvr>
                                        <p:cTn id="29" dur="500" fill="hold"/>
                                        <p:tgtEl>
                                          <p:spTgt spid="3"/>
                                        </p:tgtEl>
                                        <p:attrNameLst>
                                          <p:attrName>ppt_y</p:attrName>
                                        </p:attrNameLst>
                                      </p:cBhvr>
                                      <p:tavLst>
                                        <p:tav tm="0">
                                          <p:val>
                                            <p:fltVal val="0.5"/>
                                          </p:val>
                                        </p:tav>
                                        <p:tav tm="100000">
                                          <p:val>
                                            <p:strVal val="#ppt_y"/>
                                          </p:val>
                                        </p:tav>
                                      </p:tavLst>
                                    </p:anim>
                                  </p:childTnLst>
                                </p:cTn>
                              </p:par>
                            </p:childTnLst>
                          </p:cTn>
                        </p:par>
                        <p:par>
                          <p:cTn id="30" fill="hold">
                            <p:stCondLst>
                              <p:cond delay="4500"/>
                            </p:stCondLst>
                            <p:childTnLst>
                              <p:par>
                                <p:cTn id="31" presetID="23" presetClass="entr" presetSubtype="52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 calcmode="lin" valueType="num">
                                      <p:cBhvr>
                                        <p:cTn id="35" dur="500" fill="hold"/>
                                        <p:tgtEl>
                                          <p:spTgt spid="2"/>
                                        </p:tgtEl>
                                        <p:attrNameLst>
                                          <p:attrName>ppt_x</p:attrName>
                                        </p:attrNameLst>
                                      </p:cBhvr>
                                      <p:tavLst>
                                        <p:tav tm="0">
                                          <p:val>
                                            <p:fltVal val="0.5"/>
                                          </p:val>
                                        </p:tav>
                                        <p:tav tm="100000">
                                          <p:val>
                                            <p:strVal val="#ppt_x"/>
                                          </p:val>
                                        </p:tav>
                                      </p:tavLst>
                                    </p:anim>
                                    <p:anim calcmode="lin" valueType="num">
                                      <p:cBhvr>
                                        <p:cTn id="3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90108_090814_BIEB_T_PPT_Product_TitleSlide_c3_r3t0_sg.jpg"/>
          <p:cNvPicPr>
            <a:picLocks noChangeAspect="1"/>
          </p:cNvPicPr>
          <p:nvPr/>
        </p:nvPicPr>
        <p:blipFill>
          <a:blip r:embed="rId3" cstate="print"/>
          <a:stretch>
            <a:fillRect/>
          </a:stretch>
        </p:blipFill>
        <p:spPr>
          <a:xfrm>
            <a:off x="0" y="-1587"/>
            <a:ext cx="9144000" cy="6858000"/>
          </a:xfrm>
          <a:prstGeom prst="rect">
            <a:avLst/>
          </a:prstGeom>
        </p:spPr>
      </p:pic>
      <p:pic>
        <p:nvPicPr>
          <p:cNvPr id="23" name="Picture 22" descr="Dasboard.jpg"/>
          <p:cNvPicPr>
            <a:picLocks noChangeAspect="1"/>
          </p:cNvPicPr>
          <p:nvPr/>
        </p:nvPicPr>
        <p:blipFill>
          <a:blip r:embed="rId4" cstate="print">
            <a:lum bright="-20000"/>
          </a:blip>
          <a:stretch>
            <a:fillRect/>
          </a:stretch>
        </p:blipFill>
        <p:spPr>
          <a:xfrm>
            <a:off x="533400" y="914400"/>
            <a:ext cx="5356519" cy="4279392"/>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Left">
              <a:rot lat="229689" lon="20393547" rev="106867"/>
            </a:camera>
            <a:lightRig rig="threePt" dir="t"/>
          </a:scene3d>
        </p:spPr>
      </p:pic>
      <p:grpSp>
        <p:nvGrpSpPr>
          <p:cNvPr id="2" name="Group 53"/>
          <p:cNvGrpSpPr/>
          <p:nvPr/>
        </p:nvGrpSpPr>
        <p:grpSpPr>
          <a:xfrm>
            <a:off x="4958692" y="2979784"/>
            <a:ext cx="3512208" cy="1058816"/>
            <a:chOff x="797812" y="1423463"/>
            <a:chExt cx="3512208" cy="1058816"/>
          </a:xfrm>
        </p:grpSpPr>
        <p:sp>
          <p:nvSpPr>
            <p:cNvPr id="55" name="Rectangle 54"/>
            <p:cNvSpPr/>
            <p:nvPr/>
          </p:nvSpPr>
          <p:spPr>
            <a:xfrm>
              <a:off x="2134809" y="1455548"/>
              <a:ext cx="2175211"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New Excel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Reports</a:t>
              </a:r>
            </a:p>
          </p:txBody>
        </p:sp>
        <p:sp>
          <p:nvSpPr>
            <p:cNvPr id="56" name="Rectangle 55"/>
            <p:cNvSpPr/>
            <p:nvPr/>
          </p:nvSpPr>
          <p:spPr>
            <a:xfrm>
              <a:off x="797812" y="1423463"/>
              <a:ext cx="1354858" cy="1058816"/>
            </a:xfrm>
            <a:prstGeom prst="rect">
              <a:avLst/>
            </a:prstGeom>
          </p:spPr>
          <p:txBody>
            <a:bodyPr wrap="non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11</a:t>
              </a:r>
            </a:p>
          </p:txBody>
        </p:sp>
      </p:grpSp>
      <p:grpSp>
        <p:nvGrpSpPr>
          <p:cNvPr id="3" name="Group 49"/>
          <p:cNvGrpSpPr/>
          <p:nvPr/>
        </p:nvGrpSpPr>
        <p:grpSpPr>
          <a:xfrm>
            <a:off x="5268589" y="1849228"/>
            <a:ext cx="3494411" cy="1058816"/>
            <a:chOff x="3810000" y="3130073"/>
            <a:chExt cx="3494411" cy="1058816"/>
          </a:xfrm>
        </p:grpSpPr>
        <p:sp>
          <p:nvSpPr>
            <p:cNvPr id="26" name="Rectangle 25"/>
            <p:cNvSpPr/>
            <p:nvPr/>
          </p:nvSpPr>
          <p:spPr>
            <a:xfrm>
              <a:off x="5334000" y="3159282"/>
              <a:ext cx="1970411"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New SRS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Reports</a:t>
              </a:r>
            </a:p>
          </p:txBody>
        </p:sp>
        <p:sp>
          <p:nvSpPr>
            <p:cNvPr id="44" name="Rectangle 43"/>
            <p:cNvSpPr/>
            <p:nvPr/>
          </p:nvSpPr>
          <p:spPr>
            <a:xfrm>
              <a:off x="3810000" y="3130073"/>
              <a:ext cx="1524000" cy="1058816"/>
            </a:xfrm>
            <a:prstGeom prst="rect">
              <a:avLst/>
            </a:prstGeom>
          </p:spPr>
          <p:txBody>
            <a:bodyPr wrap="square" anchor="b" anchorCtr="0">
              <a:spAutoFit/>
            </a:bodyPr>
            <a:lstStyle/>
            <a:p>
              <a:pPr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20</a:t>
              </a:r>
            </a:p>
          </p:txBody>
        </p:sp>
      </p:grpSp>
      <p:grpSp>
        <p:nvGrpSpPr>
          <p:cNvPr id="4" name="Group 51"/>
          <p:cNvGrpSpPr/>
          <p:nvPr/>
        </p:nvGrpSpPr>
        <p:grpSpPr>
          <a:xfrm>
            <a:off x="4368078" y="698500"/>
            <a:ext cx="4394922" cy="1078987"/>
            <a:chOff x="3394045" y="4811702"/>
            <a:chExt cx="4394922" cy="1078987"/>
          </a:xfrm>
        </p:grpSpPr>
        <p:sp>
          <p:nvSpPr>
            <p:cNvPr id="28" name="Rectangle 27"/>
            <p:cNvSpPr/>
            <p:nvPr/>
          </p:nvSpPr>
          <p:spPr>
            <a:xfrm>
              <a:off x="5334000" y="4811702"/>
              <a:ext cx="2454967" cy="875496"/>
            </a:xfrm>
            <a:prstGeom prst="rect">
              <a:avLst/>
            </a:prstGeom>
          </p:spPr>
          <p:txBody>
            <a:bodyPr wrap="none" anchor="b" anchorCtr="0">
              <a:spAutoFit/>
            </a:bodyPr>
            <a:lstStyle/>
            <a:p>
              <a:pPr>
                <a:lnSpc>
                  <a:spcPct val="70000"/>
                </a:lnSpc>
              </a:pPr>
              <a:r>
                <a:rPr lang="en-US" sz="3600" spc="-150" dirty="0" smtClean="0">
                  <a:effectLst>
                    <a:glow rad="101600">
                      <a:schemeClr val="bg1">
                        <a:lumMod val="95000"/>
                      </a:schemeClr>
                    </a:glow>
                  </a:effectLst>
                </a:rPr>
                <a:t>New Charts </a:t>
              </a:r>
              <a:br>
                <a:rPr lang="en-US" sz="3600" spc="-150" dirty="0" smtClean="0">
                  <a:effectLst>
                    <a:glow rad="101600">
                      <a:schemeClr val="bg1">
                        <a:lumMod val="95000"/>
                      </a:schemeClr>
                    </a:glow>
                  </a:effectLst>
                </a:rPr>
              </a:br>
              <a:r>
                <a:rPr lang="en-US" sz="3600" spc="-150" dirty="0" smtClean="0">
                  <a:effectLst>
                    <a:glow rad="101600">
                      <a:schemeClr val="bg1">
                        <a:lumMod val="95000"/>
                      </a:schemeClr>
                    </a:glow>
                  </a:effectLst>
                </a:rPr>
                <a:t>and KPI’s</a:t>
              </a:r>
            </a:p>
          </p:txBody>
        </p:sp>
        <p:sp>
          <p:nvSpPr>
            <p:cNvPr id="46" name="Rectangle 45"/>
            <p:cNvSpPr/>
            <p:nvPr/>
          </p:nvSpPr>
          <p:spPr>
            <a:xfrm>
              <a:off x="3394045" y="4831873"/>
              <a:ext cx="1939955" cy="1058816"/>
            </a:xfrm>
            <a:prstGeom prst="rect">
              <a:avLst/>
            </a:prstGeom>
          </p:spPr>
          <p:txBody>
            <a:bodyPr wrap="none">
              <a:spAutoFit/>
            </a:bodyPr>
            <a:lstStyle/>
            <a:p>
              <a:pPr lvl="0" indent="-182880" algn="r">
                <a:lnSpc>
                  <a:spcPct val="70000"/>
                </a:lnSpc>
                <a:spcBef>
                  <a:spcPts val="600"/>
                </a:spcBef>
                <a:buClr>
                  <a:srgbClr val="F79646"/>
                </a:buClr>
                <a:defRPr/>
              </a:pPr>
              <a:r>
                <a:rPr lang="en-US" sz="8800" b="1" spc="-500" dirty="0" smtClean="0">
                  <a:solidFill>
                    <a:srgbClr val="4F81BD"/>
                  </a:solidFill>
                  <a:effectLst>
                    <a:glow rad="101600">
                      <a:schemeClr val="bg1">
                        <a:lumMod val="95000"/>
                      </a:schemeClr>
                    </a:glow>
                  </a:effectLst>
                </a:rPr>
                <a:t>119</a:t>
              </a:r>
            </a:p>
          </p:txBody>
        </p:sp>
      </p:grpSp>
      <p:pic>
        <p:nvPicPr>
          <p:cNvPr id="36" name="Picture 35" descr="dyn-GP10_h_rgb.png"/>
          <p:cNvPicPr>
            <a:picLocks noChangeAspect="1"/>
          </p:cNvPicPr>
          <p:nvPr/>
        </p:nvPicPr>
        <p:blipFill>
          <a:blip r:embed="rId5" cstate="print"/>
          <a:stretch>
            <a:fillRect/>
          </a:stretch>
        </p:blipFill>
        <p:spPr>
          <a:xfrm>
            <a:off x="1404937" y="5530145"/>
            <a:ext cx="6334125" cy="1099255"/>
          </a:xfrm>
          <a:prstGeom prst="rect">
            <a:avLst/>
          </a:prstGeom>
        </p:spPr>
      </p:pic>
    </p:spTree>
    <p:extLst>
      <p:ext uri="{BB962C8B-B14F-4D97-AF65-F5344CB8AC3E}">
        <p14:creationId xmlns:p14="http://schemas.microsoft.com/office/powerpoint/2010/main" xmlns="" val="3392280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2000"/>
                            </p:stCondLst>
                            <p:childTnLst>
                              <p:par>
                                <p:cTn id="25" presetID="23" presetClass="entr" presetSubtype="52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ppt_x</p:attrName>
                                        </p:attrNameLst>
                                      </p:cBhvr>
                                      <p:tavLst>
                                        <p:tav tm="0">
                                          <p:val>
                                            <p:fltVal val="0.5"/>
                                          </p:val>
                                        </p:tav>
                                        <p:tav tm="100000">
                                          <p:val>
                                            <p:strVal val="#ppt_x"/>
                                          </p:val>
                                        </p:tav>
                                      </p:tavLst>
                                    </p:anim>
                                    <p:anim calcmode="lin" valueType="num">
                                      <p:cBhvr>
                                        <p:cTn id="3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 and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IEB_1_SIG">
      <a:dk1>
        <a:sysClr val="windowText" lastClr="000000"/>
      </a:dk1>
      <a:lt1>
        <a:sysClr val="window" lastClr="FFFFFF"/>
      </a:lt1>
      <a:dk2>
        <a:srgbClr val="1F497D"/>
      </a:dk2>
      <a:lt2>
        <a:srgbClr val="EEECE1"/>
      </a:lt2>
      <a:accent1>
        <a:srgbClr val="DC6A45"/>
      </a:accent1>
      <a:accent2>
        <a:srgbClr val="B56065"/>
      </a:accent2>
      <a:accent3>
        <a:srgbClr val="7EA866"/>
      </a:accent3>
      <a:accent4>
        <a:srgbClr val="6DA6C3"/>
      </a:accent4>
      <a:accent5>
        <a:srgbClr val="93768C"/>
      </a:accent5>
      <a:accent6>
        <a:srgbClr val="CF2E3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 and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tent and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and Title Page_no pla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491755EEDAF54EB6F76E9E14BC128D" ma:contentTypeVersion="0" ma:contentTypeDescription="Create a new document." ma:contentTypeScope="" ma:versionID="7aea3a5ab92b92574a57c065df4568c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4BE037-D78B-43BC-8989-914240F22A2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DFDADA8-C45B-4DE6-B653-766C18A06D62}">
  <ds:schemaRefs>
    <ds:schemaRef ds:uri="http://schemas.microsoft.com/sharepoint/v3/contenttype/forms"/>
  </ds:schemaRefs>
</ds:datastoreItem>
</file>

<file path=customXml/itemProps3.xml><?xml version="1.0" encoding="utf-8"?>
<ds:datastoreItem xmlns:ds="http://schemas.openxmlformats.org/officeDocument/2006/customXml" ds:itemID="{F125D8DD-7A36-4B36-88F6-CE50CE282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5957</TotalTime>
  <Words>6835</Words>
  <Application>Microsoft Office PowerPoint</Application>
  <PresentationFormat>On-screen Show (4:3)</PresentationFormat>
  <Paragraphs>900</Paragraphs>
  <Slides>61</Slides>
  <Notes>61</Notes>
  <HiddenSlides>0</HiddenSlides>
  <MMClips>0</MMClips>
  <ScaleCrop>false</ScaleCrop>
  <HeadingPairs>
    <vt:vector size="4" baseType="variant">
      <vt:variant>
        <vt:lpstr>Theme</vt:lpstr>
      </vt:variant>
      <vt:variant>
        <vt:i4>5</vt:i4>
      </vt:variant>
      <vt:variant>
        <vt:lpstr>Slide Titles</vt:lpstr>
      </vt:variant>
      <vt:variant>
        <vt:i4>61</vt:i4>
      </vt:variant>
    </vt:vector>
  </HeadingPairs>
  <TitlesOfParts>
    <vt:vector size="66" baseType="lpstr">
      <vt:lpstr>Content and Title Page</vt:lpstr>
      <vt:lpstr>1_Office Theme</vt:lpstr>
      <vt:lpstr>1_Content and Title Page</vt:lpstr>
      <vt:lpstr>2_Content and Title Page</vt:lpstr>
      <vt:lpstr>Content and Title Page_no plane</vt:lpstr>
      <vt:lpstr>Microsoft Dynamics GP2010  Pre-Launch</vt:lpstr>
      <vt:lpstr>Slide 2</vt:lpstr>
      <vt:lpstr>Microsoft Dynamics GP Roadmap</vt:lpstr>
      <vt:lpstr>Breaking down the wall…</vt:lpstr>
      <vt:lpstr>Microsoft Dynamics GP 2010</vt:lpstr>
      <vt:lpstr>Microsoft Dynamics GP 2010</vt:lpstr>
      <vt:lpstr>Slide 7</vt:lpstr>
      <vt:lpstr>Slide 8</vt:lpstr>
      <vt:lpstr>Slide 9</vt:lpstr>
      <vt:lpstr>Slide 10</vt:lpstr>
      <vt:lpstr>Slide 11</vt:lpstr>
      <vt:lpstr>Slide 12</vt:lpstr>
      <vt:lpstr>Enhance Insight –  Charts and Graphs</vt:lpstr>
      <vt:lpstr>Make It Easier –  Word Forms</vt:lpstr>
      <vt:lpstr>Extend Connections – SRS Extended to Outlook </vt:lpstr>
      <vt:lpstr>Slide 16</vt:lpstr>
      <vt:lpstr>What’s New in . . .System and Workflow</vt:lpstr>
      <vt:lpstr>System Manager</vt:lpstr>
      <vt:lpstr>Workflow</vt:lpstr>
      <vt:lpstr>What’s New in . . . Access to Information and BI</vt:lpstr>
      <vt:lpstr>Improved Access to Information</vt:lpstr>
      <vt:lpstr>What’s new in Business Intelligence</vt:lpstr>
      <vt:lpstr>Report Deployment &amp; Publishing</vt:lpstr>
      <vt:lpstr>What’s New in . . . Financials</vt:lpstr>
      <vt:lpstr>General Ledger</vt:lpstr>
      <vt:lpstr>Receivables Management</vt:lpstr>
      <vt:lpstr>Collections Management</vt:lpstr>
      <vt:lpstr>Payables Management</vt:lpstr>
      <vt:lpstr>Other Financials</vt:lpstr>
      <vt:lpstr>Expense Management Update</vt:lpstr>
      <vt:lpstr>Management Reporter</vt:lpstr>
      <vt:lpstr>Benefits of Management Reporter for Users</vt:lpstr>
      <vt:lpstr>Benefits of Management Reporter for IT</vt:lpstr>
      <vt:lpstr>Overcoming the Gaps</vt:lpstr>
      <vt:lpstr>What’s New in . . . Distribution</vt:lpstr>
      <vt:lpstr>Distribution  </vt:lpstr>
      <vt:lpstr>What’s New in . . . HR and Payroll</vt:lpstr>
      <vt:lpstr>Human Resources / Payroll</vt:lpstr>
      <vt:lpstr>Human Resources / Payroll</vt:lpstr>
      <vt:lpstr>Human Resources / Payroll</vt:lpstr>
      <vt:lpstr>What’s New in . . . Web Services</vt:lpstr>
      <vt:lpstr>Web Services</vt:lpstr>
      <vt:lpstr>Slide 43</vt:lpstr>
      <vt:lpstr>Pricing and Licensing Update</vt:lpstr>
      <vt:lpstr>Pricing and Licensing Overview</vt:lpstr>
      <vt:lpstr>Module Consolidations into Suites</vt:lpstr>
      <vt:lpstr>Consolidate Risk, Integration  &amp; Customization Suites </vt:lpstr>
      <vt:lpstr>Consolidate Manufacturing  &amp; Distribution</vt:lpstr>
      <vt:lpstr>Module Changes</vt:lpstr>
      <vt:lpstr>Modules Moves</vt:lpstr>
      <vt:lpstr>License Transition from FRx to Management Reporter</vt:lpstr>
      <vt:lpstr>DCO</vt:lpstr>
      <vt:lpstr>Extend and Connect  with DCO</vt:lpstr>
      <vt:lpstr>Extend and Connect  with DCO</vt:lpstr>
      <vt:lpstr>DCO  Waterfall Pricing Changes</vt:lpstr>
      <vt:lpstr>Scenario #1</vt:lpstr>
      <vt:lpstr>Scenario #2</vt:lpstr>
      <vt:lpstr>Slide 58</vt:lpstr>
      <vt:lpstr>Next Steps</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craigcrescas</dc:creator>
  <cp:lastModifiedBy>Ron Pederson</cp:lastModifiedBy>
  <cp:revision>323</cp:revision>
  <dcterms:created xsi:type="dcterms:W3CDTF">2009-08-18T01:22:35Z</dcterms:created>
  <dcterms:modified xsi:type="dcterms:W3CDTF">2010-03-24T12:34:05Z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0x010100F5491755EEDAF54EB6F76E9E14BC128D</vt:lpwstr>
  </property>
</Properties>
</file>