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9" r:id="rId5"/>
  </p:sldMasterIdLst>
  <p:notesMasterIdLst>
    <p:notesMasterId r:id="rId24"/>
  </p:notesMasterIdLst>
  <p:handoutMasterIdLst>
    <p:handoutMasterId r:id="rId25"/>
  </p:handoutMasterIdLst>
  <p:sldIdLst>
    <p:sldId id="1152" r:id="rId6"/>
    <p:sldId id="1092" r:id="rId7"/>
    <p:sldId id="1144" r:id="rId8"/>
    <p:sldId id="1112" r:id="rId9"/>
    <p:sldId id="1153" r:id="rId10"/>
    <p:sldId id="1126" r:id="rId11"/>
    <p:sldId id="1185" r:id="rId12"/>
    <p:sldId id="1154" r:id="rId13"/>
    <p:sldId id="1127" r:id="rId14"/>
    <p:sldId id="1155" r:id="rId15"/>
    <p:sldId id="1128" r:id="rId16"/>
    <p:sldId id="1156" r:id="rId17"/>
    <p:sldId id="1157" r:id="rId18"/>
    <p:sldId id="1158" r:id="rId19"/>
    <p:sldId id="1129" r:id="rId20"/>
    <p:sldId id="1159" r:id="rId21"/>
    <p:sldId id="1160" r:id="rId22"/>
    <p:sldId id="1150" r:id="rId23"/>
  </p:sldIdLst>
  <p:sldSz cx="12436475" cy="6994525"/>
  <p:notesSz cx="9363075" cy="707707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2C6"/>
    <a:srgbClr val="282828"/>
    <a:srgbClr val="FFFFFF"/>
    <a:srgbClr val="505050"/>
    <a:srgbClr val="CC00CC"/>
    <a:srgbClr val="00FFFF"/>
    <a:srgbClr val="D2D2D2"/>
    <a:srgbClr val="96969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7853" autoAdjust="0"/>
    <p:restoredTop sz="95223" autoAdjust="0"/>
  </p:normalViewPr>
  <p:slideViewPr>
    <p:cSldViewPr>
      <p:cViewPr>
        <p:scale>
          <a:sx n="80" d="100"/>
          <a:sy n="80" d="100"/>
        </p:scale>
        <p:origin x="-690" y="-23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6509"/>
        <p:guide pos="3053"/>
        <p:guide pos="5933"/>
      </p:guideLst>
    </p:cSldViewPr>
  </p:slideViewPr>
  <p:outlineViewPr>
    <p:cViewPr>
      <p:scale>
        <a:sx n="33" d="100"/>
        <a:sy n="33" d="100"/>
      </p:scale>
      <p:origin x="0" y="-6636"/>
    </p:cViewPr>
  </p:outlineViewPr>
  <p:notesTextViewPr>
    <p:cViewPr>
      <p:scale>
        <a:sx n="3" d="2"/>
        <a:sy n="3" d="2"/>
      </p:scale>
      <p:origin x="0" y="0"/>
    </p:cViewPr>
  </p:notesTextViewPr>
  <p:sorterViewPr>
    <p:cViewPr>
      <p:scale>
        <a:sx n="75" d="100"/>
        <a:sy n="75" d="100"/>
      </p:scale>
      <p:origin x="0" y="0"/>
    </p:cViewPr>
  </p:sorterViewPr>
  <p:notesViewPr>
    <p:cSldViewPr showGuides="1">
      <p:cViewPr>
        <p:scale>
          <a:sx n="120" d="100"/>
          <a:sy n="120" d="100"/>
        </p:scale>
        <p:origin x="-642" y="684"/>
      </p:cViewPr>
      <p:guideLst>
        <p:guide orient="horz" pos="2229"/>
        <p:guide pos="2949"/>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vl1pPr>
          </a:lstStyle>
          <a:p>
            <a:r>
              <a:rPr lang="en-US" dirty="0">
                <a:latin typeface="Segoe UI" pitchFamily="34" charset="0"/>
              </a:rPr>
              <a:t>Convergence </a:t>
            </a:r>
            <a:r>
              <a:rPr lang="en-US" dirty="0" smtClean="0">
                <a:latin typeface="Segoe UI" pitchFamily="34" charset="0"/>
              </a:rPr>
              <a:t>2013</a:t>
            </a:r>
            <a:endParaRPr lang="en-US" dirty="0">
              <a:latin typeface="Segoe UI" pitchFamily="34" charset="0"/>
            </a:endParaRPr>
          </a:p>
        </p:txBody>
      </p:sp>
      <p:sp>
        <p:nvSpPr>
          <p:cNvPr id="7" name="Date Placeholder 6"/>
          <p:cNvSpPr>
            <a:spLocks noGrp="1"/>
          </p:cNvSpPr>
          <p:nvPr>
            <p:ph type="dt" sz="quarter" idx="1"/>
          </p:nvPr>
        </p:nvSpPr>
        <p:spPr>
          <a:xfrm>
            <a:off x="5303577" y="0"/>
            <a:ext cx="4057333" cy="353854"/>
          </a:xfrm>
          <a:prstGeom prst="rect">
            <a:avLst/>
          </a:prstGeom>
        </p:spPr>
        <p:txBody>
          <a:bodyPr vert="horz" lIns="93936" tIns="46968" rIns="93936" bIns="46968" rtlCol="0"/>
          <a:lstStyle>
            <a:lvl1pPr algn="r">
              <a:defRPr sz="1200"/>
            </a:lvl1pPr>
          </a:lstStyle>
          <a:p>
            <a:fld id="{DE219B1A-AE41-483B-A766-69B9363DDA6A}" type="datetimeFigureOut">
              <a:rPr lang="en-US" smtClean="0">
                <a:latin typeface="Segoe UI" pitchFamily="34" charset="0"/>
              </a:rPr>
              <a:t>5/22/2013</a:t>
            </a:fld>
            <a:endParaRPr lang="en-US" dirty="0">
              <a:latin typeface="Segoe UI" pitchFamily="34" charset="0"/>
            </a:endParaRPr>
          </a:p>
        </p:txBody>
      </p:sp>
      <p:sp>
        <p:nvSpPr>
          <p:cNvPr id="8" name="Footer Placeholder 7"/>
          <p:cNvSpPr>
            <a:spLocks noGrp="1"/>
          </p:cNvSpPr>
          <p:nvPr>
            <p:ph type="ftr" sz="quarter" idx="2"/>
          </p:nvPr>
        </p:nvSpPr>
        <p:spPr>
          <a:xfrm>
            <a:off x="0" y="6721993"/>
            <a:ext cx="7911798" cy="257290"/>
          </a:xfrm>
          <a:prstGeom prst="rect">
            <a:avLst/>
          </a:prstGeom>
        </p:spPr>
        <p:txBody>
          <a:bodyPr vert="horz" lIns="93936" tIns="46968" rIns="93936" bIns="46968" rtlCol="0" anchor="b"/>
          <a:lstStyle>
            <a:lvl1pPr algn="l">
              <a:defRPr sz="1200"/>
            </a:lvl1pPr>
          </a:lstStyle>
          <a:p>
            <a:pPr marL="409341" defTabSz="9390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409341" defTabSz="9390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7896193" y="6721993"/>
            <a:ext cx="1464715" cy="353854"/>
          </a:xfrm>
          <a:prstGeom prst="rect">
            <a:avLst/>
          </a:prstGeom>
        </p:spPr>
        <p:txBody>
          <a:bodyPr vert="horz" lIns="93936" tIns="46968" rIns="93936" bIns="4696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atin typeface="Segoe UI" pitchFamily="34" charset="0"/>
              </a:defRPr>
            </a:lvl1pPr>
          </a:lstStyle>
          <a:p>
            <a:r>
              <a:rPr lang="en-US" dirty="0" smtClean="0"/>
              <a:t>Convergence 2013</a:t>
            </a:r>
            <a:endParaRPr lang="en-US" dirty="0"/>
          </a:p>
        </p:txBody>
      </p:sp>
      <p:sp>
        <p:nvSpPr>
          <p:cNvPr id="9" name="Slide Image Placeholder 8"/>
          <p:cNvSpPr>
            <a:spLocks noGrp="1" noRot="1" noChangeAspect="1"/>
          </p:cNvSpPr>
          <p:nvPr>
            <p:ph type="sldImg" idx="2"/>
          </p:nvPr>
        </p:nvSpPr>
        <p:spPr>
          <a:xfrm>
            <a:off x="2322513" y="530225"/>
            <a:ext cx="4718050" cy="2654300"/>
          </a:xfrm>
          <a:prstGeom prst="rect">
            <a:avLst/>
          </a:prstGeom>
          <a:noFill/>
          <a:ln w="12700">
            <a:solidFill>
              <a:prstClr val="black"/>
            </a:solidFill>
          </a:ln>
        </p:spPr>
        <p:txBody>
          <a:bodyPr vert="horz" lIns="93936" tIns="46968" rIns="93936" bIns="46968" rtlCol="0" anchor="ctr"/>
          <a:lstStyle/>
          <a:p>
            <a:endParaRPr lang="en-US" dirty="0"/>
          </a:p>
        </p:txBody>
      </p:sp>
      <p:sp>
        <p:nvSpPr>
          <p:cNvPr id="10" name="Footer Placeholder 9"/>
          <p:cNvSpPr>
            <a:spLocks noGrp="1"/>
          </p:cNvSpPr>
          <p:nvPr>
            <p:ph type="ftr" sz="quarter" idx="4"/>
          </p:nvPr>
        </p:nvSpPr>
        <p:spPr>
          <a:xfrm>
            <a:off x="1" y="6723221"/>
            <a:ext cx="8083455" cy="275501"/>
          </a:xfrm>
          <a:prstGeom prst="rect">
            <a:avLst/>
          </a:prstGeom>
        </p:spPr>
        <p:txBody>
          <a:bodyPr vert="horz" lIns="93936" tIns="46968" rIns="93936" bIns="46968" rtlCol="0" anchor="b"/>
          <a:lstStyle>
            <a:lvl1pPr marL="587102" indent="0" algn="l">
              <a:defRPr sz="1200"/>
            </a:lvl1p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5303577" y="0"/>
            <a:ext cx="4057333" cy="353854"/>
          </a:xfrm>
          <a:prstGeom prst="rect">
            <a:avLst/>
          </a:prstGeom>
        </p:spPr>
        <p:txBody>
          <a:bodyPr vert="horz" lIns="93936" tIns="46968" rIns="93936" bIns="46968" rtlCol="0"/>
          <a:lstStyle>
            <a:lvl1pPr algn="r">
              <a:defRPr sz="1200">
                <a:latin typeface="Segoe UI" pitchFamily="34" charset="0"/>
              </a:defRPr>
            </a:lvl1pPr>
          </a:lstStyle>
          <a:p>
            <a:fld id="{D51B1278-D92B-4AF3-A9C1-71DD298190CE}" type="datetimeFigureOut">
              <a:rPr lang="en-US" smtClean="0"/>
              <a:pPr/>
              <a:t>5/22/2013</a:t>
            </a:fld>
            <a:endParaRPr lang="en-US" dirty="0"/>
          </a:p>
        </p:txBody>
      </p:sp>
      <p:sp>
        <p:nvSpPr>
          <p:cNvPr id="12" name="Notes Placeholder 11"/>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8067849" y="6721993"/>
            <a:ext cx="1293059" cy="353854"/>
          </a:xfrm>
          <a:prstGeom prst="rect">
            <a:avLst/>
          </a:prstGeom>
        </p:spPr>
        <p:txBody>
          <a:bodyPr vert="horz" lIns="93936" tIns="46968" rIns="93936" bIns="4696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sdynamicsgp.blogspot.com/2011/08/weekly-review-speed-up-collection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01329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
        <p:nvSpPr>
          <p:cNvPr id="8" name="Notes Placeholder 2"/>
          <p:cNvSpPr>
            <a:spLocks noGrp="1"/>
          </p:cNvSpPr>
          <p:nvPr>
            <p:ph type="body" idx="1"/>
          </p:nvPr>
        </p:nvSpPr>
        <p:spPr/>
        <p:txBody>
          <a:bodyPr/>
          <a:lstStyle/>
          <a:p>
            <a:endParaRPr lang="en-US" dirty="0"/>
          </a:p>
          <a:p>
            <a:r>
              <a:rPr lang="en-US" dirty="0" smtClean="0"/>
              <a:t>5. </a:t>
            </a:r>
            <a:r>
              <a:rPr lang="en-US" b="1" dirty="0" smtClean="0"/>
              <a:t> </a:t>
            </a:r>
            <a:r>
              <a:rPr lang="en-US" dirty="0" smtClean="0"/>
              <a:t>For </a:t>
            </a:r>
            <a:r>
              <a:rPr lang="en-US" dirty="0"/>
              <a:t>years now </a:t>
            </a:r>
            <a:r>
              <a:rPr lang="en-US" dirty="0" smtClean="0"/>
              <a:t>we’ve been </a:t>
            </a:r>
            <a:r>
              <a:rPr lang="en-US" dirty="0"/>
              <a:t>recommending the use of </a:t>
            </a:r>
            <a:r>
              <a:rPr lang="en-US" dirty="0">
                <a:hlinkClick r:id="rId3"/>
              </a:rPr>
              <a:t>Paid Transaction Removal for AR</a:t>
            </a:r>
            <a:r>
              <a:rPr lang="en-US" dirty="0"/>
              <a:t> to move paid items to history and improve both AR and Collections management performance. One of the problems with this approach is that it it's difficult to unapply a payment after Paid Transaction. Now that the Professional Services Tools Library is free, this gets to be a whole lot easier.</a:t>
            </a:r>
            <a:br>
              <a:rPr lang="en-US" dirty="0"/>
            </a:br>
            <a:r>
              <a:rPr lang="en-US" dirty="0"/>
              <a:t/>
            </a:r>
            <a:br>
              <a:rPr lang="en-US" dirty="0"/>
            </a:br>
            <a:r>
              <a:rPr lang="en-US" dirty="0"/>
              <a:t>PSTL includes a Receivables Management Unapply tool designed to unapply payments from the history table and allow user to apply them to other </a:t>
            </a:r>
            <a:r>
              <a:rPr lang="en-US" dirty="0" smtClean="0"/>
              <a:t>transactions.</a:t>
            </a:r>
            <a:r>
              <a:rPr lang="en-US" dirty="0"/>
              <a:t/>
            </a:r>
            <a:br>
              <a:rPr lang="en-US" dirty="0"/>
            </a:br>
            <a:r>
              <a:rPr lang="en-US" dirty="0"/>
              <a:t/>
            </a:r>
            <a:br>
              <a:rPr lang="en-US" dirty="0"/>
            </a:br>
            <a:r>
              <a:rPr lang="en-US" dirty="0"/>
              <a:t>The tool is really easy to use, simply run the Receivables Management Unapply tool, enter the Customer, find the item to unapply and an uncheck the box. The system will ask if you really want to unapply or just see a report. Indicate that you want to unapply and that's it.</a:t>
            </a:r>
            <a:br>
              <a:rPr lang="en-US" dirty="0"/>
            </a:br>
            <a:r>
              <a:rPr lang="en-US" dirty="0"/>
              <a:t/>
            </a:r>
            <a:br>
              <a:rPr lang="en-US" dirty="0"/>
            </a:br>
            <a:r>
              <a:rPr lang="en-US" dirty="0"/>
              <a:t>A report does print with specifics. There are a few caveats and specifics around discounts, </a:t>
            </a:r>
            <a:r>
              <a:rPr lang="en-US" dirty="0" err="1"/>
              <a:t>writeoffs</a:t>
            </a:r>
            <a:r>
              <a:rPr lang="en-US" dirty="0"/>
              <a:t> and Multi-currency so be sure to read the help file included with </a:t>
            </a:r>
            <a:r>
              <a:rPr lang="en-US" dirty="0" smtClean="0"/>
              <a:t>PSTL.</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24184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Pick Checkbook Dates Before the ID </a:t>
            </a:r>
            <a:endParaRPr lang="en-US" b="1" dirty="0" smtClean="0"/>
          </a:p>
          <a:p>
            <a:r>
              <a:rPr lang="en-US" dirty="0"/>
              <a:t/>
            </a:r>
            <a:br>
              <a:rPr lang="en-US" dirty="0"/>
            </a:br>
            <a:r>
              <a:rPr lang="en-US" dirty="0"/>
              <a:t>The Checkbook register can be slow returning large amounts of data. A way to deal with that is to set the data range you want FIRST then pick the Checkbook </a:t>
            </a:r>
            <a:r>
              <a:rPr lang="en-US" dirty="0" smtClean="0"/>
              <a:t>ID.</a:t>
            </a:r>
            <a:endParaRPr lang="en-US" dirty="0"/>
          </a:p>
          <a:p>
            <a:endParaRPr lang="en-US" dirty="0"/>
          </a:p>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49759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Reconcile checkbook to GL</a:t>
            </a:r>
          </a:p>
          <a:p>
            <a:r>
              <a:rPr lang="en-US" dirty="0"/>
              <a:t>(Financial &gt;&gt; Routines &gt;&gt; Financial &gt;&gt; Reconcile to GL)</a:t>
            </a:r>
            <a:endParaRPr lang="en-US" dirty="0" smtClean="0"/>
          </a:p>
          <a:p>
            <a:endParaRPr lang="en-US" dirty="0" smtClean="0"/>
          </a:p>
          <a:p>
            <a:r>
              <a:rPr lang="en-US" dirty="0" smtClean="0"/>
              <a:t>A common challenge for Microsoft Dynamics GP users is reconciling difference between sub-ledgers balances and the balance for the associated GL accounts.  The reconcile to GL routine, added in GP 10 , automated much of the work required to reconcile differences for Receivables Management and Payables Management.  In GP 2013 they have added the Bank Reconciliation module to the Reconcile to GL routine, helping user analyze difference between the checkbook balances in Checkbook Balance Inquiry window and the associated General Ledger </a:t>
            </a:r>
            <a:r>
              <a:rPr lang="en-US" dirty="0" err="1" smtClean="0"/>
              <a:t>cas</a:t>
            </a:r>
            <a:r>
              <a:rPr lang="en-US" dirty="0" smtClean="0"/>
              <a:t> account for the checkbook.  Each reconciliation is specific to a defined checkbook.</a:t>
            </a:r>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497590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Asset </a:t>
            </a:r>
            <a:r>
              <a:rPr lang="en-US" dirty="0"/>
              <a:t>ID’s Beginning With “Z” Don’t Appear on Some Reports </a:t>
            </a:r>
          </a:p>
          <a:p>
            <a:r>
              <a:rPr lang="en-US" dirty="0"/>
              <a:t>We found a bug the other day that I swear I’ve seen reported somewhere but I can’t find it so I’m noting here for everyone. I have reported this to MS via </a:t>
            </a:r>
            <a:r>
              <a:rPr lang="en-US" dirty="0" err="1"/>
              <a:t>PartnerSource</a:t>
            </a:r>
            <a:r>
              <a:rPr lang="en-US" dirty="0"/>
              <a:t> and MS Connect.</a:t>
            </a:r>
          </a:p>
          <a:p>
            <a:r>
              <a:rPr lang="en-US" dirty="0"/>
              <a:t>For Dynamics GP 10 SP 5 and GP 2010 SP 1 at least, if the Fixed Asset ID begins with the letter “Z” the asset will not appear on at least some reports. I haven’t test this with R2 yet. To duplicate in </a:t>
            </a:r>
            <a:r>
              <a:rPr lang="en-US" dirty="0" err="1"/>
              <a:t>Fabrikam</a:t>
            </a:r>
            <a:r>
              <a:rPr lang="en-US" dirty="0"/>
              <a:t>, create a new fixed assets starting with the letter Z like Z1234 and assign it to structure 100. Create a second asset starting with the letter Y like Y1234 and assign it to structure 100.</a:t>
            </a:r>
          </a:p>
          <a:p>
            <a:r>
              <a:rPr lang="en-US" dirty="0"/>
              <a:t>Run the Inventory by Structure ID report using structure 100 as the only limiting criteria. Item Y1234 will appear on the report, item Z1234 will not.</a:t>
            </a:r>
          </a:p>
          <a:p>
            <a:r>
              <a:rPr lang="en-US" dirty="0"/>
              <a:t>Microsoft has indicated that this is a known bug reported in KB 863264  but the KB seems to be unavailable. No wonder I couldn’t find it. MS is working to update the KB to ensure that it’s available. There are no plans to fix this issue. If you want it fixed, vote for it on MS Connect.</a:t>
            </a:r>
          </a:p>
          <a:p>
            <a:r>
              <a:rPr lang="en-US" dirty="0"/>
              <a:t>You’ve two options to deal with this:</a:t>
            </a:r>
          </a:p>
          <a:p>
            <a:r>
              <a:rPr lang="en-US" dirty="0"/>
              <a:t>1) Add a Fixed Asset ID end range of “ZZZZZZZZ” to reports</a:t>
            </a:r>
          </a:p>
          <a:p>
            <a:r>
              <a:rPr lang="en-US" dirty="0"/>
              <a:t>2) Change the Fixed Asset ID via SQL. Fortunately, FA uses asset indexes, not the ID to link assets in various tables so the change only needs to happen in one table. However, some ISV solutions use the Fixed Asset ID (like Multi-Entity Management from Binary Stream) so you’ll need to check those too.</a:t>
            </a:r>
          </a:p>
          <a:p>
            <a:endParaRPr lang="en-US" dirty="0"/>
          </a:p>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497590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Renumber Fixed Assets</a:t>
            </a:r>
            <a:endParaRPr lang="en-US" b="1" dirty="0"/>
          </a:p>
          <a:p>
            <a:r>
              <a:rPr lang="en-US" dirty="0"/>
              <a:t/>
            </a:r>
            <a:br>
              <a:rPr lang="en-US" dirty="0"/>
            </a:br>
            <a:r>
              <a:rPr lang="en-US" dirty="0"/>
              <a:t>Over time fixed asset numbering can get kind of messy, especially if you’re trying to keep some kind of logic to it. May you want your FA numbers to all be 5 digits and someone keys the asset with 4 digits. Well, the Fixed Asset Modifier, part of the now free Professional Service Tools, will let you rename an asset with minimal fuss</a:t>
            </a:r>
            <a:r>
              <a:rPr lang="en-US" dirty="0" smtClean="0"/>
              <a:t>.</a:t>
            </a:r>
          </a:p>
          <a:p>
            <a:r>
              <a:rPr lang="en-US" dirty="0"/>
              <a:t/>
            </a:r>
            <a:br>
              <a:rPr lang="en-US" dirty="0"/>
            </a:br>
            <a:r>
              <a:rPr lang="en-US" dirty="0"/>
              <a:t>It’s about a straightforward as you can get, enter or lookup the old number, key in the new number. The system retains the suffix which could be a challenge if you’re trying to cluster multiple assets based on an asset ID but it’s better than nothing.</a:t>
            </a:r>
          </a:p>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49759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prstClr val="black"/>
                </a:solidFill>
              </a:rPr>
              <a:t>Fixed Asset GL Account Transfer </a:t>
            </a:r>
          </a:p>
          <a:p>
            <a:pPr lvl="0"/>
            <a:r>
              <a:rPr lang="en-US" dirty="0">
                <a:solidFill>
                  <a:prstClr val="black"/>
                </a:solidFill>
              </a:rPr>
              <a:t>A lot people don't use Fixed Asset transfers because they think in terms of the physical movement of assets but transfers can be used for more than that. For example, if an asset has been going to a wrong account or if you decide to reorganize fixed assets and change accounts a fixed asset transfer can be used to move the GL accounts.</a:t>
            </a:r>
            <a:br>
              <a:rPr lang="en-US" dirty="0">
                <a:solidFill>
                  <a:prstClr val="black"/>
                </a:solidFill>
              </a:rPr>
            </a:br>
            <a:r>
              <a:rPr lang="en-US" dirty="0">
                <a:solidFill>
                  <a:prstClr val="black"/>
                </a:solidFill>
              </a:rPr>
              <a:t/>
            </a:r>
            <a:br>
              <a:rPr lang="en-US" dirty="0">
                <a:solidFill>
                  <a:prstClr val="black"/>
                </a:solidFill>
              </a:rPr>
            </a:br>
            <a:r>
              <a:rPr lang="en-US" dirty="0">
                <a:solidFill>
                  <a:prstClr val="black"/>
                </a:solidFill>
              </a:rPr>
              <a:t>To transfer GL accounts for Fixed Assets in GP open the Financial Area Page. Under Fixed Assets pick Transfer. Select an asset and transfer date. Click the blue arrow next to G/L Accounts. Change the accounts that need adjustment and click transfer</a:t>
            </a:r>
            <a:r>
              <a:rPr lang="en-US" dirty="0" smtClean="0">
                <a:solidFill>
                  <a:prstClr val="black"/>
                </a:solidFill>
              </a:rPr>
              <a:t>.</a:t>
            </a:r>
          </a:p>
          <a:p>
            <a:pPr lvl="0"/>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27372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olidFill>
                <a:prstClr val="black"/>
              </a:solidFill>
            </a:endParaRPr>
          </a:p>
          <a:p>
            <a:pPr lvl="0"/>
            <a:r>
              <a:rPr lang="en-US" b="1" dirty="0" smtClean="0">
                <a:solidFill>
                  <a:prstClr val="black"/>
                </a:solidFill>
              </a:rPr>
              <a:t>Fix Errors with Mass Undo</a:t>
            </a:r>
          </a:p>
          <a:p>
            <a:pPr lvl="0"/>
            <a:r>
              <a:rPr lang="en-US" dirty="0">
                <a:solidFill>
                  <a:prstClr val="black"/>
                </a:solidFill>
              </a:rPr>
              <a:t>Financial &gt;&gt; Routines &gt;&gt; Fixed Assets &gt;&gt; </a:t>
            </a:r>
            <a:r>
              <a:rPr lang="en-US" dirty="0" smtClean="0">
                <a:solidFill>
                  <a:prstClr val="black"/>
                </a:solidFill>
              </a:rPr>
              <a:t>Depreciate</a:t>
            </a:r>
          </a:p>
          <a:p>
            <a:pPr lvl="0"/>
            <a:endParaRPr lang="en-US" dirty="0">
              <a:solidFill>
                <a:prstClr val="black"/>
              </a:solidFill>
            </a:endParaRPr>
          </a:p>
          <a:p>
            <a:pPr lvl="0"/>
            <a:r>
              <a:rPr lang="en-US" dirty="0" smtClean="0">
                <a:solidFill>
                  <a:prstClr val="black"/>
                </a:solidFill>
              </a:rPr>
              <a:t>This feature provides users with the ability to back out depreciation for all, or a group, of assets.  The system currently has the functionality to reverse depreciation one asset at a time, which can be time consuming when the need arises to back out depreciation for a large number of assets.  This new functionality saves a significant amount of time for users by allowing depreciation to be backed out for large groups of assets with a single process.</a:t>
            </a:r>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27372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Fixed Asset </a:t>
            </a:r>
            <a:r>
              <a:rPr lang="en-US" b="1" dirty="0"/>
              <a:t>Historical </a:t>
            </a:r>
            <a:r>
              <a:rPr lang="en-US" b="1" dirty="0" smtClean="0"/>
              <a:t>Reporting</a:t>
            </a:r>
          </a:p>
          <a:p>
            <a:r>
              <a:rPr lang="en-US" dirty="0"/>
              <a:t>Financial &gt;&gt; Reports &gt;&gt; Fixed Assets &gt;&gt; Depreciation &gt;&gt; New</a:t>
            </a:r>
          </a:p>
          <a:p>
            <a:endParaRPr lang="en-US" dirty="0" smtClean="0"/>
          </a:p>
          <a:p>
            <a:r>
              <a:rPr lang="en-US" dirty="0" smtClean="0"/>
              <a:t>New report option allow you to run “Depreciation as of” a specific date.</a:t>
            </a:r>
            <a:endParaRPr lang="en-US" dirty="0"/>
          </a:p>
          <a:p>
            <a:endParaRPr lang="en-US" dirty="0" smtClean="0"/>
          </a:p>
          <a:p>
            <a:r>
              <a:rPr lang="en-US" dirty="0" smtClean="0"/>
              <a:t>This feature is a top requested feature of Fixed Assets.  In GP 2013 you have the option of reporting on historical depreciation amounts, adding a “depreciation as of” date to the report options.  The depreciation of the report is then calculated as of the defined date giving you greater flexibility in depreciation reporting.</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273721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5488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72273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04577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43632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8" name="Notes Placeholder 2"/>
          <p:cNvSpPr>
            <a:spLocks noGrp="1"/>
          </p:cNvSpPr>
          <p:nvPr>
            <p:ph type="body" idx="1"/>
          </p:nvPr>
        </p:nvSpPr>
        <p:spPr/>
        <p:txBody>
          <a:bodyPr/>
          <a:lstStyle/>
          <a:p>
            <a:endParaRPr lang="en-US" dirty="0" smtClean="0"/>
          </a:p>
          <a:p>
            <a:r>
              <a:rPr lang="en-US" dirty="0" smtClean="0"/>
              <a:t>1</a:t>
            </a:r>
            <a:r>
              <a:rPr lang="en-US" dirty="0" smtClean="0"/>
              <a:t>.  When </a:t>
            </a:r>
            <a:r>
              <a:rPr lang="en-US" dirty="0"/>
              <a:t>entering account transaction data in Dynamics GP, the system tries to be helpful and puts the cursor in the debit or credit column based on the debit/credit setting in account setup. This is great until you want to debit an account with a default credit balance and vice versa.</a:t>
            </a:r>
            <a:br>
              <a:rPr lang="en-US" dirty="0"/>
            </a:br>
            <a:r>
              <a:rPr lang="en-US" dirty="0"/>
              <a:t>You can obviously tab or shift-tab to get to the right field or you can move to the appropriate field with your mouse. </a:t>
            </a:r>
            <a:endParaRPr lang="en-US" dirty="0" smtClean="0"/>
          </a:p>
          <a:p>
            <a:r>
              <a:rPr lang="en-US" dirty="0" smtClean="0"/>
              <a:t>Or</a:t>
            </a:r>
            <a:r>
              <a:rPr lang="en-US" dirty="0"/>
              <a:t>…</a:t>
            </a:r>
            <a:br>
              <a:rPr lang="en-US" dirty="0"/>
            </a:br>
            <a:r>
              <a:rPr lang="en-US" dirty="0"/>
              <a:t>You can stay where you are and enter the item as a negative. </a:t>
            </a:r>
            <a:br>
              <a:rPr lang="en-US" dirty="0"/>
            </a:br>
            <a:r>
              <a:rPr lang="en-US" dirty="0"/>
              <a:t>If you enter a negative debit Dynamics GP automatically enters it as a credit. Negative credits become debits. </a:t>
            </a:r>
            <a:br>
              <a:rPr lang="en-US" dirty="0"/>
            </a:br>
            <a:endParaRPr lang="en-US" dirty="0" smtClean="0"/>
          </a:p>
          <a:p>
            <a:pPr marL="228600" indent="-228600">
              <a:buAutoNum type="arabicPeriod"/>
            </a:pPr>
            <a:endParaRPr lang="en-US" dirty="0" smtClean="0"/>
          </a:p>
          <a:p>
            <a:pPr marL="228600" indent="-228600">
              <a:buAutoNum type="arabicPeriod"/>
            </a:pPr>
            <a:endParaRPr lang="en-US" dirty="0"/>
          </a:p>
        </p:txBody>
      </p:sp>
    </p:spTree>
    <p:extLst>
      <p:ext uri="{BB962C8B-B14F-4D97-AF65-F5344CB8AC3E}">
        <p14:creationId xmlns:p14="http://schemas.microsoft.com/office/powerpoint/2010/main" val="415533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
        <p:nvSpPr>
          <p:cNvPr id="8" name="Notes Placeholder 2"/>
          <p:cNvSpPr>
            <a:spLocks noGrp="1"/>
          </p:cNvSpPr>
          <p:nvPr>
            <p:ph type="body" idx="1"/>
          </p:nvPr>
        </p:nvSpPr>
        <p:spPr/>
        <p:txBody>
          <a:bodyPr/>
          <a:lstStyle/>
          <a:p>
            <a:r>
              <a:rPr lang="en-US" dirty="0"/>
              <a:t/>
            </a:r>
            <a:br>
              <a:rPr lang="en-US" dirty="0"/>
            </a:br>
            <a:endParaRPr lang="en-US" dirty="0" smtClean="0"/>
          </a:p>
          <a:p>
            <a:r>
              <a:rPr lang="en-US" dirty="0" smtClean="0"/>
              <a:t>2.  Check </a:t>
            </a:r>
            <a:r>
              <a:rPr lang="en-US" dirty="0"/>
              <a:t>the ‘Breakdown Allocation’ box on batches to show destination account for allocations</a:t>
            </a:r>
          </a:p>
          <a:p>
            <a:r>
              <a:rPr lang="en-US" dirty="0" smtClean="0"/>
              <a:t>3</a:t>
            </a:r>
            <a:endParaRPr lang="en-US" dirty="0" smtClean="0"/>
          </a:p>
        </p:txBody>
      </p:sp>
    </p:spTree>
    <p:extLst>
      <p:ext uri="{BB962C8B-B14F-4D97-AF65-F5344CB8AC3E}">
        <p14:creationId xmlns:p14="http://schemas.microsoft.com/office/powerpoint/2010/main" val="415533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
        <p:nvSpPr>
          <p:cNvPr id="8" name="Notes Placeholder 2"/>
          <p:cNvSpPr>
            <a:spLocks noGrp="1"/>
          </p:cNvSpPr>
          <p:nvPr>
            <p:ph type="body" idx="1"/>
          </p:nvPr>
        </p:nvSpPr>
        <p:spPr/>
        <p:txBody>
          <a:bodyPr/>
          <a:lstStyle/>
          <a:p>
            <a:r>
              <a:rPr lang="en-US" dirty="0"/>
              <a:t/>
            </a:r>
            <a:br>
              <a:rPr lang="en-US" dirty="0"/>
            </a:br>
            <a:endParaRPr lang="en-US" dirty="0" smtClean="0"/>
          </a:p>
          <a:p>
            <a:r>
              <a:rPr lang="en-US" dirty="0" smtClean="0"/>
              <a:t>2.  Check </a:t>
            </a:r>
            <a:r>
              <a:rPr lang="en-US" dirty="0"/>
              <a:t>the ‘Breakdown Allocation’ box on batches to show destination account for allocations</a:t>
            </a:r>
          </a:p>
          <a:p>
            <a:endParaRPr lang="en-US" dirty="0" smtClean="0"/>
          </a:p>
        </p:txBody>
      </p:sp>
    </p:spTree>
    <p:extLst>
      <p:ext uri="{BB962C8B-B14F-4D97-AF65-F5344CB8AC3E}">
        <p14:creationId xmlns:p14="http://schemas.microsoft.com/office/powerpoint/2010/main" val="415533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8" name="Notes Placeholder 2"/>
          <p:cNvSpPr>
            <a:spLocks noGrp="1"/>
          </p:cNvSpPr>
          <p:nvPr>
            <p:ph type="body" idx="1"/>
          </p:nvPr>
        </p:nvSpPr>
        <p:spPr/>
        <p:txBody>
          <a:bodyPr/>
          <a:lstStyle/>
          <a:p>
            <a:endParaRPr lang="en-US" dirty="0" smtClean="0"/>
          </a:p>
          <a:p>
            <a:r>
              <a:rPr lang="en-US" dirty="0" smtClean="0"/>
              <a:t>3.  Sometimes </a:t>
            </a:r>
            <a:r>
              <a:rPr lang="en-US" dirty="0"/>
              <a:t>you don’t want to cut a check if it’s not at least a minimum amount. A common scenario for this is affiliate programs like Amazon’s Associates program. They won’t send you a payment until the amount they owe you equals $10.00.</a:t>
            </a:r>
          </a:p>
          <a:p>
            <a:r>
              <a:rPr lang="en-US" dirty="0"/>
              <a:t>In another example, when my college scholarship finished they sent me a check for a leftover $0.25. It cost the college more to mail the check and then I had this tiny little check that I had to go deposit. </a:t>
            </a:r>
          </a:p>
          <a:p>
            <a:r>
              <a:rPr lang="en-US" dirty="0"/>
              <a:t>In Dynamics GP we can </a:t>
            </a:r>
            <a:r>
              <a:rPr lang="en-US" dirty="0" smtClean="0"/>
              <a:t>control </a:t>
            </a:r>
            <a:r>
              <a:rPr lang="en-US" dirty="0"/>
              <a:t>this and only cut checks when they are over a certain amount. Contrary to your first thought, this is not the Minimum Check line in vendor setup. That is used for when a minimum payment is due to a vendor, like a credit card minimum payment. </a:t>
            </a:r>
          </a:p>
          <a:p>
            <a:r>
              <a:rPr lang="en-US" dirty="0"/>
              <a:t>To only cut checks over a minimum amount, you need a free tool from the Professional Services Tool Library. </a:t>
            </a:r>
          </a:p>
          <a:p>
            <a:r>
              <a:rPr lang="en-US" dirty="0"/>
              <a:t>First, download and install the Professional Services Tool Library. </a:t>
            </a:r>
            <a:r>
              <a:rPr lang="en-US" dirty="0" smtClean="0"/>
              <a:t>Contact Boyer </a:t>
            </a:r>
            <a:r>
              <a:rPr lang="en-US" dirty="0"/>
              <a:t>if you need help. Then check the box next to PM Minimum Check.</a:t>
            </a:r>
          </a:p>
          <a:p>
            <a:r>
              <a:rPr lang="en-US" dirty="0"/>
              <a:t>Now when you go into Select Checks to build a batch of AP checks, pick Additional&gt;Set Minimum Check Amount from the menu. </a:t>
            </a:r>
          </a:p>
          <a:p>
            <a:r>
              <a:rPr lang="en-US" dirty="0"/>
              <a:t>In the box, make sure that Use Minimum Check Amount is marked and set a minimum check amount. </a:t>
            </a:r>
          </a:p>
          <a:p>
            <a:r>
              <a:rPr lang="en-US" dirty="0"/>
              <a:t>Back to our Amazon.com example. If you want to pay a group of vendors only when they are above the minimum but not worry about it for everyone else, the simplest solution is to put those vendors in a class. Then, process an AP check run for that class and set the minimum amount. For other check runs, simply remove the minimum amount and process normally</a:t>
            </a:r>
          </a:p>
          <a:p>
            <a:pPr marL="228600" indent="-228600">
              <a:buAutoNum type="arabicPeriod"/>
            </a:pPr>
            <a:endParaRPr lang="en-US" dirty="0" smtClean="0"/>
          </a:p>
          <a:p>
            <a:pPr marL="228600" indent="-228600">
              <a:buAutoNum type="arabicPeriod"/>
            </a:pPr>
            <a:endParaRPr lang="en-US" dirty="0"/>
          </a:p>
        </p:txBody>
      </p:sp>
    </p:spTree>
    <p:extLst>
      <p:ext uri="{BB962C8B-B14F-4D97-AF65-F5344CB8AC3E}">
        <p14:creationId xmlns:p14="http://schemas.microsoft.com/office/powerpoint/2010/main" val="415533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
        <p:nvSpPr>
          <p:cNvPr id="8" name="Notes Placeholder 2"/>
          <p:cNvSpPr>
            <a:spLocks noGrp="1"/>
          </p:cNvSpPr>
          <p:nvPr>
            <p:ph type="body" idx="1"/>
          </p:nvPr>
        </p:nvSpPr>
        <p:spPr/>
        <p:txBody>
          <a:bodyPr/>
          <a:lstStyle/>
          <a:p>
            <a:r>
              <a:rPr lang="en-US" dirty="0" smtClean="0"/>
              <a:t>4.  Let’s </a:t>
            </a:r>
            <a:r>
              <a:rPr lang="en-US" dirty="0"/>
              <a:t>say that you let AP checks automatically apply credit memos and a credit memo is a applied to a wrong invoice. Maybe it should have been on hold, it’s being disputed, whatever.</a:t>
            </a:r>
          </a:p>
          <a:p>
            <a:r>
              <a:rPr lang="en-US" dirty="0"/>
              <a:t>Voiding the check won’t unapply the credit memo application. Frankly if you had painstakingly applied a bunch of credit memos by hand and then had to void them because of a check printing error you’d be pretty upset that they had been unapplied.</a:t>
            </a:r>
          </a:p>
          <a:p>
            <a:r>
              <a:rPr lang="en-US" dirty="0"/>
              <a:t>So how to you unapply this credit memo since it completely paid off the invoice? You simply void the credit memo the same way that you would void a check, with Void Historical Transactions under Purchasing.</a:t>
            </a:r>
          </a:p>
          <a:p>
            <a:r>
              <a:rPr lang="en-US" dirty="0"/>
              <a:t>To make it even easier, change “All” selection in the upper right to “Credit Memo”. You’ll have to re-enter and reapply the credit memo but it’s still a pretty easy fix</a:t>
            </a:r>
            <a:r>
              <a:rPr lang="en-US" dirty="0" smtClean="0"/>
              <a:t>.</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24184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jpeg"/><Relationship Id="rId4" Type="http://schemas.microsoft.com/office/2007/relationships/hdphoto" Target="../media/hdphoto2.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7"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bwMode="auto">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white">
          <a:xfrm>
            <a:off x="30178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white">
          <a:xfrm>
            <a:off x="30178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white">
          <a:xfrm>
            <a:off x="48466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white">
          <a:xfrm>
            <a:off x="48466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white">
          <a:xfrm>
            <a:off x="66754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white">
          <a:xfrm>
            <a:off x="66754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white">
          <a:xfrm>
            <a:off x="85042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white">
          <a:xfrm>
            <a:off x="85042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userDrawn="1"/>
        </p:nvSpPr>
        <p:spPr bwMode="white">
          <a:xfrm>
            <a:off x="103330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white">
          <a:xfrm>
            <a:off x="103330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9518539" y="6231388"/>
            <a:ext cx="2460355" cy="346619"/>
          </a:xfrm>
          <a:prstGeom prst="rect">
            <a:avLst/>
          </a:prstGeom>
        </p:spPr>
      </p:pic>
      <p:sp>
        <p:nvSpPr>
          <p:cNvPr id="9" name="Title 1"/>
          <p:cNvSpPr>
            <a:spLocks noGrp="1"/>
          </p:cNvSpPr>
          <p:nvPr>
            <p:ph type="title" hasCustomPrompt="1"/>
          </p:nvPr>
        </p:nvSpPr>
        <p:spPr bwMode="auto">
          <a:xfrm>
            <a:off x="3017965" y="3040077"/>
            <a:ext cx="9143936" cy="1828786"/>
          </a:xfrm>
          <a:noFill/>
        </p:spPr>
        <p:txBody>
          <a:bodyPr lIns="146304" tIns="91440" rIns="146304" bIns="91440" anchor="t" anchorCtr="0"/>
          <a:lstStyle>
            <a:lvl1pPr>
              <a:defRPr sz="6000" spc="-100" baseline="0">
                <a:gradFill>
                  <a:gsLst>
                    <a:gs pos="5833">
                      <a:srgbClr val="282828"/>
                    </a:gs>
                    <a:gs pos="18000">
                      <a:srgbClr val="282828"/>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3017964" y="4870185"/>
            <a:ext cx="9143937" cy="1828007"/>
          </a:xfrm>
          <a:noFill/>
        </p:spPr>
        <p:txBody>
          <a:bodyPr lIns="146304" tIns="109728" rIns="146304" bIns="109728">
            <a:noAutofit/>
          </a:bodyPr>
          <a:lstStyle>
            <a:lvl1pPr marL="0" indent="0">
              <a:spcBef>
                <a:spcPts val="0"/>
              </a:spcBef>
              <a:buNone/>
              <a:defRPr sz="3600" spc="0" baseline="0">
                <a:gradFill>
                  <a:gsLst>
                    <a:gs pos="2917">
                      <a:srgbClr val="282828"/>
                    </a:gs>
                    <a:gs pos="30000">
                      <a:srgbClr val="282828"/>
                    </a:gs>
                  </a:gsLst>
                  <a:lin ang="5400000" scaled="0"/>
                </a:gradFill>
                <a:latin typeface="+mj-lt"/>
              </a:defRPr>
            </a:lvl1pPr>
          </a:lstStyle>
          <a:p>
            <a:pPr lvl="0"/>
            <a:r>
              <a:rPr lang="en-US" dirty="0" smtClean="0"/>
              <a:t>Speaker Name</a:t>
            </a:r>
          </a:p>
        </p:txBody>
      </p:sp>
      <p:pic>
        <p:nvPicPr>
          <p:cNvPr id="29"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2161772" y="0"/>
            <a:ext cx="319780" cy="7020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274702" y="309915"/>
            <a:ext cx="3657305" cy="517065"/>
          </a:xfrm>
        </p:spPr>
        <p:txBody>
          <a:bodyPr/>
          <a:lstStyle>
            <a:lvl1pPr marL="0" indent="0">
              <a:buNone/>
              <a:defRPr sz="2400" baseline="0">
                <a:gradFill>
                  <a:gsLst>
                    <a:gs pos="1250">
                      <a:srgbClr val="282828"/>
                    </a:gs>
                    <a:gs pos="100000">
                      <a:srgbClr val="282828"/>
                    </a:gs>
                  </a:gsLst>
                  <a:lin ang="5400000" scaled="0"/>
                </a:gradFill>
              </a:defRPr>
            </a:lvl1pPr>
            <a:lvl2pPr>
              <a:defRPr sz="2400"/>
            </a:lvl2pPr>
            <a:lvl3pPr>
              <a:defRPr sz="2400"/>
            </a:lvl3pPr>
            <a:lvl4pPr>
              <a:defRPr sz="2400"/>
            </a:lvl4pPr>
            <a:lvl5pPr>
              <a:defRPr sz="2400"/>
            </a:lvl5pPr>
          </a:lstStyle>
          <a:p>
            <a:pPr lvl="0"/>
            <a:r>
              <a:rPr lang="en-US" dirty="0" smtClean="0"/>
              <a:t>Concurrent 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0000" decel="90000" fill="hold" grpId="0" nodeType="withEffect">
                                  <p:stCondLst>
                                    <p:cond delay="0"/>
                                  </p:stCondLst>
                                  <p:childTnLst>
                                    <p:animMotion origin="layout" path="M 1.11565E-6 -4.5892E-6 L 0.2207 0.39242 " pathEditMode="relative" rAng="0" ptsTypes="AA">
                                      <p:cBhvr>
                                        <p:cTn id="6" dur="750" fill="hold"/>
                                        <p:tgtEl>
                                          <p:spTgt spid="10"/>
                                        </p:tgtEl>
                                        <p:attrNameLst>
                                          <p:attrName>ppt_x</p:attrName>
                                          <p:attrName>ppt_y</p:attrName>
                                        </p:attrNameLst>
                                      </p:cBhvr>
                                      <p:rCtr x="11029" y="19610"/>
                                    </p:animMotion>
                                  </p:childTnLst>
                                </p:cTn>
                              </p:par>
                              <p:par>
                                <p:cTn id="7" presetID="1" presetClass="entr" presetSubtype="0" fill="hold" grpId="0" nodeType="withEffect">
                                  <p:stCondLst>
                                    <p:cond delay="85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6" presetClass="emph" presetSubtype="0" fill="hold" grpId="2" nodeType="withEffect">
                                  <p:stCondLst>
                                    <p:cond delay="0"/>
                                  </p:stCondLst>
                                  <p:childTnLst>
                                    <p:animScale>
                                      <p:cBhvr>
                                        <p:cTn id="14" dur="10" fill="hold"/>
                                        <p:tgtEl>
                                          <p:spTgt spid="13"/>
                                        </p:tgtEl>
                                      </p:cBhvr>
                                      <p:by x="250000" y="250000"/>
                                    </p:animScale>
                                  </p:childTnLst>
                                </p:cTn>
                              </p:par>
                              <p:par>
                                <p:cTn id="15" presetID="10" presetClass="entr" presetSubtype="0" fill="hold" grpId="3"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childTnLst>
                                </p:cTn>
                              </p:par>
                              <p:par>
                                <p:cTn id="18" presetID="37" presetClass="path" presetSubtype="0" decel="100000" fill="hold" grpId="4" nodeType="withEffect">
                                  <p:stCondLst>
                                    <p:cond delay="0"/>
                                  </p:stCondLst>
                                  <p:childTnLst>
                                    <p:animMotion origin="layout" path="M 1.03982 -0.48843 C 0.62943 -0.47799 0.55808 0.0034 4.14348E-6 -0.00046 " pathEditMode="relative" rAng="0" ptsTypes="AA">
                                      <p:cBhvr>
                                        <p:cTn id="19" dur="750" fill="hold"/>
                                        <p:tgtEl>
                                          <p:spTgt spid="13"/>
                                        </p:tgtEl>
                                        <p:attrNameLst>
                                          <p:attrName>ppt_x</p:attrName>
                                          <p:attrName>ppt_y</p:attrName>
                                        </p:attrNameLst>
                                      </p:cBhvr>
                                      <p:rCtr x="-51991" y="24399"/>
                                    </p:animMotion>
                                  </p:childTnLst>
                                </p:cTn>
                              </p:par>
                              <p:par>
                                <p:cTn id="20" presetID="8" presetClass="emph" presetSubtype="0" accel="48649" decel="48649" fill="hold" grpId="5" nodeType="withEffect">
                                  <p:stCondLst>
                                    <p:cond delay="0"/>
                                  </p:stCondLst>
                                  <p:childTnLst>
                                    <p:animRot by="-600000">
                                      <p:cBhvr>
                                        <p:cTn id="21" dur="370" fill="hold"/>
                                        <p:tgtEl>
                                          <p:spTgt spid="13"/>
                                        </p:tgtEl>
                                        <p:attrNameLst>
                                          <p:attrName>r</p:attrName>
                                        </p:attrNameLst>
                                      </p:cBhvr>
                                    </p:animRot>
                                  </p:childTnLst>
                                </p:cTn>
                              </p:par>
                              <p:par>
                                <p:cTn id="22" presetID="8" presetClass="emph" presetSubtype="0" decel="100000" fill="hold" grpId="6" nodeType="withEffect">
                                  <p:stCondLst>
                                    <p:cond delay="370"/>
                                  </p:stCondLst>
                                  <p:childTnLst>
                                    <p:animRot by="600000">
                                      <p:cBhvr>
                                        <p:cTn id="23" dur="370" fill="hold"/>
                                        <p:tgtEl>
                                          <p:spTgt spid="13"/>
                                        </p:tgtEl>
                                        <p:attrNameLst>
                                          <p:attrName>r</p:attrName>
                                        </p:attrNameLst>
                                      </p:cBhvr>
                                    </p:animRot>
                                  </p:childTnLst>
                                </p:cTn>
                              </p:par>
                              <p:par>
                                <p:cTn id="24" presetID="6" presetClass="emph" presetSubtype="0" decel="100000" fill="hold" grpId="7" nodeType="withEffect">
                                  <p:stCondLst>
                                    <p:cond delay="0"/>
                                  </p:stCondLst>
                                  <p:childTnLst>
                                    <p:animScale>
                                      <p:cBhvr>
                                        <p:cTn id="25" dur="750" fill="hold"/>
                                        <p:tgtEl>
                                          <p:spTgt spid="13"/>
                                        </p:tgtEl>
                                      </p:cBhvr>
                                      <p:by x="40000" y="40000"/>
                                    </p:animScale>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6" presetClass="emph" presetSubtype="0" fill="hold" grpId="2" nodeType="withEffect">
                                  <p:stCondLst>
                                    <p:cond delay="0"/>
                                  </p:stCondLst>
                                  <p:childTnLst>
                                    <p:animScale>
                                      <p:cBhvr>
                                        <p:cTn id="31" dur="10" fill="hold"/>
                                        <p:tgtEl>
                                          <p:spTgt spid="15"/>
                                        </p:tgtEl>
                                      </p:cBhvr>
                                      <p:by x="250000" y="250000"/>
                                    </p:animScale>
                                  </p:childTnLst>
                                </p:cTn>
                              </p:par>
                              <p:par>
                                <p:cTn id="32" presetID="10" presetClass="entr" presetSubtype="0" fill="hold" grpId="3" nodeType="withEffect">
                                  <p:stCondLst>
                                    <p:cond delay="1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par>
                                <p:cTn id="35" presetID="37" presetClass="path" presetSubtype="0" decel="100000" fill="hold" grpId="4" nodeType="withEffect">
                                  <p:stCondLst>
                                    <p:cond delay="100"/>
                                  </p:stCondLst>
                                  <p:childTnLst>
                                    <p:animMotion origin="layout" path="M 1.32448 -0.5412 C 0.91446 -0.53079 0.55782 0.00324 -3.125E-6 -0.00046 " pathEditMode="relative" rAng="0" ptsTypes="ss">
                                      <p:cBhvr>
                                        <p:cTn id="36" dur="750" fill="hold"/>
                                        <p:tgtEl>
                                          <p:spTgt spid="15"/>
                                        </p:tgtEl>
                                        <p:attrNameLst>
                                          <p:attrName>ppt_x</p:attrName>
                                          <p:attrName>ppt_y</p:attrName>
                                        </p:attrNameLst>
                                      </p:cBhvr>
                                      <p:rCtr x="-66224" y="27222"/>
                                    </p:animMotion>
                                  </p:childTnLst>
                                </p:cTn>
                              </p:par>
                              <p:par>
                                <p:cTn id="37" presetID="8" presetClass="emph" presetSubtype="0" accel="48649" decel="48649" fill="hold" grpId="5" nodeType="withEffect">
                                  <p:stCondLst>
                                    <p:cond delay="100"/>
                                  </p:stCondLst>
                                  <p:childTnLst>
                                    <p:animRot by="-600000">
                                      <p:cBhvr>
                                        <p:cTn id="38" dur="370" fill="hold"/>
                                        <p:tgtEl>
                                          <p:spTgt spid="15"/>
                                        </p:tgtEl>
                                        <p:attrNameLst>
                                          <p:attrName>r</p:attrName>
                                        </p:attrNameLst>
                                      </p:cBhvr>
                                    </p:animRot>
                                  </p:childTnLst>
                                </p:cTn>
                              </p:par>
                              <p:par>
                                <p:cTn id="39" presetID="8" presetClass="emph" presetSubtype="0" decel="100000" fill="hold" grpId="6" nodeType="withEffect">
                                  <p:stCondLst>
                                    <p:cond delay="470"/>
                                  </p:stCondLst>
                                  <p:childTnLst>
                                    <p:animRot by="600000">
                                      <p:cBhvr>
                                        <p:cTn id="40" dur="370" fill="hold"/>
                                        <p:tgtEl>
                                          <p:spTgt spid="15"/>
                                        </p:tgtEl>
                                        <p:attrNameLst>
                                          <p:attrName>r</p:attrName>
                                        </p:attrNameLst>
                                      </p:cBhvr>
                                    </p:animRot>
                                  </p:childTnLst>
                                </p:cTn>
                              </p:par>
                              <p:par>
                                <p:cTn id="41" presetID="6" presetClass="emph" presetSubtype="0" decel="100000" fill="hold" grpId="7" nodeType="withEffect">
                                  <p:stCondLst>
                                    <p:cond delay="100"/>
                                  </p:stCondLst>
                                  <p:childTnLst>
                                    <p:animScale>
                                      <p:cBhvr>
                                        <p:cTn id="42" dur="750" fill="hold"/>
                                        <p:tgtEl>
                                          <p:spTgt spid="15"/>
                                        </p:tgtEl>
                                      </p:cBhvr>
                                      <p:by x="40000" y="40000"/>
                                    </p:animScale>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6" presetClass="emph" presetSubtype="0" fill="hold" grpId="2" nodeType="withEffect">
                                  <p:stCondLst>
                                    <p:cond delay="0"/>
                                  </p:stCondLst>
                                  <p:childTnLst>
                                    <p:animScale>
                                      <p:cBhvr>
                                        <p:cTn id="48" dur="10" fill="hold"/>
                                        <p:tgtEl>
                                          <p:spTgt spid="17"/>
                                        </p:tgtEl>
                                      </p:cBhvr>
                                      <p:by x="250000" y="250000"/>
                                    </p:animScale>
                                  </p:childTnLst>
                                </p:cTn>
                              </p:par>
                              <p:par>
                                <p:cTn id="49" presetID="10" presetClass="entr" presetSubtype="0" fill="hold" grpId="3" nodeType="withEffect">
                                  <p:stCondLst>
                                    <p:cond delay="2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50"/>
                                        <p:tgtEl>
                                          <p:spTgt spid="17"/>
                                        </p:tgtEl>
                                      </p:cBhvr>
                                    </p:animEffect>
                                  </p:childTnLst>
                                </p:cTn>
                              </p:par>
                              <p:par>
                                <p:cTn id="52" presetID="37" presetClass="path" presetSubtype="0" decel="100000" fill="hold" grpId="4" nodeType="withEffect">
                                  <p:stCondLst>
                                    <p:cond delay="200"/>
                                  </p:stCondLst>
                                  <p:childTnLst>
                                    <p:animMotion origin="layout" path="M 1.82691 -0.3266 C 1.10837 -0.31616 0.97715 0.0034 1.51391E-6 -0.00046 " pathEditMode="relative" rAng="0" ptsTypes="AA">
                                      <p:cBhvr>
                                        <p:cTn id="53" dur="750" fill="hold"/>
                                        <p:tgtEl>
                                          <p:spTgt spid="17"/>
                                        </p:tgtEl>
                                        <p:attrNameLst>
                                          <p:attrName>ppt_x</p:attrName>
                                          <p:attrName>ppt_y</p:attrName>
                                        </p:attrNameLst>
                                      </p:cBhvr>
                                      <p:rCtr x="-91345" y="16296"/>
                                    </p:animMotion>
                                  </p:childTnLst>
                                </p:cTn>
                              </p:par>
                              <p:par>
                                <p:cTn id="54" presetID="8" presetClass="emph" presetSubtype="0" accel="48649" decel="48649" fill="hold" grpId="5" nodeType="withEffect">
                                  <p:stCondLst>
                                    <p:cond delay="200"/>
                                  </p:stCondLst>
                                  <p:childTnLst>
                                    <p:animRot by="-600000">
                                      <p:cBhvr>
                                        <p:cTn id="55" dur="370" fill="hold"/>
                                        <p:tgtEl>
                                          <p:spTgt spid="17"/>
                                        </p:tgtEl>
                                        <p:attrNameLst>
                                          <p:attrName>r</p:attrName>
                                        </p:attrNameLst>
                                      </p:cBhvr>
                                    </p:animRot>
                                  </p:childTnLst>
                                </p:cTn>
                              </p:par>
                              <p:par>
                                <p:cTn id="56" presetID="8" presetClass="emph" presetSubtype="0" decel="100000" fill="hold" grpId="6" nodeType="withEffect">
                                  <p:stCondLst>
                                    <p:cond delay="570"/>
                                  </p:stCondLst>
                                  <p:childTnLst>
                                    <p:animRot by="600000">
                                      <p:cBhvr>
                                        <p:cTn id="57" dur="370" fill="hold"/>
                                        <p:tgtEl>
                                          <p:spTgt spid="17"/>
                                        </p:tgtEl>
                                        <p:attrNameLst>
                                          <p:attrName>r</p:attrName>
                                        </p:attrNameLst>
                                      </p:cBhvr>
                                    </p:animRot>
                                  </p:childTnLst>
                                </p:cTn>
                              </p:par>
                              <p:par>
                                <p:cTn id="58" presetID="6" presetClass="emph" presetSubtype="0" decel="100000" fill="hold" grpId="7" nodeType="withEffect">
                                  <p:stCondLst>
                                    <p:cond delay="200"/>
                                  </p:stCondLst>
                                  <p:childTnLst>
                                    <p:animScale>
                                      <p:cBhvr>
                                        <p:cTn id="59" dur="750" fill="hold"/>
                                        <p:tgtEl>
                                          <p:spTgt spid="17"/>
                                        </p:tgtEl>
                                      </p:cBhvr>
                                      <p:by x="40000" y="40000"/>
                                    </p:animScale>
                                  </p:childTnLst>
                                </p:cTn>
                              </p:par>
                              <p:par>
                                <p:cTn id="60" presetID="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6" presetClass="emph" presetSubtype="0" fill="hold" grpId="2" nodeType="withEffect">
                                  <p:stCondLst>
                                    <p:cond delay="0"/>
                                  </p:stCondLst>
                                  <p:childTnLst>
                                    <p:animScale>
                                      <p:cBhvr>
                                        <p:cTn id="65" dur="10" fill="hold"/>
                                        <p:tgtEl>
                                          <p:spTgt spid="19"/>
                                        </p:tgtEl>
                                      </p:cBhvr>
                                      <p:by x="250000" y="250000"/>
                                    </p:animScale>
                                  </p:childTnLst>
                                </p:cTn>
                              </p:par>
                              <p:par>
                                <p:cTn id="66" presetID="10" presetClass="entr" presetSubtype="0" fill="hold" grpId="3" nodeType="withEffect">
                                  <p:stCondLst>
                                    <p:cond delay="3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750"/>
                                        <p:tgtEl>
                                          <p:spTgt spid="19"/>
                                        </p:tgtEl>
                                      </p:cBhvr>
                                    </p:animEffect>
                                  </p:childTnLst>
                                </p:cTn>
                              </p:par>
                              <p:par>
                                <p:cTn id="69" presetID="37" presetClass="path" presetSubtype="0" decel="100000" fill="hold" grpId="4" nodeType="withEffect">
                                  <p:stCondLst>
                                    <p:cond delay="300"/>
                                  </p:stCondLst>
                                  <p:childTnLst>
                                    <p:animMotion origin="layout" path="M 2.35857 -0.32683 C 1.6302 -0.31639 0.99055 0.00317 1.99132E-7 -0.00046 " pathEditMode="relative" rAng="0" ptsTypes="AA">
                                      <p:cBhvr>
                                        <p:cTn id="70" dur="750" fill="hold"/>
                                        <p:tgtEl>
                                          <p:spTgt spid="19"/>
                                        </p:tgtEl>
                                        <p:attrNameLst>
                                          <p:attrName>ppt_x</p:attrName>
                                          <p:attrName>ppt_y</p:attrName>
                                        </p:attrNameLst>
                                      </p:cBhvr>
                                      <p:rCtr x="-117935" y="16319"/>
                                    </p:animMotion>
                                  </p:childTnLst>
                                </p:cTn>
                              </p:par>
                              <p:par>
                                <p:cTn id="71" presetID="8" presetClass="emph" presetSubtype="0" accel="48649" decel="48649" fill="hold" grpId="5" nodeType="withEffect">
                                  <p:stCondLst>
                                    <p:cond delay="300"/>
                                  </p:stCondLst>
                                  <p:childTnLst>
                                    <p:animRot by="-600000">
                                      <p:cBhvr>
                                        <p:cTn id="72" dur="370" fill="hold"/>
                                        <p:tgtEl>
                                          <p:spTgt spid="19"/>
                                        </p:tgtEl>
                                        <p:attrNameLst>
                                          <p:attrName>r</p:attrName>
                                        </p:attrNameLst>
                                      </p:cBhvr>
                                    </p:animRot>
                                  </p:childTnLst>
                                </p:cTn>
                              </p:par>
                              <p:par>
                                <p:cTn id="73" presetID="8" presetClass="emph" presetSubtype="0" decel="100000" fill="hold" grpId="6" nodeType="withEffect">
                                  <p:stCondLst>
                                    <p:cond delay="670"/>
                                  </p:stCondLst>
                                  <p:childTnLst>
                                    <p:animRot by="600000">
                                      <p:cBhvr>
                                        <p:cTn id="74" dur="370" fill="hold"/>
                                        <p:tgtEl>
                                          <p:spTgt spid="19"/>
                                        </p:tgtEl>
                                        <p:attrNameLst>
                                          <p:attrName>r</p:attrName>
                                        </p:attrNameLst>
                                      </p:cBhvr>
                                    </p:animRot>
                                  </p:childTnLst>
                                </p:cTn>
                              </p:par>
                              <p:par>
                                <p:cTn id="75" presetID="6" presetClass="emph" presetSubtype="0" decel="100000" fill="hold" grpId="7" nodeType="withEffect">
                                  <p:stCondLst>
                                    <p:cond delay="300"/>
                                  </p:stCondLst>
                                  <p:childTnLst>
                                    <p:animScale>
                                      <p:cBhvr>
                                        <p:cTn id="76" dur="750" fill="hold"/>
                                        <p:tgtEl>
                                          <p:spTgt spid="19"/>
                                        </p:tgtEl>
                                      </p:cBhvr>
                                      <p:by x="40000" y="40000"/>
                                    </p:animScale>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6" presetClass="emph" presetSubtype="0" fill="hold" grpId="2" nodeType="withEffect">
                                  <p:stCondLst>
                                    <p:cond delay="0"/>
                                  </p:stCondLst>
                                  <p:childTnLst>
                                    <p:animScale>
                                      <p:cBhvr>
                                        <p:cTn id="82" dur="10" fill="hold"/>
                                        <p:tgtEl>
                                          <p:spTgt spid="21"/>
                                        </p:tgtEl>
                                      </p:cBhvr>
                                      <p:by x="250000" y="250000"/>
                                    </p:animScale>
                                  </p:childTnLst>
                                </p:cTn>
                              </p:par>
                              <p:par>
                                <p:cTn id="83" presetID="10" presetClass="entr" presetSubtype="0" fill="hold" grpId="3" nodeType="withEffect">
                                  <p:stCondLst>
                                    <p:cond delay="4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750"/>
                                        <p:tgtEl>
                                          <p:spTgt spid="21"/>
                                        </p:tgtEl>
                                      </p:cBhvr>
                                    </p:animEffect>
                                  </p:childTnLst>
                                </p:cTn>
                              </p:par>
                              <p:par>
                                <p:cTn id="86" presetID="37" presetClass="path" presetSubtype="0" decel="100000" fill="hold" grpId="4" nodeType="withEffect">
                                  <p:stCondLst>
                                    <p:cond delay="400"/>
                                  </p:stCondLst>
                                  <p:childTnLst>
                                    <p:animMotion origin="layout" path="M 2.35857 -0.32683 C 1.6302 -0.31639 0.99056 0.00317 -1.11565E-6 -0.00046 " pathEditMode="relative" rAng="0" ptsTypes="AA">
                                      <p:cBhvr>
                                        <p:cTn id="87" dur="750" fill="hold"/>
                                        <p:tgtEl>
                                          <p:spTgt spid="21"/>
                                        </p:tgtEl>
                                        <p:attrNameLst>
                                          <p:attrName>ppt_x</p:attrName>
                                          <p:attrName>ppt_y</p:attrName>
                                        </p:attrNameLst>
                                      </p:cBhvr>
                                      <p:rCtr x="-117935" y="16319"/>
                                    </p:animMotion>
                                  </p:childTnLst>
                                </p:cTn>
                              </p:par>
                              <p:par>
                                <p:cTn id="88" presetID="8" presetClass="emph" presetSubtype="0" accel="48649" decel="48649" fill="hold" grpId="5" nodeType="withEffect">
                                  <p:stCondLst>
                                    <p:cond delay="400"/>
                                  </p:stCondLst>
                                  <p:childTnLst>
                                    <p:animRot by="-600000">
                                      <p:cBhvr>
                                        <p:cTn id="89" dur="370" fill="hold"/>
                                        <p:tgtEl>
                                          <p:spTgt spid="21"/>
                                        </p:tgtEl>
                                        <p:attrNameLst>
                                          <p:attrName>r</p:attrName>
                                        </p:attrNameLst>
                                      </p:cBhvr>
                                    </p:animRot>
                                  </p:childTnLst>
                                </p:cTn>
                              </p:par>
                              <p:par>
                                <p:cTn id="90" presetID="8" presetClass="emph" presetSubtype="0" decel="100000" fill="hold" grpId="6" nodeType="withEffect">
                                  <p:stCondLst>
                                    <p:cond delay="770"/>
                                  </p:stCondLst>
                                  <p:childTnLst>
                                    <p:animRot by="600000">
                                      <p:cBhvr>
                                        <p:cTn id="91" dur="370" fill="hold"/>
                                        <p:tgtEl>
                                          <p:spTgt spid="21"/>
                                        </p:tgtEl>
                                        <p:attrNameLst>
                                          <p:attrName>r</p:attrName>
                                        </p:attrNameLst>
                                      </p:cBhvr>
                                    </p:animRot>
                                  </p:childTnLst>
                                </p:cTn>
                              </p:par>
                              <p:par>
                                <p:cTn id="92" presetID="6" presetClass="emph" presetSubtype="0" decel="100000" fill="hold" grpId="7" nodeType="withEffect">
                                  <p:stCondLst>
                                    <p:cond delay="400"/>
                                  </p:stCondLst>
                                  <p:childTnLst>
                                    <p:animScale>
                                      <p:cBhvr>
                                        <p:cTn id="93" dur="750" fill="hold"/>
                                        <p:tgtEl>
                                          <p:spTgt spid="21"/>
                                        </p:tgtEl>
                                      </p:cBhvr>
                                      <p:by x="40000" y="40000"/>
                                    </p:animScale>
                                  </p:childTnLst>
                                </p:cTn>
                              </p:par>
                              <p:par>
                                <p:cTn id="94" presetID="1"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14"/>
                                        </p:tgtEl>
                                        <p:attrNameLst>
                                          <p:attrName>style.visibility</p:attrName>
                                        </p:attrNameLst>
                                      </p:cBhvr>
                                      <p:to>
                                        <p:strVal val="hidden"/>
                                      </p:to>
                                    </p:set>
                                  </p:childTnLst>
                                </p:cTn>
                              </p:par>
                              <p:par>
                                <p:cTn id="98" presetID="6" presetClass="emph" presetSubtype="0" fill="hold" grpId="2" nodeType="withEffect">
                                  <p:stCondLst>
                                    <p:cond delay="0"/>
                                  </p:stCondLst>
                                  <p:childTnLst>
                                    <p:animScale>
                                      <p:cBhvr>
                                        <p:cTn id="99" dur="10" fill="hold"/>
                                        <p:tgtEl>
                                          <p:spTgt spid="14"/>
                                        </p:tgtEl>
                                      </p:cBhvr>
                                      <p:by x="250000" y="250000"/>
                                    </p:animScale>
                                  </p:childTnLst>
                                </p:cTn>
                              </p:par>
                              <p:par>
                                <p:cTn id="100" presetID="10" presetClass="entr" presetSubtype="0" fill="hold" grpId="3" nodeType="withEffect">
                                  <p:stCondLst>
                                    <p:cond delay="1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750"/>
                                        <p:tgtEl>
                                          <p:spTgt spid="14"/>
                                        </p:tgtEl>
                                      </p:cBhvr>
                                    </p:animEffect>
                                  </p:childTnLst>
                                </p:cTn>
                              </p:par>
                              <p:par>
                                <p:cTn id="103" presetID="37" presetClass="path" presetSubtype="0" decel="100000" fill="hold" grpId="4" nodeType="withEffect">
                                  <p:stCondLst>
                                    <p:cond delay="100"/>
                                  </p:stCondLst>
                                  <p:childTnLst>
                                    <p:animMotion origin="layout" path="M 1.0711 0.54494 C 0.66071 0.53745 0.55808 -0.00273 3.58438E-6 1.68861E-6 " pathEditMode="relative" rAng="0" ptsTypes="AA">
                                      <p:cBhvr>
                                        <p:cTn id="104" dur="750" fill="hold"/>
                                        <p:tgtEl>
                                          <p:spTgt spid="14"/>
                                        </p:tgtEl>
                                        <p:attrNameLst>
                                          <p:attrName>ppt_x</p:attrName>
                                          <p:attrName>ppt_y</p:attrName>
                                        </p:attrNameLst>
                                      </p:cBhvr>
                                      <p:rCtr x="-53561" y="-27258"/>
                                    </p:animMotion>
                                  </p:childTnLst>
                                </p:cTn>
                              </p:par>
                              <p:par>
                                <p:cTn id="105" presetID="8" presetClass="emph" presetSubtype="0" accel="48649" decel="48649" fill="hold" grpId="5" nodeType="withEffect">
                                  <p:stCondLst>
                                    <p:cond delay="100"/>
                                  </p:stCondLst>
                                  <p:childTnLst>
                                    <p:animRot by="-300000">
                                      <p:cBhvr>
                                        <p:cTn id="106" dur="370" fill="hold"/>
                                        <p:tgtEl>
                                          <p:spTgt spid="14"/>
                                        </p:tgtEl>
                                        <p:attrNameLst>
                                          <p:attrName>r</p:attrName>
                                        </p:attrNameLst>
                                      </p:cBhvr>
                                    </p:animRot>
                                  </p:childTnLst>
                                </p:cTn>
                              </p:par>
                              <p:par>
                                <p:cTn id="107" presetID="8" presetClass="emph" presetSubtype="0" decel="100000" fill="hold" grpId="6" nodeType="withEffect">
                                  <p:stCondLst>
                                    <p:cond delay="470"/>
                                  </p:stCondLst>
                                  <p:childTnLst>
                                    <p:animRot by="300000">
                                      <p:cBhvr>
                                        <p:cTn id="108" dur="370" fill="hold"/>
                                        <p:tgtEl>
                                          <p:spTgt spid="14"/>
                                        </p:tgtEl>
                                        <p:attrNameLst>
                                          <p:attrName>r</p:attrName>
                                        </p:attrNameLst>
                                      </p:cBhvr>
                                    </p:animRot>
                                  </p:childTnLst>
                                </p:cTn>
                              </p:par>
                              <p:par>
                                <p:cTn id="109" presetID="6" presetClass="emph" presetSubtype="0" decel="100000" fill="hold" grpId="7" nodeType="withEffect">
                                  <p:stCondLst>
                                    <p:cond delay="100"/>
                                  </p:stCondLst>
                                  <p:childTnLst>
                                    <p:animScale>
                                      <p:cBhvr>
                                        <p:cTn id="110" dur="750" fill="hold"/>
                                        <p:tgtEl>
                                          <p:spTgt spid="14"/>
                                        </p:tgtEl>
                                      </p:cBhvr>
                                      <p:by x="40000" y="40000"/>
                                    </p:animScale>
                                  </p:childTnLst>
                                </p:cTn>
                              </p:par>
                              <p:par>
                                <p:cTn id="111" presetID="1" presetClass="entr"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6"/>
                                        </p:tgtEl>
                                        <p:attrNameLst>
                                          <p:attrName>style.visibility</p:attrName>
                                        </p:attrNameLst>
                                      </p:cBhvr>
                                      <p:to>
                                        <p:strVal val="hidden"/>
                                      </p:to>
                                    </p:set>
                                  </p:childTnLst>
                                </p:cTn>
                              </p:par>
                              <p:par>
                                <p:cTn id="115" presetID="6" presetClass="emph" presetSubtype="0" fill="hold" grpId="2" nodeType="withEffect">
                                  <p:stCondLst>
                                    <p:cond delay="0"/>
                                  </p:stCondLst>
                                  <p:childTnLst>
                                    <p:animScale>
                                      <p:cBhvr>
                                        <p:cTn id="116" dur="10" fill="hold"/>
                                        <p:tgtEl>
                                          <p:spTgt spid="16"/>
                                        </p:tgtEl>
                                      </p:cBhvr>
                                      <p:by x="250000" y="250000"/>
                                    </p:animScale>
                                  </p:childTnLst>
                                </p:cTn>
                              </p:par>
                              <p:par>
                                <p:cTn id="117" presetID="10" presetClass="entr" presetSubtype="0" fill="hold" grpId="3" nodeType="withEffect">
                                  <p:stCondLst>
                                    <p:cond delay="20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750"/>
                                        <p:tgtEl>
                                          <p:spTgt spid="16"/>
                                        </p:tgtEl>
                                      </p:cBhvr>
                                    </p:animEffect>
                                  </p:childTnLst>
                                </p:cTn>
                              </p:par>
                              <p:par>
                                <p:cTn id="120" presetID="37" presetClass="path" presetSubtype="0" decel="100000" fill="hold" grpId="4" nodeType="withEffect">
                                  <p:stCondLst>
                                    <p:cond delay="200"/>
                                  </p:stCondLst>
                                  <p:childTnLst>
                                    <p:animMotion origin="layout" path="M 1.32601 0.43645 C 0.91613 0.42692 0.55782 -0.00318 1.31478E-6 1.68861E-6 " pathEditMode="relative" rAng="0" ptsTypes="AA">
                                      <p:cBhvr>
                                        <p:cTn id="121" dur="750" fill="hold"/>
                                        <p:tgtEl>
                                          <p:spTgt spid="16"/>
                                        </p:tgtEl>
                                        <p:attrNameLst>
                                          <p:attrName>ppt_x</p:attrName>
                                          <p:attrName>ppt_y</p:attrName>
                                        </p:attrNameLst>
                                      </p:cBhvr>
                                      <p:rCtr x="-66301" y="-21834"/>
                                    </p:animMotion>
                                  </p:childTnLst>
                                </p:cTn>
                              </p:par>
                              <p:par>
                                <p:cTn id="122" presetID="8" presetClass="emph" presetSubtype="0" accel="48649" decel="48649" fill="hold" grpId="5" nodeType="withEffect">
                                  <p:stCondLst>
                                    <p:cond delay="200"/>
                                  </p:stCondLst>
                                  <p:childTnLst>
                                    <p:animRot by="-300000">
                                      <p:cBhvr>
                                        <p:cTn id="123" dur="370" fill="hold"/>
                                        <p:tgtEl>
                                          <p:spTgt spid="16"/>
                                        </p:tgtEl>
                                        <p:attrNameLst>
                                          <p:attrName>r</p:attrName>
                                        </p:attrNameLst>
                                      </p:cBhvr>
                                    </p:animRot>
                                  </p:childTnLst>
                                </p:cTn>
                              </p:par>
                              <p:par>
                                <p:cTn id="124" presetID="8" presetClass="emph" presetSubtype="0" decel="100000" fill="hold" grpId="6" nodeType="withEffect">
                                  <p:stCondLst>
                                    <p:cond delay="570"/>
                                  </p:stCondLst>
                                  <p:childTnLst>
                                    <p:animRot by="300000">
                                      <p:cBhvr>
                                        <p:cTn id="125" dur="370" fill="hold"/>
                                        <p:tgtEl>
                                          <p:spTgt spid="16"/>
                                        </p:tgtEl>
                                        <p:attrNameLst>
                                          <p:attrName>r</p:attrName>
                                        </p:attrNameLst>
                                      </p:cBhvr>
                                    </p:animRot>
                                  </p:childTnLst>
                                </p:cTn>
                              </p:par>
                              <p:par>
                                <p:cTn id="126" presetID="6" presetClass="emph" presetSubtype="0" decel="100000" fill="hold" grpId="7" nodeType="withEffect">
                                  <p:stCondLst>
                                    <p:cond delay="200"/>
                                  </p:stCondLst>
                                  <p:childTnLst>
                                    <p:animScale>
                                      <p:cBhvr>
                                        <p:cTn id="127" dur="750" fill="hold"/>
                                        <p:tgtEl>
                                          <p:spTgt spid="16"/>
                                        </p:tgtEl>
                                      </p:cBhvr>
                                      <p:by x="40000" y="40000"/>
                                    </p:animScale>
                                  </p:childTnLst>
                                </p:cTn>
                              </p:par>
                              <p:par>
                                <p:cTn id="128" presetID="1"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par>
                                <p:cTn id="130" presetID="1" presetClass="exit" presetSubtype="0" fill="hold" grpId="1" nodeType="withEffect">
                                  <p:stCondLst>
                                    <p:cond delay="0"/>
                                  </p:stCondLst>
                                  <p:childTnLst>
                                    <p:set>
                                      <p:cBhvr>
                                        <p:cTn id="131" dur="1" fill="hold">
                                          <p:stCondLst>
                                            <p:cond delay="0"/>
                                          </p:stCondLst>
                                        </p:cTn>
                                        <p:tgtEl>
                                          <p:spTgt spid="18"/>
                                        </p:tgtEl>
                                        <p:attrNameLst>
                                          <p:attrName>style.visibility</p:attrName>
                                        </p:attrNameLst>
                                      </p:cBhvr>
                                      <p:to>
                                        <p:strVal val="hidden"/>
                                      </p:to>
                                    </p:set>
                                  </p:childTnLst>
                                </p:cTn>
                              </p:par>
                              <p:par>
                                <p:cTn id="132" presetID="6" presetClass="emph" presetSubtype="0" fill="hold" grpId="2" nodeType="withEffect">
                                  <p:stCondLst>
                                    <p:cond delay="0"/>
                                  </p:stCondLst>
                                  <p:childTnLst>
                                    <p:animScale>
                                      <p:cBhvr>
                                        <p:cTn id="133" dur="10" fill="hold"/>
                                        <p:tgtEl>
                                          <p:spTgt spid="18"/>
                                        </p:tgtEl>
                                      </p:cBhvr>
                                      <p:by x="250000" y="250000"/>
                                    </p:animScale>
                                  </p:childTnLst>
                                </p:cTn>
                              </p:par>
                              <p:par>
                                <p:cTn id="134" presetID="10" presetClass="entr" presetSubtype="0" fill="hold" grpId="3" nodeType="withEffect">
                                  <p:stCondLst>
                                    <p:cond delay="30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750"/>
                                        <p:tgtEl>
                                          <p:spTgt spid="18"/>
                                        </p:tgtEl>
                                      </p:cBhvr>
                                    </p:animEffect>
                                  </p:childTnLst>
                                </p:cTn>
                              </p:par>
                              <p:par>
                                <p:cTn id="137" presetID="37" presetClass="path" presetSubtype="0" decel="100000" fill="hold" grpId="4" nodeType="withEffect">
                                  <p:stCondLst>
                                    <p:cond delay="300"/>
                                  </p:stCondLst>
                                  <p:childTnLst>
                                    <p:animMotion origin="layout" path="M 1.82691 0.34839 C 1.10837 0.33704 0.97715 -0.00409 1.99132E-7 2.94598E-6 " pathEditMode="relative" rAng="0" ptsTypes="AA">
                                      <p:cBhvr>
                                        <p:cTn id="138" dur="750" fill="hold"/>
                                        <p:tgtEl>
                                          <p:spTgt spid="18"/>
                                        </p:tgtEl>
                                        <p:attrNameLst>
                                          <p:attrName>ppt_x</p:attrName>
                                          <p:attrName>ppt_y</p:attrName>
                                        </p:attrNameLst>
                                      </p:cBhvr>
                                      <p:rCtr x="-91345" y="-17431"/>
                                    </p:animMotion>
                                  </p:childTnLst>
                                </p:cTn>
                              </p:par>
                              <p:par>
                                <p:cTn id="139" presetID="8" presetClass="emph" presetSubtype="0" accel="48649" decel="48649" fill="hold" grpId="5" nodeType="withEffect">
                                  <p:stCondLst>
                                    <p:cond delay="300"/>
                                  </p:stCondLst>
                                  <p:childTnLst>
                                    <p:animRot by="-300000">
                                      <p:cBhvr>
                                        <p:cTn id="140" dur="370" fill="hold"/>
                                        <p:tgtEl>
                                          <p:spTgt spid="18"/>
                                        </p:tgtEl>
                                        <p:attrNameLst>
                                          <p:attrName>r</p:attrName>
                                        </p:attrNameLst>
                                      </p:cBhvr>
                                    </p:animRot>
                                  </p:childTnLst>
                                </p:cTn>
                              </p:par>
                              <p:par>
                                <p:cTn id="141" presetID="8" presetClass="emph" presetSubtype="0" decel="100000" fill="hold" grpId="6" nodeType="withEffect">
                                  <p:stCondLst>
                                    <p:cond delay="670"/>
                                  </p:stCondLst>
                                  <p:childTnLst>
                                    <p:animRot by="300000">
                                      <p:cBhvr>
                                        <p:cTn id="142" dur="370" fill="hold"/>
                                        <p:tgtEl>
                                          <p:spTgt spid="18"/>
                                        </p:tgtEl>
                                        <p:attrNameLst>
                                          <p:attrName>r</p:attrName>
                                        </p:attrNameLst>
                                      </p:cBhvr>
                                    </p:animRot>
                                  </p:childTnLst>
                                </p:cTn>
                              </p:par>
                              <p:par>
                                <p:cTn id="143" presetID="6" presetClass="emph" presetSubtype="0" decel="100000" fill="hold" grpId="7" nodeType="withEffect">
                                  <p:stCondLst>
                                    <p:cond delay="300"/>
                                  </p:stCondLst>
                                  <p:childTnLst>
                                    <p:animScale>
                                      <p:cBhvr>
                                        <p:cTn id="144" dur="750" fill="hold"/>
                                        <p:tgtEl>
                                          <p:spTgt spid="18"/>
                                        </p:tgtEl>
                                      </p:cBhvr>
                                      <p:by x="40000" y="40000"/>
                                    </p:animScale>
                                  </p:childTnLst>
                                </p:cTn>
                              </p:par>
                              <p:par>
                                <p:cTn id="145" presetID="1"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20"/>
                                        </p:tgtEl>
                                        <p:attrNameLst>
                                          <p:attrName>style.visibility</p:attrName>
                                        </p:attrNameLst>
                                      </p:cBhvr>
                                      <p:to>
                                        <p:strVal val="hidden"/>
                                      </p:to>
                                    </p:set>
                                  </p:childTnLst>
                                </p:cTn>
                              </p:par>
                              <p:par>
                                <p:cTn id="149" presetID="6" presetClass="emph" presetSubtype="0" fill="hold" grpId="2" nodeType="withEffect">
                                  <p:stCondLst>
                                    <p:cond delay="0"/>
                                  </p:stCondLst>
                                  <p:childTnLst>
                                    <p:animScale>
                                      <p:cBhvr>
                                        <p:cTn id="150" dur="10" fill="hold"/>
                                        <p:tgtEl>
                                          <p:spTgt spid="20"/>
                                        </p:tgtEl>
                                      </p:cBhvr>
                                      <p:by x="250000" y="250000"/>
                                    </p:animScale>
                                  </p:childTnLst>
                                </p:cTn>
                              </p:par>
                              <p:par>
                                <p:cTn id="151" presetID="10" presetClass="entr" presetSubtype="0" fill="hold" grpId="3" nodeType="withEffect">
                                  <p:stCondLst>
                                    <p:cond delay="40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750"/>
                                        <p:tgtEl>
                                          <p:spTgt spid="20"/>
                                        </p:tgtEl>
                                      </p:cBhvr>
                                    </p:animEffect>
                                  </p:childTnLst>
                                </p:cTn>
                              </p:par>
                              <p:par>
                                <p:cTn id="154" presetID="37" presetClass="path" presetSubtype="0" decel="100000" fill="hold" grpId="4" nodeType="withEffect">
                                  <p:stCondLst>
                                    <p:cond delay="400"/>
                                  </p:stCondLst>
                                  <p:childTnLst>
                                    <p:animMotion origin="layout" path="M 2.35856 0.23967 C 1.6302 0.23195 0.99055 -0.0025 2.66786E-6 1.68861E-6 " pathEditMode="relative" rAng="0" ptsTypes="AA">
                                      <p:cBhvr>
                                        <p:cTn id="155" dur="750" fill="hold"/>
                                        <p:tgtEl>
                                          <p:spTgt spid="20"/>
                                        </p:tgtEl>
                                        <p:attrNameLst>
                                          <p:attrName>ppt_x</p:attrName>
                                          <p:attrName>ppt_y</p:attrName>
                                        </p:attrNameLst>
                                      </p:cBhvr>
                                      <p:rCtr x="-117935" y="-12006"/>
                                    </p:animMotion>
                                  </p:childTnLst>
                                </p:cTn>
                              </p:par>
                              <p:par>
                                <p:cTn id="156" presetID="8" presetClass="emph" presetSubtype="0" accel="48649" decel="48649" fill="hold" grpId="5" nodeType="withEffect">
                                  <p:stCondLst>
                                    <p:cond delay="400"/>
                                  </p:stCondLst>
                                  <p:childTnLst>
                                    <p:animRot by="-300000">
                                      <p:cBhvr>
                                        <p:cTn id="157" dur="370" fill="hold"/>
                                        <p:tgtEl>
                                          <p:spTgt spid="20"/>
                                        </p:tgtEl>
                                        <p:attrNameLst>
                                          <p:attrName>r</p:attrName>
                                        </p:attrNameLst>
                                      </p:cBhvr>
                                    </p:animRot>
                                  </p:childTnLst>
                                </p:cTn>
                              </p:par>
                              <p:par>
                                <p:cTn id="158" presetID="8" presetClass="emph" presetSubtype="0" decel="100000" fill="hold" grpId="6" nodeType="withEffect">
                                  <p:stCondLst>
                                    <p:cond delay="770"/>
                                  </p:stCondLst>
                                  <p:childTnLst>
                                    <p:animRot by="300000">
                                      <p:cBhvr>
                                        <p:cTn id="159" dur="370" fill="hold"/>
                                        <p:tgtEl>
                                          <p:spTgt spid="20"/>
                                        </p:tgtEl>
                                        <p:attrNameLst>
                                          <p:attrName>r</p:attrName>
                                        </p:attrNameLst>
                                      </p:cBhvr>
                                    </p:animRot>
                                  </p:childTnLst>
                                </p:cTn>
                              </p:par>
                              <p:par>
                                <p:cTn id="160" presetID="6" presetClass="emph" presetSubtype="0" decel="100000" fill="hold" grpId="7" nodeType="withEffect">
                                  <p:stCondLst>
                                    <p:cond delay="400"/>
                                  </p:stCondLst>
                                  <p:childTnLst>
                                    <p:animScale>
                                      <p:cBhvr>
                                        <p:cTn id="161" dur="750" fill="hold"/>
                                        <p:tgtEl>
                                          <p:spTgt spid="20"/>
                                        </p:tgtEl>
                                      </p:cBhvr>
                                      <p:by x="40000" y="40000"/>
                                    </p:animScale>
                                  </p:childTnLst>
                                </p:cTn>
                              </p:par>
                              <p:par>
                                <p:cTn id="162" presetID="2" presetClass="entr" presetSubtype="2" decel="100000" fill="hold" nodeType="withEffect">
                                  <p:stCondLst>
                                    <p:cond delay="1850"/>
                                  </p:stCondLst>
                                  <p:childTnLst>
                                    <p:set>
                                      <p:cBhvr>
                                        <p:cTn id="163" dur="1" fill="hold">
                                          <p:stCondLst>
                                            <p:cond delay="0"/>
                                          </p:stCondLst>
                                        </p:cTn>
                                        <p:tgtEl>
                                          <p:spTgt spid="22"/>
                                        </p:tgtEl>
                                        <p:attrNameLst>
                                          <p:attrName>style.visibility</p:attrName>
                                        </p:attrNameLst>
                                      </p:cBhvr>
                                      <p:to>
                                        <p:strVal val="visible"/>
                                      </p:to>
                                    </p:set>
                                    <p:anim calcmode="lin" valueType="num">
                                      <p:cBhvr additive="base">
                                        <p:cTn id="164" dur="650" fill="hold"/>
                                        <p:tgtEl>
                                          <p:spTgt spid="22"/>
                                        </p:tgtEl>
                                        <p:attrNameLst>
                                          <p:attrName>ppt_x</p:attrName>
                                        </p:attrNameLst>
                                      </p:cBhvr>
                                      <p:tavLst>
                                        <p:tav tm="0">
                                          <p:val>
                                            <p:strVal val="1+#ppt_w/2"/>
                                          </p:val>
                                        </p:tav>
                                        <p:tav tm="100000">
                                          <p:val>
                                            <p:strVal val="#ppt_x"/>
                                          </p:val>
                                        </p:tav>
                                      </p:tavLst>
                                    </p:anim>
                                    <p:anim calcmode="lin" valueType="num">
                                      <p:cBhvr additive="base">
                                        <p:cTn id="165" dur="650" fill="hold"/>
                                        <p:tgtEl>
                                          <p:spTgt spid="22"/>
                                        </p:tgtEl>
                                        <p:attrNameLst>
                                          <p:attrName>ppt_y</p:attrName>
                                        </p:attrNameLst>
                                      </p:cBhvr>
                                      <p:tavLst>
                                        <p:tav tm="0">
                                          <p:val>
                                            <p:strVal val="#ppt_y"/>
                                          </p:val>
                                        </p:tav>
                                        <p:tav tm="100000">
                                          <p:val>
                                            <p:strVal val="#ppt_y"/>
                                          </p:val>
                                        </p:tav>
                                      </p:tavLst>
                                    </p:anim>
                                  </p:childTnLst>
                                </p:cTn>
                              </p:par>
                              <p:par>
                                <p:cTn id="166" presetID="1" presetClass="entr" presetSubtype="0" fill="hold" nodeType="withEffect">
                                  <p:stCondLst>
                                    <p:cond delay="850"/>
                                  </p:stCondLst>
                                  <p:childTnLst>
                                    <p:set>
                                      <p:cBhvr>
                                        <p:cTn id="167" dur="1" fill="hold">
                                          <p:stCondLst>
                                            <p:cond delay="0"/>
                                          </p:stCondLst>
                                        </p:cTn>
                                        <p:tgtEl>
                                          <p:spTgt spid="28"/>
                                        </p:tgtEl>
                                        <p:attrNameLst>
                                          <p:attrName>style.visibility</p:attrName>
                                        </p:attrNameLst>
                                      </p:cBhvr>
                                      <p:to>
                                        <p:strVal val="visible"/>
                                      </p:to>
                                    </p:set>
                                  </p:childTnLst>
                                </p:cTn>
                              </p:par>
                              <p:par>
                                <p:cTn id="168" presetID="1" presetClass="entr" presetSubtype="0" fill="hold" nodeType="withEffect">
                                  <p:stCondLst>
                                    <p:cond delay="1800"/>
                                  </p:stCondLst>
                                  <p:childTnLst>
                                    <p:set>
                                      <p:cBhvr>
                                        <p:cTn id="169" dur="1" fill="hold">
                                          <p:stCondLst>
                                            <p:cond delay="0"/>
                                          </p:stCondLst>
                                        </p:cTn>
                                        <p:tgtEl>
                                          <p:spTgt spid="29"/>
                                        </p:tgtEl>
                                        <p:attrNameLst>
                                          <p:attrName>style.visibility</p:attrName>
                                        </p:attrNameLst>
                                      </p:cBhvr>
                                      <p:to>
                                        <p:strVal val="visible"/>
                                      </p:to>
                                    </p:set>
                                  </p:childTnLst>
                                </p:cTn>
                              </p:par>
                              <p:par>
                                <p:cTn id="170" presetID="10" presetClass="entr" presetSubtype="0" fill="hold" grpId="0" nodeType="withEffect">
                                  <p:stCondLst>
                                    <p:cond delay="1450"/>
                                  </p:stCondLst>
                                  <p:childTnLst>
                                    <p:set>
                                      <p:cBhvr>
                                        <p:cTn id="171" dur="1" fill="hold">
                                          <p:stCondLst>
                                            <p:cond delay="0"/>
                                          </p:stCondLst>
                                        </p:cTn>
                                        <p:tgtEl>
                                          <p:spTgt spid="9"/>
                                        </p:tgtEl>
                                        <p:attrNameLst>
                                          <p:attrName>style.visibility</p:attrName>
                                        </p:attrNameLst>
                                      </p:cBhvr>
                                      <p:to>
                                        <p:strVal val="visible"/>
                                      </p:to>
                                    </p:set>
                                    <p:animEffect transition="in" filter="fade">
                                      <p:cBhvr>
                                        <p:cTn id="172" dur="950"/>
                                        <p:tgtEl>
                                          <p:spTgt spid="9"/>
                                        </p:tgtEl>
                                      </p:cBhvr>
                                    </p:animEffect>
                                  </p:childTnLst>
                                </p:cTn>
                              </p:par>
                              <p:par>
                                <p:cTn id="173" presetID="63" presetClass="path" presetSubtype="0" decel="100000" fill="hold" grpId="1" nodeType="withEffect">
                                  <p:stCondLst>
                                    <p:cond delay="1450"/>
                                  </p:stCondLst>
                                  <p:childTnLst>
                                    <p:animMotion origin="layout" path="M -0.01455 2.42397E-6 L 1.51391E-6 2.42397E-6 " pathEditMode="relative" rAng="0" ptsTypes="AA">
                                      <p:cBhvr>
                                        <p:cTn id="174" dur="950" fill="hold"/>
                                        <p:tgtEl>
                                          <p:spTgt spid="9"/>
                                        </p:tgtEl>
                                        <p:attrNameLst>
                                          <p:attrName>ppt_x</p:attrName>
                                          <p:attrName>ppt_y</p:attrName>
                                        </p:attrNameLst>
                                      </p:cBhvr>
                                      <p:rCtr x="728" y="0"/>
                                    </p:animMotion>
                                  </p:childTnLst>
                                </p:cTn>
                              </p:par>
                              <p:par>
                                <p:cTn id="175" presetID="6" presetClass="emph" presetSubtype="0" accel="100000" autoRev="1" fill="hold" grpId="2" nodeType="withEffect">
                                  <p:stCondLst>
                                    <p:cond delay="750"/>
                                  </p:stCondLst>
                                  <p:childTnLst>
                                    <p:animScale>
                                      <p:cBhvr>
                                        <p:cTn id="176" dur="500" fill="hold"/>
                                        <p:tgtEl>
                                          <p:spTgt spid="9"/>
                                        </p:tgtEl>
                                      </p:cBhvr>
                                      <p:by x="92000" y="92000"/>
                                    </p:animScale>
                                  </p:childTnLst>
                                </p:cTn>
                              </p:par>
                              <p:par>
                                <p:cTn id="177" presetID="10" presetClass="entr" presetSubtype="0" fill="hold" grpId="0" nodeType="withEffect">
                                  <p:stCondLst>
                                    <p:cond delay="165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950"/>
                                        <p:tgtEl>
                                          <p:spTgt spid="5"/>
                                        </p:tgtEl>
                                      </p:cBhvr>
                                    </p:animEffect>
                                  </p:childTnLst>
                                </p:cTn>
                              </p:par>
                              <p:par>
                                <p:cTn id="180" presetID="63" presetClass="path" presetSubtype="0" decel="100000" fill="hold" grpId="1" nodeType="withEffect">
                                  <p:stCondLst>
                                    <p:cond delay="1650"/>
                                  </p:stCondLst>
                                  <p:childTnLst>
                                    <p:animMotion origin="layout" path="M -0.01455 2.42397E-6 L 1.51391E-6 2.42397E-6 " pathEditMode="relative" rAng="0" ptsTypes="AA">
                                      <p:cBhvr>
                                        <p:cTn id="181" dur="950" fill="hold"/>
                                        <p:tgtEl>
                                          <p:spTgt spid="5"/>
                                        </p:tgtEl>
                                        <p:attrNameLst>
                                          <p:attrName>ppt_x</p:attrName>
                                          <p:attrName>ppt_y</p:attrName>
                                        </p:attrNameLst>
                                      </p:cBhvr>
                                      <p:rCtr x="728" y="0"/>
                                    </p:animMotion>
                                  </p:childTnLst>
                                </p:cTn>
                              </p:par>
                              <p:par>
                                <p:cTn id="182" presetID="6" presetClass="emph" presetSubtype="0" accel="100000" autoRev="1" fill="hold" grpId="2" nodeType="withEffect">
                                  <p:stCondLst>
                                    <p:cond delay="950"/>
                                  </p:stCondLst>
                                  <p:childTnLst>
                                    <p:animScale>
                                      <p:cBhvr>
                                        <p:cTn id="183" dur="500" fill="hold"/>
                                        <p:tgtEl>
                                          <p:spTgt spid="5"/>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3" grpId="2" animBg="1"/>
      <p:bldP spid="13" grpId="3" animBg="1"/>
      <p:bldP spid="13" grpId="4" animBg="1"/>
      <p:bldP spid="13" grpId="5" animBg="1"/>
      <p:bldP spid="13" grpId="6" animBg="1"/>
      <p:bldP spid="13" grpId="7" animBg="1"/>
      <p:bldP spid="14" grpId="0" animBg="1"/>
      <p:bldP spid="14" grpId="1" animBg="1"/>
      <p:bldP spid="14" grpId="2" animBg="1"/>
      <p:bldP spid="14" grpId="3" animBg="1"/>
      <p:bldP spid="14" grpId="4" animBg="1"/>
      <p:bldP spid="14" grpId="5" animBg="1"/>
      <p:bldP spid="14" grpId="6" animBg="1"/>
      <p:bldP spid="14" grpId="7" animBg="1"/>
      <p:bldP spid="15" grpId="0" animBg="1"/>
      <p:bldP spid="15" grpId="1" animBg="1"/>
      <p:bldP spid="15" grpId="2" animBg="1"/>
      <p:bldP spid="15" grpId="3" animBg="1"/>
      <p:bldP spid="15" grpId="4" animBg="1"/>
      <p:bldP spid="15" grpId="5" animBg="1"/>
      <p:bldP spid="15" grpId="6" animBg="1"/>
      <p:bldP spid="15" grpId="7" animBg="1"/>
      <p:bldP spid="16" grpId="0" animBg="1"/>
      <p:bldP spid="16" grpId="1" animBg="1"/>
      <p:bldP spid="16" grpId="2" animBg="1"/>
      <p:bldP spid="16" grpId="3" animBg="1"/>
      <p:bldP spid="16" grpId="4" animBg="1"/>
      <p:bldP spid="16" grpId="5" animBg="1"/>
      <p:bldP spid="16" grpId="6" animBg="1"/>
      <p:bldP spid="16" grpId="7" animBg="1"/>
      <p:bldP spid="17" grpId="0" animBg="1"/>
      <p:bldP spid="17" grpId="1" animBg="1"/>
      <p:bldP spid="17" grpId="2" animBg="1"/>
      <p:bldP spid="17" grpId="3" animBg="1"/>
      <p:bldP spid="17" grpId="4" animBg="1"/>
      <p:bldP spid="17" grpId="5" animBg="1"/>
      <p:bldP spid="17" grpId="6" animBg="1"/>
      <p:bldP spid="17" grpId="7" animBg="1"/>
      <p:bldP spid="18" grpId="0" animBg="1"/>
      <p:bldP spid="18" grpId="1" animBg="1"/>
      <p:bldP spid="18" grpId="2" animBg="1"/>
      <p:bldP spid="18" grpId="3" animBg="1"/>
      <p:bldP spid="18" grpId="4" animBg="1"/>
      <p:bldP spid="18" grpId="5" animBg="1"/>
      <p:bldP spid="18" grpId="6" animBg="1"/>
      <p:bldP spid="18" grpId="7" animBg="1"/>
      <p:bldP spid="19" grpId="0" animBg="1"/>
      <p:bldP spid="19" grpId="1" animBg="1"/>
      <p:bldP spid="19" grpId="2" animBg="1"/>
      <p:bldP spid="19" grpId="3" animBg="1"/>
      <p:bldP spid="19" grpId="4" animBg="1"/>
      <p:bldP spid="19" grpId="5" animBg="1"/>
      <p:bldP spid="19" grpId="6" animBg="1"/>
      <p:bldP spid="19" grpId="7" animBg="1"/>
      <p:bldP spid="20" grpId="0" animBg="1"/>
      <p:bldP spid="20" grpId="1" animBg="1"/>
      <p:bldP spid="20" grpId="2" animBg="1"/>
      <p:bldP spid="20" grpId="3" animBg="1"/>
      <p:bldP spid="20" grpId="4" animBg="1"/>
      <p:bldP spid="20" grpId="5" animBg="1"/>
      <p:bldP spid="20" grpId="6" animBg="1"/>
      <p:bldP spid="20" grpId="7" animBg="1"/>
      <p:bldP spid="21" grpId="0" animBg="1"/>
      <p:bldP spid="21" grpId="1" animBg="1"/>
      <p:bldP spid="21" grpId="2" animBg="1"/>
      <p:bldP spid="21" grpId="3" animBg="1"/>
      <p:bldP spid="21" grpId="4" animBg="1"/>
      <p:bldP spid="21" grpId="5" animBg="1"/>
      <p:bldP spid="21" grpId="6" animBg="1"/>
      <p:bldP spid="21" grpId="7" animBg="1"/>
      <p:bldP spid="9" grpId="0"/>
      <p:bldP spid="9" grpId="1"/>
      <p:bldP spid="9"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gray">
          <a:xfrm>
            <a:off x="274702" y="3952082"/>
            <a:ext cx="7315200" cy="27432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088" y="4144757"/>
            <a:ext cx="6400800" cy="1149589"/>
          </a:xfrm>
          <a:prstGeom prst="rect">
            <a:avLst/>
          </a:prstGeom>
        </p:spPr>
      </p:pic>
      <p:sp>
        <p:nvSpPr>
          <p:cNvPr id="16" name="TextBox 15"/>
          <p:cNvSpPr txBox="1"/>
          <p:nvPr userDrawn="1"/>
        </p:nvSpPr>
        <p:spPr bwMode="white">
          <a:xfrm>
            <a:off x="472088" y="5626322"/>
            <a:ext cx="2732608" cy="886397"/>
          </a:xfrm>
          <a:prstGeom prst="rect">
            <a:avLst/>
          </a:prstGeom>
          <a:noFill/>
        </p:spPr>
        <p:txBody>
          <a:bodyPr wrap="none" lIns="0" tIns="146304" rIns="182880" bIns="0" rtlCol="0" anchor="b">
            <a:spAutoFit/>
          </a:bodyPr>
          <a:lstStyle/>
          <a:p>
            <a:pPr>
              <a:lnSpc>
                <a:spcPct val="100000"/>
              </a:lnSpc>
            </a:pPr>
            <a:r>
              <a:rPr lang="en-US" sz="2400" dirty="0" smtClean="0">
                <a:gradFill>
                  <a:gsLst>
                    <a:gs pos="2917">
                      <a:schemeClr val="bg1"/>
                    </a:gs>
                    <a:gs pos="30000">
                      <a:schemeClr val="bg1"/>
                    </a:gs>
                  </a:gsLst>
                  <a:lin ang="5400000" scaled="0"/>
                </a:gradFill>
              </a:rPr>
              <a:t>March 18-21, 2013</a:t>
            </a:r>
            <a:r>
              <a:rPr lang="en-US" sz="2400" baseline="0" dirty="0" smtClean="0">
                <a:gradFill>
                  <a:gsLst>
                    <a:gs pos="2917">
                      <a:schemeClr val="bg1"/>
                    </a:gs>
                    <a:gs pos="30000">
                      <a:schemeClr val="bg1"/>
                    </a:gs>
                  </a:gsLst>
                  <a:lin ang="5400000" scaled="0"/>
                </a:gradFill>
              </a:rPr>
              <a:t/>
            </a:r>
            <a:br>
              <a:rPr lang="en-US" sz="2400" baseline="0" dirty="0" smtClean="0">
                <a:gradFill>
                  <a:gsLst>
                    <a:gs pos="2917">
                      <a:schemeClr val="bg1"/>
                    </a:gs>
                    <a:gs pos="30000">
                      <a:schemeClr val="bg1"/>
                    </a:gs>
                  </a:gsLst>
                  <a:lin ang="5400000" scaled="0"/>
                </a:gradFill>
              </a:rPr>
            </a:br>
            <a:r>
              <a:rPr lang="en-US" sz="2400" dirty="0" smtClean="0">
                <a:gradFill>
                  <a:gsLst>
                    <a:gs pos="2917">
                      <a:schemeClr val="bg1"/>
                    </a:gs>
                    <a:gs pos="30000">
                      <a:schemeClr val="bg1"/>
                    </a:gs>
                  </a:gsLst>
                  <a:lin ang="5400000" scaled="0"/>
                </a:gradFill>
              </a:rPr>
              <a:t>New</a:t>
            </a:r>
            <a:r>
              <a:rPr lang="en-US" sz="2400" baseline="0" dirty="0" smtClean="0">
                <a:gradFill>
                  <a:gsLst>
                    <a:gs pos="2917">
                      <a:schemeClr val="bg1"/>
                    </a:gs>
                    <a:gs pos="30000">
                      <a:schemeClr val="bg1"/>
                    </a:gs>
                  </a:gsLst>
                  <a:lin ang="5400000" scaled="0"/>
                </a:gradFill>
              </a:rPr>
              <a:t> Orleans</a:t>
            </a:r>
            <a:endParaRPr lang="en-US" sz="2400" dirty="0" smtClean="0">
              <a:gradFill>
                <a:gsLst>
                  <a:gs pos="2917">
                    <a:schemeClr val="bg1"/>
                  </a:gs>
                  <a:gs pos="30000">
                    <a:schemeClr val="bg1"/>
                  </a:gs>
                </a:gsLst>
                <a:lin ang="5400000" scaled="0"/>
              </a:gradFill>
            </a:endParaRPr>
          </a:p>
        </p:txBody>
      </p:sp>
      <p:sp>
        <p:nvSpPr>
          <p:cNvPr id="10" name="Rectangle 9"/>
          <p:cNvSpPr/>
          <p:nvPr userDrawn="1"/>
        </p:nvSpPr>
        <p:spPr bwMode="white">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9518920" y="6226701"/>
            <a:ext cx="2460355" cy="346146"/>
          </a:xfrm>
          <a:prstGeom prst="rect">
            <a:avLst/>
          </a:prstGeom>
        </p:spPr>
      </p:pic>
    </p:spTree>
    <p:extLst>
      <p:ext uri="{BB962C8B-B14F-4D97-AF65-F5344CB8AC3E}">
        <p14:creationId xmlns:p14="http://schemas.microsoft.com/office/powerpoint/2010/main" val="3757537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7"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bwMode="auto">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bwMode="white">
          <a:xfrm>
            <a:off x="30178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white">
          <a:xfrm>
            <a:off x="48466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white">
          <a:xfrm>
            <a:off x="66754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white">
          <a:xfrm>
            <a:off x="85042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white">
          <a:xfrm>
            <a:off x="103330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3017965" y="3040077"/>
            <a:ext cx="9143936" cy="1828786"/>
          </a:xfrm>
          <a:noFill/>
        </p:spPr>
        <p:txBody>
          <a:bodyPr lIns="146304" tIns="91440" rIns="146304" bIns="91440" anchor="t" anchorCtr="0"/>
          <a:lstStyle>
            <a:lvl1pPr>
              <a:defRPr sz="6000" spc="-100" baseline="0">
                <a:gradFill>
                  <a:gsLst>
                    <a:gs pos="5833">
                      <a:srgbClr val="282828"/>
                    </a:gs>
                    <a:gs pos="18000">
                      <a:srgbClr val="282828"/>
                    </a:gs>
                  </a:gsLst>
                  <a:lin ang="5400000" scaled="0"/>
                </a:gradFill>
              </a:defRPr>
            </a:lvl1pPr>
          </a:lstStyle>
          <a:p>
            <a:r>
              <a:rPr lang="en-US" dirty="0" smtClean="0"/>
              <a:t>Presentation title</a:t>
            </a:r>
            <a:endParaRPr lang="en-US" dirty="0"/>
          </a:p>
        </p:txBody>
      </p:sp>
      <p:pic>
        <p:nvPicPr>
          <p:cNvPr id="24" name="Picture 23"/>
          <p:cNvPicPr>
            <a:picLocks noChangeAspect="1"/>
          </p:cNvPicPr>
          <p:nvPr userDrawn="1"/>
        </p:nvPicPr>
        <p:blipFill>
          <a:blip r:embed="rId3">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457580" y="6302691"/>
            <a:ext cx="1920219" cy="270155"/>
          </a:xfrm>
          <a:prstGeom prst="rect">
            <a:avLst/>
          </a:prstGeom>
          <a:effectLst>
            <a:glow rad="1612900">
              <a:srgbClr val="FFFFFF">
                <a:alpha val="36000"/>
              </a:srgbClr>
            </a:glow>
          </a:effectLst>
        </p:spPr>
      </p:pic>
      <p:pic>
        <p:nvPicPr>
          <p:cNvPr id="29"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2161772" y="0"/>
            <a:ext cx="319780" cy="702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78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0000" decel="90000" fill="hold" grpId="0" nodeType="withEffect">
                                  <p:stCondLst>
                                    <p:cond delay="0"/>
                                  </p:stCondLst>
                                  <p:childTnLst>
                                    <p:animMotion origin="layout" path="M 1.11565E-6 -4.5892E-6 L 0.2207 0.39242 " pathEditMode="relative" rAng="0" ptsTypes="AA">
                                      <p:cBhvr>
                                        <p:cTn id="6" dur="750" fill="hold"/>
                                        <p:tgtEl>
                                          <p:spTgt spid="10"/>
                                        </p:tgtEl>
                                        <p:attrNameLst>
                                          <p:attrName>ppt_x</p:attrName>
                                          <p:attrName>ppt_y</p:attrName>
                                        </p:attrNameLst>
                                      </p:cBhvr>
                                      <p:rCtr x="11029" y="19610"/>
                                    </p:animMotion>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6" presetClass="emph" presetSubtype="0" fill="hold" grpId="2" nodeType="withEffect">
                                  <p:stCondLst>
                                    <p:cond delay="0"/>
                                  </p:stCondLst>
                                  <p:childTnLst>
                                    <p:animScale>
                                      <p:cBhvr>
                                        <p:cTn id="12" dur="10" fill="hold"/>
                                        <p:tgtEl>
                                          <p:spTgt spid="13"/>
                                        </p:tgtEl>
                                      </p:cBhvr>
                                      <p:by x="250000" y="250000"/>
                                    </p:animScale>
                                  </p:childTnLst>
                                </p:cTn>
                              </p:par>
                              <p:par>
                                <p:cTn id="13" presetID="10" presetClass="entr" presetSubtype="0" fill="hold" grpId="3"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par>
                                <p:cTn id="16" presetID="37" presetClass="path" presetSubtype="0" decel="100000" fill="hold" grpId="4" nodeType="withEffect">
                                  <p:stCondLst>
                                    <p:cond delay="0"/>
                                  </p:stCondLst>
                                  <p:childTnLst>
                                    <p:animMotion origin="layout" path="M 1.03982 -0.48843 C 0.62943 -0.47799 0.55808 0.0034 4.14348E-6 -0.00046 " pathEditMode="relative" rAng="0" ptsTypes="AA">
                                      <p:cBhvr>
                                        <p:cTn id="17" dur="750" fill="hold"/>
                                        <p:tgtEl>
                                          <p:spTgt spid="13"/>
                                        </p:tgtEl>
                                        <p:attrNameLst>
                                          <p:attrName>ppt_x</p:attrName>
                                          <p:attrName>ppt_y</p:attrName>
                                        </p:attrNameLst>
                                      </p:cBhvr>
                                      <p:rCtr x="-51991" y="24399"/>
                                    </p:animMotion>
                                  </p:childTnLst>
                                </p:cTn>
                              </p:par>
                              <p:par>
                                <p:cTn id="18" presetID="8" presetClass="emph" presetSubtype="0" accel="48649" decel="48649" fill="hold" grpId="5" nodeType="withEffect">
                                  <p:stCondLst>
                                    <p:cond delay="0"/>
                                  </p:stCondLst>
                                  <p:childTnLst>
                                    <p:animRot by="-600000">
                                      <p:cBhvr>
                                        <p:cTn id="19" dur="370" fill="hold"/>
                                        <p:tgtEl>
                                          <p:spTgt spid="13"/>
                                        </p:tgtEl>
                                        <p:attrNameLst>
                                          <p:attrName>r</p:attrName>
                                        </p:attrNameLst>
                                      </p:cBhvr>
                                    </p:animRot>
                                  </p:childTnLst>
                                </p:cTn>
                              </p:par>
                              <p:par>
                                <p:cTn id="20" presetID="8" presetClass="emph" presetSubtype="0" decel="100000" fill="hold" grpId="6" nodeType="withEffect">
                                  <p:stCondLst>
                                    <p:cond delay="370"/>
                                  </p:stCondLst>
                                  <p:childTnLst>
                                    <p:animRot by="600000">
                                      <p:cBhvr>
                                        <p:cTn id="21" dur="370" fill="hold"/>
                                        <p:tgtEl>
                                          <p:spTgt spid="13"/>
                                        </p:tgtEl>
                                        <p:attrNameLst>
                                          <p:attrName>r</p:attrName>
                                        </p:attrNameLst>
                                      </p:cBhvr>
                                    </p:animRot>
                                  </p:childTnLst>
                                </p:cTn>
                              </p:par>
                              <p:par>
                                <p:cTn id="22" presetID="6" presetClass="emph" presetSubtype="0" decel="100000" fill="hold" grpId="7" nodeType="withEffect">
                                  <p:stCondLst>
                                    <p:cond delay="0"/>
                                  </p:stCondLst>
                                  <p:childTnLst>
                                    <p:animScale>
                                      <p:cBhvr>
                                        <p:cTn id="23" dur="750" fill="hold"/>
                                        <p:tgtEl>
                                          <p:spTgt spid="13"/>
                                        </p:tgtEl>
                                      </p:cBhvr>
                                      <p:by x="40000" y="40000"/>
                                    </p:animScale>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6" presetClass="emph" presetSubtype="0" fill="hold" grpId="2" nodeType="withEffect">
                                  <p:stCondLst>
                                    <p:cond delay="0"/>
                                  </p:stCondLst>
                                  <p:childTnLst>
                                    <p:animScale>
                                      <p:cBhvr>
                                        <p:cTn id="29" dur="10" fill="hold"/>
                                        <p:tgtEl>
                                          <p:spTgt spid="15"/>
                                        </p:tgtEl>
                                      </p:cBhvr>
                                      <p:by x="250000" y="250000"/>
                                    </p:animScale>
                                  </p:childTnLst>
                                </p:cTn>
                              </p:par>
                              <p:par>
                                <p:cTn id="30" presetID="10" presetClass="entr" presetSubtype="0" fill="hold" grpId="3" nodeType="withEffect">
                                  <p:stCondLst>
                                    <p:cond delay="1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50"/>
                                        <p:tgtEl>
                                          <p:spTgt spid="15"/>
                                        </p:tgtEl>
                                      </p:cBhvr>
                                    </p:animEffect>
                                  </p:childTnLst>
                                </p:cTn>
                              </p:par>
                              <p:par>
                                <p:cTn id="33" presetID="37" presetClass="path" presetSubtype="0" decel="100000" fill="hold" grpId="4" nodeType="withEffect">
                                  <p:stCondLst>
                                    <p:cond delay="100"/>
                                  </p:stCondLst>
                                  <p:childTnLst>
                                    <p:animMotion origin="layout" path="M 1.32448 -0.5412 C 0.91446 -0.53079 0.55782 0.00324 -3.125E-6 -0.00046 " pathEditMode="relative" rAng="0" ptsTypes="ss">
                                      <p:cBhvr>
                                        <p:cTn id="34" dur="750" fill="hold"/>
                                        <p:tgtEl>
                                          <p:spTgt spid="15"/>
                                        </p:tgtEl>
                                        <p:attrNameLst>
                                          <p:attrName>ppt_x</p:attrName>
                                          <p:attrName>ppt_y</p:attrName>
                                        </p:attrNameLst>
                                      </p:cBhvr>
                                      <p:rCtr x="-66224" y="27222"/>
                                    </p:animMotion>
                                  </p:childTnLst>
                                </p:cTn>
                              </p:par>
                              <p:par>
                                <p:cTn id="35" presetID="8" presetClass="emph" presetSubtype="0" accel="48649" decel="48649" fill="hold" grpId="5" nodeType="withEffect">
                                  <p:stCondLst>
                                    <p:cond delay="100"/>
                                  </p:stCondLst>
                                  <p:childTnLst>
                                    <p:animRot by="-600000">
                                      <p:cBhvr>
                                        <p:cTn id="36" dur="370" fill="hold"/>
                                        <p:tgtEl>
                                          <p:spTgt spid="15"/>
                                        </p:tgtEl>
                                        <p:attrNameLst>
                                          <p:attrName>r</p:attrName>
                                        </p:attrNameLst>
                                      </p:cBhvr>
                                    </p:animRot>
                                  </p:childTnLst>
                                </p:cTn>
                              </p:par>
                              <p:par>
                                <p:cTn id="37" presetID="8" presetClass="emph" presetSubtype="0" decel="100000" fill="hold" grpId="6" nodeType="withEffect">
                                  <p:stCondLst>
                                    <p:cond delay="470"/>
                                  </p:stCondLst>
                                  <p:childTnLst>
                                    <p:animRot by="600000">
                                      <p:cBhvr>
                                        <p:cTn id="38" dur="370" fill="hold"/>
                                        <p:tgtEl>
                                          <p:spTgt spid="15"/>
                                        </p:tgtEl>
                                        <p:attrNameLst>
                                          <p:attrName>r</p:attrName>
                                        </p:attrNameLst>
                                      </p:cBhvr>
                                    </p:animRot>
                                  </p:childTnLst>
                                </p:cTn>
                              </p:par>
                              <p:par>
                                <p:cTn id="39" presetID="6" presetClass="emph" presetSubtype="0" decel="100000" fill="hold" grpId="7" nodeType="withEffect">
                                  <p:stCondLst>
                                    <p:cond delay="100"/>
                                  </p:stCondLst>
                                  <p:childTnLst>
                                    <p:animScale>
                                      <p:cBhvr>
                                        <p:cTn id="40" dur="750" fill="hold"/>
                                        <p:tgtEl>
                                          <p:spTgt spid="15"/>
                                        </p:tgtEl>
                                      </p:cBhvr>
                                      <p:by x="40000" y="40000"/>
                                    </p:animScale>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6" presetClass="emph" presetSubtype="0" fill="hold" grpId="2" nodeType="withEffect">
                                  <p:stCondLst>
                                    <p:cond delay="0"/>
                                  </p:stCondLst>
                                  <p:childTnLst>
                                    <p:animScale>
                                      <p:cBhvr>
                                        <p:cTn id="46" dur="10" fill="hold"/>
                                        <p:tgtEl>
                                          <p:spTgt spid="17"/>
                                        </p:tgtEl>
                                      </p:cBhvr>
                                      <p:by x="250000" y="250000"/>
                                    </p:animScale>
                                  </p:childTnLst>
                                </p:cTn>
                              </p:par>
                              <p:par>
                                <p:cTn id="47" presetID="10" presetClass="entr" presetSubtype="0" fill="hold" grpId="3" nodeType="withEffect">
                                  <p:stCondLst>
                                    <p:cond delay="2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750"/>
                                        <p:tgtEl>
                                          <p:spTgt spid="17"/>
                                        </p:tgtEl>
                                      </p:cBhvr>
                                    </p:animEffect>
                                  </p:childTnLst>
                                </p:cTn>
                              </p:par>
                              <p:par>
                                <p:cTn id="50" presetID="37" presetClass="path" presetSubtype="0" decel="100000" fill="hold" grpId="4" nodeType="withEffect">
                                  <p:stCondLst>
                                    <p:cond delay="200"/>
                                  </p:stCondLst>
                                  <p:childTnLst>
                                    <p:animMotion origin="layout" path="M 1.82691 -0.3266 C 1.10837 -0.31616 0.97715 0.0034 1.51391E-6 -0.00046 " pathEditMode="relative" rAng="0" ptsTypes="AA">
                                      <p:cBhvr>
                                        <p:cTn id="51" dur="750" fill="hold"/>
                                        <p:tgtEl>
                                          <p:spTgt spid="17"/>
                                        </p:tgtEl>
                                        <p:attrNameLst>
                                          <p:attrName>ppt_x</p:attrName>
                                          <p:attrName>ppt_y</p:attrName>
                                        </p:attrNameLst>
                                      </p:cBhvr>
                                      <p:rCtr x="-91345" y="16296"/>
                                    </p:animMotion>
                                  </p:childTnLst>
                                </p:cTn>
                              </p:par>
                              <p:par>
                                <p:cTn id="52" presetID="8" presetClass="emph" presetSubtype="0" accel="48649" decel="48649" fill="hold" grpId="5" nodeType="withEffect">
                                  <p:stCondLst>
                                    <p:cond delay="200"/>
                                  </p:stCondLst>
                                  <p:childTnLst>
                                    <p:animRot by="-600000">
                                      <p:cBhvr>
                                        <p:cTn id="53" dur="370" fill="hold"/>
                                        <p:tgtEl>
                                          <p:spTgt spid="17"/>
                                        </p:tgtEl>
                                        <p:attrNameLst>
                                          <p:attrName>r</p:attrName>
                                        </p:attrNameLst>
                                      </p:cBhvr>
                                    </p:animRot>
                                  </p:childTnLst>
                                </p:cTn>
                              </p:par>
                              <p:par>
                                <p:cTn id="54" presetID="8" presetClass="emph" presetSubtype="0" decel="100000" fill="hold" grpId="6" nodeType="withEffect">
                                  <p:stCondLst>
                                    <p:cond delay="570"/>
                                  </p:stCondLst>
                                  <p:childTnLst>
                                    <p:animRot by="600000">
                                      <p:cBhvr>
                                        <p:cTn id="55" dur="370" fill="hold"/>
                                        <p:tgtEl>
                                          <p:spTgt spid="17"/>
                                        </p:tgtEl>
                                        <p:attrNameLst>
                                          <p:attrName>r</p:attrName>
                                        </p:attrNameLst>
                                      </p:cBhvr>
                                    </p:animRot>
                                  </p:childTnLst>
                                </p:cTn>
                              </p:par>
                              <p:par>
                                <p:cTn id="56" presetID="6" presetClass="emph" presetSubtype="0" decel="100000" fill="hold" grpId="7" nodeType="withEffect">
                                  <p:stCondLst>
                                    <p:cond delay="200"/>
                                  </p:stCondLst>
                                  <p:childTnLst>
                                    <p:animScale>
                                      <p:cBhvr>
                                        <p:cTn id="57" dur="750" fill="hold"/>
                                        <p:tgtEl>
                                          <p:spTgt spid="17"/>
                                        </p:tgtEl>
                                      </p:cBhvr>
                                      <p:by x="40000" y="40000"/>
                                    </p:animScale>
                                  </p:childTnLst>
                                </p:cTn>
                              </p:par>
                              <p:par>
                                <p:cTn id="58" presetID="1"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19"/>
                                        </p:tgtEl>
                                        <p:attrNameLst>
                                          <p:attrName>style.visibility</p:attrName>
                                        </p:attrNameLst>
                                      </p:cBhvr>
                                      <p:to>
                                        <p:strVal val="hidden"/>
                                      </p:to>
                                    </p:set>
                                  </p:childTnLst>
                                </p:cTn>
                              </p:par>
                              <p:par>
                                <p:cTn id="62" presetID="6" presetClass="emph" presetSubtype="0" fill="hold" grpId="2" nodeType="withEffect">
                                  <p:stCondLst>
                                    <p:cond delay="0"/>
                                  </p:stCondLst>
                                  <p:childTnLst>
                                    <p:animScale>
                                      <p:cBhvr>
                                        <p:cTn id="63" dur="10" fill="hold"/>
                                        <p:tgtEl>
                                          <p:spTgt spid="19"/>
                                        </p:tgtEl>
                                      </p:cBhvr>
                                      <p:by x="250000" y="250000"/>
                                    </p:animScale>
                                  </p:childTnLst>
                                </p:cTn>
                              </p:par>
                              <p:par>
                                <p:cTn id="64" presetID="10" presetClass="entr" presetSubtype="0" fill="hold" grpId="3" nodeType="withEffect">
                                  <p:stCondLst>
                                    <p:cond delay="30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750"/>
                                        <p:tgtEl>
                                          <p:spTgt spid="19"/>
                                        </p:tgtEl>
                                      </p:cBhvr>
                                    </p:animEffect>
                                  </p:childTnLst>
                                </p:cTn>
                              </p:par>
                              <p:par>
                                <p:cTn id="67" presetID="37" presetClass="path" presetSubtype="0" decel="100000" fill="hold" grpId="4" nodeType="withEffect">
                                  <p:stCondLst>
                                    <p:cond delay="300"/>
                                  </p:stCondLst>
                                  <p:childTnLst>
                                    <p:animMotion origin="layout" path="M 2.35857 -0.32683 C 1.6302 -0.31639 0.99055 0.00317 1.99132E-7 -0.00046 " pathEditMode="relative" rAng="0" ptsTypes="AA">
                                      <p:cBhvr>
                                        <p:cTn id="68" dur="750" fill="hold"/>
                                        <p:tgtEl>
                                          <p:spTgt spid="19"/>
                                        </p:tgtEl>
                                        <p:attrNameLst>
                                          <p:attrName>ppt_x</p:attrName>
                                          <p:attrName>ppt_y</p:attrName>
                                        </p:attrNameLst>
                                      </p:cBhvr>
                                      <p:rCtr x="-117935" y="16319"/>
                                    </p:animMotion>
                                  </p:childTnLst>
                                </p:cTn>
                              </p:par>
                              <p:par>
                                <p:cTn id="69" presetID="8" presetClass="emph" presetSubtype="0" accel="48649" decel="48649" fill="hold" grpId="5" nodeType="withEffect">
                                  <p:stCondLst>
                                    <p:cond delay="300"/>
                                  </p:stCondLst>
                                  <p:childTnLst>
                                    <p:animRot by="-600000">
                                      <p:cBhvr>
                                        <p:cTn id="70" dur="370" fill="hold"/>
                                        <p:tgtEl>
                                          <p:spTgt spid="19"/>
                                        </p:tgtEl>
                                        <p:attrNameLst>
                                          <p:attrName>r</p:attrName>
                                        </p:attrNameLst>
                                      </p:cBhvr>
                                    </p:animRot>
                                  </p:childTnLst>
                                </p:cTn>
                              </p:par>
                              <p:par>
                                <p:cTn id="71" presetID="8" presetClass="emph" presetSubtype="0" decel="100000" fill="hold" grpId="6" nodeType="withEffect">
                                  <p:stCondLst>
                                    <p:cond delay="670"/>
                                  </p:stCondLst>
                                  <p:childTnLst>
                                    <p:animRot by="600000">
                                      <p:cBhvr>
                                        <p:cTn id="72" dur="370" fill="hold"/>
                                        <p:tgtEl>
                                          <p:spTgt spid="19"/>
                                        </p:tgtEl>
                                        <p:attrNameLst>
                                          <p:attrName>r</p:attrName>
                                        </p:attrNameLst>
                                      </p:cBhvr>
                                    </p:animRot>
                                  </p:childTnLst>
                                </p:cTn>
                              </p:par>
                              <p:par>
                                <p:cTn id="73" presetID="6" presetClass="emph" presetSubtype="0" decel="100000" fill="hold" grpId="7" nodeType="withEffect">
                                  <p:stCondLst>
                                    <p:cond delay="300"/>
                                  </p:stCondLst>
                                  <p:childTnLst>
                                    <p:animScale>
                                      <p:cBhvr>
                                        <p:cTn id="74" dur="750" fill="hold"/>
                                        <p:tgtEl>
                                          <p:spTgt spid="19"/>
                                        </p:tgtEl>
                                      </p:cBhvr>
                                      <p:by x="40000" y="40000"/>
                                    </p:animScale>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21"/>
                                        </p:tgtEl>
                                        <p:attrNameLst>
                                          <p:attrName>style.visibility</p:attrName>
                                        </p:attrNameLst>
                                      </p:cBhvr>
                                      <p:to>
                                        <p:strVal val="hidden"/>
                                      </p:to>
                                    </p:set>
                                  </p:childTnLst>
                                </p:cTn>
                              </p:par>
                              <p:par>
                                <p:cTn id="79" presetID="6" presetClass="emph" presetSubtype="0" fill="hold" grpId="2" nodeType="withEffect">
                                  <p:stCondLst>
                                    <p:cond delay="0"/>
                                  </p:stCondLst>
                                  <p:childTnLst>
                                    <p:animScale>
                                      <p:cBhvr>
                                        <p:cTn id="80" dur="10" fill="hold"/>
                                        <p:tgtEl>
                                          <p:spTgt spid="21"/>
                                        </p:tgtEl>
                                      </p:cBhvr>
                                      <p:by x="250000" y="250000"/>
                                    </p:animScale>
                                  </p:childTnLst>
                                </p:cTn>
                              </p:par>
                              <p:par>
                                <p:cTn id="81" presetID="10" presetClass="entr" presetSubtype="0" fill="hold" grpId="3" nodeType="withEffect">
                                  <p:stCondLst>
                                    <p:cond delay="4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750"/>
                                        <p:tgtEl>
                                          <p:spTgt spid="21"/>
                                        </p:tgtEl>
                                      </p:cBhvr>
                                    </p:animEffect>
                                  </p:childTnLst>
                                </p:cTn>
                              </p:par>
                              <p:par>
                                <p:cTn id="84" presetID="37" presetClass="path" presetSubtype="0" decel="100000" fill="hold" grpId="4" nodeType="withEffect">
                                  <p:stCondLst>
                                    <p:cond delay="400"/>
                                  </p:stCondLst>
                                  <p:childTnLst>
                                    <p:animMotion origin="layout" path="M 2.35857 -0.32683 C 1.6302 -0.31639 0.99056 0.00317 -1.11565E-6 -0.00046 " pathEditMode="relative" rAng="0" ptsTypes="AA">
                                      <p:cBhvr>
                                        <p:cTn id="85" dur="750" fill="hold"/>
                                        <p:tgtEl>
                                          <p:spTgt spid="21"/>
                                        </p:tgtEl>
                                        <p:attrNameLst>
                                          <p:attrName>ppt_x</p:attrName>
                                          <p:attrName>ppt_y</p:attrName>
                                        </p:attrNameLst>
                                      </p:cBhvr>
                                      <p:rCtr x="-117935" y="16319"/>
                                    </p:animMotion>
                                  </p:childTnLst>
                                </p:cTn>
                              </p:par>
                              <p:par>
                                <p:cTn id="86" presetID="8" presetClass="emph" presetSubtype="0" accel="48649" decel="48649" fill="hold" grpId="5" nodeType="withEffect">
                                  <p:stCondLst>
                                    <p:cond delay="400"/>
                                  </p:stCondLst>
                                  <p:childTnLst>
                                    <p:animRot by="-600000">
                                      <p:cBhvr>
                                        <p:cTn id="87" dur="370" fill="hold"/>
                                        <p:tgtEl>
                                          <p:spTgt spid="21"/>
                                        </p:tgtEl>
                                        <p:attrNameLst>
                                          <p:attrName>r</p:attrName>
                                        </p:attrNameLst>
                                      </p:cBhvr>
                                    </p:animRot>
                                  </p:childTnLst>
                                </p:cTn>
                              </p:par>
                              <p:par>
                                <p:cTn id="88" presetID="8" presetClass="emph" presetSubtype="0" decel="100000" fill="hold" grpId="6" nodeType="withEffect">
                                  <p:stCondLst>
                                    <p:cond delay="770"/>
                                  </p:stCondLst>
                                  <p:childTnLst>
                                    <p:animRot by="600000">
                                      <p:cBhvr>
                                        <p:cTn id="89" dur="370" fill="hold"/>
                                        <p:tgtEl>
                                          <p:spTgt spid="21"/>
                                        </p:tgtEl>
                                        <p:attrNameLst>
                                          <p:attrName>r</p:attrName>
                                        </p:attrNameLst>
                                      </p:cBhvr>
                                    </p:animRot>
                                  </p:childTnLst>
                                </p:cTn>
                              </p:par>
                              <p:par>
                                <p:cTn id="90" presetID="6" presetClass="emph" presetSubtype="0" decel="100000" fill="hold" grpId="7" nodeType="withEffect">
                                  <p:stCondLst>
                                    <p:cond delay="400"/>
                                  </p:stCondLst>
                                  <p:childTnLst>
                                    <p:animScale>
                                      <p:cBhvr>
                                        <p:cTn id="91" dur="750" fill="hold"/>
                                        <p:tgtEl>
                                          <p:spTgt spid="21"/>
                                        </p:tgtEl>
                                      </p:cBhvr>
                                      <p:by x="40000" y="40000"/>
                                    </p:animScale>
                                  </p:childTnLst>
                                </p:cTn>
                              </p:par>
                              <p:par>
                                <p:cTn id="92" presetID="1" presetClass="entr" presetSubtype="0" fill="hold" nodeType="withEffect">
                                  <p:stCondLst>
                                    <p:cond delay="850"/>
                                  </p:stCondLst>
                                  <p:childTnLst>
                                    <p:set>
                                      <p:cBhvr>
                                        <p:cTn id="93" dur="1" fill="hold">
                                          <p:stCondLst>
                                            <p:cond delay="0"/>
                                          </p:stCondLst>
                                        </p:cTn>
                                        <p:tgtEl>
                                          <p:spTgt spid="28"/>
                                        </p:tgtEl>
                                        <p:attrNameLst>
                                          <p:attrName>style.visibility</p:attrName>
                                        </p:attrNameLst>
                                      </p:cBhvr>
                                      <p:to>
                                        <p:strVal val="visible"/>
                                      </p:to>
                                    </p:set>
                                  </p:childTnLst>
                                </p:cTn>
                              </p:par>
                              <p:par>
                                <p:cTn id="94" presetID="1" presetClass="entr" presetSubtype="0" fill="hold" nodeType="withEffect">
                                  <p:stCondLst>
                                    <p:cond delay="1800"/>
                                  </p:stCondLst>
                                  <p:childTnLst>
                                    <p:set>
                                      <p:cBhvr>
                                        <p:cTn id="95" dur="1" fill="hold">
                                          <p:stCondLst>
                                            <p:cond delay="0"/>
                                          </p:stCondLst>
                                        </p:cTn>
                                        <p:tgtEl>
                                          <p:spTgt spid="29"/>
                                        </p:tgtEl>
                                        <p:attrNameLst>
                                          <p:attrName>style.visibility</p:attrName>
                                        </p:attrNameLst>
                                      </p:cBhvr>
                                      <p:to>
                                        <p:strVal val="visible"/>
                                      </p:to>
                                    </p:set>
                                  </p:childTnLst>
                                </p:cTn>
                              </p:par>
                              <p:par>
                                <p:cTn id="96" presetID="10" presetClass="entr" presetSubtype="0" fill="hold" grpId="0" nodeType="withEffect">
                                  <p:stCondLst>
                                    <p:cond delay="145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950"/>
                                        <p:tgtEl>
                                          <p:spTgt spid="9"/>
                                        </p:tgtEl>
                                      </p:cBhvr>
                                    </p:animEffect>
                                  </p:childTnLst>
                                </p:cTn>
                              </p:par>
                              <p:par>
                                <p:cTn id="99" presetID="63" presetClass="path" presetSubtype="0" decel="100000" fill="hold" grpId="1" nodeType="withEffect">
                                  <p:stCondLst>
                                    <p:cond delay="1450"/>
                                  </p:stCondLst>
                                  <p:childTnLst>
                                    <p:animMotion origin="layout" path="M -0.01455 2.42397E-6 L 1.51391E-6 2.42397E-6 " pathEditMode="relative" rAng="0" ptsTypes="AA">
                                      <p:cBhvr>
                                        <p:cTn id="100" dur="950" fill="hold"/>
                                        <p:tgtEl>
                                          <p:spTgt spid="9"/>
                                        </p:tgtEl>
                                        <p:attrNameLst>
                                          <p:attrName>ppt_x</p:attrName>
                                          <p:attrName>ppt_y</p:attrName>
                                        </p:attrNameLst>
                                      </p:cBhvr>
                                      <p:rCtr x="728" y="0"/>
                                    </p:animMotion>
                                  </p:childTnLst>
                                </p:cTn>
                              </p:par>
                              <p:par>
                                <p:cTn id="101" presetID="6" presetClass="emph" presetSubtype="0" accel="100000" autoRev="1" fill="hold" grpId="2" nodeType="withEffect">
                                  <p:stCondLst>
                                    <p:cond delay="750"/>
                                  </p:stCondLst>
                                  <p:childTnLst>
                                    <p:animScale>
                                      <p:cBhvr>
                                        <p:cTn id="102" dur="500" fill="hold"/>
                                        <p:tgtEl>
                                          <p:spTgt spid="9"/>
                                        </p:tgtEl>
                                      </p:cBhvr>
                                      <p:by x="92000" y="92000"/>
                                    </p:animScale>
                                  </p:childTnLst>
                                </p:cTn>
                              </p:par>
                              <p:par>
                                <p:cTn id="103" presetID="10" presetClass="entr" presetSubtype="0" fill="hold" nodeType="withEffect">
                                  <p:stCondLst>
                                    <p:cond delay="110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3" grpId="2" animBg="1"/>
      <p:bldP spid="13" grpId="3" animBg="1"/>
      <p:bldP spid="13" grpId="4" animBg="1"/>
      <p:bldP spid="13" grpId="5" animBg="1"/>
      <p:bldP spid="13" grpId="6" animBg="1"/>
      <p:bldP spid="13" grpId="7" animBg="1"/>
      <p:bldP spid="15" grpId="0" animBg="1"/>
      <p:bldP spid="15" grpId="1" animBg="1"/>
      <p:bldP spid="15" grpId="2" animBg="1"/>
      <p:bldP spid="15" grpId="3" animBg="1"/>
      <p:bldP spid="15" grpId="4" animBg="1"/>
      <p:bldP spid="15" grpId="5" animBg="1"/>
      <p:bldP spid="15" grpId="6" animBg="1"/>
      <p:bldP spid="15" grpId="7" animBg="1"/>
      <p:bldP spid="17" grpId="0" animBg="1"/>
      <p:bldP spid="17" grpId="1" animBg="1"/>
      <p:bldP spid="17" grpId="2" animBg="1"/>
      <p:bldP spid="17" grpId="3" animBg="1"/>
      <p:bldP spid="17" grpId="4" animBg="1"/>
      <p:bldP spid="17" grpId="5" animBg="1"/>
      <p:bldP spid="17" grpId="6" animBg="1"/>
      <p:bldP spid="17" grpId="7" animBg="1"/>
      <p:bldP spid="19" grpId="0" animBg="1"/>
      <p:bldP spid="19" grpId="1" animBg="1"/>
      <p:bldP spid="19" grpId="2" animBg="1"/>
      <p:bldP spid="19" grpId="3" animBg="1"/>
      <p:bldP spid="19" grpId="4" animBg="1"/>
      <p:bldP spid="19" grpId="5" animBg="1"/>
      <p:bldP spid="19" grpId="6" animBg="1"/>
      <p:bldP spid="19" grpId="7" animBg="1"/>
      <p:bldP spid="21" grpId="0" animBg="1"/>
      <p:bldP spid="21" grpId="1" animBg="1"/>
      <p:bldP spid="21" grpId="2" animBg="1"/>
      <p:bldP spid="21" grpId="3" animBg="1"/>
      <p:bldP spid="21" grpId="4" animBg="1"/>
      <p:bldP spid="21" grpId="5" animBg="1"/>
      <p:bldP spid="21" grpId="6" animBg="1"/>
      <p:bldP spid="21" grpId="7" animBg="1"/>
      <p:bldP spid="9" grpId="0"/>
      <p:bldP spid="9" grpId="1"/>
      <p:bldP spid="9" grpId="2"/>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gray">
          <a:xfrm>
            <a:off x="274702" y="3952082"/>
            <a:ext cx="7315200" cy="27432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088" y="4144757"/>
            <a:ext cx="6400800" cy="1149589"/>
          </a:xfrm>
          <a:prstGeom prst="rect">
            <a:avLst/>
          </a:prstGeom>
        </p:spPr>
      </p:pic>
      <p:sp>
        <p:nvSpPr>
          <p:cNvPr id="16" name="TextBox 15"/>
          <p:cNvSpPr txBox="1"/>
          <p:nvPr userDrawn="1"/>
        </p:nvSpPr>
        <p:spPr bwMode="white">
          <a:xfrm>
            <a:off x="472088" y="5626322"/>
            <a:ext cx="2732608" cy="886397"/>
          </a:xfrm>
          <a:prstGeom prst="rect">
            <a:avLst/>
          </a:prstGeom>
          <a:noFill/>
        </p:spPr>
        <p:txBody>
          <a:bodyPr wrap="none" lIns="0" tIns="146304" rIns="182880" bIns="0" rtlCol="0" anchor="b">
            <a:spAutoFit/>
          </a:bodyPr>
          <a:lstStyle/>
          <a:p>
            <a:r>
              <a:rPr lang="en-US" sz="2400" dirty="0" smtClean="0">
                <a:gradFill>
                  <a:gsLst>
                    <a:gs pos="2917">
                      <a:srgbClr val="FFFFFF"/>
                    </a:gs>
                    <a:gs pos="30000">
                      <a:srgbClr val="FFFFFF"/>
                    </a:gs>
                  </a:gsLst>
                  <a:lin ang="5400000" scaled="0"/>
                </a:gradFill>
              </a:rPr>
              <a:t>March 18-21, 2013</a:t>
            </a:r>
            <a:br>
              <a:rPr lang="en-US" sz="2400" dirty="0" smtClean="0">
                <a:gradFill>
                  <a:gsLst>
                    <a:gs pos="2917">
                      <a:srgbClr val="FFFFFF"/>
                    </a:gs>
                    <a:gs pos="30000">
                      <a:srgbClr val="FFFFFF"/>
                    </a:gs>
                  </a:gsLst>
                  <a:lin ang="5400000" scaled="0"/>
                </a:gradFill>
              </a:rPr>
            </a:br>
            <a:r>
              <a:rPr lang="en-US" sz="2400" dirty="0" smtClean="0">
                <a:gradFill>
                  <a:gsLst>
                    <a:gs pos="2917">
                      <a:srgbClr val="FFFFFF"/>
                    </a:gs>
                    <a:gs pos="30000">
                      <a:srgbClr val="FFFFFF"/>
                    </a:gs>
                  </a:gsLst>
                  <a:lin ang="5400000" scaled="0"/>
                </a:gradFill>
              </a:rPr>
              <a:t>New Orleans</a:t>
            </a:r>
          </a:p>
        </p:txBody>
      </p:sp>
      <p:sp>
        <p:nvSpPr>
          <p:cNvPr id="10" name="Rectangle 9"/>
          <p:cNvSpPr/>
          <p:nvPr userDrawn="1"/>
        </p:nvSpPr>
        <p:spPr bwMode="white">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9518920" y="6226701"/>
            <a:ext cx="2460355" cy="346146"/>
          </a:xfrm>
          <a:prstGeom prst="rect">
            <a:avLst/>
          </a:prstGeom>
        </p:spPr>
      </p:pic>
    </p:spTree>
    <p:extLst>
      <p:ext uri="{BB962C8B-B14F-4D97-AF65-F5344CB8AC3E}">
        <p14:creationId xmlns:p14="http://schemas.microsoft.com/office/powerpoint/2010/main" val="516519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85" y="0"/>
            <a:ext cx="12435704" cy="6994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ltGray">
          <a:xfrm>
            <a:off x="274702" y="3040063"/>
            <a:ext cx="36576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ltGray">
          <a:xfrm>
            <a:off x="3932461" y="3040063"/>
            <a:ext cx="54864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4"/>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274702" cy="69945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6697626"/>
            <a:ext cx="12435704" cy="296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bwMode="auto">
          <a:xfrm>
            <a:off x="274639" y="3040063"/>
            <a:ext cx="9142619" cy="22860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5326063"/>
            <a:ext cx="9144064" cy="1371600"/>
          </a:xfrm>
          <a:noFill/>
        </p:spPr>
        <p:txBody>
          <a:bodyPr lIns="182880" tIns="146304" rIns="182880" bIns="146304">
            <a:noAutofit/>
          </a:bodyPr>
          <a:lstStyle>
            <a:lvl1pPr marL="0" indent="0">
              <a:spcBef>
                <a:spcPts val="0"/>
              </a:spcBef>
              <a:buNone/>
              <a:defRPr sz="3600" spc="0" baseline="0">
                <a:gradFill>
                  <a:gsLst>
                    <a:gs pos="0">
                      <a:srgbClr val="282828"/>
                    </a:gs>
                    <a:gs pos="100000">
                      <a:srgbClr val="282828"/>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44413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24000" decel="76000" fill="hold" grpId="0" nodeType="withEffect">
                                  <p:stCondLst>
                                    <p:cond delay="0"/>
                                  </p:stCondLst>
                                  <p:childTnLst>
                                    <p:animMotion origin="layout" path="M -0.31797 0.56877 L -4.54174E-6 3.76759E-6 " pathEditMode="relative" rAng="0" ptsTypes="AA">
                                      <p:cBhvr>
                                        <p:cTn id="8" dur="750" fill="hold"/>
                                        <p:tgtEl>
                                          <p:spTgt spid="6"/>
                                        </p:tgtEl>
                                        <p:attrNameLst>
                                          <p:attrName>ppt_x</p:attrName>
                                          <p:attrName>ppt_y</p:attrName>
                                        </p:attrNameLst>
                                      </p:cBhvr>
                                      <p:rCtr x="15892" y="-28438"/>
                                    </p:animMotion>
                                  </p:childTnLst>
                                </p:cTn>
                              </p:par>
                              <p:par>
                                <p:cTn id="9" presetID="1"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9"/>
                                        </p:tgtEl>
                                      </p:cBhvr>
                                      <p:by x="0" y="100000"/>
                                    </p:animScale>
                                  </p:childTnLst>
                                </p:cTn>
                              </p:par>
                              <p:par>
                                <p:cTn id="13" presetID="35" presetClass="path" presetSubtype="0" decel="100000" fill="hold" grpId="2" nodeType="withEffect">
                                  <p:stCondLst>
                                    <p:cond delay="1000"/>
                                  </p:stCondLst>
                                  <p:childTnLst>
                                    <p:animMotion origin="layout" path="M -0.22057 3.76759E-6 L -2.8287E-6 3.76759E-6 " pathEditMode="relative" rAng="0" ptsTypes="AA">
                                      <p:cBhvr>
                                        <p:cTn id="14" dur="500" fill="hold"/>
                                        <p:tgtEl>
                                          <p:spTgt spid="9"/>
                                        </p:tgtEl>
                                        <p:attrNameLst>
                                          <p:attrName>ppt_x</p:attrName>
                                          <p:attrName>ppt_y</p:attrName>
                                        </p:attrNameLst>
                                      </p:cBhvr>
                                      <p:rCtr x="11029"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5 2.42397E-6 L 1.51391E-6 2.42397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10" presetClass="entr" presetSubtype="0" fill="hold" grpId="0" nodeType="withEffect">
                                  <p:stCondLst>
                                    <p:cond delay="16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950"/>
                                        <p:tgtEl>
                                          <p:spTgt spid="5"/>
                                        </p:tgtEl>
                                      </p:cBhvr>
                                    </p:animEffect>
                                  </p:childTnLst>
                                </p:cTn>
                              </p:par>
                              <p:par>
                                <p:cTn id="25" presetID="63" presetClass="path" presetSubtype="0" decel="100000" fill="hold" grpId="1" nodeType="withEffect">
                                  <p:stCondLst>
                                    <p:cond delay="1650"/>
                                  </p:stCondLst>
                                  <p:childTnLst>
                                    <p:animMotion origin="layout" path="M -0.01455 2.42397E-6 L 1.51391E-6 2.42397E-6 " pathEditMode="relative" rAng="0" ptsTypes="AA">
                                      <p:cBhvr>
                                        <p:cTn id="26" dur="950" fill="hold"/>
                                        <p:tgtEl>
                                          <p:spTgt spid="5"/>
                                        </p:tgtEl>
                                        <p:attrNameLst>
                                          <p:attrName>ppt_x</p:attrName>
                                          <p:attrName>ppt_y</p:attrName>
                                        </p:attrNameLst>
                                      </p:cBhvr>
                                      <p:rCtr x="728" y="0"/>
                                    </p:animMotion>
                                  </p:childTnLst>
                                </p:cTn>
                              </p:par>
                              <p:par>
                                <p:cTn id="27" presetID="6" presetClass="emph" presetSubtype="0" accel="100000" autoRev="1" fill="hold" grpId="2" nodeType="withEffect">
                                  <p:stCondLst>
                                    <p:cond delay="950"/>
                                  </p:stCondLst>
                                  <p:childTnLst>
                                    <p:animScale>
                                      <p:cBhvr>
                                        <p:cTn id="28" dur="500" fill="hold"/>
                                        <p:tgtEl>
                                          <p:spTgt spid="5"/>
                                        </p:tgtEl>
                                      </p:cBhvr>
                                      <p:by x="92000" y="92000"/>
                                    </p:animScale>
                                  </p:childTnLst>
                                </p:cTn>
                              </p:par>
                              <p:par>
                                <p:cTn id="29" presetID="1" presetClass="exit" presetSubtype="0" fill="hold" nodeType="withEffect">
                                  <p:stCondLst>
                                    <p:cond delay="80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800"/>
                                  </p:stCondLst>
                                  <p:childTnLst>
                                    <p:set>
                                      <p:cBhvr>
                                        <p:cTn id="32" dur="1" fill="hold">
                                          <p:stCondLst>
                                            <p:cond delay="0"/>
                                          </p:stCondLst>
                                        </p:cTn>
                                        <p:tgtEl>
                                          <p:spTgt spid="10"/>
                                        </p:tgtEl>
                                        <p:attrNameLst>
                                          <p:attrName>style.visibility</p:attrName>
                                        </p:attrNameLst>
                                      </p:cBhvr>
                                      <p:to>
                                        <p:strVal val="hidden"/>
                                      </p:to>
                                    </p:set>
                                  </p:childTnLst>
                                </p:cTn>
                              </p:par>
                              <p:par>
                                <p:cTn id="33" presetID="42" presetClass="path" presetSubtype="0" accel="27273" decel="72727" fill="hold" nodeType="withEffect">
                                  <p:stCondLst>
                                    <p:cond delay="1100"/>
                                  </p:stCondLst>
                                  <p:childTnLst>
                                    <p:animMotion origin="layout" path="M 0 0 L 3.98264E-7 -4.63913E-6 " pathEditMode="relative" rAng="0" ptsTypes="AA">
                                      <p:cBhvr>
                                        <p:cTn id="34" dur="1100" fill="hold"/>
                                        <p:tgtEl>
                                          <p:spTgt spid="8"/>
                                        </p:tgtEl>
                                        <p:attrNameLst>
                                          <p:attrName>ppt_x</p:attrName>
                                          <p:attrName>ppt_y</p:attrName>
                                        </p:attrNameLst>
                                      </p:cBhvr>
                                      <p:rCtr x="728" y="1952"/>
                                    </p:animMotion>
                                  </p:childTnLst>
                                </p:cTn>
                              </p:par>
                              <p:par>
                                <p:cTn id="35" presetID="6" presetClass="emph" presetSubtype="0" accel="27273" decel="72727" fill="hold" nodeType="withEffect">
                                  <p:stCondLst>
                                    <p:cond delay="1100"/>
                                  </p:stCondLst>
                                  <p:childTnLst>
                                    <p:animScale>
                                      <p:cBhvr>
                                        <p:cTn id="36" dur="11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9" grpId="2" animBg="1"/>
      <p:bldP spid="2" grpId="0"/>
      <p:bldP spid="2" grpId="1"/>
      <p:bldP spid="2"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5" name="Rectangle 4"/>
          <p:cNvSpPr/>
          <p:nvPr userDrawn="1"/>
        </p:nvSpPr>
        <p:spPr bwMode="ltGray">
          <a:xfrm>
            <a:off x="274702" y="3954487"/>
            <a:ext cx="2743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ltGray">
          <a:xfrm>
            <a:off x="3017902" y="3954487"/>
            <a:ext cx="7315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702" cy="6995160"/>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97626"/>
            <a:ext cx="12435840" cy="297533"/>
          </a:xfrm>
          <a:prstGeom prst="rect">
            <a:avLst/>
          </a:prstGeom>
        </p:spPr>
      </p:pic>
      <p:sp>
        <p:nvSpPr>
          <p:cNvPr id="2" name="Title 1"/>
          <p:cNvSpPr>
            <a:spLocks noGrp="1"/>
          </p:cNvSpPr>
          <p:nvPr>
            <p:ph type="title" hasCustomPrompt="1"/>
          </p:nvPr>
        </p:nvSpPr>
        <p:spPr>
          <a:xfrm>
            <a:off x="274639" y="3961671"/>
            <a:ext cx="10056812" cy="27432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81961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accel="24000" decel="76000" fill="hold" grpId="1" nodeType="withEffect">
                                  <p:stCondLst>
                                    <p:cond delay="0"/>
                                  </p:stCondLst>
                                  <p:childTnLst>
                                    <p:animMotion origin="layout" path="M -0.24266 0.43146 L -1.71305E-6 -1.64321E-6 " pathEditMode="relative" rAng="0" ptsTypes="AA">
                                      <p:cBhvr>
                                        <p:cTn id="8" dur="750" fill="hold"/>
                                        <p:tgtEl>
                                          <p:spTgt spid="5"/>
                                        </p:tgtEl>
                                        <p:attrNameLst>
                                          <p:attrName>ppt_x</p:attrName>
                                          <p:attrName>ppt_y</p:attrName>
                                        </p:attrNameLst>
                                      </p:cBhvr>
                                      <p:rCtr x="12127" y="-21584"/>
                                    </p:animMotion>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7"/>
                                        </p:tgtEl>
                                      </p:cBhvr>
                                      <p:by x="0" y="100000"/>
                                    </p:animScale>
                                  </p:childTnLst>
                                </p:cTn>
                              </p:par>
                              <p:par>
                                <p:cTn id="13" presetID="35" presetClass="path" presetSubtype="0" decel="100000" fill="hold" grpId="2" nodeType="withEffect">
                                  <p:stCondLst>
                                    <p:cond delay="1000"/>
                                  </p:stCondLst>
                                  <p:childTnLst>
                                    <p:animMotion origin="layout" path="M -0.2941 -1.64321E-6 L -2.8287E-6 -1.64321E-6 " pathEditMode="relative" rAng="0" ptsTypes="AA">
                                      <p:cBhvr>
                                        <p:cTn id="14" dur="500" fill="hold"/>
                                        <p:tgtEl>
                                          <p:spTgt spid="7"/>
                                        </p:tgtEl>
                                        <p:attrNameLst>
                                          <p:attrName>ppt_x</p:attrName>
                                          <p:attrName>ppt_y</p:attrName>
                                        </p:attrNameLst>
                                      </p:cBhvr>
                                      <p:rCtr x="14705"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6 3.54063E-6 L 3.3061E-6 3.54063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42" presetClass="path" presetSubtype="0" accel="27273" decel="72727" fill="hold" nodeType="withEffect">
                                  <p:stCondLst>
                                    <p:cond delay="1100"/>
                                  </p:stCondLst>
                                  <p:childTnLst>
                                    <p:animMotion origin="layout" path="M 0 0 L 3.98264E-7 -4.63913E-6 " pathEditMode="relative" rAng="0" ptsTypes="AA">
                                      <p:cBhvr>
                                        <p:cTn id="23" dur="1100" fill="hold"/>
                                        <p:tgtEl>
                                          <p:spTgt spid="3"/>
                                        </p:tgtEl>
                                        <p:attrNameLst>
                                          <p:attrName>ppt_x</p:attrName>
                                          <p:attrName>ppt_y</p:attrName>
                                        </p:attrNameLst>
                                      </p:cBhvr>
                                      <p:rCtr x="728" y="1952"/>
                                    </p:animMotion>
                                  </p:childTnLst>
                                </p:cTn>
                              </p:par>
                              <p:par>
                                <p:cTn id="24" presetID="6" presetClass="emph" presetSubtype="0" accel="27273" decel="72727" fill="hold" nodeType="withEffect">
                                  <p:stCondLst>
                                    <p:cond delay="1100"/>
                                  </p:stCondLst>
                                  <p:childTnLst>
                                    <p:animScale>
                                      <p:cBhvr>
                                        <p:cTn id="25" dur="1100" fill="hold"/>
                                        <p:tgtEl>
                                          <p:spTgt spid="3"/>
                                        </p:tgtEl>
                                      </p:cBhvr>
                                      <p:by x="105000" y="105000"/>
                                    </p:animScale>
                                  </p:childTnLst>
                                </p:cTn>
                              </p:par>
                              <p:par>
                                <p:cTn id="26" presetID="1" presetClass="exit" presetSubtype="0" fill="hold" nodeType="withEffect">
                                  <p:stCondLst>
                                    <p:cond delay="80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nodeType="withEffect">
                                  <p:stCondLst>
                                    <p:cond delay="80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2" grpId="0"/>
      <p:bldP spid="2" grpId="1"/>
      <p:bldP spid="2" grpId="2"/>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lumMod val="50000"/>
                      </a:schemeClr>
                    </a:gs>
                    <a:gs pos="0">
                      <a:schemeClr val="tx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2301195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100000">
                      <a:schemeClr val="tx1">
                        <a:lumMod val="50000"/>
                      </a:schemeClr>
                    </a:gs>
                    <a:gs pos="0">
                      <a:schemeClr val="tx1">
                        <a:lumMod val="50000"/>
                      </a:schemeClr>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4573768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546628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85" y="0"/>
            <a:ext cx="12435704" cy="6994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ltGray">
          <a:xfrm>
            <a:off x="274702" y="3040063"/>
            <a:ext cx="36576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ltGray">
          <a:xfrm>
            <a:off x="3932461" y="3040063"/>
            <a:ext cx="54864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4"/>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274702" cy="69945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6697626"/>
            <a:ext cx="12435704" cy="296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bwMode="auto">
          <a:xfrm>
            <a:off x="274639" y="3040063"/>
            <a:ext cx="9142619" cy="22860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5326063"/>
            <a:ext cx="9144064" cy="1371600"/>
          </a:xfrm>
          <a:noFill/>
        </p:spPr>
        <p:txBody>
          <a:bodyPr lIns="182880" tIns="146304" rIns="182880" bIns="146304">
            <a:noAutofit/>
          </a:bodyPr>
          <a:lstStyle>
            <a:lvl1pPr marL="0" indent="0">
              <a:spcBef>
                <a:spcPts val="0"/>
              </a:spcBef>
              <a:buNone/>
              <a:defRPr sz="3600" spc="0" baseline="0">
                <a:gradFill>
                  <a:gsLst>
                    <a:gs pos="0">
                      <a:srgbClr val="282828"/>
                    </a:gs>
                    <a:gs pos="100000">
                      <a:srgbClr val="282828"/>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24000" decel="76000" fill="hold" grpId="0" nodeType="withEffect">
                                  <p:stCondLst>
                                    <p:cond delay="0"/>
                                  </p:stCondLst>
                                  <p:childTnLst>
                                    <p:animMotion origin="layout" path="M -0.31797 0.56877 L -4.54174E-6 3.76759E-6 " pathEditMode="relative" rAng="0" ptsTypes="AA">
                                      <p:cBhvr>
                                        <p:cTn id="8" dur="750" fill="hold"/>
                                        <p:tgtEl>
                                          <p:spTgt spid="6"/>
                                        </p:tgtEl>
                                        <p:attrNameLst>
                                          <p:attrName>ppt_x</p:attrName>
                                          <p:attrName>ppt_y</p:attrName>
                                        </p:attrNameLst>
                                      </p:cBhvr>
                                      <p:rCtr x="15892" y="-28438"/>
                                    </p:animMotion>
                                  </p:childTnLst>
                                </p:cTn>
                              </p:par>
                              <p:par>
                                <p:cTn id="9" presetID="1"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9"/>
                                        </p:tgtEl>
                                      </p:cBhvr>
                                      <p:by x="0" y="100000"/>
                                    </p:animScale>
                                  </p:childTnLst>
                                </p:cTn>
                              </p:par>
                              <p:par>
                                <p:cTn id="13" presetID="35" presetClass="path" presetSubtype="0" decel="100000" fill="hold" grpId="2" nodeType="withEffect">
                                  <p:stCondLst>
                                    <p:cond delay="1000"/>
                                  </p:stCondLst>
                                  <p:childTnLst>
                                    <p:animMotion origin="layout" path="M -0.22057 3.76759E-6 L -2.8287E-6 3.76759E-6 " pathEditMode="relative" rAng="0" ptsTypes="AA">
                                      <p:cBhvr>
                                        <p:cTn id="14" dur="500" fill="hold"/>
                                        <p:tgtEl>
                                          <p:spTgt spid="9"/>
                                        </p:tgtEl>
                                        <p:attrNameLst>
                                          <p:attrName>ppt_x</p:attrName>
                                          <p:attrName>ppt_y</p:attrName>
                                        </p:attrNameLst>
                                      </p:cBhvr>
                                      <p:rCtr x="11029"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5 2.42397E-6 L 1.51391E-6 2.42397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10" presetClass="entr" presetSubtype="0" fill="hold" grpId="0" nodeType="withEffect">
                                  <p:stCondLst>
                                    <p:cond delay="16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950"/>
                                        <p:tgtEl>
                                          <p:spTgt spid="5"/>
                                        </p:tgtEl>
                                      </p:cBhvr>
                                    </p:animEffect>
                                  </p:childTnLst>
                                </p:cTn>
                              </p:par>
                              <p:par>
                                <p:cTn id="25" presetID="63" presetClass="path" presetSubtype="0" decel="100000" fill="hold" grpId="1" nodeType="withEffect">
                                  <p:stCondLst>
                                    <p:cond delay="1650"/>
                                  </p:stCondLst>
                                  <p:childTnLst>
                                    <p:animMotion origin="layout" path="M -0.01455 2.42397E-6 L 1.51391E-6 2.42397E-6 " pathEditMode="relative" rAng="0" ptsTypes="AA">
                                      <p:cBhvr>
                                        <p:cTn id="26" dur="950" fill="hold"/>
                                        <p:tgtEl>
                                          <p:spTgt spid="5"/>
                                        </p:tgtEl>
                                        <p:attrNameLst>
                                          <p:attrName>ppt_x</p:attrName>
                                          <p:attrName>ppt_y</p:attrName>
                                        </p:attrNameLst>
                                      </p:cBhvr>
                                      <p:rCtr x="728" y="0"/>
                                    </p:animMotion>
                                  </p:childTnLst>
                                </p:cTn>
                              </p:par>
                              <p:par>
                                <p:cTn id="27" presetID="6" presetClass="emph" presetSubtype="0" accel="100000" autoRev="1" fill="hold" grpId="2" nodeType="withEffect">
                                  <p:stCondLst>
                                    <p:cond delay="950"/>
                                  </p:stCondLst>
                                  <p:childTnLst>
                                    <p:animScale>
                                      <p:cBhvr>
                                        <p:cTn id="28" dur="500" fill="hold"/>
                                        <p:tgtEl>
                                          <p:spTgt spid="5"/>
                                        </p:tgtEl>
                                      </p:cBhvr>
                                      <p:by x="92000" y="92000"/>
                                    </p:animScale>
                                  </p:childTnLst>
                                </p:cTn>
                              </p:par>
                              <p:par>
                                <p:cTn id="29" presetID="1" presetClass="exit" presetSubtype="0" fill="hold" nodeType="withEffect">
                                  <p:stCondLst>
                                    <p:cond delay="80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800"/>
                                  </p:stCondLst>
                                  <p:childTnLst>
                                    <p:set>
                                      <p:cBhvr>
                                        <p:cTn id="32" dur="1" fill="hold">
                                          <p:stCondLst>
                                            <p:cond delay="0"/>
                                          </p:stCondLst>
                                        </p:cTn>
                                        <p:tgtEl>
                                          <p:spTgt spid="10"/>
                                        </p:tgtEl>
                                        <p:attrNameLst>
                                          <p:attrName>style.visibility</p:attrName>
                                        </p:attrNameLst>
                                      </p:cBhvr>
                                      <p:to>
                                        <p:strVal val="hidden"/>
                                      </p:to>
                                    </p:set>
                                  </p:childTnLst>
                                </p:cTn>
                              </p:par>
                              <p:par>
                                <p:cTn id="33" presetID="42" presetClass="path" presetSubtype="0" accel="27273" decel="72727" fill="hold" nodeType="withEffect">
                                  <p:stCondLst>
                                    <p:cond delay="1100"/>
                                  </p:stCondLst>
                                  <p:childTnLst>
                                    <p:animMotion origin="layout" path="M 0 0 L 3.98264E-7 -4.63913E-6 " pathEditMode="relative" rAng="0" ptsTypes="AA">
                                      <p:cBhvr>
                                        <p:cTn id="34" dur="1100" fill="hold"/>
                                        <p:tgtEl>
                                          <p:spTgt spid="8"/>
                                        </p:tgtEl>
                                        <p:attrNameLst>
                                          <p:attrName>ppt_x</p:attrName>
                                          <p:attrName>ppt_y</p:attrName>
                                        </p:attrNameLst>
                                      </p:cBhvr>
                                      <p:rCtr x="728" y="1952"/>
                                    </p:animMotion>
                                  </p:childTnLst>
                                </p:cTn>
                              </p:par>
                              <p:par>
                                <p:cTn id="35" presetID="6" presetClass="emph" presetSubtype="0" accel="27273" decel="72727" fill="hold" nodeType="withEffect">
                                  <p:stCondLst>
                                    <p:cond delay="1100"/>
                                  </p:stCondLst>
                                  <p:childTnLst>
                                    <p:animScale>
                                      <p:cBhvr>
                                        <p:cTn id="36" dur="11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9" grpId="2" animBg="1"/>
      <p:bldP spid="2" grpId="0"/>
      <p:bldP spid="2" grpId="1"/>
      <p:bldP spid="2"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214741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022735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579579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63445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691125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124044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81384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27946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820252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52394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5" name="Rectangle 4"/>
          <p:cNvSpPr/>
          <p:nvPr userDrawn="1"/>
        </p:nvSpPr>
        <p:spPr bwMode="ltGray">
          <a:xfrm>
            <a:off x="274702" y="3954487"/>
            <a:ext cx="2743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ltGray">
          <a:xfrm>
            <a:off x="3017902" y="3954487"/>
            <a:ext cx="7315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702" cy="6995160"/>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97626"/>
            <a:ext cx="12435840" cy="297533"/>
          </a:xfrm>
          <a:prstGeom prst="rect">
            <a:avLst/>
          </a:prstGeom>
        </p:spPr>
      </p:pic>
      <p:sp>
        <p:nvSpPr>
          <p:cNvPr id="2" name="Title 1"/>
          <p:cNvSpPr>
            <a:spLocks noGrp="1"/>
          </p:cNvSpPr>
          <p:nvPr>
            <p:ph type="title" hasCustomPrompt="1"/>
          </p:nvPr>
        </p:nvSpPr>
        <p:spPr>
          <a:xfrm>
            <a:off x="274639" y="3961671"/>
            <a:ext cx="10056812" cy="27432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accel="24000" decel="76000" fill="hold" grpId="1" nodeType="withEffect">
                                  <p:stCondLst>
                                    <p:cond delay="0"/>
                                  </p:stCondLst>
                                  <p:childTnLst>
                                    <p:animMotion origin="layout" path="M -0.24266 0.43146 L -1.71305E-6 -1.64321E-6 " pathEditMode="relative" rAng="0" ptsTypes="AA">
                                      <p:cBhvr>
                                        <p:cTn id="8" dur="750" fill="hold"/>
                                        <p:tgtEl>
                                          <p:spTgt spid="5"/>
                                        </p:tgtEl>
                                        <p:attrNameLst>
                                          <p:attrName>ppt_x</p:attrName>
                                          <p:attrName>ppt_y</p:attrName>
                                        </p:attrNameLst>
                                      </p:cBhvr>
                                      <p:rCtr x="12127" y="-21584"/>
                                    </p:animMotion>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7"/>
                                        </p:tgtEl>
                                      </p:cBhvr>
                                      <p:by x="0" y="100000"/>
                                    </p:animScale>
                                  </p:childTnLst>
                                </p:cTn>
                              </p:par>
                              <p:par>
                                <p:cTn id="13" presetID="35" presetClass="path" presetSubtype="0" decel="100000" fill="hold" grpId="2" nodeType="withEffect">
                                  <p:stCondLst>
                                    <p:cond delay="1000"/>
                                  </p:stCondLst>
                                  <p:childTnLst>
                                    <p:animMotion origin="layout" path="M -0.2941 -1.64321E-6 L -2.8287E-6 -1.64321E-6 " pathEditMode="relative" rAng="0" ptsTypes="AA">
                                      <p:cBhvr>
                                        <p:cTn id="14" dur="500" fill="hold"/>
                                        <p:tgtEl>
                                          <p:spTgt spid="7"/>
                                        </p:tgtEl>
                                        <p:attrNameLst>
                                          <p:attrName>ppt_x</p:attrName>
                                          <p:attrName>ppt_y</p:attrName>
                                        </p:attrNameLst>
                                      </p:cBhvr>
                                      <p:rCtr x="14705"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6 3.54063E-6 L 3.3061E-6 3.54063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42" presetClass="path" presetSubtype="0" accel="27273" decel="72727" fill="hold" nodeType="withEffect">
                                  <p:stCondLst>
                                    <p:cond delay="1100"/>
                                  </p:stCondLst>
                                  <p:childTnLst>
                                    <p:animMotion origin="layout" path="M 0 0 L 3.98264E-7 -4.63913E-6 " pathEditMode="relative" rAng="0" ptsTypes="AA">
                                      <p:cBhvr>
                                        <p:cTn id="23" dur="1100" fill="hold"/>
                                        <p:tgtEl>
                                          <p:spTgt spid="3"/>
                                        </p:tgtEl>
                                        <p:attrNameLst>
                                          <p:attrName>ppt_x</p:attrName>
                                          <p:attrName>ppt_y</p:attrName>
                                        </p:attrNameLst>
                                      </p:cBhvr>
                                      <p:rCtr x="728" y="1952"/>
                                    </p:animMotion>
                                  </p:childTnLst>
                                </p:cTn>
                              </p:par>
                              <p:par>
                                <p:cTn id="24" presetID="6" presetClass="emph" presetSubtype="0" accel="27273" decel="72727" fill="hold" nodeType="withEffect">
                                  <p:stCondLst>
                                    <p:cond delay="1100"/>
                                  </p:stCondLst>
                                  <p:childTnLst>
                                    <p:animScale>
                                      <p:cBhvr>
                                        <p:cTn id="25" dur="1100" fill="hold"/>
                                        <p:tgtEl>
                                          <p:spTgt spid="3"/>
                                        </p:tgtEl>
                                      </p:cBhvr>
                                      <p:by x="105000" y="105000"/>
                                    </p:animScale>
                                  </p:childTnLst>
                                </p:cTn>
                              </p:par>
                              <p:par>
                                <p:cTn id="26" presetID="1" presetClass="exit" presetSubtype="0" fill="hold" nodeType="withEffect">
                                  <p:stCondLst>
                                    <p:cond delay="80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nodeType="withEffect">
                                  <p:stCondLst>
                                    <p:cond delay="80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2" grpId="0"/>
      <p:bldP spid="2" grpId="1"/>
      <p:bldP spid="2" grpId="2"/>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702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3912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0607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744615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719684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lumMod val="50000"/>
                      </a:schemeClr>
                    </a:gs>
                    <a:gs pos="0">
                      <a:schemeClr val="tx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100000">
                      <a:schemeClr val="tx1">
                        <a:lumMod val="50000"/>
                      </a:schemeClr>
                    </a:gs>
                    <a:gs pos="0">
                      <a:schemeClr val="tx1">
                        <a:lumMod val="50000"/>
                      </a:schemeClr>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6" r:id="rId1"/>
    <p:sldLayoutId id="2147484188" r:id="rId2"/>
    <p:sldLayoutId id="2147484105" r:id="rId3"/>
    <p:sldLayoutId id="2147484182" r:id="rId4"/>
    <p:sldLayoutId id="2147484130" r:id="rId5"/>
    <p:sldLayoutId id="2147484101" r:id="rId6"/>
    <p:sldLayoutId id="2147484102" r:id="rId7"/>
    <p:sldLayoutId id="2147484087" r:id="rId8"/>
    <p:sldLayoutId id="2147484098" r:id="rId9"/>
    <p:sldLayoutId id="2147484086" r:id="rId10"/>
    <p:sldLayoutId id="2147484107" r:id="rId11"/>
    <p:sldLayoutId id="2147484099"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3754690"/>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872" y="3040067"/>
            <a:ext cx="9143936" cy="1828780"/>
          </a:xfrm>
        </p:spPr>
        <p:txBody>
          <a:bodyPr/>
          <a:lstStyle/>
          <a:p>
            <a:r>
              <a:rPr lang="en-US" sz="3600" dirty="0" smtClean="0"/>
              <a:t/>
            </a:r>
            <a:br>
              <a:rPr lang="en-US" sz="3600" dirty="0" smtClean="0"/>
            </a:br>
            <a:r>
              <a:rPr lang="en-US" sz="4600" dirty="0" smtClean="0"/>
              <a:t>50 tips in 50 minutes for Dynamics GP</a:t>
            </a:r>
            <a:endParaRPr lang="en-US" sz="4600" dirty="0"/>
          </a:p>
        </p:txBody>
      </p:sp>
      <p:pic>
        <p:nvPicPr>
          <p:cNvPr id="3" name="Content Placeholder 3" descr="Boyer Logo Crop.png"/>
          <p:cNvPicPr>
            <a:picLocks noChangeAspect="1"/>
          </p:cNvPicPr>
          <p:nvPr/>
        </p:nvPicPr>
        <p:blipFill>
          <a:blip r:embed="rId3" cstate="print"/>
          <a:stretch>
            <a:fillRect/>
          </a:stretch>
        </p:blipFill>
        <p:spPr>
          <a:xfrm>
            <a:off x="10698748" y="6240432"/>
            <a:ext cx="1516273" cy="529916"/>
          </a:xfrm>
          <a:prstGeom prst="rect">
            <a:avLst/>
          </a:prstGeom>
        </p:spPr>
      </p:pic>
    </p:spTree>
    <p:extLst>
      <p:ext uri="{BB962C8B-B14F-4D97-AF65-F5344CB8AC3E}">
        <p14:creationId xmlns:p14="http://schemas.microsoft.com/office/powerpoint/2010/main" val="31965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2"/>
            <a:ext cx="10951339" cy="4114781"/>
          </a:xfrm>
          <a:prstGeom prst="rect">
            <a:avLst/>
          </a:prstGeom>
        </p:spPr>
        <p:txBody>
          <a:bodyPr>
            <a:noAutofit/>
          </a:bodyPr>
          <a:lstStyle/>
          <a:p>
            <a:pPr marL="685800" indent="-685800">
              <a:spcBef>
                <a:spcPts val="2500"/>
              </a:spcBef>
              <a:buNone/>
            </a:pPr>
            <a:r>
              <a:rPr lang="en-US" dirty="0" smtClean="0"/>
              <a:t>5.  Improve cash </a:t>
            </a:r>
            <a:r>
              <a:rPr lang="en-US" dirty="0"/>
              <a:t>a</a:t>
            </a:r>
            <a:r>
              <a:rPr lang="en-US" dirty="0" smtClean="0"/>
              <a:t>pplication with </a:t>
            </a:r>
            <a:br>
              <a:rPr lang="en-US" dirty="0" smtClean="0"/>
            </a:br>
            <a:r>
              <a:rPr lang="en-US" dirty="0" smtClean="0"/>
              <a:t>receivables unapplied.</a:t>
            </a:r>
            <a:endParaRPr lang="en-US" dirty="0"/>
          </a:p>
        </p:txBody>
      </p:sp>
      <p:sp>
        <p:nvSpPr>
          <p:cNvPr id="2" name="Title 1"/>
          <p:cNvSpPr>
            <a:spLocks noGrp="1"/>
          </p:cNvSpPr>
          <p:nvPr>
            <p:ph type="title"/>
          </p:nvPr>
        </p:nvSpPr>
        <p:spPr/>
        <p:txBody>
          <a:bodyPr/>
          <a:lstStyle/>
          <a:p>
            <a:r>
              <a:rPr lang="en-US" dirty="0" smtClean="0"/>
              <a:t>GL, AP, AR</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452" y="2889353"/>
            <a:ext cx="5212023" cy="395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79" y="2892814"/>
            <a:ext cx="608647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306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500" fill="hold"/>
                                        <p:tgtEl>
                                          <p:spTgt spid="3075"/>
                                        </p:tgtEl>
                                        <p:attrNameLst>
                                          <p:attrName>ppt_w</p:attrName>
                                        </p:attrNameLst>
                                      </p:cBhvr>
                                      <p:tavLst>
                                        <p:tav tm="0">
                                          <p:val>
                                            <p:fltVal val="0"/>
                                          </p:val>
                                        </p:tav>
                                        <p:tav tm="100000">
                                          <p:val>
                                            <p:strVal val="#ppt_w"/>
                                          </p:val>
                                        </p:tav>
                                      </p:tavLst>
                                    </p:anim>
                                    <p:anim calcmode="lin" valueType="num">
                                      <p:cBhvr>
                                        <p:cTn id="15" dur="500" fill="hold"/>
                                        <p:tgtEl>
                                          <p:spTgt spid="3075"/>
                                        </p:tgtEl>
                                        <p:attrNameLst>
                                          <p:attrName>ppt_h</p:attrName>
                                        </p:attrNameLst>
                                      </p:cBhvr>
                                      <p:tavLst>
                                        <p:tav tm="0">
                                          <p:val>
                                            <p:fltVal val="0"/>
                                          </p:val>
                                        </p:tav>
                                        <p:tav tm="100000">
                                          <p:val>
                                            <p:strVal val="#ppt_h"/>
                                          </p:val>
                                        </p:tav>
                                      </p:tavLst>
                                    </p:anim>
                                    <p:animEffect transition="in" filter="fade">
                                      <p:cBhvr>
                                        <p:cTn id="1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2"/>
            <a:ext cx="10972800" cy="5029181"/>
          </a:xfrm>
          <a:prstGeom prst="rect">
            <a:avLst/>
          </a:prstGeom>
        </p:spPr>
        <p:txBody>
          <a:bodyPr>
            <a:normAutofit/>
          </a:bodyPr>
          <a:lstStyle/>
          <a:p>
            <a:pPr marL="0" indent="0">
              <a:spcBef>
                <a:spcPts val="2500"/>
              </a:spcBef>
              <a:buNone/>
            </a:pPr>
            <a:r>
              <a:rPr lang="en-US" dirty="0" smtClean="0"/>
              <a:t>6.  Speed checkbook </a:t>
            </a:r>
            <a:r>
              <a:rPr lang="en-US" dirty="0"/>
              <a:t>i</a:t>
            </a:r>
            <a:r>
              <a:rPr lang="en-US" dirty="0" smtClean="0"/>
              <a:t>nquiry </a:t>
            </a:r>
            <a:r>
              <a:rPr lang="en-US" dirty="0"/>
              <a:t>with this </a:t>
            </a:r>
            <a:r>
              <a:rPr lang="en-US" dirty="0" smtClean="0"/>
              <a:t>tip.</a:t>
            </a:r>
          </a:p>
          <a:p>
            <a:pPr marL="0" indent="0">
              <a:spcBef>
                <a:spcPts val="2500"/>
              </a:spcBef>
              <a:buNone/>
            </a:pPr>
            <a:r>
              <a:rPr lang="en-US" dirty="0"/>
              <a:t/>
            </a:r>
            <a:br>
              <a:rPr lang="en-US" dirty="0"/>
            </a:br>
            <a:endParaRPr lang="en-US" sz="1428" dirty="0" smtClean="0"/>
          </a:p>
        </p:txBody>
      </p:sp>
      <p:sp>
        <p:nvSpPr>
          <p:cNvPr id="2" name="Title 1"/>
          <p:cNvSpPr>
            <a:spLocks noGrp="1"/>
          </p:cNvSpPr>
          <p:nvPr>
            <p:ph type="title"/>
          </p:nvPr>
        </p:nvSpPr>
        <p:spPr/>
        <p:txBody>
          <a:bodyPr/>
          <a:lstStyle/>
          <a:p>
            <a:r>
              <a:rPr lang="en-US" dirty="0" smtClean="0"/>
              <a:t>Banking and Fixed Assets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41" y="2399994"/>
            <a:ext cx="5870648" cy="4451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839" y="2399994"/>
            <a:ext cx="5870649" cy="4451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652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500" fill="hold"/>
                                        <p:tgtEl>
                                          <p:spTgt spid="4099"/>
                                        </p:tgtEl>
                                        <p:attrNameLst>
                                          <p:attrName>ppt_w</p:attrName>
                                        </p:attrNameLst>
                                      </p:cBhvr>
                                      <p:tavLst>
                                        <p:tav tm="0">
                                          <p:val>
                                            <p:fltVal val="0"/>
                                          </p:val>
                                        </p:tav>
                                        <p:tav tm="100000">
                                          <p:val>
                                            <p:strVal val="#ppt_w"/>
                                          </p:val>
                                        </p:tav>
                                      </p:tavLst>
                                    </p:anim>
                                    <p:anim calcmode="lin" valueType="num">
                                      <p:cBhvr>
                                        <p:cTn id="15" dur="500" fill="hold"/>
                                        <p:tgtEl>
                                          <p:spTgt spid="4099"/>
                                        </p:tgtEl>
                                        <p:attrNameLst>
                                          <p:attrName>ppt_h</p:attrName>
                                        </p:attrNameLst>
                                      </p:cBhvr>
                                      <p:tavLst>
                                        <p:tav tm="0">
                                          <p:val>
                                            <p:fltVal val="0"/>
                                          </p:val>
                                        </p:tav>
                                        <p:tav tm="100000">
                                          <p:val>
                                            <p:strVal val="#ppt_h"/>
                                          </p:val>
                                        </p:tav>
                                      </p:tavLst>
                                    </p:anim>
                                    <p:animEffect transition="in" filter="fade">
                                      <p:cBhvr>
                                        <p:cTn id="1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2"/>
            <a:ext cx="10972800" cy="5029181"/>
          </a:xfrm>
          <a:prstGeom prst="rect">
            <a:avLst/>
          </a:prstGeom>
        </p:spPr>
        <p:txBody>
          <a:bodyPr>
            <a:normAutofit/>
          </a:bodyPr>
          <a:lstStyle/>
          <a:p>
            <a:pPr marL="690563" indent="-690563">
              <a:spcBef>
                <a:spcPts val="2500"/>
              </a:spcBef>
              <a:buNone/>
            </a:pPr>
            <a:r>
              <a:rPr lang="en-US" dirty="0" smtClean="0"/>
              <a:t>7.  Reconcile checkbook to GL with </a:t>
            </a:r>
            <a:br>
              <a:rPr lang="en-US" dirty="0" smtClean="0"/>
            </a:br>
            <a:r>
              <a:rPr lang="en-US" dirty="0" smtClean="0"/>
              <a:t>Microsoft Dynamics GP 2013.</a:t>
            </a:r>
          </a:p>
          <a:p>
            <a:pPr marL="0" indent="0">
              <a:spcBef>
                <a:spcPts val="2500"/>
              </a:spcBef>
              <a:buNone/>
            </a:pPr>
            <a:r>
              <a:rPr lang="en-US" dirty="0"/>
              <a:t/>
            </a:r>
            <a:br>
              <a:rPr lang="en-US" dirty="0"/>
            </a:br>
            <a:endParaRPr lang="en-US" sz="1428" dirty="0" smtClean="0"/>
          </a:p>
        </p:txBody>
      </p:sp>
      <p:sp>
        <p:nvSpPr>
          <p:cNvPr id="2" name="Title 1"/>
          <p:cNvSpPr>
            <a:spLocks noGrp="1"/>
          </p:cNvSpPr>
          <p:nvPr>
            <p:ph type="title"/>
          </p:nvPr>
        </p:nvSpPr>
        <p:spPr/>
        <p:txBody>
          <a:bodyPr/>
          <a:lstStyle/>
          <a:p>
            <a:r>
              <a:rPr lang="en-US" dirty="0" smtClean="0"/>
              <a:t>Banking and Fixed Assets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4" y="2907679"/>
            <a:ext cx="5499908" cy="384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603" y="2907679"/>
            <a:ext cx="6622031" cy="384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135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Effect transition="in" filter="fade">
                                      <p:cBhvr>
                                        <p:cTn id="16"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2"/>
            <a:ext cx="10972800" cy="5029181"/>
          </a:xfrm>
          <a:prstGeom prst="rect">
            <a:avLst/>
          </a:prstGeom>
        </p:spPr>
        <p:txBody>
          <a:bodyPr>
            <a:normAutofit/>
          </a:bodyPr>
          <a:lstStyle/>
          <a:p>
            <a:pPr marL="0" indent="0">
              <a:spcBef>
                <a:spcPts val="2500"/>
              </a:spcBef>
              <a:buNone/>
            </a:pPr>
            <a:r>
              <a:rPr lang="en-US" dirty="0" smtClean="0"/>
              <a:t>8.  Don't </a:t>
            </a:r>
            <a:r>
              <a:rPr lang="en-US" dirty="0"/>
              <a:t>l</a:t>
            </a:r>
            <a:r>
              <a:rPr lang="en-US" dirty="0" smtClean="0"/>
              <a:t>eave </a:t>
            </a:r>
            <a:r>
              <a:rPr lang="en-US" dirty="0"/>
              <a:t>off </a:t>
            </a:r>
            <a:r>
              <a:rPr lang="en-US" dirty="0" smtClean="0"/>
              <a:t>assets </a:t>
            </a:r>
            <a:r>
              <a:rPr lang="en-US" dirty="0"/>
              <a:t>beginning </a:t>
            </a:r>
            <a:r>
              <a:rPr lang="en-US" dirty="0" smtClean="0"/>
              <a:t>with 'Z.‘</a:t>
            </a:r>
          </a:p>
          <a:p>
            <a:pPr marL="0" indent="0">
              <a:spcBef>
                <a:spcPts val="2500"/>
              </a:spcBef>
              <a:buNone/>
            </a:pPr>
            <a:r>
              <a:rPr lang="en-US" dirty="0"/>
              <a:t/>
            </a:r>
            <a:br>
              <a:rPr lang="en-US" dirty="0"/>
            </a:br>
            <a:endParaRPr lang="en-US" sz="1428" dirty="0" smtClean="0"/>
          </a:p>
        </p:txBody>
      </p:sp>
      <p:sp>
        <p:nvSpPr>
          <p:cNvPr id="2" name="Title 1"/>
          <p:cNvSpPr>
            <a:spLocks noGrp="1"/>
          </p:cNvSpPr>
          <p:nvPr>
            <p:ph type="title"/>
          </p:nvPr>
        </p:nvSpPr>
        <p:spPr/>
        <p:txBody>
          <a:bodyPr/>
          <a:lstStyle/>
          <a:p>
            <a:r>
              <a:rPr lang="en-US" dirty="0" smtClean="0"/>
              <a:t>Banking and Fixed Assets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865" y="2443933"/>
            <a:ext cx="5565981" cy="438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004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2"/>
            <a:ext cx="10972800" cy="5029181"/>
          </a:xfrm>
          <a:prstGeom prst="rect">
            <a:avLst/>
          </a:prstGeom>
        </p:spPr>
        <p:txBody>
          <a:bodyPr>
            <a:normAutofit/>
          </a:bodyPr>
          <a:lstStyle/>
          <a:p>
            <a:pPr marL="690563" indent="-690563">
              <a:spcBef>
                <a:spcPts val="2500"/>
              </a:spcBef>
              <a:buNone/>
            </a:pPr>
            <a:r>
              <a:rPr lang="en-US" dirty="0" smtClean="0"/>
              <a:t>9.  Clean up asset IDs by </a:t>
            </a:r>
            <a:r>
              <a:rPr lang="en-US" dirty="0"/>
              <a:t>renumbering </a:t>
            </a:r>
            <a:r>
              <a:rPr lang="en-US" dirty="0" smtClean="0"/>
              <a:t/>
            </a:r>
            <a:br>
              <a:rPr lang="en-US" dirty="0" smtClean="0"/>
            </a:br>
            <a:r>
              <a:rPr lang="en-US" dirty="0" smtClean="0"/>
              <a:t>fixed assets.</a:t>
            </a:r>
            <a:r>
              <a:rPr lang="en-US" dirty="0"/>
              <a:t/>
            </a:r>
            <a:br>
              <a:rPr lang="en-US" dirty="0"/>
            </a:br>
            <a:endParaRPr lang="en-US" sz="1428" dirty="0" smtClean="0"/>
          </a:p>
        </p:txBody>
      </p:sp>
      <p:sp>
        <p:nvSpPr>
          <p:cNvPr id="2" name="Title 1"/>
          <p:cNvSpPr>
            <a:spLocks noGrp="1"/>
          </p:cNvSpPr>
          <p:nvPr>
            <p:ph type="title"/>
          </p:nvPr>
        </p:nvSpPr>
        <p:spPr/>
        <p:txBody>
          <a:bodyPr/>
          <a:lstStyle/>
          <a:p>
            <a:r>
              <a:rPr lang="en-US" dirty="0" smtClean="0"/>
              <a:t>Banking and Fixed Assets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140" y="3314384"/>
            <a:ext cx="4062118" cy="285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3016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2"/>
            <a:ext cx="10972800" cy="5029182"/>
          </a:xfrm>
          <a:prstGeom prst="rect">
            <a:avLst/>
          </a:prstGeom>
        </p:spPr>
        <p:txBody>
          <a:bodyPr>
            <a:normAutofit/>
          </a:bodyPr>
          <a:lstStyle/>
          <a:p>
            <a:pPr marL="796925" indent="-796925">
              <a:spcBef>
                <a:spcPts val="2500"/>
              </a:spcBef>
              <a:buNone/>
            </a:pPr>
            <a:r>
              <a:rPr lang="en-US" dirty="0" smtClean="0"/>
              <a:t>10. Keep assets in </a:t>
            </a:r>
            <a:r>
              <a:rPr lang="en-US" dirty="0"/>
              <a:t>b</a:t>
            </a:r>
            <a:r>
              <a:rPr lang="en-US" dirty="0" smtClean="0"/>
              <a:t>alance with GL </a:t>
            </a:r>
            <a:br>
              <a:rPr lang="en-US" dirty="0" smtClean="0"/>
            </a:br>
            <a:r>
              <a:rPr lang="en-US" dirty="0" smtClean="0"/>
              <a:t>by transferring accounts.</a:t>
            </a:r>
            <a:endParaRPr lang="en-US" dirty="0"/>
          </a:p>
          <a:p>
            <a:pPr marL="0" indent="0">
              <a:spcBef>
                <a:spcPts val="2500"/>
              </a:spcBef>
              <a:buNone/>
            </a:pPr>
            <a:r>
              <a:rPr lang="en-US" sz="2000" dirty="0" smtClean="0"/>
              <a:t/>
            </a:r>
            <a:br>
              <a:rPr lang="en-US" sz="2000" dirty="0" smtClean="0"/>
            </a:br>
            <a:endParaRPr lang="en-US" sz="1428" dirty="0"/>
          </a:p>
        </p:txBody>
      </p:sp>
      <p:sp>
        <p:nvSpPr>
          <p:cNvPr id="2" name="Title 1"/>
          <p:cNvSpPr>
            <a:spLocks noGrp="1"/>
          </p:cNvSpPr>
          <p:nvPr>
            <p:ph type="title"/>
          </p:nvPr>
        </p:nvSpPr>
        <p:spPr/>
        <p:txBody>
          <a:bodyPr/>
          <a:lstStyle/>
          <a:p>
            <a:r>
              <a:rPr lang="en-US" dirty="0" smtClean="0"/>
              <a:t>Banking and Fixed Assets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306" y="2399995"/>
            <a:ext cx="4675492" cy="452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632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2"/>
            <a:ext cx="10972800" cy="5029182"/>
          </a:xfrm>
          <a:prstGeom prst="rect">
            <a:avLst/>
          </a:prstGeom>
        </p:spPr>
        <p:txBody>
          <a:bodyPr>
            <a:normAutofit/>
          </a:bodyPr>
          <a:lstStyle/>
          <a:p>
            <a:pPr marL="796925" indent="-796925">
              <a:spcBef>
                <a:spcPts val="2500"/>
              </a:spcBef>
              <a:buNone/>
            </a:pPr>
            <a:r>
              <a:rPr lang="en-US" dirty="0" smtClean="0"/>
              <a:t>11. Fix </a:t>
            </a:r>
            <a:r>
              <a:rPr lang="en-US" dirty="0"/>
              <a:t>e</a:t>
            </a:r>
            <a:r>
              <a:rPr lang="en-US" dirty="0" smtClean="0"/>
              <a:t>rrors </a:t>
            </a:r>
            <a:r>
              <a:rPr lang="en-US" dirty="0"/>
              <a:t>with </a:t>
            </a:r>
            <a:r>
              <a:rPr lang="en-US" dirty="0" smtClean="0"/>
              <a:t>mass </a:t>
            </a:r>
            <a:r>
              <a:rPr lang="en-US" dirty="0"/>
              <a:t>u</a:t>
            </a:r>
            <a:r>
              <a:rPr lang="en-US" dirty="0" smtClean="0"/>
              <a:t>ndo </a:t>
            </a:r>
            <a:r>
              <a:rPr lang="en-US" dirty="0"/>
              <a:t>of </a:t>
            </a:r>
            <a:r>
              <a:rPr lang="en-US" dirty="0" smtClean="0"/>
              <a:t>depreciation. </a:t>
            </a:r>
            <a:br>
              <a:rPr lang="en-US" dirty="0" smtClean="0"/>
            </a:br>
            <a:r>
              <a:rPr lang="en-US" sz="1800" dirty="0" smtClean="0">
                <a:gradFill>
                  <a:gsLst>
                    <a:gs pos="0">
                      <a:schemeClr val="tx1"/>
                    </a:gs>
                    <a:gs pos="100000">
                      <a:schemeClr val="tx1"/>
                    </a:gs>
                  </a:gsLst>
                  <a:lin ang="5400000" scaled="0"/>
                </a:gradFill>
                <a:latin typeface="+mn-lt"/>
              </a:rPr>
              <a:t>(Microsoft Dynamics GP 2013)</a:t>
            </a:r>
            <a:endParaRPr lang="en-US" sz="3600" dirty="0" smtClean="0"/>
          </a:p>
          <a:p>
            <a:pPr marL="0" indent="0">
              <a:spcBef>
                <a:spcPts val="2500"/>
              </a:spcBef>
              <a:buNone/>
            </a:pPr>
            <a:r>
              <a:rPr lang="en-US" sz="2000" dirty="0" smtClean="0"/>
              <a:t/>
            </a:r>
            <a:br>
              <a:rPr lang="en-US" sz="2000" dirty="0" smtClean="0"/>
            </a:br>
            <a:endParaRPr lang="en-US" sz="1428" dirty="0"/>
          </a:p>
        </p:txBody>
      </p:sp>
      <p:sp>
        <p:nvSpPr>
          <p:cNvPr id="2" name="Title 1"/>
          <p:cNvSpPr>
            <a:spLocks noGrp="1"/>
          </p:cNvSpPr>
          <p:nvPr>
            <p:ph type="title"/>
          </p:nvPr>
        </p:nvSpPr>
        <p:spPr/>
        <p:txBody>
          <a:bodyPr/>
          <a:lstStyle/>
          <a:p>
            <a:r>
              <a:rPr lang="en-US" dirty="0" smtClean="0"/>
              <a:t>Banking and Fixed Assets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506" y="2643601"/>
            <a:ext cx="5394901" cy="417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033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2"/>
            <a:ext cx="10972800" cy="1554463"/>
          </a:xfrm>
          <a:prstGeom prst="rect">
            <a:avLst/>
          </a:prstGeom>
        </p:spPr>
        <p:txBody>
          <a:bodyPr>
            <a:normAutofit/>
          </a:bodyPr>
          <a:lstStyle/>
          <a:p>
            <a:pPr marL="796925" indent="-796925">
              <a:spcBef>
                <a:spcPts val="2500"/>
              </a:spcBef>
              <a:buNone/>
            </a:pPr>
            <a:r>
              <a:rPr lang="en-US" dirty="0" smtClean="0"/>
              <a:t>12. Improve reporting with fixed </a:t>
            </a:r>
            <a:r>
              <a:rPr lang="en-US" dirty="0"/>
              <a:t>a</a:t>
            </a:r>
            <a:r>
              <a:rPr lang="en-US" dirty="0" smtClean="0"/>
              <a:t>sset </a:t>
            </a:r>
            <a:br>
              <a:rPr lang="en-US" dirty="0" smtClean="0"/>
            </a:br>
            <a:r>
              <a:rPr lang="en-US" dirty="0" smtClean="0"/>
              <a:t>historical reporting. </a:t>
            </a:r>
            <a:r>
              <a:rPr lang="en-US" sz="1800" dirty="0" smtClean="0">
                <a:gradFill>
                  <a:gsLst>
                    <a:gs pos="0">
                      <a:schemeClr val="tx1"/>
                    </a:gs>
                    <a:gs pos="99000">
                      <a:schemeClr val="tx1"/>
                    </a:gs>
                  </a:gsLst>
                  <a:lin ang="5400000" scaled="0"/>
                </a:gradFill>
                <a:latin typeface="+mn-lt"/>
              </a:rPr>
              <a:t>(Microsoft Dynamics GP 2013)</a:t>
            </a:r>
            <a:r>
              <a:rPr lang="en-US" sz="2000" dirty="0" smtClean="0"/>
              <a:t/>
            </a:r>
            <a:br>
              <a:rPr lang="en-US" sz="2000" dirty="0" smtClean="0"/>
            </a:br>
            <a:endParaRPr lang="en-US" sz="1428" dirty="0"/>
          </a:p>
        </p:txBody>
      </p:sp>
      <p:sp>
        <p:nvSpPr>
          <p:cNvPr id="2" name="Title 1"/>
          <p:cNvSpPr>
            <a:spLocks noGrp="1"/>
          </p:cNvSpPr>
          <p:nvPr>
            <p:ph type="title"/>
          </p:nvPr>
        </p:nvSpPr>
        <p:spPr/>
        <p:txBody>
          <a:bodyPr/>
          <a:lstStyle/>
          <a:p>
            <a:r>
              <a:rPr lang="en-US" dirty="0" smtClean="0"/>
              <a:t>Banking and Fixed Assets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506" y="2948628"/>
            <a:ext cx="5272072" cy="399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914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p:nvPicPr>
        <p:blipFill>
          <a:blip r:embed="rId3"/>
          <a:stretch>
            <a:fillRect/>
          </a:stretch>
        </p:blipFill>
        <p:spPr bwMode="invGray">
          <a:xfrm>
            <a:off x="457375" y="3146711"/>
            <a:ext cx="3292125" cy="701101"/>
          </a:xfrm>
          <a:prstGeom prst="rect">
            <a:avLst/>
          </a:prstGeom>
        </p:spPr>
      </p:pic>
      <p:pic>
        <p:nvPicPr>
          <p:cNvPr id="4" name="Content Placeholder 3" descr="Boyer Logo Crop.png"/>
          <p:cNvPicPr>
            <a:picLocks noChangeAspect="1"/>
          </p:cNvPicPr>
          <p:nvPr/>
        </p:nvPicPr>
        <p:blipFill>
          <a:blip r:embed="rId4" cstate="print"/>
          <a:stretch>
            <a:fillRect/>
          </a:stretch>
        </p:blipFill>
        <p:spPr>
          <a:xfrm>
            <a:off x="10188304" y="3273727"/>
            <a:ext cx="1516273" cy="529916"/>
          </a:xfrm>
          <a:prstGeom prst="rect">
            <a:avLst/>
          </a:prstGeom>
        </p:spPr>
      </p:pic>
    </p:spTree>
    <p:extLst>
      <p:ext uri="{BB962C8B-B14F-4D97-AF65-F5344CB8AC3E}">
        <p14:creationId xmlns:p14="http://schemas.microsoft.com/office/powerpoint/2010/main" val="35333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89038" y="1668482"/>
            <a:ext cx="9875466" cy="3383260"/>
          </a:xfrm>
          <a:prstGeom prst="rect">
            <a:avLst/>
          </a:prstGeom>
        </p:spPr>
        <p:txBody>
          <a:bodyPr>
            <a:normAutofit/>
          </a:bodyPr>
          <a:lstStyle/>
          <a:p>
            <a:r>
              <a:rPr lang="en-US" dirty="0" smtClean="0">
                <a:cs typeface="Arial" charset="0"/>
              </a:rPr>
              <a:t>This session is very fast.</a:t>
            </a:r>
          </a:p>
          <a:p>
            <a:r>
              <a:rPr lang="en-US" dirty="0" smtClean="0">
                <a:cs typeface="Arial" charset="0"/>
              </a:rPr>
              <a:t>Write down the numbers of good tips.</a:t>
            </a:r>
          </a:p>
          <a:p>
            <a:r>
              <a:rPr lang="en-US" dirty="0" smtClean="0">
                <a:cs typeface="Arial" charset="0"/>
              </a:rPr>
              <a:t>Follow up later with detail slides.</a:t>
            </a:r>
          </a:p>
          <a:p>
            <a:r>
              <a:rPr lang="en-US" dirty="0" smtClean="0">
                <a:cs typeface="Arial" charset="0"/>
              </a:rPr>
              <a:t>Relax and enjoy.</a:t>
            </a:r>
          </a:p>
        </p:txBody>
      </p:sp>
      <p:sp>
        <p:nvSpPr>
          <p:cNvPr id="2" name="Title 1"/>
          <p:cNvSpPr>
            <a:spLocks noGrp="1"/>
          </p:cNvSpPr>
          <p:nvPr>
            <p:ph type="title" idx="4294967295"/>
          </p:nvPr>
        </p:nvSpPr>
        <p:spPr>
          <a:xfrm>
            <a:off x="274639" y="295275"/>
            <a:ext cx="11887200" cy="917575"/>
          </a:xfrm>
        </p:spPr>
        <p:txBody>
          <a:bodyPr/>
          <a:lstStyle/>
          <a:p>
            <a:r>
              <a:rPr lang="en-US" dirty="0" smtClean="0"/>
              <a:t>Keys to the 50 tips</a:t>
            </a:r>
            <a:endParaRPr lang="en-US" dirty="0"/>
          </a:p>
        </p:txBody>
      </p:sp>
    </p:spTree>
    <p:extLst>
      <p:ext uri="{BB962C8B-B14F-4D97-AF65-F5344CB8AC3E}">
        <p14:creationId xmlns:p14="http://schemas.microsoft.com/office/powerpoint/2010/main" val="203184069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1189037" y="1668482"/>
            <a:ext cx="9144001" cy="3447098"/>
          </a:xfrm>
        </p:spPr>
        <p:txBody>
          <a:bodyPr/>
          <a:lstStyle/>
          <a:p>
            <a:r>
              <a:rPr lang="en-US" dirty="0" smtClean="0"/>
              <a:t>Core Financials.</a:t>
            </a:r>
          </a:p>
          <a:p>
            <a:r>
              <a:rPr lang="en-US" dirty="0" smtClean="0"/>
              <a:t>Distribution.</a:t>
            </a:r>
          </a:p>
          <a:p>
            <a:r>
              <a:rPr lang="en-US" dirty="0" smtClean="0"/>
              <a:t>System and Integration.</a:t>
            </a:r>
          </a:p>
          <a:p>
            <a:r>
              <a:rPr lang="en-US" dirty="0" smtClean="0"/>
              <a:t>Reporting.</a:t>
            </a:r>
          </a:p>
          <a:p>
            <a:r>
              <a:rPr lang="en-US" dirty="0" smtClean="0"/>
              <a:t>Support, Administration</a:t>
            </a:r>
            <a:r>
              <a:rPr lang="en-US" dirty="0"/>
              <a:t> </a:t>
            </a:r>
            <a:r>
              <a:rPr lang="en-US" dirty="0" smtClean="0"/>
              <a:t>and Security.</a:t>
            </a:r>
          </a:p>
        </p:txBody>
      </p:sp>
    </p:spTree>
    <p:extLst>
      <p:ext uri="{BB962C8B-B14F-4D97-AF65-F5344CB8AC3E}">
        <p14:creationId xmlns:p14="http://schemas.microsoft.com/office/powerpoint/2010/main" val="15820463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Financials</a:t>
            </a:r>
            <a:endParaRPr lang="en-US" dirty="0"/>
          </a:p>
        </p:txBody>
      </p:sp>
    </p:spTree>
    <p:extLst>
      <p:ext uri="{BB962C8B-B14F-4D97-AF65-F5344CB8AC3E}">
        <p14:creationId xmlns:p14="http://schemas.microsoft.com/office/powerpoint/2010/main" val="262078633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1"/>
            <a:ext cx="10972800" cy="738664"/>
          </a:xfrm>
          <a:prstGeom prst="rect">
            <a:avLst/>
          </a:prstGeom>
        </p:spPr>
        <p:txBody>
          <a:bodyPr/>
          <a:lstStyle/>
          <a:p>
            <a:pPr marL="0" indent="0">
              <a:spcBef>
                <a:spcPts val="2500"/>
              </a:spcBef>
              <a:buNone/>
            </a:pPr>
            <a:r>
              <a:rPr lang="en-US" dirty="0" smtClean="0"/>
              <a:t>1.  Speed </a:t>
            </a:r>
            <a:r>
              <a:rPr lang="en-US" dirty="0"/>
              <a:t>entry with </a:t>
            </a:r>
            <a:r>
              <a:rPr lang="en-US" dirty="0" smtClean="0"/>
              <a:t>negative debits.</a:t>
            </a:r>
          </a:p>
        </p:txBody>
      </p:sp>
      <p:sp>
        <p:nvSpPr>
          <p:cNvPr id="2" name="Title 1"/>
          <p:cNvSpPr>
            <a:spLocks noGrp="1"/>
          </p:cNvSpPr>
          <p:nvPr>
            <p:ph type="title"/>
          </p:nvPr>
        </p:nvSpPr>
        <p:spPr/>
        <p:txBody>
          <a:bodyPr/>
          <a:lstStyle/>
          <a:p>
            <a:r>
              <a:rPr lang="en-US" dirty="0" smtClean="0"/>
              <a:t>GL, AP, AR</a:t>
            </a:r>
            <a:endParaRPr lang="en-US" dirty="0"/>
          </a:p>
        </p:txBody>
      </p:sp>
      <p:sp>
        <p:nvSpPr>
          <p:cNvPr id="4" name="TextBox 3"/>
          <p:cNvSpPr txBox="1"/>
          <p:nvPr/>
        </p:nvSpPr>
        <p:spPr>
          <a:xfrm>
            <a:off x="9832075" y="6403876"/>
            <a:ext cx="544019" cy="222217"/>
          </a:xfrm>
          <a:prstGeom prst="rect">
            <a:avLst/>
          </a:prstGeom>
          <a:noFill/>
        </p:spPr>
        <p:txBody>
          <a:bodyPr wrap="square" rtlCol="0">
            <a:spAutoFit/>
          </a:bodyPr>
          <a:lstStyle/>
          <a:p>
            <a:r>
              <a:rPr lang="en-US" sz="816" dirty="0">
                <a:solidFill>
                  <a:srgbClr val="282828"/>
                </a:solidFill>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726" y="2377965"/>
            <a:ext cx="4677706" cy="441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109" y="2386572"/>
            <a:ext cx="4627029" cy="440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130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 calcmode="lin" valueType="num">
                                      <p:cBhvr>
                                        <p:cTn id="14" dur="500" fill="hold"/>
                                        <p:tgtEl>
                                          <p:spTgt spid="1029"/>
                                        </p:tgtEl>
                                        <p:attrNameLst>
                                          <p:attrName>ppt_w</p:attrName>
                                        </p:attrNameLst>
                                      </p:cBhvr>
                                      <p:tavLst>
                                        <p:tav tm="0">
                                          <p:val>
                                            <p:fltVal val="0"/>
                                          </p:val>
                                        </p:tav>
                                        <p:tav tm="100000">
                                          <p:val>
                                            <p:strVal val="#ppt_w"/>
                                          </p:val>
                                        </p:tav>
                                      </p:tavLst>
                                    </p:anim>
                                    <p:anim calcmode="lin" valueType="num">
                                      <p:cBhvr>
                                        <p:cTn id="15" dur="500" fill="hold"/>
                                        <p:tgtEl>
                                          <p:spTgt spid="1029"/>
                                        </p:tgtEl>
                                        <p:attrNameLst>
                                          <p:attrName>ppt_h</p:attrName>
                                        </p:attrNameLst>
                                      </p:cBhvr>
                                      <p:tavLst>
                                        <p:tav tm="0">
                                          <p:val>
                                            <p:fltVal val="0"/>
                                          </p:val>
                                        </p:tav>
                                        <p:tav tm="100000">
                                          <p:val>
                                            <p:strVal val="#ppt_h"/>
                                          </p:val>
                                        </p:tav>
                                      </p:tavLst>
                                    </p:anim>
                                    <p:animEffect transition="in" filter="fade">
                                      <p:cBhvr>
                                        <p:cTn id="1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1"/>
            <a:ext cx="10972800" cy="1292662"/>
          </a:xfrm>
          <a:prstGeom prst="rect">
            <a:avLst/>
          </a:prstGeom>
        </p:spPr>
        <p:txBody>
          <a:bodyPr/>
          <a:lstStyle/>
          <a:p>
            <a:pPr marL="685800" indent="-685800">
              <a:spcBef>
                <a:spcPts val="2500"/>
              </a:spcBef>
              <a:buNone/>
            </a:pPr>
            <a:r>
              <a:rPr lang="en-US" dirty="0" smtClean="0"/>
              <a:t>2.  Show </a:t>
            </a:r>
            <a:r>
              <a:rPr lang="en-US" dirty="0"/>
              <a:t>a</a:t>
            </a:r>
            <a:r>
              <a:rPr lang="en-US" dirty="0" smtClean="0"/>
              <a:t>llocations </a:t>
            </a:r>
            <a:r>
              <a:rPr lang="en-US" dirty="0"/>
              <a:t>with b</a:t>
            </a:r>
            <a:r>
              <a:rPr lang="en-US" dirty="0" smtClean="0"/>
              <a:t>reakdown </a:t>
            </a:r>
            <a:br>
              <a:rPr lang="en-US" dirty="0" smtClean="0"/>
            </a:br>
            <a:r>
              <a:rPr lang="en-US" dirty="0" smtClean="0"/>
              <a:t>allocation accounts.</a:t>
            </a:r>
          </a:p>
        </p:txBody>
      </p:sp>
      <p:sp>
        <p:nvSpPr>
          <p:cNvPr id="2" name="Title 1"/>
          <p:cNvSpPr>
            <a:spLocks noGrp="1"/>
          </p:cNvSpPr>
          <p:nvPr>
            <p:ph type="title"/>
          </p:nvPr>
        </p:nvSpPr>
        <p:spPr/>
        <p:txBody>
          <a:bodyPr/>
          <a:lstStyle/>
          <a:p>
            <a:r>
              <a:rPr lang="en-US" dirty="0" smtClean="0"/>
              <a:t>GL, AP, AR</a:t>
            </a:r>
            <a:endParaRPr lang="en-US" dirty="0"/>
          </a:p>
        </p:txBody>
      </p:sp>
      <p:sp>
        <p:nvSpPr>
          <p:cNvPr id="4" name="TextBox 3"/>
          <p:cNvSpPr txBox="1"/>
          <p:nvPr/>
        </p:nvSpPr>
        <p:spPr>
          <a:xfrm>
            <a:off x="9832075" y="6403876"/>
            <a:ext cx="544019" cy="222217"/>
          </a:xfrm>
          <a:prstGeom prst="rect">
            <a:avLst/>
          </a:prstGeom>
          <a:noFill/>
        </p:spPr>
        <p:txBody>
          <a:bodyPr wrap="square" rtlCol="0">
            <a:spAutoFit/>
          </a:bodyPr>
          <a:lstStyle/>
          <a:p>
            <a:r>
              <a:rPr lang="en-US" sz="816" dirty="0"/>
              <a:t>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649" y="2870480"/>
            <a:ext cx="49911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506" y="2846730"/>
            <a:ext cx="4248632" cy="402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079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fill="hold"/>
                                        <p:tgtEl>
                                          <p:spTgt spid="2051"/>
                                        </p:tgtEl>
                                        <p:attrNameLst>
                                          <p:attrName>ppt_w</p:attrName>
                                        </p:attrNameLst>
                                      </p:cBhvr>
                                      <p:tavLst>
                                        <p:tav tm="0">
                                          <p:val>
                                            <p:fltVal val="0"/>
                                          </p:val>
                                        </p:tav>
                                        <p:tav tm="100000">
                                          <p:val>
                                            <p:strVal val="#ppt_w"/>
                                          </p:val>
                                        </p:tav>
                                      </p:tavLst>
                                    </p:anim>
                                    <p:anim calcmode="lin" valueType="num">
                                      <p:cBhvr>
                                        <p:cTn id="15" dur="500" fill="hold"/>
                                        <p:tgtEl>
                                          <p:spTgt spid="2051"/>
                                        </p:tgtEl>
                                        <p:attrNameLst>
                                          <p:attrName>ppt_h</p:attrName>
                                        </p:attrNameLst>
                                      </p:cBhvr>
                                      <p:tavLst>
                                        <p:tav tm="0">
                                          <p:val>
                                            <p:fltVal val="0"/>
                                          </p:val>
                                        </p:tav>
                                        <p:tav tm="100000">
                                          <p:val>
                                            <p:strVal val="#ppt_h"/>
                                          </p:val>
                                        </p:tav>
                                      </p:tavLst>
                                    </p:anim>
                                    <p:animEffect transition="in" filter="fade">
                                      <p:cBhvr>
                                        <p:cTn id="1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1"/>
            <a:ext cx="10972800" cy="1292662"/>
          </a:xfrm>
          <a:prstGeom prst="rect">
            <a:avLst/>
          </a:prstGeom>
        </p:spPr>
        <p:txBody>
          <a:bodyPr/>
          <a:lstStyle/>
          <a:p>
            <a:pPr marL="685800" indent="-685800">
              <a:spcBef>
                <a:spcPts val="2500"/>
              </a:spcBef>
              <a:buNone/>
            </a:pPr>
            <a:r>
              <a:rPr lang="en-US" dirty="0" smtClean="0"/>
              <a:t>2.  Show </a:t>
            </a:r>
            <a:r>
              <a:rPr lang="en-US" dirty="0"/>
              <a:t>a</a:t>
            </a:r>
            <a:r>
              <a:rPr lang="en-US" dirty="0" smtClean="0"/>
              <a:t>llocations </a:t>
            </a:r>
            <a:r>
              <a:rPr lang="en-US" dirty="0"/>
              <a:t>with b</a:t>
            </a:r>
            <a:r>
              <a:rPr lang="en-US" dirty="0" smtClean="0"/>
              <a:t>reakdown </a:t>
            </a:r>
            <a:br>
              <a:rPr lang="en-US" dirty="0" smtClean="0"/>
            </a:br>
            <a:r>
              <a:rPr lang="en-US" dirty="0" smtClean="0"/>
              <a:t>allocation accounts.</a:t>
            </a:r>
          </a:p>
        </p:txBody>
      </p:sp>
      <p:sp>
        <p:nvSpPr>
          <p:cNvPr id="2" name="Title 1"/>
          <p:cNvSpPr>
            <a:spLocks noGrp="1"/>
          </p:cNvSpPr>
          <p:nvPr>
            <p:ph type="title"/>
          </p:nvPr>
        </p:nvSpPr>
        <p:spPr/>
        <p:txBody>
          <a:bodyPr/>
          <a:lstStyle/>
          <a:p>
            <a:r>
              <a:rPr lang="en-US" dirty="0" smtClean="0"/>
              <a:t>GL, AP, AR</a:t>
            </a:r>
            <a:endParaRPr lang="en-US" dirty="0"/>
          </a:p>
        </p:txBody>
      </p:sp>
      <p:sp>
        <p:nvSpPr>
          <p:cNvPr id="4" name="TextBox 3"/>
          <p:cNvSpPr txBox="1"/>
          <p:nvPr/>
        </p:nvSpPr>
        <p:spPr>
          <a:xfrm>
            <a:off x="9832075" y="6403876"/>
            <a:ext cx="544019" cy="222217"/>
          </a:xfrm>
          <a:prstGeom prst="rect">
            <a:avLst/>
          </a:prstGeom>
          <a:noFill/>
        </p:spPr>
        <p:txBody>
          <a:bodyPr wrap="square" rtlCol="0">
            <a:spAutoFit/>
          </a:bodyPr>
          <a:lstStyle/>
          <a:p>
            <a:r>
              <a:rPr lang="en-US" sz="816" dirty="0"/>
              <a:t>1</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824149"/>
            <a:ext cx="12436090" cy="414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1031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1"/>
            <a:ext cx="10972800" cy="1292662"/>
          </a:xfrm>
          <a:prstGeom prst="rect">
            <a:avLst/>
          </a:prstGeom>
        </p:spPr>
        <p:txBody>
          <a:bodyPr/>
          <a:lstStyle/>
          <a:p>
            <a:pPr marL="685800" indent="-685800">
              <a:spcBef>
                <a:spcPts val="2500"/>
              </a:spcBef>
              <a:buNone/>
            </a:pPr>
            <a:r>
              <a:rPr lang="en-US" dirty="0" smtClean="0"/>
              <a:t>3.  Reduce </a:t>
            </a:r>
            <a:r>
              <a:rPr lang="en-US" dirty="0"/>
              <a:t>p</a:t>
            </a:r>
            <a:r>
              <a:rPr lang="en-US" dirty="0" smtClean="0"/>
              <a:t>ayments </a:t>
            </a:r>
            <a:r>
              <a:rPr lang="en-US" dirty="0"/>
              <a:t>with </a:t>
            </a:r>
            <a:r>
              <a:rPr lang="en-US" dirty="0" smtClean="0"/>
              <a:t>minimum </a:t>
            </a:r>
            <a:br>
              <a:rPr lang="en-US" dirty="0" smtClean="0"/>
            </a:br>
            <a:r>
              <a:rPr lang="en-US" dirty="0" smtClean="0"/>
              <a:t>check amounts.</a:t>
            </a:r>
          </a:p>
        </p:txBody>
      </p:sp>
      <p:sp>
        <p:nvSpPr>
          <p:cNvPr id="2" name="Title 1"/>
          <p:cNvSpPr>
            <a:spLocks noGrp="1"/>
          </p:cNvSpPr>
          <p:nvPr>
            <p:ph type="title"/>
          </p:nvPr>
        </p:nvSpPr>
        <p:spPr/>
        <p:txBody>
          <a:bodyPr/>
          <a:lstStyle/>
          <a:p>
            <a:r>
              <a:rPr lang="en-US" dirty="0" smtClean="0"/>
              <a:t>GL, AP, AR</a:t>
            </a:r>
            <a:endParaRPr lang="en-US" dirty="0"/>
          </a:p>
        </p:txBody>
      </p:sp>
      <p:sp>
        <p:nvSpPr>
          <p:cNvPr id="4" name="TextBox 3"/>
          <p:cNvSpPr txBox="1"/>
          <p:nvPr/>
        </p:nvSpPr>
        <p:spPr>
          <a:xfrm>
            <a:off x="9832075" y="6403876"/>
            <a:ext cx="544019" cy="222217"/>
          </a:xfrm>
          <a:prstGeom prst="rect">
            <a:avLst/>
          </a:prstGeom>
          <a:noFill/>
        </p:spPr>
        <p:txBody>
          <a:bodyPr wrap="square" rtlCol="0">
            <a:spAutoFit/>
          </a:bodyPr>
          <a:lstStyle/>
          <a:p>
            <a:r>
              <a:rPr lang="en-US" sz="816" dirty="0"/>
              <a:t>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054" y="2857190"/>
            <a:ext cx="4657817" cy="402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618" y="2888614"/>
            <a:ext cx="4553191" cy="198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915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9038" y="1668483"/>
            <a:ext cx="10951339" cy="1280146"/>
          </a:xfrm>
          <a:prstGeom prst="rect">
            <a:avLst/>
          </a:prstGeom>
        </p:spPr>
        <p:txBody>
          <a:bodyPr>
            <a:noAutofit/>
          </a:bodyPr>
          <a:lstStyle/>
          <a:p>
            <a:pPr marL="685800" indent="-685800">
              <a:spcBef>
                <a:spcPts val="2500"/>
              </a:spcBef>
              <a:buNone/>
            </a:pPr>
            <a:r>
              <a:rPr lang="en-US" dirty="0" smtClean="0"/>
              <a:t>4.  Adjust </a:t>
            </a:r>
            <a:r>
              <a:rPr lang="en-US" dirty="0"/>
              <a:t>p</a:t>
            </a:r>
            <a:r>
              <a:rPr lang="en-US" dirty="0" smtClean="0"/>
              <a:t>ayable </a:t>
            </a:r>
            <a:r>
              <a:rPr lang="en-US" dirty="0"/>
              <a:t>a</a:t>
            </a:r>
            <a:r>
              <a:rPr lang="en-US" dirty="0" smtClean="0"/>
              <a:t>pplications </a:t>
            </a:r>
            <a:r>
              <a:rPr lang="en-US" dirty="0"/>
              <a:t>by </a:t>
            </a:r>
            <a:r>
              <a:rPr lang="en-US" dirty="0" smtClean="0"/>
              <a:t>voiding </a:t>
            </a:r>
            <a:br>
              <a:rPr lang="en-US" dirty="0" smtClean="0"/>
            </a:br>
            <a:r>
              <a:rPr lang="en-US" dirty="0" smtClean="0"/>
              <a:t>credit memos.</a:t>
            </a:r>
          </a:p>
        </p:txBody>
      </p:sp>
      <p:sp>
        <p:nvSpPr>
          <p:cNvPr id="2" name="Title 1"/>
          <p:cNvSpPr>
            <a:spLocks noGrp="1"/>
          </p:cNvSpPr>
          <p:nvPr>
            <p:ph type="title"/>
          </p:nvPr>
        </p:nvSpPr>
        <p:spPr/>
        <p:txBody>
          <a:bodyPr/>
          <a:lstStyle/>
          <a:p>
            <a:r>
              <a:rPr lang="en-US" dirty="0" smtClean="0"/>
              <a:t>GL, AP, AR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724" y="2515349"/>
            <a:ext cx="6717033" cy="436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602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30150_Convergene2013_Concurrent_Template_16x9">
  <a:themeElements>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282828"/>
                </a:gs>
                <a:gs pos="100000">
                  <a:srgbClr val="28282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Convergence2013_Concurrent_Template_16x9.potx" id="{A0F6DDDB-4E98-4330-BB10-7C24235D1EE7}" vid="{443FC584-9B51-42C8-AB24-9F881FE63249}"/>
    </a:ext>
  </a:extLst>
</a:theme>
</file>

<file path=ppt/theme/theme2.xml><?xml version="1.0" encoding="utf-8"?>
<a:theme xmlns:a="http://schemas.openxmlformats.org/drawingml/2006/main" name="1_3-30150_Convergene2013_Concurrent_Template_16x9">
  <a:themeElements>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282828"/>
                </a:gs>
                <a:gs pos="100000">
                  <a:srgbClr val="28282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Convergence2013_Concurrent_Template_16x9.potx" id="{64F4E1FC-B601-4137-925E-0F6264BFC18B}" vid="{EDCC9CF4-6081-4AC5-83DF-348F9189E5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2013-03-21T07:00:00+00:00</Event_x0020_End_x0020_Date>
    <Event_x0020_Start_x0020_Date xmlns="2295e2e7-0eeb-498e-8716-217bb2ee6ee3">2013-03-18T07:00:00+00:00</Event_x0020_Start_x0020_Date>
    <MS_x0020_Speaker xmlns="2295e2e7-0eeb-498e-8716-217bb2ee6ee3">
      <UserInfo>
        <DisplayName/>
        <AccountId xsi:nil="true"/>
        <AccountType/>
      </UserInfo>
    </MS_x0020_Speaker>
    <External_x0020_Speaker xmlns="2295e2e7-0eeb-498e-8716-217bb2ee6ee3">Ron Pederson</External_x0020_Speaker>
    <Session_x0020_Code xmlns="2295e2e7-0eeb-498e-8716-217bb2ee6ee3" xsi:nil="true"/>
    <ProductTaxHTField0 xmlns="2295e2e7-0eeb-498e-8716-217bb2ee6ee3">
      <Terms xmlns="http://schemas.microsoft.com/office/infopath/2007/PartnerControls"/>
    </ProductTaxHTField0>
    <Presentation_x0020_Date xmlns="2295e2e7-0eeb-498e-8716-217bb2ee6ee3">2013-03-19T00:00:00-05:00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New Orleans</TermName>
          <TermId xmlns="http://schemas.microsoft.com/office/infopath/2007/PartnerControls">c4f0c5de-e529-40f7-a888-24b6e89042ab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Convergence</TermName>
          <TermId xmlns="http://schemas.microsoft.com/office/infopath/2007/PartnerControls">1d09c950-c38f-4478-9281-d35ce331b3fb</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Ernest N. Morial Convention Center</TermName>
          <TermId xmlns="http://schemas.microsoft.com/office/infopath/2007/PartnerControls">bd40aa0e-a966-4b09-be7f-7078fca9a5b6</TermId>
        </TermInfo>
      </Terms>
    </Event_x0020_VenueTaxHTField0>
    <TaxCatchAll xmlns="230e9df3-be65-4c73-a93b-d1236ebd677e">
      <Value>362</Value>
      <Value>273</Value>
      <Value>360</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DC826A-CF16-4985-81F4-DC56E3373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purl.org/dc/elements/1.1/"/>
    <ds:schemaRef ds:uri="http://www.w3.org/XML/1998/namespace"/>
    <ds:schemaRef ds:uri="8b529f77-48ab-4581-b468-93f09345b8aa"/>
    <ds:schemaRef ds:uri="230e9df3-be65-4c73-a93b-d1236ebd677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2295e2e7-0eeb-498e-8716-217bb2ee6ee3"/>
    <ds:schemaRef ds:uri="http://schemas.microsoft.com/office/2006/metadata/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25415</TotalTime>
  <Words>1452</Words>
  <Application>Microsoft Office PowerPoint</Application>
  <PresentationFormat>Custom</PresentationFormat>
  <Paragraphs>125</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3-30150_Convergene2013_Concurrent_Template_16x9</vt:lpstr>
      <vt:lpstr>1_3-30150_Convergene2013_Concurrent_Template_16x9</vt:lpstr>
      <vt:lpstr> 50 tips in 50 minutes for Dynamics GP</vt:lpstr>
      <vt:lpstr>Keys to the 50 tips</vt:lpstr>
      <vt:lpstr>Agenda</vt:lpstr>
      <vt:lpstr>Core Financials</vt:lpstr>
      <vt:lpstr>GL, AP, AR</vt:lpstr>
      <vt:lpstr>GL, AP, AR</vt:lpstr>
      <vt:lpstr>GL, AP, AR</vt:lpstr>
      <vt:lpstr>GL, AP, AR</vt:lpstr>
      <vt:lpstr>GL, AP, AR</vt:lpstr>
      <vt:lpstr>GL, AP, AR</vt:lpstr>
      <vt:lpstr>Banking and Fixed Assets</vt:lpstr>
      <vt:lpstr>Banking and Fixed Assets</vt:lpstr>
      <vt:lpstr>Banking and Fixed Assets</vt:lpstr>
      <vt:lpstr>Banking and Fixed Assets</vt:lpstr>
      <vt:lpstr>Banking and Fixed Assets</vt:lpstr>
      <vt:lpstr>Banking and Fixed Assets</vt:lpstr>
      <vt:lpstr>Banking and Fixed Assets</vt:lpstr>
      <vt:lpstr>PowerPoint Presentation</vt:lpstr>
    </vt:vector>
  </TitlesOfParts>
  <Company>Boyer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 Tips in 50 Minutes for Microsoft Dynamics GP: The Next Generation</dc:title>
  <dc:subject>Boyer Dynamics GP 2013 Client Event</dc:subject>
  <dc:creator>&lt;Speaker Name Here&gt;</dc:creator>
  <cp:keywords>Boyer Client Event 2013</cp:keywords>
  <cp:lastModifiedBy>Ron Pederson</cp:lastModifiedBy>
  <cp:revision>1145</cp:revision>
  <cp:lastPrinted>2013-05-19T23:45:47Z</cp:lastPrinted>
  <dcterms:created xsi:type="dcterms:W3CDTF">2012-05-22T07:38:31Z</dcterms:created>
  <dcterms:modified xsi:type="dcterms:W3CDTF">2013-05-22T23:58:27Z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Audience">
    <vt:lpwstr/>
  </property>
  <property fmtid="{D5CDD505-2E9C-101B-9397-08002B2CF9AE}" pid="5" name="Track">
    <vt:lpwstr/>
  </property>
  <property fmtid="{D5CDD505-2E9C-101B-9397-08002B2CF9AE}" pid="6" name="Campaign">
    <vt:lpwstr/>
  </property>
</Properties>
</file>