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25"/>
  </p:notesMasterIdLst>
  <p:handoutMasterIdLst>
    <p:handoutMasterId r:id="rId26"/>
  </p:handoutMasterIdLst>
  <p:sldIdLst>
    <p:sldId id="1090" r:id="rId6"/>
    <p:sldId id="1089" r:id="rId7"/>
    <p:sldId id="1091" r:id="rId8"/>
    <p:sldId id="1098" r:id="rId9"/>
    <p:sldId id="1099" r:id="rId10"/>
    <p:sldId id="1100" r:id="rId11"/>
    <p:sldId id="1070" r:id="rId12"/>
    <p:sldId id="1077" r:id="rId13"/>
    <p:sldId id="1078" r:id="rId14"/>
    <p:sldId id="1079" r:id="rId15"/>
    <p:sldId id="1086" r:id="rId16"/>
    <p:sldId id="1092" r:id="rId17"/>
    <p:sldId id="1093" r:id="rId18"/>
    <p:sldId id="1094" r:id="rId19"/>
    <p:sldId id="1095" r:id="rId20"/>
    <p:sldId id="1096" r:id="rId21"/>
    <p:sldId id="1097" r:id="rId22"/>
    <p:sldId id="1082" r:id="rId23"/>
    <p:sldId id="986"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BCF2"/>
    <a:srgbClr val="8BC019"/>
    <a:srgbClr val="282828"/>
    <a:srgbClr val="FFFFFF"/>
    <a:srgbClr val="000000"/>
    <a:srgbClr val="505050"/>
    <a:srgbClr val="CC00CC"/>
    <a:srgbClr val="00FFFF"/>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4741" autoAdjust="0"/>
  </p:normalViewPr>
  <p:slideViewPr>
    <p:cSldViewPr>
      <p:cViewPr>
        <p:scale>
          <a:sx n="63" d="100"/>
          <a:sy n="63" d="100"/>
        </p:scale>
        <p:origin x="-941" y="120"/>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6509"/>
        <p:guide pos="3053"/>
        <p:guide pos="5933"/>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howGuides="1">
      <p:cViewPr varScale="1">
        <p:scale>
          <a:sx n="95" d="100"/>
          <a:sy n="95"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Convergence </a:t>
            </a:r>
            <a:r>
              <a:rPr lang="en-US" dirty="0" smtClean="0">
                <a:latin typeface="Segoe UI" pitchFamily="34" charset="0"/>
              </a:rPr>
              <a:t>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5/20/2013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Convergence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5/20/2013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F1F4579-D192-4268-8078-1CA69535D08F}"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32131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61D50BD-2662-428F-B6D1-199282C76983}"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8809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0EFA077-D438-4152-B35F-FF15A57BD880}"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97636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5/20/2013 12:49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6663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61D50BD-2662-428F-B6D1-199282C76983}"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88095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61D50BD-2662-428F-B6D1-199282C76983}"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88095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4B926C-281D-40A0-9197-2ED8922E425F}"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63294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455BE5-F7B4-4D32-AD62-1F9CFC687C76}"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2899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4B926C-281D-40A0-9197-2ED8922E425F}"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47851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455BE5-F7B4-4D32-AD62-1F9CFC687C76}"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12899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4B926C-281D-40A0-9197-2ED8922E425F}"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63294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61D50BD-2662-428F-B6D1-199282C76983}" type="datetime1">
              <a:rPr lang="en-US" smtClean="0"/>
              <a:t>5/20/2013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880953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jpeg"/><Relationship Id="rId4" Type="http://schemas.microsoft.com/office/2007/relationships/hdphoto" Target="../media/hdphoto2.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9518539" y="6231388"/>
            <a:ext cx="2460355" cy="346619"/>
          </a:xfrm>
          <a:prstGeom prst="rect">
            <a:avLst/>
          </a:prstGeom>
        </p:spPr>
      </p:pic>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2" presetClass="entr" presetSubtype="2" decel="100000" fill="hold" nodeType="withEffect">
                                  <p:stCondLst>
                                    <p:cond delay="1850"/>
                                  </p:stCondLst>
                                  <p:childTnLst>
                                    <p:set>
                                      <p:cBhvr>
                                        <p:cTn id="163" dur="1" fill="hold">
                                          <p:stCondLst>
                                            <p:cond delay="0"/>
                                          </p:stCondLst>
                                        </p:cTn>
                                        <p:tgtEl>
                                          <p:spTgt spid="22"/>
                                        </p:tgtEl>
                                        <p:attrNameLst>
                                          <p:attrName>style.visibility</p:attrName>
                                        </p:attrNameLst>
                                      </p:cBhvr>
                                      <p:to>
                                        <p:strVal val="visible"/>
                                      </p:to>
                                    </p:set>
                                    <p:anim calcmode="lin" valueType="num">
                                      <p:cBhvr additive="base">
                                        <p:cTn id="164" dur="650" fill="hold"/>
                                        <p:tgtEl>
                                          <p:spTgt spid="22"/>
                                        </p:tgtEl>
                                        <p:attrNameLst>
                                          <p:attrName>ppt_x</p:attrName>
                                        </p:attrNameLst>
                                      </p:cBhvr>
                                      <p:tavLst>
                                        <p:tav tm="0">
                                          <p:val>
                                            <p:strVal val="1+#ppt_w/2"/>
                                          </p:val>
                                        </p:tav>
                                        <p:tav tm="100000">
                                          <p:val>
                                            <p:strVal val="#ppt_x"/>
                                          </p:val>
                                        </p:tav>
                                      </p:tavLst>
                                    </p:anim>
                                    <p:anim calcmode="lin" valueType="num">
                                      <p:cBhvr additive="base">
                                        <p:cTn id="165" dur="650" fill="hold"/>
                                        <p:tgtEl>
                                          <p:spTgt spid="22"/>
                                        </p:tgtEl>
                                        <p:attrNameLst>
                                          <p:attrName>ppt_y</p:attrName>
                                        </p:attrNameLst>
                                      </p:cBhvr>
                                      <p:tavLst>
                                        <p:tav tm="0">
                                          <p:val>
                                            <p:strVal val="#ppt_y"/>
                                          </p:val>
                                        </p:tav>
                                        <p:tav tm="100000">
                                          <p:val>
                                            <p:strVal val="#ppt_y"/>
                                          </p:val>
                                        </p:tav>
                                      </p:tavLst>
                                    </p:anim>
                                  </p:childTnLst>
                                </p:cTn>
                              </p:par>
                              <p:par>
                                <p:cTn id="166" presetID="1" presetClass="entr" presetSubtype="0" fill="hold" nodeType="withEffect">
                                  <p:stCondLst>
                                    <p:cond delay="850"/>
                                  </p:stCondLst>
                                  <p:childTnLst>
                                    <p:set>
                                      <p:cBhvr>
                                        <p:cTn id="167" dur="1" fill="hold">
                                          <p:stCondLst>
                                            <p:cond delay="0"/>
                                          </p:stCondLst>
                                        </p:cTn>
                                        <p:tgtEl>
                                          <p:spTgt spid="28"/>
                                        </p:tgtEl>
                                        <p:attrNameLst>
                                          <p:attrName>style.visibility</p:attrName>
                                        </p:attrNameLst>
                                      </p:cBhvr>
                                      <p:to>
                                        <p:strVal val="visible"/>
                                      </p:to>
                                    </p:set>
                                  </p:childTnLst>
                                </p:cTn>
                              </p:par>
                              <p:par>
                                <p:cTn id="168" presetID="1" presetClass="entr" presetSubtype="0" fill="hold" nodeType="withEffect">
                                  <p:stCondLst>
                                    <p:cond delay="1800"/>
                                  </p:stCondLst>
                                  <p:childTnLst>
                                    <p:set>
                                      <p:cBhvr>
                                        <p:cTn id="169" dur="1" fill="hold">
                                          <p:stCondLst>
                                            <p:cond delay="0"/>
                                          </p:stCondLst>
                                        </p:cTn>
                                        <p:tgtEl>
                                          <p:spTgt spid="29"/>
                                        </p:tgtEl>
                                        <p:attrNameLst>
                                          <p:attrName>style.visibility</p:attrName>
                                        </p:attrNameLst>
                                      </p:cBhvr>
                                      <p:to>
                                        <p:strVal val="visible"/>
                                      </p:to>
                                    </p:set>
                                  </p:childTnLst>
                                </p:cTn>
                              </p:par>
                              <p:par>
                                <p:cTn id="170" presetID="10" presetClass="entr" presetSubtype="0" fill="hold" grpId="0" nodeType="withEffect">
                                  <p:stCondLst>
                                    <p:cond delay="145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950"/>
                                        <p:tgtEl>
                                          <p:spTgt spid="9"/>
                                        </p:tgtEl>
                                      </p:cBhvr>
                                    </p:animEffect>
                                  </p:childTnLst>
                                </p:cTn>
                              </p:par>
                              <p:par>
                                <p:cTn id="173" presetID="63" presetClass="path" presetSubtype="0" decel="100000" fill="hold" grpId="1" nodeType="withEffect">
                                  <p:stCondLst>
                                    <p:cond delay="1450"/>
                                  </p:stCondLst>
                                  <p:childTnLst>
                                    <p:animMotion origin="layout" path="M -0.01455 2.42397E-6 L 1.51391E-6 2.42397E-6 " pathEditMode="relative" rAng="0" ptsTypes="AA">
                                      <p:cBhvr>
                                        <p:cTn id="174" dur="950" fill="hold"/>
                                        <p:tgtEl>
                                          <p:spTgt spid="9"/>
                                        </p:tgtEl>
                                        <p:attrNameLst>
                                          <p:attrName>ppt_x</p:attrName>
                                          <p:attrName>ppt_y</p:attrName>
                                        </p:attrNameLst>
                                      </p:cBhvr>
                                      <p:rCtr x="728" y="0"/>
                                    </p:animMotion>
                                  </p:childTnLst>
                                </p:cTn>
                              </p:par>
                              <p:par>
                                <p:cTn id="175" presetID="6" presetClass="emph" presetSubtype="0" accel="100000" autoRev="1" fill="hold" grpId="2" nodeType="withEffect">
                                  <p:stCondLst>
                                    <p:cond delay="750"/>
                                  </p:stCondLst>
                                  <p:childTnLst>
                                    <p:animScale>
                                      <p:cBhvr>
                                        <p:cTn id="176" dur="500" fill="hold"/>
                                        <p:tgtEl>
                                          <p:spTgt spid="9"/>
                                        </p:tgtEl>
                                      </p:cBhvr>
                                      <p:by x="92000" y="92000"/>
                                    </p:animScale>
                                  </p:childTnLst>
                                </p:cTn>
                              </p:par>
                              <p:par>
                                <p:cTn id="177" presetID="10" presetClass="entr" presetSubtype="0" fill="hold" grpId="0" nodeType="withEffect">
                                  <p:stCondLst>
                                    <p:cond delay="165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950"/>
                                        <p:tgtEl>
                                          <p:spTgt spid="5"/>
                                        </p:tgtEl>
                                      </p:cBhvr>
                                    </p:animEffect>
                                  </p:childTnLst>
                                </p:cTn>
                              </p:par>
                              <p:par>
                                <p:cTn id="180" presetID="63" presetClass="path" presetSubtype="0" decel="100000" fill="hold" grpId="1" nodeType="withEffect">
                                  <p:stCondLst>
                                    <p:cond delay="1650"/>
                                  </p:stCondLst>
                                  <p:childTnLst>
                                    <p:animMotion origin="layout" path="M -0.01455 2.42397E-6 L 1.51391E-6 2.42397E-6 " pathEditMode="relative" rAng="0" ptsTypes="AA">
                                      <p:cBhvr>
                                        <p:cTn id="181" dur="950" fill="hold"/>
                                        <p:tgtEl>
                                          <p:spTgt spid="5"/>
                                        </p:tgtEl>
                                        <p:attrNameLst>
                                          <p:attrName>ppt_x</p:attrName>
                                          <p:attrName>ppt_y</p:attrName>
                                        </p:attrNameLst>
                                      </p:cBhvr>
                                      <p:rCtr x="728" y="0"/>
                                    </p:animMotion>
                                  </p:childTnLst>
                                </p:cTn>
                              </p:par>
                              <p:par>
                                <p:cTn id="182" presetID="6" presetClass="emph" presetSubtype="0" accel="100000" autoRev="1" fill="hold" grpId="2" nodeType="withEffect">
                                  <p:stCondLst>
                                    <p:cond delay="950"/>
                                  </p:stCondLst>
                                  <p:childTnLst>
                                    <p:animScale>
                                      <p:cBhvr>
                                        <p:cTn id="183" dur="500" fill="hold"/>
                                        <p:tgtEl>
                                          <p:spTgt spid="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pPr>
              <a:lnSpc>
                <a:spcPct val="100000"/>
              </a:lnSpc>
            </a:pPr>
            <a:r>
              <a:rPr lang="en-US" sz="2400" dirty="0" smtClean="0">
                <a:gradFill>
                  <a:gsLst>
                    <a:gs pos="2917">
                      <a:schemeClr val="bg1"/>
                    </a:gs>
                    <a:gs pos="30000">
                      <a:schemeClr val="bg1"/>
                    </a:gs>
                  </a:gsLst>
                  <a:lin ang="5400000" scaled="0"/>
                </a:gradFill>
              </a:rPr>
              <a:t>March 18-21, 2013</a:t>
            </a:r>
            <a:r>
              <a:rPr lang="en-US" sz="2400" baseline="0" dirty="0" smtClean="0">
                <a:gradFill>
                  <a:gsLst>
                    <a:gs pos="2917">
                      <a:schemeClr val="bg1"/>
                    </a:gs>
                    <a:gs pos="30000">
                      <a:schemeClr val="bg1"/>
                    </a:gs>
                  </a:gsLst>
                  <a:lin ang="5400000" scaled="0"/>
                </a:gradFill>
              </a:rPr>
              <a:t/>
            </a:r>
            <a:br>
              <a:rPr lang="en-US" sz="2400" baseline="0" dirty="0" smtClean="0">
                <a:gradFill>
                  <a:gsLst>
                    <a:gs pos="2917">
                      <a:schemeClr val="bg1"/>
                    </a:gs>
                    <a:gs pos="30000">
                      <a:schemeClr val="bg1"/>
                    </a:gs>
                  </a:gsLst>
                  <a:lin ang="5400000" scaled="0"/>
                </a:gradFill>
              </a:rPr>
            </a:br>
            <a:r>
              <a:rPr lang="en-US" sz="2400" dirty="0" smtClean="0">
                <a:gradFill>
                  <a:gsLst>
                    <a:gs pos="2917">
                      <a:schemeClr val="bg1"/>
                    </a:gs>
                    <a:gs pos="30000">
                      <a:schemeClr val="bg1"/>
                    </a:gs>
                  </a:gsLst>
                  <a:lin ang="5400000" scaled="0"/>
                </a:gradFill>
              </a:rPr>
              <a:t>New</a:t>
            </a:r>
            <a:r>
              <a:rPr lang="en-US" sz="2400" baseline="0" dirty="0" smtClean="0">
                <a:gradFill>
                  <a:gsLst>
                    <a:gs pos="2917">
                      <a:schemeClr val="bg1"/>
                    </a:gs>
                    <a:gs pos="30000">
                      <a:schemeClr val="bg1"/>
                    </a:gs>
                  </a:gsLst>
                  <a:lin ang="5400000" scaled="0"/>
                </a:gradFill>
              </a:rPr>
              <a:t> Orleans</a:t>
            </a:r>
            <a:endParaRPr lang="en-US" sz="2400" dirty="0" smtClean="0">
              <a:gradFill>
                <a:gsLst>
                  <a:gs pos="2917">
                    <a:schemeClr val="bg1"/>
                  </a:gs>
                  <a:gs pos="30000">
                    <a:schemeClr val="bg1"/>
                  </a:gs>
                </a:gsLst>
                <a:lin ang="5400000" scaled="0"/>
              </a:gradFill>
            </a:endParaRP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375753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9302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pic>
        <p:nvPicPr>
          <p:cNvPr id="24" name="Picture 23"/>
          <p:cNvPicPr>
            <a:picLocks noChangeAspect="1"/>
          </p:cNvPicPr>
          <p:nvPr userDrawn="1"/>
        </p:nvPicPr>
        <p:blipFill>
          <a:blip r:embed="rId3">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457580" y="6302691"/>
            <a:ext cx="1920219" cy="270155"/>
          </a:xfrm>
          <a:prstGeom prst="rect">
            <a:avLst/>
          </a:prstGeom>
          <a:effectLst>
            <a:glow rad="1612900">
              <a:srgbClr val="FFFFFF">
                <a:alpha val="36000"/>
              </a:srgbClr>
            </a:glow>
          </a:effectLst>
        </p:spPr>
      </p:pic>
      <p:grpSp>
        <p:nvGrpSpPr>
          <p:cNvPr id="3" name="Group 2"/>
          <p:cNvGrpSpPr/>
          <p:nvPr userDrawn="1"/>
        </p:nvGrpSpPr>
        <p:grpSpPr>
          <a:xfrm>
            <a:off x="10349783" y="6065678"/>
            <a:ext cx="1804330" cy="627864"/>
            <a:chOff x="447321" y="1407875"/>
            <a:chExt cx="1804330" cy="627864"/>
          </a:xfrm>
        </p:grpSpPr>
        <p:sp>
          <p:nvSpPr>
            <p:cNvPr id="23" name="Freeform 5"/>
            <p:cNvSpPr>
              <a:spLocks/>
            </p:cNvSpPr>
            <p:nvPr userDrawn="1"/>
          </p:nvSpPr>
          <p:spPr bwMode="auto">
            <a:xfrm>
              <a:off x="447321" y="1514737"/>
              <a:ext cx="432159" cy="363372"/>
            </a:xfrm>
            <a:custGeom>
              <a:avLst/>
              <a:gdLst>
                <a:gd name="T0" fmla="*/ 434 w 695"/>
                <a:gd name="T1" fmla="*/ 9 h 584"/>
                <a:gd name="T2" fmla="*/ 336 w 695"/>
                <a:gd name="T3" fmla="*/ 153 h 584"/>
                <a:gd name="T4" fmla="*/ 338 w 695"/>
                <a:gd name="T5" fmla="*/ 178 h 584"/>
                <a:gd name="T6" fmla="*/ 313 w 695"/>
                <a:gd name="T7" fmla="*/ 175 h 584"/>
                <a:gd name="T8" fmla="*/ 75 w 695"/>
                <a:gd name="T9" fmla="*/ 59 h 584"/>
                <a:gd name="T10" fmla="*/ 42 w 695"/>
                <a:gd name="T11" fmla="*/ 26 h 584"/>
                <a:gd name="T12" fmla="*/ 33 w 695"/>
                <a:gd name="T13" fmla="*/ 50 h 584"/>
                <a:gd name="T14" fmla="*/ 64 w 695"/>
                <a:gd name="T15" fmla="*/ 198 h 584"/>
                <a:gd name="T16" fmla="*/ 45 w 695"/>
                <a:gd name="T17" fmla="*/ 210 h 584"/>
                <a:gd name="T18" fmla="*/ 22 w 695"/>
                <a:gd name="T19" fmla="*/ 204 h 584"/>
                <a:gd name="T20" fmla="*/ 40 w 695"/>
                <a:gd name="T21" fmla="*/ 271 h 584"/>
                <a:gd name="T22" fmla="*/ 108 w 695"/>
                <a:gd name="T23" fmla="*/ 335 h 584"/>
                <a:gd name="T24" fmla="*/ 133 w 695"/>
                <a:gd name="T25" fmla="*/ 347 h 584"/>
                <a:gd name="T26" fmla="*/ 104 w 695"/>
                <a:gd name="T27" fmla="*/ 347 h 584"/>
                <a:gd name="T28" fmla="*/ 78 w 695"/>
                <a:gd name="T29" fmla="*/ 358 h 584"/>
                <a:gd name="T30" fmla="*/ 171 w 695"/>
                <a:gd name="T31" fmla="*/ 440 h 584"/>
                <a:gd name="T32" fmla="*/ 202 w 695"/>
                <a:gd name="T33" fmla="*/ 451 h 584"/>
                <a:gd name="T34" fmla="*/ 175 w 695"/>
                <a:gd name="T35" fmla="*/ 467 h 584"/>
                <a:gd name="T36" fmla="*/ 41 w 695"/>
                <a:gd name="T37" fmla="*/ 504 h 584"/>
                <a:gd name="T38" fmla="*/ 0 w 695"/>
                <a:gd name="T39" fmla="*/ 508 h 584"/>
                <a:gd name="T40" fmla="*/ 97 w 695"/>
                <a:gd name="T41" fmla="*/ 552 h 584"/>
                <a:gd name="T42" fmla="*/ 425 w 695"/>
                <a:gd name="T43" fmla="*/ 515 h 584"/>
                <a:gd name="T44" fmla="*/ 591 w 695"/>
                <a:gd name="T45" fmla="*/ 321 h 584"/>
                <a:gd name="T46" fmla="*/ 625 w 695"/>
                <a:gd name="T47" fmla="*/ 171 h 584"/>
                <a:gd name="T48" fmla="*/ 655 w 695"/>
                <a:gd name="T49" fmla="*/ 117 h 584"/>
                <a:gd name="T50" fmla="*/ 690 w 695"/>
                <a:gd name="T51" fmla="*/ 79 h 584"/>
                <a:gd name="T52" fmla="*/ 669 w 695"/>
                <a:gd name="T53" fmla="*/ 78 h 584"/>
                <a:gd name="T54" fmla="*/ 641 w 695"/>
                <a:gd name="T55" fmla="*/ 68 h 584"/>
                <a:gd name="T56" fmla="*/ 675 w 695"/>
                <a:gd name="T57" fmla="*/ 15 h 584"/>
                <a:gd name="T58" fmla="*/ 659 w 695"/>
                <a:gd name="T59" fmla="*/ 20 h 584"/>
                <a:gd name="T60" fmla="*/ 615 w 695"/>
                <a:gd name="T61" fmla="*/ 37 h 584"/>
                <a:gd name="T62" fmla="*/ 588 w 695"/>
                <a:gd name="T63" fmla="*/ 46 h 584"/>
                <a:gd name="T64" fmla="*/ 564 w 695"/>
                <a:gd name="T65" fmla="*/ 29 h 584"/>
                <a:gd name="T66" fmla="*/ 521 w 695"/>
                <a:gd name="T67" fmla="*/ 7 h 584"/>
                <a:gd name="T68" fmla="*/ 434 w 695"/>
                <a:gd name="T69" fmla="*/ 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5" h="584">
                  <a:moveTo>
                    <a:pt x="434" y="9"/>
                  </a:moveTo>
                  <a:cubicBezTo>
                    <a:pt x="371" y="32"/>
                    <a:pt x="332" y="90"/>
                    <a:pt x="336" y="153"/>
                  </a:cubicBezTo>
                  <a:cubicBezTo>
                    <a:pt x="338" y="178"/>
                    <a:pt x="338" y="178"/>
                    <a:pt x="338" y="178"/>
                  </a:cubicBezTo>
                  <a:cubicBezTo>
                    <a:pt x="313" y="175"/>
                    <a:pt x="313" y="175"/>
                    <a:pt x="313" y="175"/>
                  </a:cubicBezTo>
                  <a:cubicBezTo>
                    <a:pt x="222" y="163"/>
                    <a:pt x="142" y="124"/>
                    <a:pt x="75" y="59"/>
                  </a:cubicBezTo>
                  <a:cubicBezTo>
                    <a:pt x="42" y="26"/>
                    <a:pt x="42" y="26"/>
                    <a:pt x="42" y="26"/>
                  </a:cubicBezTo>
                  <a:cubicBezTo>
                    <a:pt x="33" y="50"/>
                    <a:pt x="33" y="50"/>
                    <a:pt x="33" y="50"/>
                  </a:cubicBezTo>
                  <a:cubicBezTo>
                    <a:pt x="15" y="104"/>
                    <a:pt x="27" y="160"/>
                    <a:pt x="64" y="198"/>
                  </a:cubicBezTo>
                  <a:cubicBezTo>
                    <a:pt x="84" y="219"/>
                    <a:pt x="80" y="222"/>
                    <a:pt x="45" y="210"/>
                  </a:cubicBezTo>
                  <a:cubicBezTo>
                    <a:pt x="33" y="206"/>
                    <a:pt x="23" y="203"/>
                    <a:pt x="22" y="204"/>
                  </a:cubicBezTo>
                  <a:cubicBezTo>
                    <a:pt x="18" y="208"/>
                    <a:pt x="30" y="253"/>
                    <a:pt x="40" y="271"/>
                  </a:cubicBezTo>
                  <a:cubicBezTo>
                    <a:pt x="53" y="296"/>
                    <a:pt x="79" y="321"/>
                    <a:pt x="108" y="335"/>
                  </a:cubicBezTo>
                  <a:cubicBezTo>
                    <a:pt x="133" y="347"/>
                    <a:pt x="133" y="347"/>
                    <a:pt x="133" y="347"/>
                  </a:cubicBezTo>
                  <a:cubicBezTo>
                    <a:pt x="104" y="347"/>
                    <a:pt x="104" y="347"/>
                    <a:pt x="104" y="347"/>
                  </a:cubicBezTo>
                  <a:cubicBezTo>
                    <a:pt x="76" y="347"/>
                    <a:pt x="75" y="348"/>
                    <a:pt x="78" y="358"/>
                  </a:cubicBezTo>
                  <a:cubicBezTo>
                    <a:pt x="88" y="391"/>
                    <a:pt x="127" y="425"/>
                    <a:pt x="171" y="440"/>
                  </a:cubicBezTo>
                  <a:cubicBezTo>
                    <a:pt x="202" y="451"/>
                    <a:pt x="202" y="451"/>
                    <a:pt x="202" y="451"/>
                  </a:cubicBezTo>
                  <a:cubicBezTo>
                    <a:pt x="175" y="467"/>
                    <a:pt x="175" y="467"/>
                    <a:pt x="175" y="467"/>
                  </a:cubicBezTo>
                  <a:cubicBezTo>
                    <a:pt x="135" y="490"/>
                    <a:pt x="88" y="503"/>
                    <a:pt x="41" y="504"/>
                  </a:cubicBezTo>
                  <a:cubicBezTo>
                    <a:pt x="19" y="504"/>
                    <a:pt x="0" y="506"/>
                    <a:pt x="0" y="508"/>
                  </a:cubicBezTo>
                  <a:cubicBezTo>
                    <a:pt x="0" y="513"/>
                    <a:pt x="61" y="541"/>
                    <a:pt x="97" y="552"/>
                  </a:cubicBezTo>
                  <a:cubicBezTo>
                    <a:pt x="203" y="584"/>
                    <a:pt x="330" y="570"/>
                    <a:pt x="425" y="515"/>
                  </a:cubicBezTo>
                  <a:cubicBezTo>
                    <a:pt x="492" y="475"/>
                    <a:pt x="560" y="397"/>
                    <a:pt x="591" y="321"/>
                  </a:cubicBezTo>
                  <a:cubicBezTo>
                    <a:pt x="608" y="280"/>
                    <a:pt x="625" y="206"/>
                    <a:pt x="625" y="171"/>
                  </a:cubicBezTo>
                  <a:cubicBezTo>
                    <a:pt x="625" y="148"/>
                    <a:pt x="627" y="145"/>
                    <a:pt x="655" y="117"/>
                  </a:cubicBezTo>
                  <a:cubicBezTo>
                    <a:pt x="671" y="101"/>
                    <a:pt x="687" y="84"/>
                    <a:pt x="690" y="79"/>
                  </a:cubicBezTo>
                  <a:cubicBezTo>
                    <a:pt x="695" y="69"/>
                    <a:pt x="694" y="69"/>
                    <a:pt x="669" y="78"/>
                  </a:cubicBezTo>
                  <a:cubicBezTo>
                    <a:pt x="626" y="93"/>
                    <a:pt x="620" y="91"/>
                    <a:pt x="641" y="68"/>
                  </a:cubicBezTo>
                  <a:cubicBezTo>
                    <a:pt x="657" y="52"/>
                    <a:pt x="675" y="23"/>
                    <a:pt x="675" y="15"/>
                  </a:cubicBezTo>
                  <a:cubicBezTo>
                    <a:pt x="675" y="13"/>
                    <a:pt x="668" y="16"/>
                    <a:pt x="659" y="20"/>
                  </a:cubicBezTo>
                  <a:cubicBezTo>
                    <a:pt x="650" y="25"/>
                    <a:pt x="630" y="33"/>
                    <a:pt x="615" y="37"/>
                  </a:cubicBezTo>
                  <a:cubicBezTo>
                    <a:pt x="588" y="46"/>
                    <a:pt x="588" y="46"/>
                    <a:pt x="588" y="46"/>
                  </a:cubicBezTo>
                  <a:cubicBezTo>
                    <a:pt x="564" y="29"/>
                    <a:pt x="564" y="29"/>
                    <a:pt x="564" y="29"/>
                  </a:cubicBezTo>
                  <a:cubicBezTo>
                    <a:pt x="550" y="20"/>
                    <a:pt x="531" y="10"/>
                    <a:pt x="521" y="7"/>
                  </a:cubicBezTo>
                  <a:cubicBezTo>
                    <a:pt x="496" y="0"/>
                    <a:pt x="457" y="1"/>
                    <a:pt x="434" y="9"/>
                  </a:cubicBezTo>
                  <a:close/>
                </a:path>
              </a:pathLst>
            </a:custGeom>
            <a:solidFill>
              <a:srgbClr val="2828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gradFill>
                  <a:gsLst>
                    <a:gs pos="0">
                      <a:srgbClr val="282828"/>
                    </a:gs>
                    <a:gs pos="100000">
                      <a:srgbClr val="282828"/>
                    </a:gs>
                  </a:gsLst>
                  <a:lin ang="5400000" scaled="0"/>
                </a:gradFill>
              </a:endParaRPr>
            </a:p>
          </p:txBody>
        </p:sp>
        <p:sp>
          <p:nvSpPr>
            <p:cNvPr id="2" name="TextBox 1"/>
            <p:cNvSpPr txBox="1"/>
            <p:nvPr userDrawn="1"/>
          </p:nvSpPr>
          <p:spPr>
            <a:xfrm>
              <a:off x="795611" y="1407875"/>
              <a:ext cx="1456040" cy="627864"/>
            </a:xfrm>
            <a:prstGeom prst="rect">
              <a:avLst/>
            </a:prstGeom>
            <a:noFill/>
          </p:spPr>
          <p:txBody>
            <a:bodyPr wrap="none" lIns="146304" tIns="146304" rIns="146304" bIns="146304" rtlCol="0">
              <a:spAutoFit/>
            </a:bodyPr>
            <a:lstStyle/>
            <a:p>
              <a:pPr>
                <a:lnSpc>
                  <a:spcPct val="90000"/>
                </a:lnSpc>
              </a:pPr>
              <a:r>
                <a:rPr lang="en-US" sz="2400" dirty="0" smtClean="0">
                  <a:gradFill>
                    <a:gsLst>
                      <a:gs pos="7813">
                        <a:srgbClr val="282828"/>
                      </a:gs>
                      <a:gs pos="100000">
                        <a:srgbClr val="282828"/>
                      </a:gs>
                    </a:gsLst>
                    <a:lin ang="5400000" scaled="0"/>
                  </a:gradFill>
                </a:rPr>
                <a:t>#conv13</a:t>
              </a:r>
            </a:p>
          </p:txBody>
        </p:sp>
      </p:grpSp>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43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1" presetClass="entr" presetSubtype="0" fill="hold" nodeType="withEffect">
                                  <p:stCondLst>
                                    <p:cond delay="850"/>
                                  </p:stCondLst>
                                  <p:childTnLst>
                                    <p:set>
                                      <p:cBhvr>
                                        <p:cTn id="163" dur="1" fill="hold">
                                          <p:stCondLst>
                                            <p:cond delay="0"/>
                                          </p:stCondLst>
                                        </p:cTn>
                                        <p:tgtEl>
                                          <p:spTgt spid="28"/>
                                        </p:tgtEl>
                                        <p:attrNameLst>
                                          <p:attrName>style.visibility</p:attrName>
                                        </p:attrNameLst>
                                      </p:cBhvr>
                                      <p:to>
                                        <p:strVal val="visible"/>
                                      </p:to>
                                    </p:set>
                                  </p:childTnLst>
                                </p:cTn>
                              </p:par>
                              <p:par>
                                <p:cTn id="164" presetID="1" presetClass="entr" presetSubtype="0" fill="hold" nodeType="withEffect">
                                  <p:stCondLst>
                                    <p:cond delay="1800"/>
                                  </p:stCondLst>
                                  <p:childTnLst>
                                    <p:set>
                                      <p:cBhvr>
                                        <p:cTn id="165" dur="1" fill="hold">
                                          <p:stCondLst>
                                            <p:cond delay="0"/>
                                          </p:stCondLst>
                                        </p:cTn>
                                        <p:tgtEl>
                                          <p:spTgt spid="29"/>
                                        </p:tgtEl>
                                        <p:attrNameLst>
                                          <p:attrName>style.visibility</p:attrName>
                                        </p:attrNameLst>
                                      </p:cBhvr>
                                      <p:to>
                                        <p:strVal val="visible"/>
                                      </p:to>
                                    </p:set>
                                  </p:childTnLst>
                                </p:cTn>
                              </p:par>
                              <p:par>
                                <p:cTn id="166" presetID="10" presetClass="entr" presetSubtype="0" fill="hold" grpId="0" nodeType="withEffect">
                                  <p:stCondLst>
                                    <p:cond delay="1450"/>
                                  </p:stCondLst>
                                  <p:childTnLst>
                                    <p:set>
                                      <p:cBhvr>
                                        <p:cTn id="167" dur="1" fill="hold">
                                          <p:stCondLst>
                                            <p:cond delay="0"/>
                                          </p:stCondLst>
                                        </p:cTn>
                                        <p:tgtEl>
                                          <p:spTgt spid="9"/>
                                        </p:tgtEl>
                                        <p:attrNameLst>
                                          <p:attrName>style.visibility</p:attrName>
                                        </p:attrNameLst>
                                      </p:cBhvr>
                                      <p:to>
                                        <p:strVal val="visible"/>
                                      </p:to>
                                    </p:set>
                                    <p:animEffect transition="in" filter="fade">
                                      <p:cBhvr>
                                        <p:cTn id="168" dur="950"/>
                                        <p:tgtEl>
                                          <p:spTgt spid="9"/>
                                        </p:tgtEl>
                                      </p:cBhvr>
                                    </p:animEffect>
                                  </p:childTnLst>
                                </p:cTn>
                              </p:par>
                              <p:par>
                                <p:cTn id="169" presetID="63" presetClass="path" presetSubtype="0" decel="100000" fill="hold" grpId="1" nodeType="withEffect">
                                  <p:stCondLst>
                                    <p:cond delay="1450"/>
                                  </p:stCondLst>
                                  <p:childTnLst>
                                    <p:animMotion origin="layout" path="M -0.01455 2.42397E-6 L 1.51391E-6 2.42397E-6 " pathEditMode="relative" rAng="0" ptsTypes="AA">
                                      <p:cBhvr>
                                        <p:cTn id="170" dur="950" fill="hold"/>
                                        <p:tgtEl>
                                          <p:spTgt spid="9"/>
                                        </p:tgtEl>
                                        <p:attrNameLst>
                                          <p:attrName>ppt_x</p:attrName>
                                          <p:attrName>ppt_y</p:attrName>
                                        </p:attrNameLst>
                                      </p:cBhvr>
                                      <p:rCtr x="728" y="0"/>
                                    </p:animMotion>
                                  </p:childTnLst>
                                </p:cTn>
                              </p:par>
                              <p:par>
                                <p:cTn id="171" presetID="6" presetClass="emph" presetSubtype="0" accel="100000" autoRev="1" fill="hold" grpId="2" nodeType="withEffect">
                                  <p:stCondLst>
                                    <p:cond delay="750"/>
                                  </p:stCondLst>
                                  <p:childTnLst>
                                    <p:animScale>
                                      <p:cBhvr>
                                        <p:cTn id="172" dur="500" fill="hold"/>
                                        <p:tgtEl>
                                          <p:spTgt spid="9"/>
                                        </p:tgtEl>
                                      </p:cBhvr>
                                      <p:by x="92000" y="92000"/>
                                    </p:animScale>
                                  </p:childTnLst>
                                </p:cTn>
                              </p:par>
                              <p:par>
                                <p:cTn id="173" presetID="10" presetClass="entr" presetSubtype="0" fill="hold" grpId="0" nodeType="withEffect">
                                  <p:stCondLst>
                                    <p:cond delay="1650"/>
                                  </p:stCondLst>
                                  <p:childTnLst>
                                    <p:set>
                                      <p:cBhvr>
                                        <p:cTn id="174" dur="1" fill="hold">
                                          <p:stCondLst>
                                            <p:cond delay="0"/>
                                          </p:stCondLst>
                                        </p:cTn>
                                        <p:tgtEl>
                                          <p:spTgt spid="5"/>
                                        </p:tgtEl>
                                        <p:attrNameLst>
                                          <p:attrName>style.visibility</p:attrName>
                                        </p:attrNameLst>
                                      </p:cBhvr>
                                      <p:to>
                                        <p:strVal val="visible"/>
                                      </p:to>
                                    </p:set>
                                    <p:animEffect transition="in" filter="fade">
                                      <p:cBhvr>
                                        <p:cTn id="175" dur="950"/>
                                        <p:tgtEl>
                                          <p:spTgt spid="5"/>
                                        </p:tgtEl>
                                      </p:cBhvr>
                                    </p:animEffect>
                                  </p:childTnLst>
                                </p:cTn>
                              </p:par>
                              <p:par>
                                <p:cTn id="176" presetID="63" presetClass="path" presetSubtype="0" decel="100000" fill="hold" grpId="1" nodeType="withEffect">
                                  <p:stCondLst>
                                    <p:cond delay="1650"/>
                                  </p:stCondLst>
                                  <p:childTnLst>
                                    <p:animMotion origin="layout" path="M -0.01455 2.42397E-6 L 1.51391E-6 2.42397E-6 " pathEditMode="relative" rAng="0" ptsTypes="AA">
                                      <p:cBhvr>
                                        <p:cTn id="177" dur="950" fill="hold"/>
                                        <p:tgtEl>
                                          <p:spTgt spid="5"/>
                                        </p:tgtEl>
                                        <p:attrNameLst>
                                          <p:attrName>ppt_x</p:attrName>
                                          <p:attrName>ppt_y</p:attrName>
                                        </p:attrNameLst>
                                      </p:cBhvr>
                                      <p:rCtr x="728" y="0"/>
                                    </p:animMotion>
                                  </p:childTnLst>
                                </p:cTn>
                              </p:par>
                              <p:par>
                                <p:cTn id="178" presetID="6" presetClass="emph" presetSubtype="0" accel="100000" autoRev="1" fill="hold" grpId="2" nodeType="withEffect">
                                  <p:stCondLst>
                                    <p:cond delay="950"/>
                                  </p:stCondLst>
                                  <p:childTnLst>
                                    <p:animScale>
                                      <p:cBhvr>
                                        <p:cTn id="179" dur="500" fill="hold"/>
                                        <p:tgtEl>
                                          <p:spTgt spid="5"/>
                                        </p:tgtEl>
                                      </p:cBhvr>
                                      <p:by x="92000" y="92000"/>
                                    </p:animScale>
                                  </p:childTnLst>
                                </p:cTn>
                              </p:par>
                              <p:par>
                                <p:cTn id="180" presetID="2" presetClass="entr" presetSubtype="2" decel="100000" fill="hold" nodeType="withEffect">
                                  <p:stCondLst>
                                    <p:cond delay="1850"/>
                                  </p:stCondLst>
                                  <p:childTnLst>
                                    <p:set>
                                      <p:cBhvr>
                                        <p:cTn id="181" dur="1" fill="hold">
                                          <p:stCondLst>
                                            <p:cond delay="0"/>
                                          </p:stCondLst>
                                        </p:cTn>
                                        <p:tgtEl>
                                          <p:spTgt spid="3"/>
                                        </p:tgtEl>
                                        <p:attrNameLst>
                                          <p:attrName>style.visibility</p:attrName>
                                        </p:attrNameLst>
                                      </p:cBhvr>
                                      <p:to>
                                        <p:strVal val="visible"/>
                                      </p:to>
                                    </p:set>
                                    <p:anim calcmode="lin" valueType="num">
                                      <p:cBhvr additive="base">
                                        <p:cTn id="182" dur="750" fill="hold"/>
                                        <p:tgtEl>
                                          <p:spTgt spid="3"/>
                                        </p:tgtEl>
                                        <p:attrNameLst>
                                          <p:attrName>ppt_x</p:attrName>
                                        </p:attrNameLst>
                                      </p:cBhvr>
                                      <p:tavLst>
                                        <p:tav tm="0">
                                          <p:val>
                                            <p:strVal val="1+#ppt_w/2"/>
                                          </p:val>
                                        </p:tav>
                                        <p:tav tm="100000">
                                          <p:val>
                                            <p:strVal val="#ppt_x"/>
                                          </p:val>
                                        </p:tav>
                                      </p:tavLst>
                                    </p:anim>
                                    <p:anim calcmode="lin" valueType="num">
                                      <p:cBhvr additive="base">
                                        <p:cTn id="183" dur="750" fill="hold"/>
                                        <p:tgtEl>
                                          <p:spTgt spid="3"/>
                                        </p:tgtEl>
                                        <p:attrNameLst>
                                          <p:attrName>ppt_y</p:attrName>
                                        </p:attrNameLst>
                                      </p:cBhvr>
                                      <p:tavLst>
                                        <p:tav tm="0">
                                          <p:val>
                                            <p:strVal val="#ppt_y"/>
                                          </p:val>
                                        </p:tav>
                                        <p:tav tm="100000">
                                          <p:val>
                                            <p:strVal val="#ppt_y"/>
                                          </p:val>
                                        </p:tav>
                                      </p:tavLst>
                                    </p:anim>
                                  </p:childTnLst>
                                </p:cTn>
                              </p:par>
                              <p:par>
                                <p:cTn id="184" presetID="10" presetClass="entr" presetSubtype="0" fill="hold" nodeType="withEffect">
                                  <p:stCondLst>
                                    <p:cond delay="1100"/>
                                  </p:stCondLst>
                                  <p:childTnLst>
                                    <p:set>
                                      <p:cBhvr>
                                        <p:cTn id="185" dur="1" fill="hold">
                                          <p:stCondLst>
                                            <p:cond delay="0"/>
                                          </p:stCondLst>
                                        </p:cTn>
                                        <p:tgtEl>
                                          <p:spTgt spid="24"/>
                                        </p:tgtEl>
                                        <p:attrNameLst>
                                          <p:attrName>style.visibility</p:attrName>
                                        </p:attrNameLst>
                                      </p:cBhvr>
                                      <p:to>
                                        <p:strVal val="visible"/>
                                      </p:to>
                                    </p:set>
                                    <p:animEffect transition="in" filter="fade">
                                      <p:cBhvr>
                                        <p:cTn id="18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r>
              <a:rPr lang="en-US" sz="2400" dirty="0" smtClean="0">
                <a:gradFill>
                  <a:gsLst>
                    <a:gs pos="2917">
                      <a:srgbClr val="FFFFFF"/>
                    </a:gs>
                    <a:gs pos="30000">
                      <a:srgbClr val="FFFFFF"/>
                    </a:gs>
                  </a:gsLst>
                  <a:lin ang="5400000" scaled="0"/>
                </a:gradFill>
              </a:rPr>
              <a:t>March 18-21, 2013</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New Orleans</a:t>
            </a: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4018308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4823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72667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321962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6811977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37399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043806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883296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568401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42203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30044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970113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1762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49707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25289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96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9918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79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660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01464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17877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6814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6" r:id="rId1"/>
    <p:sldLayoutId id="2147484188" r:id="rId2"/>
    <p:sldLayoutId id="2147484105" r:id="rId3"/>
    <p:sldLayoutId id="2147484182" r:id="rId4"/>
    <p:sldLayoutId id="2147484130" r:id="rId5"/>
    <p:sldLayoutId id="2147484101" r:id="rId6"/>
    <p:sldLayoutId id="2147484102" r:id="rId7"/>
    <p:sldLayoutId id="2147484087" r:id="rId8"/>
    <p:sldLayoutId id="2147484098" r:id="rId9"/>
    <p:sldLayoutId id="2147484086" r:id="rId10"/>
    <p:sldLayoutId id="2147484107" r:id="rId11"/>
    <p:sldLayoutId id="2147484099"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89"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997466"/>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3.xml"/><Relationship Id="rId5" Type="http://schemas.openxmlformats.org/officeDocument/2006/relationships/tags" Target="../tags/tag28.xml"/><Relationship Id="rId4"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6" Type="http://schemas.openxmlformats.org/officeDocument/2006/relationships/notesSlide" Target="../notesSlides/notesSlide6.xml"/><Relationship Id="rId1" Type="http://schemas.openxmlformats.org/officeDocument/2006/relationships/themeOverride" Target="../theme/themeOverride6.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slideLayout" Target="../slideLayouts/slideLayout23.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3.xml"/><Relationship Id="rId7" Type="http://schemas.openxmlformats.org/officeDocument/2006/relationships/slideLayout" Target="../slideLayouts/slideLayout23.xml"/><Relationship Id="rId2" Type="http://schemas.openxmlformats.org/officeDocument/2006/relationships/tags" Target="../tags/tag42.xml"/><Relationship Id="rId1" Type="http://schemas.openxmlformats.org/officeDocument/2006/relationships/themeOverride" Target="../theme/themeOverride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hemeOverride" Target="../theme/themeOverride8.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hemeOverride" Target="../theme/themeOverride9.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hemeOverride" Target="../theme/themeOverride10.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xml"/><Relationship Id="rId7" Type="http://schemas.openxmlformats.org/officeDocument/2006/relationships/slideLayout" Target="../slideLayouts/slideLayout23.xml"/><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slideLayout" Target="../slideLayouts/slideLayout23.xml"/><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6" Type="http://schemas.openxmlformats.org/officeDocument/2006/relationships/notesSlide" Target="../notesSlides/notesSlide4.xml"/><Relationship Id="rId1" Type="http://schemas.openxmlformats.org/officeDocument/2006/relationships/themeOverride" Target="../theme/themeOverride5.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slideLayout" Target="../slideLayouts/slideLayout23.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Microsoft Dynamics</a:t>
            </a:r>
            <a:r>
              <a:rPr lang="en-US" baseline="30000" dirty="0" smtClean="0"/>
              <a:t>®</a:t>
            </a:r>
            <a:r>
              <a:rPr lang="en-US" dirty="0" smtClean="0"/>
              <a:t> GP </a:t>
            </a:r>
            <a:r>
              <a:rPr lang="en-US" dirty="0" smtClean="0"/>
              <a:t>2013</a:t>
            </a:r>
            <a:endParaRPr lang="en-US" dirty="0"/>
          </a:p>
        </p:txBody>
      </p:sp>
      <p:sp>
        <p:nvSpPr>
          <p:cNvPr id="9" name="Text Placeholder 8"/>
          <p:cNvSpPr>
            <a:spLocks noGrp="1"/>
          </p:cNvSpPr>
          <p:nvPr>
            <p:ph type="body" sz="quarter" idx="12"/>
          </p:nvPr>
        </p:nvSpPr>
        <p:spPr/>
        <p:txBody>
          <a:bodyPr/>
          <a:lstStyle/>
          <a:p>
            <a:endParaRPr lang="en-US" dirty="0"/>
          </a:p>
        </p:txBody>
      </p:sp>
      <p:sp>
        <p:nvSpPr>
          <p:cNvPr id="10" name="Text Placeholder 9"/>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297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endParaRPr lang="en-US" dirty="0"/>
          </a:p>
        </p:txBody>
      </p:sp>
      <p:sp>
        <p:nvSpPr>
          <p:cNvPr id="4" name="Rectangle 3"/>
          <p:cNvSpPr/>
          <p:nvPr>
            <p:custDataLst>
              <p:tags r:id="rId1"/>
            </p:custDataLst>
          </p:nvPr>
        </p:nvSpPr>
        <p:spPr bwMode="auto">
          <a:xfrm>
            <a:off x="2170804" y="340188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Multi-Currency apply in Cash </a:t>
            </a:r>
            <a:r>
              <a:rPr lang="en-US" sz="1836" spc="-51" dirty="0" smtClean="0">
                <a:solidFill>
                  <a:schemeClr val="bg1"/>
                </a:solidFill>
                <a:latin typeface="Segoe UI" pitchFamily="34" charset="0"/>
                <a:ea typeface="Segoe UI" pitchFamily="34" charset="0"/>
                <a:cs typeface="Segoe UI" pitchFamily="34" charset="0"/>
              </a:rPr>
              <a:t>Receipts Entry</a:t>
            </a:r>
            <a:endParaRPr lang="en-US" sz="1836" spc="-51" dirty="0">
              <a:solidFill>
                <a:schemeClr val="bg1"/>
              </a:solidFill>
              <a:latin typeface="Segoe UI" pitchFamily="34" charset="0"/>
              <a:ea typeface="Segoe UI" pitchFamily="34" charset="0"/>
              <a:cs typeface="Segoe UI" pitchFamily="34" charset="0"/>
            </a:endParaRPr>
          </a:p>
        </p:txBody>
      </p:sp>
      <p:sp>
        <p:nvSpPr>
          <p:cNvPr id="5" name="Rectangle 4"/>
          <p:cNvSpPr/>
          <p:nvPr>
            <p:custDataLst>
              <p:tags r:id="rId2"/>
            </p:custDataLst>
          </p:nvPr>
        </p:nvSpPr>
        <p:spPr bwMode="auto">
          <a:xfrm>
            <a:off x="3818403"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Email RM Statements using </a:t>
            </a:r>
            <a:r>
              <a:rPr lang="en-US" sz="1836" spc="-51" dirty="0" smtClean="0">
                <a:solidFill>
                  <a:schemeClr val="bg1"/>
                </a:solidFill>
                <a:latin typeface="Segoe UI" pitchFamily="34" charset="0"/>
                <a:ea typeface="Segoe UI" pitchFamily="34" charset="0"/>
                <a:cs typeface="Segoe UI" pitchFamily="34" charset="0"/>
              </a:rPr>
              <a:t>Microsoft</a:t>
            </a:r>
            <a:r>
              <a:rPr lang="en-US" sz="1836" spc="-51" baseline="30000" dirty="0" smtClean="0">
                <a:solidFill>
                  <a:schemeClr val="bg1"/>
                </a:solidFill>
                <a:latin typeface="Segoe UI" pitchFamily="34" charset="0"/>
                <a:ea typeface="Segoe UI" pitchFamily="34" charset="0"/>
                <a:cs typeface="Segoe UI" pitchFamily="34" charset="0"/>
              </a:rPr>
              <a:t>®</a:t>
            </a:r>
            <a:r>
              <a:rPr lang="en-US" sz="1836" spc="-51" dirty="0" smtClean="0">
                <a:solidFill>
                  <a:schemeClr val="bg1"/>
                </a:solidFill>
                <a:latin typeface="Segoe UI" pitchFamily="34" charset="0"/>
                <a:ea typeface="Segoe UI" pitchFamily="34" charset="0"/>
                <a:cs typeface="Segoe UI" pitchFamily="34" charset="0"/>
              </a:rPr>
              <a:t> Word</a:t>
            </a:r>
            <a:r>
              <a:rPr lang="en-US" sz="1836" spc="-51" baseline="30000" dirty="0" smtClean="0">
                <a:solidFill>
                  <a:schemeClr val="bg1"/>
                </a:solidFill>
                <a:latin typeface="Segoe UI" pitchFamily="34" charset="0"/>
                <a:ea typeface="Segoe UI" pitchFamily="34" charset="0"/>
                <a:cs typeface="Segoe UI" pitchFamily="34" charset="0"/>
              </a:rPr>
              <a:t>®</a:t>
            </a:r>
            <a:r>
              <a:rPr lang="en-US" sz="1836" spc="-51" dirty="0" smtClean="0">
                <a:solidFill>
                  <a:schemeClr val="bg1"/>
                </a:solidFill>
                <a:latin typeface="Segoe UI" pitchFamily="34" charset="0"/>
                <a:ea typeface="Segoe UI" pitchFamily="34" charset="0"/>
                <a:cs typeface="Segoe UI" pitchFamily="34" charset="0"/>
              </a:rPr>
              <a:t> </a:t>
            </a:r>
            <a:r>
              <a:rPr lang="en-US" sz="1836" spc="-51" dirty="0">
                <a:solidFill>
                  <a:schemeClr val="bg1"/>
                </a:solidFill>
                <a:latin typeface="Segoe UI" pitchFamily="34" charset="0"/>
                <a:ea typeface="Segoe UI" pitchFamily="34" charset="0"/>
                <a:cs typeface="Segoe UI" pitchFamily="34" charset="0"/>
              </a:rPr>
              <a:t>Templates</a:t>
            </a:r>
          </a:p>
        </p:txBody>
      </p:sp>
      <p:sp>
        <p:nvSpPr>
          <p:cNvPr id="7" name="Rectangle 6"/>
          <p:cNvSpPr/>
          <p:nvPr>
            <p:custDataLst>
              <p:tags r:id="rId3"/>
            </p:custDataLst>
          </p:nvPr>
        </p:nvSpPr>
        <p:spPr bwMode="auto">
          <a:xfrm>
            <a:off x="5466002" y="340188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Save default sort order for Customer Lookups</a:t>
            </a:r>
          </a:p>
        </p:txBody>
      </p:sp>
      <p:sp>
        <p:nvSpPr>
          <p:cNvPr id="11" name="Rectangle 10"/>
          <p:cNvSpPr/>
          <p:nvPr>
            <p:custDataLst>
              <p:tags r:id="rId4"/>
            </p:custDataLst>
          </p:nvPr>
        </p:nvSpPr>
        <p:spPr bwMode="auto">
          <a:xfrm>
            <a:off x="523205"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Rename User Defined fields for Customer Address</a:t>
            </a:r>
          </a:p>
        </p:txBody>
      </p:sp>
      <p:sp>
        <p:nvSpPr>
          <p:cNvPr id="15" name="Rectangle 14"/>
          <p:cNvSpPr/>
          <p:nvPr>
            <p:custDataLst>
              <p:tags r:id="rId5"/>
            </p:custDataLst>
          </p:nvPr>
        </p:nvSpPr>
        <p:spPr bwMode="auto">
          <a:xfrm>
            <a:off x="523206" y="172178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bg1"/>
                </a:solidFill>
                <a:latin typeface="Segoe UI" pitchFamily="34" charset="0"/>
                <a:ea typeface="Segoe UI" pitchFamily="34" charset="0"/>
                <a:cs typeface="Segoe UI" pitchFamily="34" charset="0"/>
              </a:rPr>
              <a:t>Receivables Management</a:t>
            </a:r>
            <a:endParaRPr lang="en-US" sz="3264" spc="-51" dirty="0">
              <a:solidFill>
                <a:schemeClr val="bg1"/>
              </a:solidFill>
              <a:latin typeface="Segoe UI" pitchFamily="34" charset="0"/>
              <a:ea typeface="Segoe UI" pitchFamily="34" charset="0"/>
              <a:cs typeface="Segoe UI" pitchFamily="34" charset="0"/>
            </a:endParaRPr>
          </a:p>
          <a:p>
            <a:pPr defTabSz="932290" fontAlgn="base">
              <a:spcBef>
                <a:spcPct val="0"/>
              </a:spcBef>
              <a:spcAft>
                <a:spcPct val="0"/>
              </a:spcAft>
            </a:pPr>
            <a:r>
              <a:rPr lang="en-US" sz="3264" spc="-51" dirty="0">
                <a:solidFill>
                  <a:schemeClr val="bg1"/>
                </a:solidFill>
                <a:latin typeface="Segoe UI" pitchFamily="34" charset="0"/>
                <a:ea typeface="Segoe UI" pitchFamily="34" charset="0"/>
                <a:cs typeface="Segoe UI" pitchFamily="34" charset="0"/>
              </a:rPr>
              <a:t>New Features</a:t>
            </a:r>
          </a:p>
        </p:txBody>
      </p:sp>
    </p:spTree>
    <p:extLst>
      <p:ext uri="{BB962C8B-B14F-4D97-AF65-F5344CB8AC3E}">
        <p14:creationId xmlns:p14="http://schemas.microsoft.com/office/powerpoint/2010/main" val="2546464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endParaRPr lang="en-US" dirty="0"/>
          </a:p>
        </p:txBody>
      </p:sp>
      <p:sp>
        <p:nvSpPr>
          <p:cNvPr id="4" name="Rectangle 3"/>
          <p:cNvSpPr/>
          <p:nvPr>
            <p:custDataLst>
              <p:tags r:id="rId2"/>
            </p:custDataLst>
          </p:nvPr>
        </p:nvSpPr>
        <p:spPr bwMode="auto">
          <a:xfrm>
            <a:off x="2170804"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Vendor’s Credit Card Invoice automatically voided when credit card payment voided</a:t>
            </a:r>
          </a:p>
        </p:txBody>
      </p:sp>
      <p:sp>
        <p:nvSpPr>
          <p:cNvPr id="5" name="Rectangle 4"/>
          <p:cNvSpPr/>
          <p:nvPr>
            <p:custDataLst>
              <p:tags r:id="rId3"/>
            </p:custDataLst>
          </p:nvPr>
        </p:nvSpPr>
        <p:spPr bwMode="auto">
          <a:xfrm>
            <a:off x="3818403"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Settlement Date added to EFT payment</a:t>
            </a:r>
          </a:p>
        </p:txBody>
      </p:sp>
      <p:sp>
        <p:nvSpPr>
          <p:cNvPr id="7" name="Rectangle 6"/>
          <p:cNvSpPr/>
          <p:nvPr>
            <p:custDataLst>
              <p:tags r:id="rId4"/>
            </p:custDataLst>
          </p:nvPr>
        </p:nvSpPr>
        <p:spPr bwMode="auto">
          <a:xfrm>
            <a:off x="5466001"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EFT Length and Delimitation Options</a:t>
            </a:r>
          </a:p>
        </p:txBody>
      </p:sp>
      <p:sp>
        <p:nvSpPr>
          <p:cNvPr id="8" name="Rectangle 7"/>
          <p:cNvSpPr/>
          <p:nvPr>
            <p:custDataLst>
              <p:tags r:id="rId5"/>
            </p:custDataLst>
          </p:nvPr>
        </p:nvSpPr>
        <p:spPr bwMode="auto">
          <a:xfrm>
            <a:off x="7113601"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Edit Remit to Address</a:t>
            </a:r>
          </a:p>
        </p:txBody>
      </p:sp>
      <p:sp>
        <p:nvSpPr>
          <p:cNvPr id="9" name="Rectangle 8"/>
          <p:cNvSpPr/>
          <p:nvPr>
            <p:custDataLst>
              <p:tags r:id="rId6"/>
            </p:custDataLst>
          </p:nvPr>
        </p:nvSpPr>
        <p:spPr bwMode="auto">
          <a:xfrm>
            <a:off x="8761201"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a:t>Save default sort order for Vendor Lookups</a:t>
            </a:r>
            <a:endParaRPr lang="en-US" sz="1836" dirty="0"/>
          </a:p>
        </p:txBody>
      </p:sp>
      <p:sp>
        <p:nvSpPr>
          <p:cNvPr id="11" name="Rectangle 10"/>
          <p:cNvSpPr/>
          <p:nvPr>
            <p:custDataLst>
              <p:tags r:id="rId7"/>
            </p:custDataLst>
          </p:nvPr>
        </p:nvSpPr>
        <p:spPr bwMode="auto">
          <a:xfrm>
            <a:off x="503237"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Void Check returns applied credit documents</a:t>
            </a:r>
            <a:r>
              <a:rPr lang="en-US" sz="1836" spc="-51" dirty="0" smtClean="0">
                <a:solidFill>
                  <a:schemeClr val="bg1"/>
                </a:solidFill>
                <a:latin typeface="Segoe UI" pitchFamily="34" charset="0"/>
                <a:ea typeface="Segoe UI" pitchFamily="34" charset="0"/>
                <a:cs typeface="Segoe UI" pitchFamily="34" charset="0"/>
              </a:rPr>
              <a:t>	</a:t>
            </a:r>
            <a:endParaRPr lang="en-US" sz="1836" spc="-51" dirty="0">
              <a:solidFill>
                <a:schemeClr val="bg1"/>
              </a:solidFill>
              <a:latin typeface="Segoe UI" pitchFamily="34" charset="0"/>
              <a:ea typeface="Segoe UI" pitchFamily="34" charset="0"/>
              <a:cs typeface="Segoe UI" pitchFamily="34" charset="0"/>
            </a:endParaRPr>
          </a:p>
        </p:txBody>
      </p:sp>
      <p:sp>
        <p:nvSpPr>
          <p:cNvPr id="15" name="Rectangle 14"/>
          <p:cNvSpPr/>
          <p:nvPr>
            <p:custDataLst>
              <p:tags r:id="rId8"/>
            </p:custDataLst>
          </p:nvPr>
        </p:nvSpPr>
        <p:spPr bwMode="auto">
          <a:xfrm>
            <a:off x="523206" y="220662"/>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bg1"/>
                </a:solidFill>
                <a:latin typeface="Segoe UI" pitchFamily="34" charset="0"/>
                <a:ea typeface="Segoe UI" pitchFamily="34" charset="0"/>
                <a:cs typeface="Segoe UI" pitchFamily="34" charset="0"/>
              </a:rPr>
              <a:t>Payables Management</a:t>
            </a:r>
            <a:br>
              <a:rPr lang="en-US" sz="3264" spc="-51" dirty="0" smtClean="0">
                <a:solidFill>
                  <a:schemeClr val="bg1"/>
                </a:solidFill>
                <a:latin typeface="Segoe UI" pitchFamily="34" charset="0"/>
                <a:ea typeface="Segoe UI" pitchFamily="34" charset="0"/>
                <a:cs typeface="Segoe UI" pitchFamily="34" charset="0"/>
              </a:rPr>
            </a:br>
            <a:r>
              <a:rPr lang="en-US" sz="3264" spc="-51" dirty="0" smtClean="0">
                <a:solidFill>
                  <a:schemeClr val="bg1"/>
                </a:solidFill>
                <a:latin typeface="Segoe UI" pitchFamily="34" charset="0"/>
                <a:ea typeface="Segoe UI" pitchFamily="34" charset="0"/>
                <a:cs typeface="Segoe UI" pitchFamily="34" charset="0"/>
              </a:rPr>
              <a:t>New Features</a:t>
            </a:r>
            <a:endParaRPr lang="en-US" sz="3264" spc="-51" dirty="0">
              <a:solidFill>
                <a:schemeClr val="bg1"/>
              </a:solidFill>
              <a:latin typeface="Segoe UI" pitchFamily="34" charset="0"/>
              <a:ea typeface="Segoe UI" pitchFamily="34" charset="0"/>
              <a:cs typeface="Segoe UI" pitchFamily="34" charset="0"/>
            </a:endParaRPr>
          </a:p>
        </p:txBody>
      </p:sp>
      <p:sp>
        <p:nvSpPr>
          <p:cNvPr id="10" name="Rectangle 9"/>
          <p:cNvSpPr/>
          <p:nvPr>
            <p:custDataLst>
              <p:tags r:id="rId9"/>
            </p:custDataLst>
          </p:nvPr>
        </p:nvSpPr>
        <p:spPr bwMode="auto">
          <a:xfrm>
            <a:off x="3788501"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Print1096 Form </a:t>
            </a:r>
          </a:p>
        </p:txBody>
      </p:sp>
      <p:sp>
        <p:nvSpPr>
          <p:cNvPr id="12" name="Rectangle 11"/>
          <p:cNvSpPr/>
          <p:nvPr>
            <p:custDataLst>
              <p:tags r:id="rId10"/>
            </p:custDataLst>
          </p:nvPr>
        </p:nvSpPr>
        <p:spPr bwMode="auto">
          <a:xfrm>
            <a:off x="5436100"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Email Indicators on Navigation Lists</a:t>
            </a:r>
          </a:p>
        </p:txBody>
      </p:sp>
      <p:sp>
        <p:nvSpPr>
          <p:cNvPr id="13" name="Rectangle 12"/>
          <p:cNvSpPr/>
          <p:nvPr>
            <p:custDataLst>
              <p:tags r:id="rId11"/>
            </p:custDataLst>
          </p:nvPr>
        </p:nvSpPr>
        <p:spPr bwMode="auto">
          <a:xfrm>
            <a:off x="7083699"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PM Reprint Checks and Remittance Forms</a:t>
            </a:r>
          </a:p>
        </p:txBody>
      </p:sp>
      <p:sp>
        <p:nvSpPr>
          <p:cNvPr id="14" name="Rectangle 13"/>
          <p:cNvSpPr/>
          <p:nvPr>
            <p:custDataLst>
              <p:tags r:id="rId12"/>
            </p:custDataLst>
          </p:nvPr>
        </p:nvSpPr>
        <p:spPr bwMode="auto">
          <a:xfrm>
            <a:off x="8731298"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endParaRPr lang="en-US" sz="1836" dirty="0"/>
          </a:p>
        </p:txBody>
      </p:sp>
      <p:sp>
        <p:nvSpPr>
          <p:cNvPr id="16" name="Rectangle 15"/>
          <p:cNvSpPr/>
          <p:nvPr>
            <p:custDataLst>
              <p:tags r:id="rId13"/>
            </p:custDataLst>
          </p:nvPr>
        </p:nvSpPr>
        <p:spPr bwMode="auto">
          <a:xfrm>
            <a:off x="493303"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Change non-1099 Vendor and transactions</a:t>
            </a:r>
          </a:p>
        </p:txBody>
      </p:sp>
      <p:sp>
        <p:nvSpPr>
          <p:cNvPr id="17" name="Rectangle 16"/>
          <p:cNvSpPr/>
          <p:nvPr>
            <p:custDataLst>
              <p:tags r:id="rId14"/>
            </p:custDataLst>
          </p:nvPr>
        </p:nvSpPr>
        <p:spPr bwMode="auto">
          <a:xfrm>
            <a:off x="2140902"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Edit 1099 Transactions</a:t>
            </a:r>
          </a:p>
        </p:txBody>
      </p:sp>
    </p:spTree>
    <p:extLst>
      <p:ext uri="{BB962C8B-B14F-4D97-AF65-F5344CB8AC3E}">
        <p14:creationId xmlns:p14="http://schemas.microsoft.com/office/powerpoint/2010/main" val="5780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What’s new in Microsoft Dynamics</a:t>
            </a:r>
            <a:r>
              <a:rPr lang="en-US" sz="4800" baseline="30000" dirty="0" smtClean="0"/>
              <a:t>®</a:t>
            </a:r>
            <a:r>
              <a:rPr lang="en-US" sz="4800" dirty="0" smtClean="0"/>
              <a:t> GP 2013: </a:t>
            </a:r>
            <a:r>
              <a:rPr lang="en-US" sz="4800" dirty="0" smtClean="0"/>
              <a:t>Distributions</a:t>
            </a:r>
            <a:endParaRPr lang="en-US" sz="4800"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2001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a:t>Microsoft Dynamics GP 2013</a:t>
            </a:r>
          </a:p>
        </p:txBody>
      </p:sp>
      <p:sp>
        <p:nvSpPr>
          <p:cNvPr id="4" name="Rectangle 3"/>
          <p:cNvSpPr/>
          <p:nvPr>
            <p:custDataLst>
              <p:tags r:id="rId2"/>
            </p:custDataLst>
          </p:nvPr>
        </p:nvSpPr>
        <p:spPr bwMode="auto">
          <a:xfrm>
            <a:off x="1922236" y="3805761"/>
            <a:ext cx="1554339" cy="22289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PO Tolerance</a:t>
            </a:r>
          </a:p>
        </p:txBody>
      </p:sp>
      <p:sp>
        <p:nvSpPr>
          <p:cNvPr id="5" name="Rectangle 4"/>
          <p:cNvSpPr/>
          <p:nvPr>
            <p:custDataLst>
              <p:tags r:id="rId3"/>
            </p:custDataLst>
          </p:nvPr>
        </p:nvSpPr>
        <p:spPr bwMode="auto">
          <a:xfrm>
            <a:off x="3569835" y="3805761"/>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Tracking Serial/Lot Numbers</a:t>
            </a:r>
          </a:p>
        </p:txBody>
      </p:sp>
      <p:sp>
        <p:nvSpPr>
          <p:cNvPr id="7" name="Rectangle 6"/>
          <p:cNvSpPr/>
          <p:nvPr>
            <p:custDataLst>
              <p:tags r:id="rId4"/>
            </p:custDataLst>
          </p:nvPr>
        </p:nvSpPr>
        <p:spPr bwMode="auto">
          <a:xfrm>
            <a:off x="5217434" y="3805761"/>
            <a:ext cx="1554339" cy="22289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a:t>Prevent Purchase Order Close</a:t>
            </a:r>
          </a:p>
        </p:txBody>
      </p:sp>
      <p:sp>
        <p:nvSpPr>
          <p:cNvPr id="11" name="Rectangle 10"/>
          <p:cNvSpPr/>
          <p:nvPr>
            <p:custDataLst>
              <p:tags r:id="rId5"/>
            </p:custDataLst>
          </p:nvPr>
        </p:nvSpPr>
        <p:spPr bwMode="auto">
          <a:xfrm>
            <a:off x="274637" y="3805761"/>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Prepayment on PO</a:t>
            </a:r>
          </a:p>
        </p:txBody>
      </p:sp>
      <p:sp>
        <p:nvSpPr>
          <p:cNvPr id="15" name="Rectangle 14"/>
          <p:cNvSpPr/>
          <p:nvPr>
            <p:custDataLst>
              <p:tags r:id="rId6"/>
            </p:custDataLst>
          </p:nvPr>
        </p:nvSpPr>
        <p:spPr bwMode="auto">
          <a:xfrm>
            <a:off x="274638" y="2125662"/>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a:solidFill>
                  <a:schemeClr val="tx1"/>
                </a:solidFill>
                <a:latin typeface="Segoe UI" pitchFamily="34" charset="0"/>
                <a:ea typeface="Segoe UI" pitchFamily="34" charset="0"/>
                <a:cs typeface="Segoe UI" pitchFamily="34" charset="0"/>
              </a:rPr>
              <a:t>Purchase Order Processing</a:t>
            </a:r>
          </a:p>
          <a:p>
            <a:pPr defTabSz="932290" fontAlgn="base">
              <a:spcBef>
                <a:spcPct val="0"/>
              </a:spcBef>
              <a:spcAft>
                <a:spcPct val="0"/>
              </a:spcAft>
            </a:pPr>
            <a:r>
              <a:rPr lang="en-US" sz="3264" spc="-51" dirty="0" smtClean="0">
                <a:solidFill>
                  <a:schemeClr val="tx1"/>
                </a:solidFill>
                <a:latin typeface="Segoe UI" pitchFamily="34" charset="0"/>
                <a:ea typeface="Segoe UI" pitchFamily="34" charset="0"/>
                <a:cs typeface="Segoe UI" pitchFamily="34" charset="0"/>
              </a:rPr>
              <a:t>new features</a:t>
            </a:r>
            <a:endParaRPr lang="en-US" sz="3264" spc="-51"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093997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a:t>Microsoft Dynamics GP 2013</a:t>
            </a:r>
          </a:p>
        </p:txBody>
      </p:sp>
      <p:sp>
        <p:nvSpPr>
          <p:cNvPr id="4" name="Rectangle 3"/>
          <p:cNvSpPr/>
          <p:nvPr>
            <p:custDataLst>
              <p:tags r:id="rId2"/>
            </p:custDataLst>
          </p:nvPr>
        </p:nvSpPr>
        <p:spPr bwMode="auto">
          <a:xfrm>
            <a:off x="1922236" y="3805762"/>
            <a:ext cx="1554339" cy="220610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Consolidating POs from drop-ship Sales Orders</a:t>
            </a:r>
          </a:p>
        </p:txBody>
      </p:sp>
      <p:sp>
        <p:nvSpPr>
          <p:cNvPr id="5" name="Rectangle 4"/>
          <p:cNvSpPr/>
          <p:nvPr>
            <p:custDataLst>
              <p:tags r:id="rId3"/>
            </p:custDataLst>
          </p:nvPr>
        </p:nvSpPr>
        <p:spPr bwMode="auto">
          <a:xfrm>
            <a:off x="3569835" y="3805762"/>
            <a:ext cx="1554339" cy="220610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Combined Invoice</a:t>
            </a:r>
          </a:p>
        </p:txBody>
      </p:sp>
      <p:sp>
        <p:nvSpPr>
          <p:cNvPr id="7" name="Rectangle 6"/>
          <p:cNvSpPr/>
          <p:nvPr>
            <p:custDataLst>
              <p:tags r:id="rId4"/>
            </p:custDataLst>
          </p:nvPr>
        </p:nvSpPr>
        <p:spPr bwMode="auto">
          <a:xfrm>
            <a:off x="5217434" y="3805762"/>
            <a:ext cx="1554339" cy="220610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a:t>Suggested Selling</a:t>
            </a:r>
          </a:p>
        </p:txBody>
      </p:sp>
      <p:sp>
        <p:nvSpPr>
          <p:cNvPr id="8" name="Rectangle 7"/>
          <p:cNvSpPr/>
          <p:nvPr>
            <p:custDataLst>
              <p:tags r:id="rId5"/>
            </p:custDataLst>
          </p:nvPr>
        </p:nvSpPr>
        <p:spPr bwMode="auto">
          <a:xfrm>
            <a:off x="6865033" y="3805762"/>
            <a:ext cx="1554339" cy="220610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a:solidFill>
                  <a:schemeClr val="tx1"/>
                </a:solidFill>
              </a:rPr>
              <a:t>New Word Templates</a:t>
            </a:r>
          </a:p>
        </p:txBody>
      </p:sp>
      <p:sp>
        <p:nvSpPr>
          <p:cNvPr id="11" name="Rectangle 10"/>
          <p:cNvSpPr/>
          <p:nvPr>
            <p:custDataLst>
              <p:tags r:id="rId6"/>
            </p:custDataLst>
          </p:nvPr>
        </p:nvSpPr>
        <p:spPr bwMode="auto">
          <a:xfrm>
            <a:off x="274637" y="3805762"/>
            <a:ext cx="1554339" cy="220610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Ship-to Address with a different company name</a:t>
            </a:r>
          </a:p>
        </p:txBody>
      </p:sp>
      <p:sp>
        <p:nvSpPr>
          <p:cNvPr id="15" name="Rectangle 14"/>
          <p:cNvSpPr/>
          <p:nvPr>
            <p:custDataLst>
              <p:tags r:id="rId7"/>
            </p:custDataLst>
          </p:nvPr>
        </p:nvSpPr>
        <p:spPr bwMode="auto">
          <a:xfrm>
            <a:off x="274638" y="212566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a:solidFill>
                  <a:schemeClr val="tx1"/>
                </a:solidFill>
                <a:latin typeface="Segoe UI" pitchFamily="34" charset="0"/>
                <a:ea typeface="Segoe UI" pitchFamily="34" charset="0"/>
                <a:cs typeface="Segoe UI" pitchFamily="34" charset="0"/>
              </a:rPr>
              <a:t>Sales Order Processing</a:t>
            </a:r>
          </a:p>
          <a:p>
            <a:pPr defTabSz="932290" fontAlgn="base">
              <a:spcBef>
                <a:spcPct val="0"/>
              </a:spcBef>
              <a:spcAft>
                <a:spcPct val="0"/>
              </a:spcAft>
            </a:pPr>
            <a:r>
              <a:rPr lang="en-US" sz="3264" spc="-51" dirty="0" smtClean="0">
                <a:solidFill>
                  <a:schemeClr val="tx1"/>
                </a:solidFill>
                <a:latin typeface="Segoe UI" pitchFamily="34" charset="0"/>
                <a:ea typeface="Segoe UI" pitchFamily="34" charset="0"/>
                <a:cs typeface="Segoe UI" pitchFamily="34" charset="0"/>
              </a:rPr>
              <a:t>new features</a:t>
            </a:r>
            <a:endParaRPr lang="en-US" sz="3264" spc="-51"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001904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Microsoft Dynamics GP 2013</a:t>
            </a:r>
            <a:endParaRPr lang="en-US" dirty="0"/>
          </a:p>
        </p:txBody>
      </p:sp>
      <p:sp>
        <p:nvSpPr>
          <p:cNvPr id="4" name="Rectangle 3"/>
          <p:cNvSpPr/>
          <p:nvPr>
            <p:custDataLst>
              <p:tags r:id="rId2"/>
            </p:custDataLst>
          </p:nvPr>
        </p:nvSpPr>
        <p:spPr bwMode="auto">
          <a:xfrm>
            <a:off x="5197298" y="380206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Reason Codes</a:t>
            </a:r>
          </a:p>
        </p:txBody>
      </p:sp>
      <p:sp>
        <p:nvSpPr>
          <p:cNvPr id="5" name="Rectangle 4"/>
          <p:cNvSpPr/>
          <p:nvPr>
            <p:custDataLst>
              <p:tags r:id="rId3"/>
            </p:custDataLst>
          </p:nvPr>
        </p:nvSpPr>
        <p:spPr bwMode="auto">
          <a:xfrm>
            <a:off x="3569835"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Bin Transfer History</a:t>
            </a:r>
          </a:p>
        </p:txBody>
      </p:sp>
      <p:sp>
        <p:nvSpPr>
          <p:cNvPr id="8" name="Rectangle 7"/>
          <p:cNvSpPr/>
          <p:nvPr>
            <p:custDataLst>
              <p:tags r:id="rId4"/>
            </p:custDataLst>
          </p:nvPr>
        </p:nvSpPr>
        <p:spPr bwMode="auto">
          <a:xfrm>
            <a:off x="6827837"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spc="-51" dirty="0">
                <a:solidFill>
                  <a:schemeClr val="tx1"/>
                </a:solidFill>
                <a:latin typeface="Segoe UI" pitchFamily="34" charset="0"/>
                <a:ea typeface="Segoe UI" pitchFamily="34" charset="0"/>
                <a:cs typeface="Segoe UI" pitchFamily="34" charset="0"/>
              </a:rPr>
              <a:t>Multi-select Serial Numbers</a:t>
            </a:r>
          </a:p>
        </p:txBody>
      </p:sp>
      <p:sp>
        <p:nvSpPr>
          <p:cNvPr id="9" name="Rectangle 8"/>
          <p:cNvSpPr/>
          <p:nvPr>
            <p:custDataLst>
              <p:tags r:id="rId5"/>
            </p:custDataLst>
          </p:nvPr>
        </p:nvSpPr>
        <p:spPr bwMode="auto">
          <a:xfrm>
            <a:off x="1922236" y="3811658"/>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smtClean="0"/>
              <a:t>Inactivate </a:t>
            </a:r>
            <a:r>
              <a:rPr lang="en-US" sz="1836" dirty="0"/>
              <a:t>Sites</a:t>
            </a:r>
          </a:p>
        </p:txBody>
      </p:sp>
      <p:sp>
        <p:nvSpPr>
          <p:cNvPr id="11" name="Rectangle 10"/>
          <p:cNvSpPr/>
          <p:nvPr>
            <p:custDataLst>
              <p:tags r:id="rId6"/>
            </p:custDataLst>
          </p:nvPr>
        </p:nvSpPr>
        <p:spPr bwMode="auto">
          <a:xfrm>
            <a:off x="274637"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tx1"/>
                </a:solidFill>
                <a:latin typeface="Segoe UI" pitchFamily="34" charset="0"/>
                <a:ea typeface="Segoe UI" pitchFamily="34" charset="0"/>
                <a:cs typeface="Segoe UI" pitchFamily="34" charset="0"/>
              </a:rPr>
              <a:t>Inactivate </a:t>
            </a:r>
            <a:r>
              <a:rPr lang="en-US" sz="1836" spc="-51" dirty="0">
                <a:solidFill>
                  <a:schemeClr val="tx1"/>
                </a:solidFill>
                <a:latin typeface="Segoe UI" pitchFamily="34" charset="0"/>
                <a:ea typeface="Segoe UI" pitchFamily="34" charset="0"/>
                <a:cs typeface="Segoe UI" pitchFamily="34" charset="0"/>
              </a:rPr>
              <a:t>Items</a:t>
            </a:r>
          </a:p>
        </p:txBody>
      </p:sp>
      <p:sp>
        <p:nvSpPr>
          <p:cNvPr id="15" name="Rectangle 14"/>
          <p:cNvSpPr/>
          <p:nvPr>
            <p:custDataLst>
              <p:tags r:id="rId7"/>
            </p:custDataLst>
          </p:nvPr>
        </p:nvSpPr>
        <p:spPr bwMode="auto">
          <a:xfrm>
            <a:off x="274638" y="212566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a:solidFill>
                  <a:schemeClr val="tx1"/>
                </a:solidFill>
                <a:latin typeface="Segoe UI" pitchFamily="34" charset="0"/>
                <a:ea typeface="Segoe UI" pitchFamily="34" charset="0"/>
                <a:cs typeface="Segoe UI" pitchFamily="34" charset="0"/>
              </a:rPr>
              <a:t>Inventory Control </a:t>
            </a:r>
          </a:p>
          <a:p>
            <a:pPr defTabSz="932290" fontAlgn="base">
              <a:spcBef>
                <a:spcPct val="0"/>
              </a:spcBef>
              <a:spcAft>
                <a:spcPct val="0"/>
              </a:spcAft>
            </a:pPr>
            <a:r>
              <a:rPr lang="en-US" sz="3264" spc="-51" dirty="0" smtClean="0">
                <a:solidFill>
                  <a:schemeClr val="tx1"/>
                </a:solidFill>
                <a:latin typeface="Segoe UI" pitchFamily="34" charset="0"/>
                <a:ea typeface="Segoe UI" pitchFamily="34" charset="0"/>
                <a:cs typeface="Segoe UI" pitchFamily="34" charset="0"/>
              </a:rPr>
              <a:t>new features</a:t>
            </a:r>
            <a:endParaRPr lang="en-US" sz="3264" spc="-51"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51346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What’s new in Microsoft Dynamics</a:t>
            </a:r>
            <a:r>
              <a:rPr lang="en-US" sz="4800" baseline="30000" dirty="0" smtClean="0"/>
              <a:t>®</a:t>
            </a:r>
            <a:r>
              <a:rPr lang="en-US" sz="4800" dirty="0" smtClean="0"/>
              <a:t> GP 2013: </a:t>
            </a:r>
            <a:r>
              <a:rPr lang="en-US" sz="4800" dirty="0" smtClean="0"/>
              <a:t>HR and Payroll</a:t>
            </a:r>
            <a:endParaRPr lang="en-US" sz="4800"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87576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Microsoft Dynamics GP 2013</a:t>
            </a:r>
            <a:endParaRPr lang="en-US" dirty="0"/>
          </a:p>
        </p:txBody>
      </p:sp>
      <p:sp>
        <p:nvSpPr>
          <p:cNvPr id="4" name="Rectangle 3"/>
          <p:cNvSpPr/>
          <p:nvPr>
            <p:custDataLst>
              <p:tags r:id="rId2"/>
            </p:custDataLst>
          </p:nvPr>
        </p:nvSpPr>
        <p:spPr bwMode="auto">
          <a:xfrm>
            <a:off x="5197298" y="380206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Duplicate Checks</a:t>
            </a:r>
            <a:endParaRPr lang="en-US" sz="1836" spc="-51" dirty="0">
              <a:solidFill>
                <a:schemeClr val="bg1"/>
              </a:solidFill>
              <a:latin typeface="Segoe UI" pitchFamily="34" charset="0"/>
              <a:ea typeface="Segoe UI" pitchFamily="34" charset="0"/>
              <a:cs typeface="Segoe UI" pitchFamily="34" charset="0"/>
            </a:endParaRPr>
          </a:p>
        </p:txBody>
      </p:sp>
      <p:sp>
        <p:nvSpPr>
          <p:cNvPr id="5" name="Rectangle 4"/>
          <p:cNvSpPr/>
          <p:nvPr>
            <p:custDataLst>
              <p:tags r:id="rId3"/>
            </p:custDataLst>
          </p:nvPr>
        </p:nvSpPr>
        <p:spPr bwMode="auto">
          <a:xfrm>
            <a:off x="3569835"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tx1"/>
                </a:solidFill>
                <a:latin typeface="Segoe UI" pitchFamily="34" charset="0"/>
                <a:ea typeface="Segoe UI" pitchFamily="34" charset="0"/>
                <a:cs typeface="Segoe UI" pitchFamily="34" charset="0"/>
              </a:rPr>
              <a:t>Disable Alignment Printing</a:t>
            </a:r>
            <a:endParaRPr lang="en-US" sz="1836" spc="-51" dirty="0">
              <a:solidFill>
                <a:schemeClr val="tx1"/>
              </a:solidFill>
              <a:latin typeface="Segoe UI" pitchFamily="34" charset="0"/>
              <a:ea typeface="Segoe UI" pitchFamily="34" charset="0"/>
              <a:cs typeface="Segoe UI" pitchFamily="34" charset="0"/>
            </a:endParaRPr>
          </a:p>
        </p:txBody>
      </p:sp>
      <p:sp>
        <p:nvSpPr>
          <p:cNvPr id="8" name="Rectangle 7"/>
          <p:cNvSpPr/>
          <p:nvPr>
            <p:custDataLst>
              <p:tags r:id="rId4"/>
            </p:custDataLst>
          </p:nvPr>
        </p:nvSpPr>
        <p:spPr bwMode="auto">
          <a:xfrm>
            <a:off x="6827837"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smtClean="0">
                <a:solidFill>
                  <a:schemeClr val="tx1"/>
                </a:solidFill>
              </a:rPr>
              <a:t>FICA TSA Deductions</a:t>
            </a:r>
            <a:endParaRPr lang="en-US" sz="1836" dirty="0">
              <a:solidFill>
                <a:schemeClr val="tx1"/>
              </a:solidFill>
            </a:endParaRPr>
          </a:p>
        </p:txBody>
      </p:sp>
      <p:sp>
        <p:nvSpPr>
          <p:cNvPr id="9" name="Rectangle 8"/>
          <p:cNvSpPr/>
          <p:nvPr>
            <p:custDataLst>
              <p:tags r:id="rId5"/>
            </p:custDataLst>
          </p:nvPr>
        </p:nvSpPr>
        <p:spPr bwMode="auto">
          <a:xfrm>
            <a:off x="1922236" y="3811658"/>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marL="0" lvl="1" defTabSz="932290" fontAlgn="base">
              <a:spcBef>
                <a:spcPct val="0"/>
              </a:spcBef>
              <a:spcAft>
                <a:spcPct val="0"/>
              </a:spcAft>
            </a:pPr>
            <a:r>
              <a:rPr lang="en-US" sz="1836" dirty="0" smtClean="0"/>
              <a:t>Build Exception Report</a:t>
            </a:r>
            <a:endParaRPr lang="en-US" sz="1836" dirty="0"/>
          </a:p>
        </p:txBody>
      </p:sp>
      <p:sp>
        <p:nvSpPr>
          <p:cNvPr id="11" name="Rectangle 10"/>
          <p:cNvSpPr/>
          <p:nvPr>
            <p:custDataLst>
              <p:tags r:id="rId6"/>
            </p:custDataLst>
          </p:nvPr>
        </p:nvSpPr>
        <p:spPr bwMode="auto">
          <a:xfrm>
            <a:off x="274637" y="380576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tx1"/>
                </a:solidFill>
                <a:latin typeface="Segoe UI" pitchFamily="34" charset="0"/>
                <a:ea typeface="Segoe UI" pitchFamily="34" charset="0"/>
                <a:cs typeface="Segoe UI" pitchFamily="34" charset="0"/>
              </a:rPr>
              <a:t>Code Modifier</a:t>
            </a:r>
            <a:endParaRPr lang="en-US" sz="1836" spc="-51" dirty="0">
              <a:solidFill>
                <a:schemeClr val="tx1"/>
              </a:solidFill>
              <a:latin typeface="Segoe UI" pitchFamily="34" charset="0"/>
              <a:ea typeface="Segoe UI" pitchFamily="34" charset="0"/>
              <a:cs typeface="Segoe UI" pitchFamily="34" charset="0"/>
            </a:endParaRPr>
          </a:p>
        </p:txBody>
      </p:sp>
      <p:sp>
        <p:nvSpPr>
          <p:cNvPr id="15" name="Rectangle 14"/>
          <p:cNvSpPr/>
          <p:nvPr>
            <p:custDataLst>
              <p:tags r:id="rId7"/>
            </p:custDataLst>
          </p:nvPr>
        </p:nvSpPr>
        <p:spPr bwMode="auto">
          <a:xfrm>
            <a:off x="274638" y="212566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tx1"/>
                </a:solidFill>
                <a:latin typeface="Segoe UI" pitchFamily="34" charset="0"/>
                <a:ea typeface="Segoe UI" pitchFamily="34" charset="0"/>
                <a:cs typeface="Segoe UI" pitchFamily="34" charset="0"/>
              </a:rPr>
              <a:t>HR and Payroll</a:t>
            </a:r>
            <a:endParaRPr lang="en-US" sz="3264" spc="-51"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45583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BC01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050" y="1211287"/>
            <a:ext cx="11887200" cy="1831975"/>
          </a:xfrm>
        </p:spPr>
        <p:txBody>
          <a:bodyPr/>
          <a:lstStyle/>
          <a:p>
            <a:r>
              <a:rPr lang="en-US" dirty="0" smtClean="0"/>
              <a:t>Questions?</a:t>
            </a:r>
            <a:endParaRPr lang="en-US" dirty="0"/>
          </a:p>
        </p:txBody>
      </p:sp>
    </p:spTree>
    <p:extLst>
      <p:ext uri="{BB962C8B-B14F-4D97-AF65-F5344CB8AC3E}">
        <p14:creationId xmlns:p14="http://schemas.microsoft.com/office/powerpoint/2010/main" val="360557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stretch>
            <a:fillRect/>
          </a:stretch>
        </p:blipFill>
        <p:spPr bwMode="invGray">
          <a:xfrm>
            <a:off x="457375" y="3146711"/>
            <a:ext cx="3292125" cy="701101"/>
          </a:xfrm>
          <a:prstGeom prst="rect">
            <a:avLst/>
          </a:prstGeom>
        </p:spPr>
      </p:pic>
    </p:spTree>
    <p:extLst>
      <p:ext uri="{BB962C8B-B14F-4D97-AF65-F5344CB8AC3E}">
        <p14:creationId xmlns:p14="http://schemas.microsoft.com/office/powerpoint/2010/main" val="3392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Manager</a:t>
            </a:r>
            <a:endParaRPr lang="en-US"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29767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endParaRPr lang="en-US" dirty="0"/>
          </a:p>
        </p:txBody>
      </p:sp>
      <p:sp>
        <p:nvSpPr>
          <p:cNvPr id="5" name="Rectangle 4"/>
          <p:cNvSpPr/>
          <p:nvPr>
            <p:custDataLst>
              <p:tags r:id="rId2"/>
            </p:custDataLst>
          </p:nvPr>
        </p:nvSpPr>
        <p:spPr bwMode="auto">
          <a:xfrm>
            <a:off x="2159501"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Default Sort on Lookups</a:t>
            </a:r>
            <a:endParaRPr lang="en-US" sz="1836" spc="-51" dirty="0">
              <a:solidFill>
                <a:schemeClr val="bg1"/>
              </a:solidFill>
              <a:latin typeface="Segoe UI" pitchFamily="34" charset="0"/>
              <a:ea typeface="Segoe UI" pitchFamily="34" charset="0"/>
              <a:cs typeface="Segoe UI" pitchFamily="34" charset="0"/>
            </a:endParaRPr>
          </a:p>
        </p:txBody>
      </p:sp>
      <p:sp>
        <p:nvSpPr>
          <p:cNvPr id="7" name="Rectangle 6"/>
          <p:cNvSpPr/>
          <p:nvPr>
            <p:custDataLst>
              <p:tags r:id="rId3"/>
            </p:custDataLst>
          </p:nvPr>
        </p:nvSpPr>
        <p:spPr bwMode="auto">
          <a:xfrm>
            <a:off x="3807100" y="340188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smtClean="0"/>
              <a:t>Web Client</a:t>
            </a:r>
            <a:endParaRPr lang="en-US" sz="1836" dirty="0"/>
          </a:p>
        </p:txBody>
      </p:sp>
      <p:sp>
        <p:nvSpPr>
          <p:cNvPr id="8" name="Rectangle 7"/>
          <p:cNvSpPr/>
          <p:nvPr>
            <p:custDataLst>
              <p:tags r:id="rId4"/>
            </p:custDataLst>
          </p:nvPr>
        </p:nvSpPr>
        <p:spPr bwMode="auto">
          <a:xfrm>
            <a:off x="5454699"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smtClean="0"/>
              <a:t>Print SQL Reports from Maintenance Windows</a:t>
            </a:r>
            <a:endParaRPr lang="en-US" sz="1836" dirty="0"/>
          </a:p>
        </p:txBody>
      </p:sp>
      <p:sp>
        <p:nvSpPr>
          <p:cNvPr id="9" name="Rectangle 8"/>
          <p:cNvSpPr/>
          <p:nvPr>
            <p:custDataLst>
              <p:tags r:id="rId5"/>
            </p:custDataLst>
          </p:nvPr>
        </p:nvSpPr>
        <p:spPr bwMode="auto">
          <a:xfrm>
            <a:off x="511902" y="3407778"/>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smtClean="0"/>
              <a:t>Area Page Changes</a:t>
            </a:r>
            <a:endParaRPr lang="en-US" sz="1836" dirty="0"/>
          </a:p>
        </p:txBody>
      </p:sp>
      <p:sp>
        <p:nvSpPr>
          <p:cNvPr id="15" name="Rectangle 14"/>
          <p:cNvSpPr/>
          <p:nvPr>
            <p:custDataLst>
              <p:tags r:id="rId6"/>
            </p:custDataLst>
          </p:nvPr>
        </p:nvSpPr>
        <p:spPr bwMode="auto">
          <a:xfrm>
            <a:off x="523206" y="172178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bg1"/>
                </a:solidFill>
                <a:latin typeface="Segoe UI" pitchFamily="34" charset="0"/>
                <a:ea typeface="Segoe UI" pitchFamily="34" charset="0"/>
                <a:cs typeface="Segoe UI" pitchFamily="34" charset="0"/>
              </a:rPr>
              <a:t>System Manager</a:t>
            </a:r>
            <a:r>
              <a:rPr lang="en-US" sz="3264" spc="-51" dirty="0" smtClean="0">
                <a:solidFill>
                  <a:schemeClr val="bg1"/>
                </a:solidFill>
                <a:latin typeface="Segoe UI" pitchFamily="34" charset="0"/>
                <a:ea typeface="Segoe UI" pitchFamily="34" charset="0"/>
                <a:cs typeface="Segoe UI" pitchFamily="34" charset="0"/>
              </a:rPr>
              <a:t/>
            </a:r>
            <a:br>
              <a:rPr lang="en-US" sz="3264" spc="-51" dirty="0" smtClean="0">
                <a:solidFill>
                  <a:schemeClr val="bg1"/>
                </a:solidFill>
                <a:latin typeface="Segoe UI" pitchFamily="34" charset="0"/>
                <a:ea typeface="Segoe UI" pitchFamily="34" charset="0"/>
                <a:cs typeface="Segoe UI" pitchFamily="34" charset="0"/>
              </a:rPr>
            </a:br>
            <a:r>
              <a:rPr lang="en-US" sz="3264" spc="-51" dirty="0" smtClean="0">
                <a:solidFill>
                  <a:schemeClr val="bg1"/>
                </a:solidFill>
                <a:latin typeface="Segoe UI" pitchFamily="34" charset="0"/>
                <a:ea typeface="Segoe UI" pitchFamily="34" charset="0"/>
                <a:cs typeface="Segoe UI" pitchFamily="34" charset="0"/>
              </a:rPr>
              <a:t>New Features</a:t>
            </a:r>
          </a:p>
        </p:txBody>
      </p:sp>
    </p:spTree>
    <p:extLst>
      <p:ext uri="{BB962C8B-B14F-4D97-AF65-F5344CB8AC3E}">
        <p14:creationId xmlns:p14="http://schemas.microsoft.com/office/powerpoint/2010/main" val="15629425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37" y="449262"/>
            <a:ext cx="8839200" cy="556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7784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 y="373062"/>
            <a:ext cx="10591800" cy="565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493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449263"/>
            <a:ext cx="9601199" cy="595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5600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What’s new in Microsoft Dynamics</a:t>
            </a:r>
            <a:r>
              <a:rPr lang="en-US" sz="4800" baseline="30000" dirty="0" smtClean="0"/>
              <a:t>®</a:t>
            </a:r>
            <a:r>
              <a:rPr lang="en-US" sz="4800" dirty="0" smtClean="0"/>
              <a:t> GP 2013</a:t>
            </a:r>
            <a:r>
              <a:rPr lang="en-US" sz="4800" smtClean="0"/>
              <a:t>: Financials</a:t>
            </a:r>
            <a:endParaRPr lang="en-US" sz="4800"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971274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endParaRPr lang="en-US" dirty="0"/>
          </a:p>
        </p:txBody>
      </p:sp>
      <p:sp>
        <p:nvSpPr>
          <p:cNvPr id="5" name="Rectangle 4"/>
          <p:cNvSpPr/>
          <p:nvPr>
            <p:custDataLst>
              <p:tags r:id="rId2"/>
            </p:custDataLst>
          </p:nvPr>
        </p:nvSpPr>
        <p:spPr bwMode="auto">
          <a:xfrm>
            <a:off x="2159501"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Clear Unit Account Balances at Year-End</a:t>
            </a:r>
            <a:endParaRPr lang="en-US" sz="1836" spc="-51" dirty="0">
              <a:solidFill>
                <a:schemeClr val="bg1"/>
              </a:solidFill>
              <a:latin typeface="Segoe UI" pitchFamily="34" charset="0"/>
              <a:ea typeface="Segoe UI" pitchFamily="34" charset="0"/>
              <a:cs typeface="Segoe UI" pitchFamily="34" charset="0"/>
            </a:endParaRPr>
          </a:p>
        </p:txBody>
      </p:sp>
      <p:sp>
        <p:nvSpPr>
          <p:cNvPr id="7" name="Rectangle 6"/>
          <p:cNvSpPr/>
          <p:nvPr>
            <p:custDataLst>
              <p:tags r:id="rId3"/>
            </p:custDataLst>
          </p:nvPr>
        </p:nvSpPr>
        <p:spPr bwMode="auto">
          <a:xfrm>
            <a:off x="3807100" y="3401882"/>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Reconcile </a:t>
            </a:r>
            <a:r>
              <a:rPr lang="en-US" sz="1836" dirty="0" smtClean="0"/>
              <a:t>Options</a:t>
            </a:r>
            <a:endParaRPr lang="en-US" sz="1836" dirty="0"/>
          </a:p>
        </p:txBody>
      </p:sp>
      <p:sp>
        <p:nvSpPr>
          <p:cNvPr id="8" name="Rectangle 7"/>
          <p:cNvSpPr/>
          <p:nvPr>
            <p:custDataLst>
              <p:tags r:id="rId4"/>
            </p:custDataLst>
          </p:nvPr>
        </p:nvSpPr>
        <p:spPr bwMode="auto">
          <a:xfrm>
            <a:off x="5454699" y="3401882"/>
            <a:ext cx="1554339" cy="22289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smtClean="0"/>
              <a:t>Batch Approval Fields</a:t>
            </a:r>
            <a:endParaRPr lang="en-US" sz="1836" dirty="0"/>
          </a:p>
        </p:txBody>
      </p:sp>
      <p:sp>
        <p:nvSpPr>
          <p:cNvPr id="9" name="Rectangle 8"/>
          <p:cNvSpPr/>
          <p:nvPr>
            <p:custDataLst>
              <p:tags r:id="rId5"/>
            </p:custDataLst>
          </p:nvPr>
        </p:nvSpPr>
        <p:spPr bwMode="auto">
          <a:xfrm>
            <a:off x="511902" y="3407778"/>
            <a:ext cx="1554339" cy="22289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smtClean="0"/>
              <a:t>Historical Journal Entry Inquiry</a:t>
            </a:r>
            <a:endParaRPr lang="en-US" sz="1836" dirty="0"/>
          </a:p>
        </p:txBody>
      </p:sp>
      <p:sp>
        <p:nvSpPr>
          <p:cNvPr id="15" name="Rectangle 14"/>
          <p:cNvSpPr/>
          <p:nvPr>
            <p:custDataLst>
              <p:tags r:id="rId6"/>
            </p:custDataLst>
          </p:nvPr>
        </p:nvSpPr>
        <p:spPr bwMode="auto">
          <a:xfrm>
            <a:off x="523206" y="1721783"/>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bg1"/>
                </a:solidFill>
                <a:latin typeface="Segoe UI" pitchFamily="34" charset="0"/>
                <a:ea typeface="Segoe UI" pitchFamily="34" charset="0"/>
                <a:cs typeface="Segoe UI" pitchFamily="34" charset="0"/>
              </a:rPr>
              <a:t>General Ledger </a:t>
            </a:r>
            <a:br>
              <a:rPr lang="en-US" sz="3264" spc="-51" dirty="0" smtClean="0">
                <a:solidFill>
                  <a:schemeClr val="bg1"/>
                </a:solidFill>
                <a:latin typeface="Segoe UI" pitchFamily="34" charset="0"/>
                <a:ea typeface="Segoe UI" pitchFamily="34" charset="0"/>
                <a:cs typeface="Segoe UI" pitchFamily="34" charset="0"/>
              </a:rPr>
            </a:br>
            <a:r>
              <a:rPr lang="en-US" sz="3264" spc="-51" dirty="0" smtClean="0">
                <a:solidFill>
                  <a:schemeClr val="bg1"/>
                </a:solidFill>
                <a:latin typeface="Segoe UI" pitchFamily="34" charset="0"/>
                <a:ea typeface="Segoe UI" pitchFamily="34" charset="0"/>
                <a:cs typeface="Segoe UI" pitchFamily="34" charset="0"/>
              </a:rPr>
              <a:t>New Features</a:t>
            </a:r>
          </a:p>
        </p:txBody>
      </p:sp>
    </p:spTree>
    <p:extLst>
      <p:ext uri="{BB962C8B-B14F-4D97-AF65-F5344CB8AC3E}">
        <p14:creationId xmlns:p14="http://schemas.microsoft.com/office/powerpoint/2010/main" val="34409030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endParaRPr lang="en-US" dirty="0"/>
          </a:p>
        </p:txBody>
      </p:sp>
      <p:sp>
        <p:nvSpPr>
          <p:cNvPr id="4" name="Rectangle 3"/>
          <p:cNvSpPr/>
          <p:nvPr>
            <p:custDataLst>
              <p:tags r:id="rId2"/>
            </p:custDataLst>
          </p:nvPr>
        </p:nvSpPr>
        <p:spPr bwMode="auto">
          <a:xfrm>
            <a:off x="2170804"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Reset History in Detail</a:t>
            </a:r>
            <a:endParaRPr lang="en-US" sz="1836" spc="-51" dirty="0">
              <a:solidFill>
                <a:schemeClr val="bg1"/>
              </a:solidFill>
              <a:latin typeface="Segoe UI" pitchFamily="34" charset="0"/>
              <a:ea typeface="Segoe UI" pitchFamily="34" charset="0"/>
              <a:cs typeface="Segoe UI" pitchFamily="34" charset="0"/>
            </a:endParaRPr>
          </a:p>
        </p:txBody>
      </p:sp>
      <p:sp>
        <p:nvSpPr>
          <p:cNvPr id="5" name="Rectangle 4"/>
          <p:cNvSpPr/>
          <p:nvPr>
            <p:custDataLst>
              <p:tags r:id="rId3"/>
            </p:custDataLst>
          </p:nvPr>
        </p:nvSpPr>
        <p:spPr bwMode="auto">
          <a:xfrm>
            <a:off x="3818403"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Restrict Displaying Reset Transactions</a:t>
            </a:r>
          </a:p>
        </p:txBody>
      </p:sp>
      <p:sp>
        <p:nvSpPr>
          <p:cNvPr id="7" name="Rectangle 6"/>
          <p:cNvSpPr/>
          <p:nvPr>
            <p:custDataLst>
              <p:tags r:id="rId4"/>
            </p:custDataLst>
          </p:nvPr>
        </p:nvSpPr>
        <p:spPr bwMode="auto">
          <a:xfrm>
            <a:off x="5466002"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Lock Fixed Assets Year</a:t>
            </a:r>
          </a:p>
        </p:txBody>
      </p:sp>
      <p:sp>
        <p:nvSpPr>
          <p:cNvPr id="8" name="Rectangle 7"/>
          <p:cNvSpPr/>
          <p:nvPr>
            <p:custDataLst>
              <p:tags r:id="rId5"/>
            </p:custDataLst>
          </p:nvPr>
        </p:nvSpPr>
        <p:spPr bwMode="auto">
          <a:xfrm>
            <a:off x="7113601"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Process Progress Bars</a:t>
            </a:r>
          </a:p>
        </p:txBody>
      </p:sp>
      <p:sp>
        <p:nvSpPr>
          <p:cNvPr id="9" name="Rectangle 8"/>
          <p:cNvSpPr/>
          <p:nvPr>
            <p:custDataLst>
              <p:tags r:id="rId6"/>
            </p:custDataLst>
          </p:nvPr>
        </p:nvSpPr>
        <p:spPr bwMode="auto">
          <a:xfrm>
            <a:off x="8761201" y="187788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Analytical Accounting Integration with Fixed </a:t>
            </a:r>
            <a:r>
              <a:rPr lang="en-US" sz="1836" dirty="0" smtClean="0"/>
              <a:t>Assets</a:t>
            </a:r>
            <a:endParaRPr lang="en-US" sz="1836" dirty="0"/>
          </a:p>
        </p:txBody>
      </p:sp>
      <p:sp>
        <p:nvSpPr>
          <p:cNvPr id="11" name="Rectangle 10"/>
          <p:cNvSpPr/>
          <p:nvPr>
            <p:custDataLst>
              <p:tags r:id="rId7"/>
            </p:custDataLst>
          </p:nvPr>
        </p:nvSpPr>
        <p:spPr bwMode="auto">
          <a:xfrm>
            <a:off x="503237" y="187788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smtClean="0">
                <a:solidFill>
                  <a:schemeClr val="bg1"/>
                </a:solidFill>
                <a:latin typeface="Segoe UI" pitchFamily="34" charset="0"/>
                <a:ea typeface="Segoe UI" pitchFamily="34" charset="0"/>
                <a:cs typeface="Segoe UI" pitchFamily="34" charset="0"/>
              </a:rPr>
              <a:t>Historical Depreciation Reports	</a:t>
            </a:r>
            <a:endParaRPr lang="en-US" sz="1836" spc="-51" dirty="0">
              <a:solidFill>
                <a:schemeClr val="bg1"/>
              </a:solidFill>
              <a:latin typeface="Segoe UI" pitchFamily="34" charset="0"/>
              <a:ea typeface="Segoe UI" pitchFamily="34" charset="0"/>
              <a:cs typeface="Segoe UI" pitchFamily="34" charset="0"/>
            </a:endParaRPr>
          </a:p>
        </p:txBody>
      </p:sp>
      <p:sp>
        <p:nvSpPr>
          <p:cNvPr id="15" name="Rectangle 14"/>
          <p:cNvSpPr/>
          <p:nvPr>
            <p:custDataLst>
              <p:tags r:id="rId8"/>
            </p:custDataLst>
          </p:nvPr>
        </p:nvSpPr>
        <p:spPr bwMode="auto">
          <a:xfrm>
            <a:off x="523206" y="220662"/>
            <a:ext cx="4849536" cy="1554339"/>
          </a:xfrm>
          <a:prstGeom prst="rect">
            <a:avLst/>
          </a:prstGeom>
          <a:solidFill>
            <a:srgbClr val="8BC01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3264" spc="-51" dirty="0" smtClean="0">
                <a:solidFill>
                  <a:schemeClr val="bg1"/>
                </a:solidFill>
                <a:latin typeface="Segoe UI" pitchFamily="34" charset="0"/>
                <a:ea typeface="Segoe UI" pitchFamily="34" charset="0"/>
                <a:cs typeface="Segoe UI" pitchFamily="34" charset="0"/>
              </a:rPr>
              <a:t>Fixed Assets</a:t>
            </a:r>
            <a:br>
              <a:rPr lang="en-US" sz="3264" spc="-51" dirty="0" smtClean="0">
                <a:solidFill>
                  <a:schemeClr val="bg1"/>
                </a:solidFill>
                <a:latin typeface="Segoe UI" pitchFamily="34" charset="0"/>
                <a:ea typeface="Segoe UI" pitchFamily="34" charset="0"/>
                <a:cs typeface="Segoe UI" pitchFamily="34" charset="0"/>
              </a:rPr>
            </a:br>
            <a:r>
              <a:rPr lang="en-US" sz="3264" spc="-51" dirty="0" smtClean="0">
                <a:solidFill>
                  <a:schemeClr val="bg1"/>
                </a:solidFill>
                <a:latin typeface="Segoe UI" pitchFamily="34" charset="0"/>
                <a:ea typeface="Segoe UI" pitchFamily="34" charset="0"/>
                <a:cs typeface="Segoe UI" pitchFamily="34" charset="0"/>
              </a:rPr>
              <a:t>New Features</a:t>
            </a:r>
            <a:endParaRPr lang="en-US" sz="3264" spc="-51" dirty="0">
              <a:solidFill>
                <a:schemeClr val="bg1"/>
              </a:solidFill>
              <a:latin typeface="Segoe UI" pitchFamily="34" charset="0"/>
              <a:ea typeface="Segoe UI" pitchFamily="34" charset="0"/>
              <a:cs typeface="Segoe UI" pitchFamily="34" charset="0"/>
            </a:endParaRPr>
          </a:p>
        </p:txBody>
      </p:sp>
      <p:sp>
        <p:nvSpPr>
          <p:cNvPr id="10" name="Rectangle 9"/>
          <p:cNvSpPr/>
          <p:nvPr>
            <p:custDataLst>
              <p:tags r:id="rId9"/>
            </p:custDataLst>
          </p:nvPr>
        </p:nvSpPr>
        <p:spPr bwMode="auto">
          <a:xfrm>
            <a:off x="3788501"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err="1" smtClean="0">
                <a:solidFill>
                  <a:schemeClr val="bg1"/>
                </a:solidFill>
                <a:latin typeface="Segoe UI" pitchFamily="34" charset="0"/>
                <a:ea typeface="Segoe UI" pitchFamily="34" charset="0"/>
                <a:cs typeface="Segoe UI" pitchFamily="34" charset="0"/>
              </a:rPr>
              <a:t>Autogenerate</a:t>
            </a:r>
            <a:r>
              <a:rPr lang="en-US" sz="1836" spc="-51" dirty="0" smtClean="0">
                <a:solidFill>
                  <a:schemeClr val="bg1"/>
                </a:solidFill>
                <a:latin typeface="Segoe UI" pitchFamily="34" charset="0"/>
                <a:ea typeface="Segoe UI" pitchFamily="34" charset="0"/>
                <a:cs typeface="Segoe UI" pitchFamily="34" charset="0"/>
              </a:rPr>
              <a:t> </a:t>
            </a:r>
            <a:r>
              <a:rPr lang="en-US" sz="1836" spc="-51" dirty="0">
                <a:solidFill>
                  <a:schemeClr val="bg1"/>
                </a:solidFill>
                <a:latin typeface="Segoe UI" pitchFamily="34" charset="0"/>
                <a:ea typeface="Segoe UI" pitchFamily="34" charset="0"/>
                <a:cs typeface="Segoe UI" pitchFamily="34" charset="0"/>
              </a:rPr>
              <a:t>Next Asset ID</a:t>
            </a:r>
          </a:p>
        </p:txBody>
      </p:sp>
      <p:sp>
        <p:nvSpPr>
          <p:cNvPr id="12" name="Rectangle 11"/>
          <p:cNvSpPr/>
          <p:nvPr>
            <p:custDataLst>
              <p:tags r:id="rId10"/>
            </p:custDataLst>
          </p:nvPr>
        </p:nvSpPr>
        <p:spPr bwMode="auto">
          <a:xfrm>
            <a:off x="5436100"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Intercompany Asset Transfer</a:t>
            </a:r>
          </a:p>
        </p:txBody>
      </p:sp>
      <p:sp>
        <p:nvSpPr>
          <p:cNvPr id="13" name="Rectangle 12"/>
          <p:cNvSpPr/>
          <p:nvPr>
            <p:custDataLst>
              <p:tags r:id="rId11"/>
            </p:custDataLst>
          </p:nvPr>
        </p:nvSpPr>
        <p:spPr bwMode="auto">
          <a:xfrm>
            <a:off x="7083699"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Fixed Assets Transactions </a:t>
            </a:r>
            <a:r>
              <a:rPr lang="en-US" sz="1836" dirty="0" smtClean="0"/>
              <a:t>Batches / Post in Detail to GL</a:t>
            </a:r>
            <a:endParaRPr lang="en-US" sz="1836" dirty="0"/>
          </a:p>
        </p:txBody>
      </p:sp>
      <p:sp>
        <p:nvSpPr>
          <p:cNvPr id="14" name="Rectangle 13"/>
          <p:cNvSpPr/>
          <p:nvPr>
            <p:custDataLst>
              <p:tags r:id="rId12"/>
            </p:custDataLst>
          </p:nvPr>
        </p:nvSpPr>
        <p:spPr bwMode="auto">
          <a:xfrm>
            <a:off x="8731298"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Mass Depreciation Reversal</a:t>
            </a:r>
          </a:p>
        </p:txBody>
      </p:sp>
      <p:sp>
        <p:nvSpPr>
          <p:cNvPr id="16" name="Rectangle 15"/>
          <p:cNvSpPr/>
          <p:nvPr>
            <p:custDataLst>
              <p:tags r:id="rId13"/>
            </p:custDataLst>
          </p:nvPr>
        </p:nvSpPr>
        <p:spPr bwMode="auto">
          <a:xfrm>
            <a:off x="503237" y="4335462"/>
            <a:ext cx="1554339" cy="23051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marL="0" lvl="1" defTabSz="932290" fontAlgn="base">
              <a:spcBef>
                <a:spcPct val="0"/>
              </a:spcBef>
              <a:spcAft>
                <a:spcPct val="0"/>
              </a:spcAft>
            </a:pPr>
            <a:r>
              <a:rPr lang="en-US" sz="1836" dirty="0"/>
              <a:t>Independent Fixed Assets Calendars</a:t>
            </a:r>
          </a:p>
        </p:txBody>
      </p:sp>
      <p:sp>
        <p:nvSpPr>
          <p:cNvPr id="17" name="Rectangle 16"/>
          <p:cNvSpPr/>
          <p:nvPr>
            <p:custDataLst>
              <p:tags r:id="rId14"/>
            </p:custDataLst>
          </p:nvPr>
        </p:nvSpPr>
        <p:spPr bwMode="auto">
          <a:xfrm>
            <a:off x="2161426" y="4335462"/>
            <a:ext cx="1554339" cy="230518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46630" rIns="69945" bIns="46630" numCol="1" spcCol="0" rtlCol="0" fromWordArt="0" anchor="ctr" anchorCtr="0" forceAA="0" compatLnSpc="1">
            <a:prstTxWarp prst="textNoShape">
              <a:avLst/>
            </a:prstTxWarp>
            <a:noAutofit/>
          </a:bodyPr>
          <a:lstStyle/>
          <a:p>
            <a:pPr defTabSz="932290" fontAlgn="base">
              <a:spcBef>
                <a:spcPct val="0"/>
              </a:spcBef>
              <a:spcAft>
                <a:spcPct val="0"/>
              </a:spcAft>
            </a:pPr>
            <a:r>
              <a:rPr lang="en-US" sz="1836" spc="-51" dirty="0">
                <a:solidFill>
                  <a:schemeClr val="bg1"/>
                </a:solidFill>
                <a:latin typeface="Segoe UI" pitchFamily="34" charset="0"/>
                <a:ea typeface="Segoe UI" pitchFamily="34" charset="0"/>
                <a:cs typeface="Segoe UI" pitchFamily="34" charset="0"/>
              </a:rPr>
              <a:t>Define Short/Long Calendar Years</a:t>
            </a:r>
          </a:p>
        </p:txBody>
      </p:sp>
    </p:spTree>
    <p:extLst>
      <p:ext uri="{BB962C8B-B14F-4D97-AF65-F5344CB8AC3E}">
        <p14:creationId xmlns:p14="http://schemas.microsoft.com/office/powerpoint/2010/main" val="8616435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29.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30.xml><?xml version="1.0" encoding="utf-8"?>
<p:tagLst xmlns:a="http://schemas.openxmlformats.org/drawingml/2006/main" xmlns:r="http://schemas.openxmlformats.org/officeDocument/2006/relationships" xmlns:p="http://schemas.openxmlformats.org/presentationml/2006/main">
  <p:tag name="MT_TILE" val="YES"/>
</p:tagLst>
</file>

<file path=ppt/tags/tag31.xml><?xml version="1.0" encoding="utf-8"?>
<p:tagLst xmlns:a="http://schemas.openxmlformats.org/drawingml/2006/main" xmlns:r="http://schemas.openxmlformats.org/officeDocument/2006/relationships" xmlns:p="http://schemas.openxmlformats.org/presentationml/2006/main">
  <p:tag name="MT_TILE" val="YES"/>
</p:tagLst>
</file>

<file path=ppt/tags/tag32.xml><?xml version="1.0" encoding="utf-8"?>
<p:tagLst xmlns:a="http://schemas.openxmlformats.org/drawingml/2006/main" xmlns:r="http://schemas.openxmlformats.org/officeDocument/2006/relationships" xmlns:p="http://schemas.openxmlformats.org/presentationml/2006/main">
  <p:tag name="MT_TILE" val="YES"/>
</p:tagLst>
</file>

<file path=ppt/tags/tag33.xml><?xml version="1.0" encoding="utf-8"?>
<p:tagLst xmlns:a="http://schemas.openxmlformats.org/drawingml/2006/main" xmlns:r="http://schemas.openxmlformats.org/officeDocument/2006/relationships" xmlns:p="http://schemas.openxmlformats.org/presentationml/2006/main">
  <p:tag name="MT_TILE" val="YES"/>
</p:tagLst>
</file>

<file path=ppt/tags/tag34.xml><?xml version="1.0" encoding="utf-8"?>
<p:tagLst xmlns:a="http://schemas.openxmlformats.org/drawingml/2006/main" xmlns:r="http://schemas.openxmlformats.org/officeDocument/2006/relationships" xmlns:p="http://schemas.openxmlformats.org/presentationml/2006/main">
  <p:tag name="MT_TILE" val="YES"/>
</p:tagLst>
</file>

<file path=ppt/tags/tag35.xml><?xml version="1.0" encoding="utf-8"?>
<p:tagLst xmlns:a="http://schemas.openxmlformats.org/drawingml/2006/main" xmlns:r="http://schemas.openxmlformats.org/officeDocument/2006/relationships" xmlns:p="http://schemas.openxmlformats.org/presentationml/2006/main">
  <p:tag name="MT_TILE" val="YES"/>
</p:tagLst>
</file>

<file path=ppt/tags/tag36.xml><?xml version="1.0" encoding="utf-8"?>
<p:tagLst xmlns:a="http://schemas.openxmlformats.org/drawingml/2006/main" xmlns:r="http://schemas.openxmlformats.org/officeDocument/2006/relationships" xmlns:p="http://schemas.openxmlformats.org/presentationml/2006/main">
  <p:tag name="MT_TILE" val="YES"/>
</p:tagLst>
</file>

<file path=ppt/tags/tag37.xml><?xml version="1.0" encoding="utf-8"?>
<p:tagLst xmlns:a="http://schemas.openxmlformats.org/drawingml/2006/main" xmlns:r="http://schemas.openxmlformats.org/officeDocument/2006/relationships" xmlns:p="http://schemas.openxmlformats.org/presentationml/2006/main">
  <p:tag name="MT_TILE" val="YES"/>
</p:tagLst>
</file>

<file path=ppt/tags/tag38.xml><?xml version="1.0" encoding="utf-8"?>
<p:tagLst xmlns:a="http://schemas.openxmlformats.org/drawingml/2006/main" xmlns:r="http://schemas.openxmlformats.org/officeDocument/2006/relationships" xmlns:p="http://schemas.openxmlformats.org/presentationml/2006/main">
  <p:tag name="MT_TILE" val="YES"/>
</p:tagLst>
</file>

<file path=ppt/tags/tag39.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40.xml><?xml version="1.0" encoding="utf-8"?>
<p:tagLst xmlns:a="http://schemas.openxmlformats.org/drawingml/2006/main" xmlns:r="http://schemas.openxmlformats.org/officeDocument/2006/relationships" xmlns:p="http://schemas.openxmlformats.org/presentationml/2006/main">
  <p:tag name="MT_TILE" val="YES"/>
</p:tagLst>
</file>

<file path=ppt/tags/tag41.xml><?xml version="1.0" encoding="utf-8"?>
<p:tagLst xmlns:a="http://schemas.openxmlformats.org/drawingml/2006/main" xmlns:r="http://schemas.openxmlformats.org/officeDocument/2006/relationships" xmlns:p="http://schemas.openxmlformats.org/presentationml/2006/main">
  <p:tag name="MT_TILE" val="YES"/>
</p:tagLst>
</file>

<file path=ppt/tags/tag42.xml><?xml version="1.0" encoding="utf-8"?>
<p:tagLst xmlns:a="http://schemas.openxmlformats.org/drawingml/2006/main" xmlns:r="http://schemas.openxmlformats.org/officeDocument/2006/relationships" xmlns:p="http://schemas.openxmlformats.org/presentationml/2006/main">
  <p:tag name="MT_TILE" val="YES"/>
</p:tagLst>
</file>

<file path=ppt/tags/tag43.xml><?xml version="1.0" encoding="utf-8"?>
<p:tagLst xmlns:a="http://schemas.openxmlformats.org/drawingml/2006/main" xmlns:r="http://schemas.openxmlformats.org/officeDocument/2006/relationships" xmlns:p="http://schemas.openxmlformats.org/presentationml/2006/main">
  <p:tag name="MT_TILE" val="YES"/>
</p:tagLst>
</file>

<file path=ppt/tags/tag44.xml><?xml version="1.0" encoding="utf-8"?>
<p:tagLst xmlns:a="http://schemas.openxmlformats.org/drawingml/2006/main" xmlns:r="http://schemas.openxmlformats.org/officeDocument/2006/relationships" xmlns:p="http://schemas.openxmlformats.org/presentationml/2006/main">
  <p:tag name="MT_TILE" val="YES"/>
</p:tagLst>
</file>

<file path=ppt/tags/tag45.xml><?xml version="1.0" encoding="utf-8"?>
<p:tagLst xmlns:a="http://schemas.openxmlformats.org/drawingml/2006/main" xmlns:r="http://schemas.openxmlformats.org/officeDocument/2006/relationships" xmlns:p="http://schemas.openxmlformats.org/presentationml/2006/main">
  <p:tag name="MT_TILE" val="YES"/>
</p:tagLst>
</file>

<file path=ppt/tags/tag46.xml><?xml version="1.0" encoding="utf-8"?>
<p:tagLst xmlns:a="http://schemas.openxmlformats.org/drawingml/2006/main" xmlns:r="http://schemas.openxmlformats.org/officeDocument/2006/relationships" xmlns:p="http://schemas.openxmlformats.org/presentationml/2006/main">
  <p:tag name="MT_TILE" val="YES"/>
</p:tagLst>
</file>

<file path=ppt/tags/tag47.xml><?xml version="1.0" encoding="utf-8"?>
<p:tagLst xmlns:a="http://schemas.openxmlformats.org/drawingml/2006/main" xmlns:r="http://schemas.openxmlformats.org/officeDocument/2006/relationships" xmlns:p="http://schemas.openxmlformats.org/presentationml/2006/main">
  <p:tag name="MT_TILE" val="YES"/>
</p:tagLst>
</file>

<file path=ppt/tags/tag48.xml><?xml version="1.0" encoding="utf-8"?>
<p:tagLst xmlns:a="http://schemas.openxmlformats.org/drawingml/2006/main" xmlns:r="http://schemas.openxmlformats.org/officeDocument/2006/relationships" xmlns:p="http://schemas.openxmlformats.org/presentationml/2006/main">
  <p:tag name="MT_TILE" val="YES"/>
</p:tagLst>
</file>

<file path=ppt/tags/tag49.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50.xml><?xml version="1.0" encoding="utf-8"?>
<p:tagLst xmlns:a="http://schemas.openxmlformats.org/drawingml/2006/main" xmlns:r="http://schemas.openxmlformats.org/officeDocument/2006/relationships" xmlns:p="http://schemas.openxmlformats.org/presentationml/2006/main">
  <p:tag name="MT_TILE" val="YES"/>
</p:tagLst>
</file>

<file path=ppt/tags/tag51.xml><?xml version="1.0" encoding="utf-8"?>
<p:tagLst xmlns:a="http://schemas.openxmlformats.org/drawingml/2006/main" xmlns:r="http://schemas.openxmlformats.org/officeDocument/2006/relationships" xmlns:p="http://schemas.openxmlformats.org/presentationml/2006/main">
  <p:tag name="MT_TILE" val="YES"/>
</p:tagLst>
</file>

<file path=ppt/tags/tag52.xml><?xml version="1.0" encoding="utf-8"?>
<p:tagLst xmlns:a="http://schemas.openxmlformats.org/drawingml/2006/main" xmlns:r="http://schemas.openxmlformats.org/officeDocument/2006/relationships" xmlns:p="http://schemas.openxmlformats.org/presentationml/2006/main">
  <p:tag name="MT_TILE" val="YES"/>
</p:tagLst>
</file>

<file path=ppt/tags/tag53.xml><?xml version="1.0" encoding="utf-8"?>
<p:tagLst xmlns:a="http://schemas.openxmlformats.org/drawingml/2006/main" xmlns:r="http://schemas.openxmlformats.org/officeDocument/2006/relationships" xmlns:p="http://schemas.openxmlformats.org/presentationml/2006/main">
  <p:tag name="MT_TILE" val="YES"/>
</p:tagLst>
</file>

<file path=ppt/tags/tag54.xml><?xml version="1.0" encoding="utf-8"?>
<p:tagLst xmlns:a="http://schemas.openxmlformats.org/drawingml/2006/main" xmlns:r="http://schemas.openxmlformats.org/officeDocument/2006/relationships" xmlns:p="http://schemas.openxmlformats.org/presentationml/2006/main">
  <p:tag name="MT_TILE" val="YES"/>
</p:tagLst>
</file>

<file path=ppt/tags/tag55.xml><?xml version="1.0" encoding="utf-8"?>
<p:tagLst xmlns:a="http://schemas.openxmlformats.org/drawingml/2006/main" xmlns:r="http://schemas.openxmlformats.org/officeDocument/2006/relationships" xmlns:p="http://schemas.openxmlformats.org/presentationml/2006/main">
  <p:tag name="MT_TILE" val="YES"/>
</p:tagLst>
</file>

<file path=ppt/tags/tag56.xml><?xml version="1.0" encoding="utf-8"?>
<p:tagLst xmlns:a="http://schemas.openxmlformats.org/drawingml/2006/main" xmlns:r="http://schemas.openxmlformats.org/officeDocument/2006/relationships" xmlns:p="http://schemas.openxmlformats.org/presentationml/2006/main">
  <p:tag name="MT_TILE" val="YES"/>
</p:tagLst>
</file>

<file path=ppt/tags/tag57.xml><?xml version="1.0" encoding="utf-8"?>
<p:tagLst xmlns:a="http://schemas.openxmlformats.org/drawingml/2006/main" xmlns:r="http://schemas.openxmlformats.org/officeDocument/2006/relationships" xmlns:p="http://schemas.openxmlformats.org/presentationml/2006/main">
  <p:tag name="MT_TILE" val="YES"/>
</p:tagLst>
</file>

<file path=ppt/tags/tag58.xml><?xml version="1.0" encoding="utf-8"?>
<p:tagLst xmlns:a="http://schemas.openxmlformats.org/drawingml/2006/main" xmlns:r="http://schemas.openxmlformats.org/officeDocument/2006/relationships" xmlns:p="http://schemas.openxmlformats.org/presentationml/2006/main">
  <p:tag name="MT_TILE" val="YES"/>
</p:tagLst>
</file>

<file path=ppt/tags/tag59.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60.xml><?xml version="1.0" encoding="utf-8"?>
<p:tagLst xmlns:a="http://schemas.openxmlformats.org/drawingml/2006/main" xmlns:r="http://schemas.openxmlformats.org/officeDocument/2006/relationships" xmlns:p="http://schemas.openxmlformats.org/presentationml/2006/main">
  <p:tag name="MT_TILE" val="YES"/>
</p:tagLst>
</file>

<file path=ppt/tags/tag61.xml><?xml version="1.0" encoding="utf-8"?>
<p:tagLst xmlns:a="http://schemas.openxmlformats.org/drawingml/2006/main" xmlns:r="http://schemas.openxmlformats.org/officeDocument/2006/relationships" xmlns:p="http://schemas.openxmlformats.org/presentationml/2006/main">
  <p:tag name="MT_TILE" val="YES"/>
</p:tagLst>
</file>

<file path=ppt/tags/tag62.xml><?xml version="1.0" encoding="utf-8"?>
<p:tagLst xmlns:a="http://schemas.openxmlformats.org/drawingml/2006/main" xmlns:r="http://schemas.openxmlformats.org/officeDocument/2006/relationships" xmlns:p="http://schemas.openxmlformats.org/presentationml/2006/main">
  <p:tag name="MT_TILE" val="YES"/>
</p:tagLst>
</file>

<file path=ppt/tags/tag63.xml><?xml version="1.0" encoding="utf-8"?>
<p:tagLst xmlns:a="http://schemas.openxmlformats.org/drawingml/2006/main" xmlns:r="http://schemas.openxmlformats.org/officeDocument/2006/relationships" xmlns:p="http://schemas.openxmlformats.org/presentationml/2006/main">
  <p:tag name="MT_TILE" val="YES"/>
</p:tagLst>
</file>

<file path=ppt/tags/tag64.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A0F6DDDB-4E98-4330-BB10-7C24235D1EE7}" vid="{443FC584-9B51-42C8-AB24-9F881FE63249}"/>
    </a:ext>
  </a:extLst>
</a:theme>
</file>

<file path=ppt/theme/theme2.xml><?xml version="1.0" encoding="utf-8"?>
<a:theme xmlns:a="http://schemas.openxmlformats.org/drawingml/2006/main" name="1_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64F4E1FC-B601-4137-925E-0F6264BFC18B}" vid="{EDCC9CF4-6081-4AC5-83DF-348F9189E5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10.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2.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3.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4.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5.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6.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7.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8.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ppt/theme/themeOverride9.xml><?xml version="1.0" encoding="utf-8"?>
<a:themeOverride xmlns:a="http://schemas.openxmlformats.org/drawingml/2006/main">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2013-03-21T07:00:00+00:00</Event_x0020_End_x0020_Date>
    <Event_x0020_Start_x0020_Date xmlns="2295e2e7-0eeb-498e-8716-217bb2ee6ee3">2013-03-18T07:00:00+00:00</Event_x0020_Start_x0020_Date>
    <MS_x0020_Speaker xmlns="2295e2e7-0eeb-498e-8716-217bb2ee6ee3">
      <UserInfo>
        <DisplayName/>
        <AccountId xsi:nil="true"/>
        <AccountType/>
      </UserInfo>
    </MS_x0020_Speaker>
    <External_x0020_Speaker xmlns="2295e2e7-0eeb-498e-8716-217bb2ee6ee3"> Ken Hubbard</External_x0020_Speaker>
    <Session_x0020_Code xmlns="2295e2e7-0eeb-498e-8716-217bb2ee6ee3"> CSGP04-R1</Session_x0020_Code>
    <ProductTaxHTField0 xmlns="2295e2e7-0eeb-498e-8716-217bb2ee6ee3">
      <Terms xmlns="http://schemas.microsoft.com/office/infopath/2007/PartnerControls"/>
    </ProductTaxHTField0>
    <Presentation_x0020_Date xmlns="2295e2e7-0eeb-498e-8716-217bb2ee6ee3">2013-03-20T00:00:00-05:00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New Orleans</TermName>
          <TermId xmlns="http://schemas.microsoft.com/office/infopath/2007/PartnerControls">c4f0c5de-e529-40f7-a888-24b6e89042ab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Convergence</TermName>
          <TermId xmlns="http://schemas.microsoft.com/office/infopath/2007/PartnerControls">1d09c950-c38f-4478-9281-d35ce331b3fb</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Ernest N. Morial Convention Center</TermName>
          <TermId xmlns="http://schemas.microsoft.com/office/infopath/2007/PartnerControls">bd40aa0e-a966-4b09-be7f-7078fca9a5b6</TermId>
        </TermInfo>
      </Terms>
    </Event_x0020_VenueTaxHTField0>
    <TaxCatchAll xmlns="230e9df3-be65-4c73-a93b-d1236ebd677e">
      <Value>362</Value>
      <Value>273</Value>
      <Value>360</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1EDC826A-CF16-4985-81F4-DC56E3373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purl.org/dc/terms/"/>
    <ds:schemaRef ds:uri="http://schemas.openxmlformats.org/package/2006/metadata/core-properties"/>
    <ds:schemaRef ds:uri="http://schemas.microsoft.com/office/2006/documentManagement/types"/>
    <ds:schemaRef ds:uri="2295e2e7-0eeb-498e-8716-217bb2ee6ee3"/>
    <ds:schemaRef ds:uri="http://purl.org/dc/elements/1.1/"/>
    <ds:schemaRef ds:uri="http://schemas.microsoft.com/office/2006/metadata/properties"/>
    <ds:schemaRef ds:uri="http://schemas.microsoft.com/office/infopath/2007/PartnerControls"/>
    <ds:schemaRef ds:uri="8b529f77-48ab-4581-b468-93f09345b8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Convergence2013_Concurrent_Template_16x9</Template>
  <TotalTime>5538</TotalTime>
  <Words>1869</Words>
  <Application>Microsoft Office PowerPoint</Application>
  <PresentationFormat>Custom</PresentationFormat>
  <Paragraphs>138</Paragraphs>
  <Slides>19</Slides>
  <Notes>12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3-30150_Convergene2013_Concurrent_Template_16x9</vt:lpstr>
      <vt:lpstr>1_3-30150_Convergene2013_Concurrent_Template_16x9</vt:lpstr>
      <vt:lpstr>What’s new in Microsoft Dynamics® GP 2013</vt:lpstr>
      <vt:lpstr>System Manager</vt:lpstr>
      <vt:lpstr>PowerPoint Presentation</vt:lpstr>
      <vt:lpstr>PowerPoint Presentation</vt:lpstr>
      <vt:lpstr>PowerPoint Presentation</vt:lpstr>
      <vt:lpstr>PowerPoint Presentation</vt:lpstr>
      <vt:lpstr>What’s new in Microsoft Dynamics® GP 2013: Financials</vt:lpstr>
      <vt:lpstr>PowerPoint Presentation</vt:lpstr>
      <vt:lpstr>PowerPoint Presentation</vt:lpstr>
      <vt:lpstr>PowerPoint Presentation</vt:lpstr>
      <vt:lpstr>PowerPoint Presentation</vt:lpstr>
      <vt:lpstr>What’s new in Microsoft Dynamics® GP 2013: Distributions</vt:lpstr>
      <vt:lpstr>Microsoft Dynamics GP 2013</vt:lpstr>
      <vt:lpstr>Microsoft Dynamics GP 2013</vt:lpstr>
      <vt:lpstr>Microsoft Dynamics GP 2013</vt:lpstr>
      <vt:lpstr>What’s new in Microsoft Dynamics® GP 2013: HR and Payroll</vt:lpstr>
      <vt:lpstr>Microsoft Dynamics GP 2013</vt:lpstr>
      <vt:lpstr>Questions?</vt:lpstr>
      <vt:lpstr>PowerPoint Presentation</vt:lpstr>
    </vt:vector>
  </TitlesOfParts>
  <Manager>Ron Sasaki</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Microsoft Dynamics® GP 2013: Distribution</dc:title>
  <dc:subject>Convergence 2013: A World Ahead</dc:subject>
  <dc:creator>Pam Peterson</dc:creator>
  <cp:keywords>Convergence 2013: A World Ahead</cp:keywords>
  <dc:description>Template: Mitchell Derrey, Silver Fox Productions
Formatting: 
Event Date: March 18-21. 2013
Event Location: New Orleans, Louisiana
Audience Type: External</dc:description>
  <cp:lastModifiedBy>Erik Vigesaa</cp:lastModifiedBy>
  <cp:revision>79</cp:revision>
  <dcterms:created xsi:type="dcterms:W3CDTF">2013-01-14T15:43:58Z</dcterms:created>
  <dcterms:modified xsi:type="dcterms:W3CDTF">2013-05-20T18:58:44Z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273;#Convergence|1d09c950-c38f-4478-9281-d35ce331b3fb</vt:lpwstr>
  </property>
  <property fmtid="{D5CDD505-2E9C-101B-9397-08002B2CF9AE}" pid="5" name="Audience">
    <vt:lpwstr/>
  </property>
  <property fmtid="{D5CDD505-2E9C-101B-9397-08002B2CF9AE}" pid="6" name="Event Venue">
    <vt:lpwstr>360;#Ernest N. Morial Convention Center|bd40aa0e-a966-4b09-be7f-7078fca9a5b6</vt:lpwstr>
  </property>
  <property fmtid="{D5CDD505-2E9C-101B-9397-08002B2CF9AE}" pid="7" name="Track">
    <vt:lpwstr/>
  </property>
  <property fmtid="{D5CDD505-2E9C-101B-9397-08002B2CF9AE}" pid="8" name="Event Location">
    <vt:lpwstr>362;#New Orleans|c4f0c5de-e529-40f7-a888-24b6e89042ab</vt:lpwstr>
  </property>
  <property fmtid="{D5CDD505-2E9C-101B-9397-08002B2CF9AE}" pid="9" name="Campaign">
    <vt:lpwstr/>
  </property>
</Properties>
</file>