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313" r:id="rId3"/>
    <p:sldId id="315" r:id="rId4"/>
    <p:sldId id="316" r:id="rId5"/>
    <p:sldId id="314" r:id="rId6"/>
    <p:sldId id="257" r:id="rId7"/>
    <p:sldId id="268" r:id="rId8"/>
    <p:sldId id="270" r:id="rId9"/>
    <p:sldId id="269" r:id="rId10"/>
    <p:sldId id="281" r:id="rId11"/>
    <p:sldId id="271" r:id="rId12"/>
    <p:sldId id="274" r:id="rId13"/>
    <p:sldId id="276" r:id="rId14"/>
    <p:sldId id="278" r:id="rId15"/>
    <p:sldId id="279" r:id="rId16"/>
    <p:sldId id="259" r:id="rId17"/>
    <p:sldId id="282" r:id="rId18"/>
    <p:sldId id="285" r:id="rId19"/>
    <p:sldId id="283" r:id="rId20"/>
    <p:sldId id="260" r:id="rId21"/>
    <p:sldId id="287" r:id="rId22"/>
    <p:sldId id="288" r:id="rId23"/>
    <p:sldId id="261" r:id="rId24"/>
    <p:sldId id="294" r:id="rId25"/>
    <p:sldId id="295" r:id="rId26"/>
    <p:sldId id="262" r:id="rId27"/>
    <p:sldId id="297" r:id="rId28"/>
    <p:sldId id="298" r:id="rId29"/>
    <p:sldId id="263" r:id="rId30"/>
    <p:sldId id="302" r:id="rId31"/>
    <p:sldId id="303" r:id="rId32"/>
    <p:sldId id="264" r:id="rId33"/>
    <p:sldId id="305" r:id="rId34"/>
    <p:sldId id="306" r:id="rId35"/>
    <p:sldId id="265" r:id="rId36"/>
    <p:sldId id="290" r:id="rId37"/>
    <p:sldId id="291" r:id="rId38"/>
    <p:sldId id="309" r:id="rId39"/>
    <p:sldId id="312" r:id="rId40"/>
    <p:sldId id="310" r:id="rId41"/>
    <p:sldId id="267" r:id="rId42"/>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5/19/2014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5/19/2014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5/19/2014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5/19/2014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8800" dirty="0" smtClean="0"/>
              <a:t>30 </a:t>
            </a:r>
            <a:r>
              <a:rPr lang="en-US" sz="8800" dirty="0" smtClean="0"/>
              <a:t>tips for Management Reporter</a:t>
            </a:r>
            <a:endParaRPr lang="en-US" sz="8800" dirty="0"/>
          </a:p>
        </p:txBody>
      </p:sp>
    </p:spTree>
    <p:extLst>
      <p:ext uri="{BB962C8B-B14F-4D97-AF65-F5344CB8AC3E}">
        <p14:creationId xmlns:p14="http://schemas.microsoft.com/office/powerpoint/2010/main" val="235563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Calculations</a:t>
            </a:r>
            <a:endParaRPr lang="en-US" dirty="0"/>
          </a:p>
        </p:txBody>
      </p:sp>
      <p:sp>
        <p:nvSpPr>
          <p:cNvPr id="3" name="Content Placeholder 2"/>
          <p:cNvSpPr>
            <a:spLocks noGrp="1"/>
          </p:cNvSpPr>
          <p:nvPr>
            <p:ph idx="1"/>
          </p:nvPr>
        </p:nvSpPr>
        <p:spPr>
          <a:xfrm>
            <a:off x="1069848" y="1243914"/>
            <a:ext cx="10058400" cy="4928286"/>
          </a:xfrm>
        </p:spPr>
        <p:txBody>
          <a:bodyPr/>
          <a:lstStyle/>
          <a:p>
            <a:pPr marL="0" indent="0">
              <a:buNone/>
            </a:pPr>
            <a:r>
              <a:rPr lang="en-US" sz="1400" dirty="0" smtClean="0"/>
              <a:t>This report was run for period 4, the last column sums the displayed columns and divides by the base period.</a:t>
            </a:r>
            <a:endParaRPr lang="en-US" sz="1400" dirty="0"/>
          </a:p>
          <a:p>
            <a:pPr marL="0" indent="0">
              <a:buNone/>
            </a:pPr>
            <a:r>
              <a:rPr lang="en-US" sz="1400" dirty="0" smtClean="0"/>
              <a:t>Result:</a:t>
            </a:r>
            <a:endParaRPr lang="en-US" sz="1400" dirty="0"/>
          </a:p>
        </p:txBody>
      </p:sp>
      <p:pic>
        <p:nvPicPr>
          <p:cNvPr id="6" name="Picture 5"/>
          <p:cNvPicPr>
            <a:picLocks noChangeAspect="1"/>
          </p:cNvPicPr>
          <p:nvPr/>
        </p:nvPicPr>
        <p:blipFill>
          <a:blip r:embed="rId2"/>
          <a:stretch>
            <a:fillRect/>
          </a:stretch>
        </p:blipFill>
        <p:spPr>
          <a:xfrm>
            <a:off x="3136773" y="1591833"/>
            <a:ext cx="5924550" cy="4695825"/>
          </a:xfrm>
          <a:prstGeom prst="rect">
            <a:avLst/>
          </a:prstGeom>
        </p:spPr>
      </p:pic>
    </p:spTree>
    <p:extLst>
      <p:ext uri="{BB962C8B-B14F-4D97-AF65-F5344CB8AC3E}">
        <p14:creationId xmlns:p14="http://schemas.microsoft.com/office/powerpoint/2010/main" val="2267080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Calculations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3"/>
            </a:pPr>
            <a:r>
              <a:rPr lang="en-US" dirty="0" smtClean="0"/>
              <a:t>Ratios</a:t>
            </a:r>
          </a:p>
          <a:p>
            <a:pPr marL="0" indent="0">
              <a:buNone/>
            </a:pPr>
            <a:r>
              <a:rPr lang="en-US" sz="1600" dirty="0" smtClean="0"/>
              <a:t>Use other rows to calculate ratios and other formulas eliminating the need to export to </a:t>
            </a:r>
            <a:r>
              <a:rPr lang="en-US" sz="1600" dirty="0"/>
              <a:t>E</a:t>
            </a:r>
            <a:r>
              <a:rPr lang="en-US" sz="1600" dirty="0" smtClean="0"/>
              <a:t>xcel.</a:t>
            </a:r>
          </a:p>
          <a:p>
            <a:pPr marL="0" indent="0">
              <a:buNone/>
            </a:pPr>
            <a:r>
              <a:rPr lang="en-US" sz="1600" dirty="0" smtClean="0"/>
              <a:t>Row Definition:</a:t>
            </a:r>
            <a:endParaRPr lang="en-US" sz="1600" dirty="0"/>
          </a:p>
        </p:txBody>
      </p:sp>
      <p:pic>
        <p:nvPicPr>
          <p:cNvPr id="4" name="Picture 3"/>
          <p:cNvPicPr>
            <a:picLocks noChangeAspect="1"/>
          </p:cNvPicPr>
          <p:nvPr/>
        </p:nvPicPr>
        <p:blipFill>
          <a:blip r:embed="rId2"/>
          <a:stretch>
            <a:fillRect/>
          </a:stretch>
        </p:blipFill>
        <p:spPr>
          <a:xfrm>
            <a:off x="2767913" y="2093812"/>
            <a:ext cx="7133967" cy="4382883"/>
          </a:xfrm>
          <a:prstGeom prst="rect">
            <a:avLst/>
          </a:prstGeom>
        </p:spPr>
      </p:pic>
    </p:spTree>
    <p:extLst>
      <p:ext uri="{BB962C8B-B14F-4D97-AF65-F5344CB8AC3E}">
        <p14:creationId xmlns:p14="http://schemas.microsoft.com/office/powerpoint/2010/main" val="2787449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Calculations</a:t>
            </a:r>
            <a:endParaRPr lang="en-US" dirty="0"/>
          </a:p>
        </p:txBody>
      </p:sp>
      <p:sp>
        <p:nvSpPr>
          <p:cNvPr id="3" name="Content Placeholder 2"/>
          <p:cNvSpPr>
            <a:spLocks noGrp="1"/>
          </p:cNvSpPr>
          <p:nvPr>
            <p:ph idx="1"/>
          </p:nvPr>
        </p:nvSpPr>
        <p:spPr>
          <a:xfrm>
            <a:off x="1069848" y="1243914"/>
            <a:ext cx="10058400" cy="4928286"/>
          </a:xfrm>
        </p:spPr>
        <p:txBody>
          <a:bodyPr/>
          <a:lstStyle/>
          <a:p>
            <a:pPr marL="0" indent="0">
              <a:buNone/>
            </a:pPr>
            <a:r>
              <a:rPr lang="en-US" sz="1600" dirty="0" smtClean="0"/>
              <a:t>Result:</a:t>
            </a:r>
          </a:p>
          <a:p>
            <a:pPr marL="0" indent="0">
              <a:buNone/>
            </a:pPr>
            <a:endParaRPr lang="en-US" sz="1400" dirty="0"/>
          </a:p>
        </p:txBody>
      </p:sp>
      <p:pic>
        <p:nvPicPr>
          <p:cNvPr id="5" name="Picture 4"/>
          <p:cNvPicPr>
            <a:picLocks noChangeAspect="1"/>
          </p:cNvPicPr>
          <p:nvPr/>
        </p:nvPicPr>
        <p:blipFill>
          <a:blip r:embed="rId2"/>
          <a:stretch>
            <a:fillRect/>
          </a:stretch>
        </p:blipFill>
        <p:spPr>
          <a:xfrm>
            <a:off x="3679698" y="1553090"/>
            <a:ext cx="4838700" cy="4400550"/>
          </a:xfrm>
          <a:prstGeom prst="rect">
            <a:avLst/>
          </a:prstGeom>
        </p:spPr>
      </p:pic>
    </p:spTree>
    <p:extLst>
      <p:ext uri="{BB962C8B-B14F-4D97-AF65-F5344CB8AC3E}">
        <p14:creationId xmlns:p14="http://schemas.microsoft.com/office/powerpoint/2010/main" val="1950889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Columns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4"/>
            </a:pPr>
            <a:r>
              <a:rPr lang="en-US" dirty="0" smtClean="0"/>
              <a:t>Start/End Dates</a:t>
            </a:r>
          </a:p>
          <a:p>
            <a:pPr marL="0" indent="0">
              <a:buNone/>
            </a:pPr>
            <a:r>
              <a:rPr lang="en-US" sz="1600" dirty="0" smtClean="0"/>
              <a:t>Use the starting and ending dates to create a weekly (daily) sales report. </a:t>
            </a:r>
          </a:p>
          <a:p>
            <a:pPr marL="0" indent="0">
              <a:buNone/>
            </a:pPr>
            <a:r>
              <a:rPr lang="en-US" sz="1600" dirty="0" smtClean="0"/>
              <a:t>Column Definition:</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smtClean="0"/>
              <a:t>Result:</a:t>
            </a:r>
          </a:p>
          <a:p>
            <a:pPr marL="0" indent="0">
              <a:buNone/>
            </a:pPr>
            <a:endParaRPr lang="en-US" dirty="0"/>
          </a:p>
        </p:txBody>
      </p:sp>
      <p:pic>
        <p:nvPicPr>
          <p:cNvPr id="5" name="Picture 4"/>
          <p:cNvPicPr>
            <a:picLocks noChangeAspect="1"/>
          </p:cNvPicPr>
          <p:nvPr/>
        </p:nvPicPr>
        <p:blipFill>
          <a:blip r:embed="rId2"/>
          <a:stretch>
            <a:fillRect/>
          </a:stretch>
        </p:blipFill>
        <p:spPr>
          <a:xfrm>
            <a:off x="6096001" y="2154149"/>
            <a:ext cx="3807296" cy="3607317"/>
          </a:xfrm>
          <a:prstGeom prst="rect">
            <a:avLst/>
          </a:prstGeom>
        </p:spPr>
      </p:pic>
      <p:pic>
        <p:nvPicPr>
          <p:cNvPr id="6" name="Picture 5"/>
          <p:cNvPicPr>
            <a:picLocks noChangeAspect="1"/>
          </p:cNvPicPr>
          <p:nvPr/>
        </p:nvPicPr>
        <p:blipFill>
          <a:blip r:embed="rId3"/>
          <a:stretch>
            <a:fillRect/>
          </a:stretch>
        </p:blipFill>
        <p:spPr>
          <a:xfrm>
            <a:off x="484358" y="4365622"/>
            <a:ext cx="4962525" cy="1581150"/>
          </a:xfrm>
          <a:prstGeom prst="rect">
            <a:avLst/>
          </a:prstGeom>
        </p:spPr>
      </p:pic>
    </p:spTree>
    <p:extLst>
      <p:ext uri="{BB962C8B-B14F-4D97-AF65-F5344CB8AC3E}">
        <p14:creationId xmlns:p14="http://schemas.microsoft.com/office/powerpoint/2010/main" val="25759413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Columns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5"/>
            </a:pPr>
            <a:r>
              <a:rPr lang="en-US" dirty="0" smtClean="0"/>
              <a:t>Rolling 12 Months</a:t>
            </a:r>
          </a:p>
          <a:p>
            <a:pPr marL="0" indent="0">
              <a:buNone/>
            </a:pPr>
            <a:r>
              <a:rPr lang="en-US" sz="1600" dirty="0" smtClean="0"/>
              <a:t>Use this to show a rolling number of periods dynamically.  This example is a12 month rolling, Base plus 11 periods in the past.</a:t>
            </a:r>
          </a:p>
          <a:p>
            <a:pPr marL="0" indent="0">
              <a:buNone/>
            </a:pPr>
            <a:r>
              <a:rPr lang="en-US" sz="1600" dirty="0" smtClean="0"/>
              <a:t>Column Definition:</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268362" y="2573295"/>
            <a:ext cx="4419600" cy="2667000"/>
          </a:xfrm>
          <a:prstGeom prst="rect">
            <a:avLst/>
          </a:prstGeom>
        </p:spPr>
      </p:pic>
    </p:spTree>
    <p:extLst>
      <p:ext uri="{BB962C8B-B14F-4D97-AF65-F5344CB8AC3E}">
        <p14:creationId xmlns:p14="http://schemas.microsoft.com/office/powerpoint/2010/main" val="367292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Columns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6"/>
            </a:pPr>
            <a:r>
              <a:rPr lang="en-US" dirty="0" smtClean="0"/>
              <a:t>Dynamic Headers with CALC</a:t>
            </a:r>
          </a:p>
          <a:p>
            <a:pPr marL="0" indent="0">
              <a:buNone/>
            </a:pPr>
            <a:r>
              <a:rPr lang="en-US" sz="1600" dirty="0" smtClean="0"/>
              <a:t>If you want the auto text to populate in the column header for a calculated column you will need to define the Fiscal Year and the Period.</a:t>
            </a:r>
          </a:p>
          <a:p>
            <a:pPr marL="0" indent="0">
              <a:buNone/>
            </a:pPr>
            <a:endParaRPr lang="en-US" sz="1600" dirty="0" smtClean="0"/>
          </a:p>
          <a:p>
            <a:pPr marL="0" indent="0">
              <a:buNone/>
            </a:pPr>
            <a:r>
              <a:rPr lang="en-US" sz="1600" dirty="0" smtClean="0"/>
              <a:t>Column Definition:</a:t>
            </a:r>
            <a:endParaRPr lang="en-US" sz="1600" dirty="0"/>
          </a:p>
        </p:txBody>
      </p:sp>
      <p:pic>
        <p:nvPicPr>
          <p:cNvPr id="4" name="Picture 3"/>
          <p:cNvPicPr>
            <a:picLocks noChangeAspect="1"/>
          </p:cNvPicPr>
          <p:nvPr/>
        </p:nvPicPr>
        <p:blipFill>
          <a:blip r:embed="rId2"/>
          <a:stretch>
            <a:fillRect/>
          </a:stretch>
        </p:blipFill>
        <p:spPr>
          <a:xfrm>
            <a:off x="1174795" y="3089704"/>
            <a:ext cx="4418698" cy="2221422"/>
          </a:xfrm>
          <a:prstGeom prst="rect">
            <a:avLst/>
          </a:prstGeom>
        </p:spPr>
      </p:pic>
    </p:spTree>
    <p:extLst>
      <p:ext uri="{BB962C8B-B14F-4D97-AF65-F5344CB8AC3E}">
        <p14:creationId xmlns:p14="http://schemas.microsoft.com/office/powerpoint/2010/main" val="3921776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Rows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7"/>
            </a:pPr>
            <a:r>
              <a:rPr lang="en-US" dirty="0" smtClean="0"/>
              <a:t>Prevent Drill Down</a:t>
            </a:r>
          </a:p>
          <a:p>
            <a:pPr marL="0" indent="0">
              <a:buNone/>
            </a:pPr>
            <a:r>
              <a:rPr lang="en-US" sz="1600" dirty="0" smtClean="0"/>
              <a:t>To hide confidential information, yet allow details in the report, use the XD under the print control.  This prevents the drill down feature when viewing the reports.</a:t>
            </a:r>
          </a:p>
          <a:p>
            <a:pPr marL="0" indent="0">
              <a:buNone/>
            </a:pPr>
            <a:endParaRPr lang="en-US" sz="1600" dirty="0"/>
          </a:p>
          <a:p>
            <a:pPr marL="0" indent="0">
              <a:buNone/>
            </a:pPr>
            <a:r>
              <a:rPr lang="en-US" sz="1600" dirty="0" smtClean="0"/>
              <a:t>Row Definition:</a:t>
            </a:r>
            <a:endParaRPr lang="en-US" sz="1600" dirty="0"/>
          </a:p>
        </p:txBody>
      </p:sp>
      <p:pic>
        <p:nvPicPr>
          <p:cNvPr id="5" name="Picture 4"/>
          <p:cNvPicPr>
            <a:picLocks noChangeAspect="1"/>
          </p:cNvPicPr>
          <p:nvPr/>
        </p:nvPicPr>
        <p:blipFill>
          <a:blip r:embed="rId2"/>
          <a:stretch>
            <a:fillRect/>
          </a:stretch>
        </p:blipFill>
        <p:spPr>
          <a:xfrm>
            <a:off x="2676396" y="3524508"/>
            <a:ext cx="6048375" cy="1390650"/>
          </a:xfrm>
          <a:prstGeom prst="rect">
            <a:avLst/>
          </a:prstGeom>
        </p:spPr>
      </p:pic>
    </p:spTree>
    <p:extLst>
      <p:ext uri="{BB962C8B-B14F-4D97-AF65-F5344CB8AC3E}">
        <p14:creationId xmlns:p14="http://schemas.microsoft.com/office/powerpoint/2010/main" val="593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Rows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8"/>
            </a:pPr>
            <a:r>
              <a:rPr lang="en-US" dirty="0" smtClean="0"/>
              <a:t>Departments on Rows</a:t>
            </a:r>
          </a:p>
          <a:p>
            <a:pPr marL="0" indent="0">
              <a:buNone/>
            </a:pPr>
            <a:r>
              <a:rPr lang="en-US" sz="1600" dirty="0" smtClean="0"/>
              <a:t>Flip the traditional report layout to have departments in the row or separate a row to show the different departments without having to drill down.</a:t>
            </a:r>
          </a:p>
          <a:p>
            <a:pPr marL="0" indent="0">
              <a:buNone/>
            </a:pPr>
            <a:r>
              <a:rPr lang="en-US" sz="1600" dirty="0" smtClean="0"/>
              <a:t>		Row Definition:</a:t>
            </a:r>
          </a:p>
          <a:p>
            <a:pPr marL="0" indent="0">
              <a:buNone/>
            </a:pPr>
            <a:endParaRPr lang="en-US" sz="1600" dirty="0" smtClean="0"/>
          </a:p>
          <a:p>
            <a:pPr marL="0" indent="0">
              <a:buNone/>
            </a:pPr>
            <a:r>
              <a:rPr lang="en-US" sz="1600" dirty="0" smtClean="0"/>
              <a:t>Column Definition:</a:t>
            </a:r>
          </a:p>
          <a:p>
            <a:pPr marL="0" indent="0">
              <a:buNone/>
            </a:pPr>
            <a:endParaRPr lang="en-US" sz="1600" dirty="0"/>
          </a:p>
        </p:txBody>
      </p:sp>
      <p:pic>
        <p:nvPicPr>
          <p:cNvPr id="4" name="Picture 3"/>
          <p:cNvPicPr>
            <a:picLocks noChangeAspect="1"/>
          </p:cNvPicPr>
          <p:nvPr/>
        </p:nvPicPr>
        <p:blipFill>
          <a:blip r:embed="rId2"/>
          <a:stretch>
            <a:fillRect/>
          </a:stretch>
        </p:blipFill>
        <p:spPr>
          <a:xfrm>
            <a:off x="5007060" y="2294881"/>
            <a:ext cx="5744838" cy="1955843"/>
          </a:xfrm>
          <a:prstGeom prst="rect">
            <a:avLst/>
          </a:prstGeom>
        </p:spPr>
      </p:pic>
      <p:pic>
        <p:nvPicPr>
          <p:cNvPr id="5" name="Picture 4"/>
          <p:cNvPicPr>
            <a:picLocks noChangeAspect="1"/>
          </p:cNvPicPr>
          <p:nvPr/>
        </p:nvPicPr>
        <p:blipFill>
          <a:blip r:embed="rId3"/>
          <a:stretch>
            <a:fillRect/>
          </a:stretch>
        </p:blipFill>
        <p:spPr>
          <a:xfrm>
            <a:off x="1022665" y="3342104"/>
            <a:ext cx="3608045" cy="3118819"/>
          </a:xfrm>
          <a:prstGeom prst="rect">
            <a:avLst/>
          </a:prstGeom>
        </p:spPr>
      </p:pic>
    </p:spTree>
    <p:extLst>
      <p:ext uri="{BB962C8B-B14F-4D97-AF65-F5344CB8AC3E}">
        <p14:creationId xmlns:p14="http://schemas.microsoft.com/office/powerpoint/2010/main" val="2578533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Rows</a:t>
            </a:r>
            <a:endParaRPr lang="en-US" dirty="0"/>
          </a:p>
        </p:txBody>
      </p:sp>
      <p:sp>
        <p:nvSpPr>
          <p:cNvPr id="3" name="Content Placeholder 2"/>
          <p:cNvSpPr>
            <a:spLocks noGrp="1"/>
          </p:cNvSpPr>
          <p:nvPr>
            <p:ph idx="1"/>
          </p:nvPr>
        </p:nvSpPr>
        <p:spPr>
          <a:xfrm>
            <a:off x="1069848" y="1243914"/>
            <a:ext cx="10058400" cy="4928286"/>
          </a:xfrm>
        </p:spPr>
        <p:txBody>
          <a:bodyPr/>
          <a:lstStyle/>
          <a:p>
            <a:pPr marL="0" indent="0">
              <a:buNone/>
            </a:pPr>
            <a:r>
              <a:rPr lang="en-US" sz="1600" dirty="0" smtClean="0"/>
              <a:t>Result:</a:t>
            </a:r>
          </a:p>
          <a:p>
            <a:pPr marL="0" indent="0">
              <a:buNone/>
            </a:pPr>
            <a:endParaRPr lang="en-US" sz="1600" dirty="0"/>
          </a:p>
        </p:txBody>
      </p:sp>
      <p:pic>
        <p:nvPicPr>
          <p:cNvPr id="7" name="Picture 6"/>
          <p:cNvPicPr>
            <a:picLocks noChangeAspect="1"/>
          </p:cNvPicPr>
          <p:nvPr/>
        </p:nvPicPr>
        <p:blipFill>
          <a:blip r:embed="rId2"/>
          <a:stretch>
            <a:fillRect/>
          </a:stretch>
        </p:blipFill>
        <p:spPr>
          <a:xfrm>
            <a:off x="3132953" y="1923020"/>
            <a:ext cx="4229100" cy="2781300"/>
          </a:xfrm>
          <a:prstGeom prst="rect">
            <a:avLst/>
          </a:prstGeom>
        </p:spPr>
      </p:pic>
    </p:spTree>
    <p:extLst>
      <p:ext uri="{BB962C8B-B14F-4D97-AF65-F5344CB8AC3E}">
        <p14:creationId xmlns:p14="http://schemas.microsoft.com/office/powerpoint/2010/main" val="4026249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Rows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9"/>
            </a:pPr>
            <a:r>
              <a:rPr lang="en-US" dirty="0" smtClean="0"/>
              <a:t>Column Format Code</a:t>
            </a:r>
          </a:p>
          <a:p>
            <a:pPr marL="0" indent="0">
              <a:buNone/>
            </a:pPr>
            <a:r>
              <a:rPr lang="en-US" sz="1600" dirty="0" smtClean="0"/>
              <a:t>This format is used to generate a side by side report.</a:t>
            </a:r>
          </a:p>
          <a:p>
            <a:pPr marL="0" indent="0">
              <a:buNone/>
            </a:pPr>
            <a:r>
              <a:rPr lang="en-US" sz="1600" dirty="0" smtClean="0"/>
              <a:t>Row Definition:</a:t>
            </a:r>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Result:</a:t>
            </a:r>
          </a:p>
        </p:txBody>
      </p:sp>
      <p:pic>
        <p:nvPicPr>
          <p:cNvPr id="4" name="Picture 3"/>
          <p:cNvPicPr>
            <a:picLocks noChangeAspect="1"/>
          </p:cNvPicPr>
          <p:nvPr/>
        </p:nvPicPr>
        <p:blipFill>
          <a:blip r:embed="rId2"/>
          <a:stretch>
            <a:fillRect/>
          </a:stretch>
        </p:blipFill>
        <p:spPr>
          <a:xfrm>
            <a:off x="3827634" y="2327704"/>
            <a:ext cx="3152775" cy="1181100"/>
          </a:xfrm>
          <a:prstGeom prst="rect">
            <a:avLst/>
          </a:prstGeom>
        </p:spPr>
      </p:pic>
      <p:pic>
        <p:nvPicPr>
          <p:cNvPr id="6" name="Picture 5"/>
          <p:cNvPicPr>
            <a:picLocks noChangeAspect="1"/>
          </p:cNvPicPr>
          <p:nvPr/>
        </p:nvPicPr>
        <p:blipFill>
          <a:blip r:embed="rId3"/>
          <a:stretch>
            <a:fillRect/>
          </a:stretch>
        </p:blipFill>
        <p:spPr>
          <a:xfrm>
            <a:off x="1946446" y="3721264"/>
            <a:ext cx="6884516" cy="2968118"/>
          </a:xfrm>
          <a:prstGeom prst="rect">
            <a:avLst/>
          </a:prstGeom>
        </p:spPr>
      </p:pic>
    </p:spTree>
    <p:extLst>
      <p:ext uri="{BB962C8B-B14F-4D97-AF65-F5344CB8AC3E}">
        <p14:creationId xmlns:p14="http://schemas.microsoft.com/office/powerpoint/2010/main" val="3690867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Management Reporter (MR)</a:t>
            </a:r>
            <a:endParaRPr lang="en-US" dirty="0"/>
          </a:p>
        </p:txBody>
      </p:sp>
      <p:sp>
        <p:nvSpPr>
          <p:cNvPr id="3" name="Content Placeholder 2"/>
          <p:cNvSpPr>
            <a:spLocks noGrp="1"/>
          </p:cNvSpPr>
          <p:nvPr>
            <p:ph idx="1"/>
          </p:nvPr>
        </p:nvSpPr>
        <p:spPr>
          <a:xfrm>
            <a:off x="1069848" y="1334530"/>
            <a:ext cx="10058400" cy="4837670"/>
          </a:xfrm>
        </p:spPr>
        <p:txBody>
          <a:bodyPr>
            <a:normAutofit/>
          </a:bodyPr>
          <a:lstStyle/>
          <a:p>
            <a:pPr marL="0" indent="0">
              <a:buNone/>
            </a:pPr>
            <a:r>
              <a:rPr lang="en-US" sz="2400" dirty="0" smtClean="0"/>
              <a:t>What is it?</a:t>
            </a:r>
            <a:endParaRPr lang="en-US" sz="2400" dirty="0"/>
          </a:p>
          <a:p>
            <a:pPr marL="0" indent="0">
              <a:buNone/>
            </a:pPr>
            <a:r>
              <a:rPr lang="en-US" sz="2400" dirty="0" smtClean="0"/>
              <a:t>Management </a:t>
            </a:r>
            <a:r>
              <a:rPr lang="en-US" sz="2400" dirty="0"/>
              <a:t>Reporter is a real-time financial reporting application designed to empower information workers to quickly and easily create, generate, secure, and publish financial statements, such as Profit and Loss (P&amp;L) statements, balance sheets, and cash flow reports.</a:t>
            </a:r>
            <a:endParaRPr lang="en-US" sz="2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p:txBody>
      </p:sp>
    </p:spTree>
    <p:extLst>
      <p:ext uri="{BB962C8B-B14F-4D97-AF65-F5344CB8AC3E}">
        <p14:creationId xmlns:p14="http://schemas.microsoft.com/office/powerpoint/2010/main" val="11775089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Organization</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10"/>
            </a:pPr>
            <a:r>
              <a:rPr lang="en-US" dirty="0" smtClean="0"/>
              <a:t>Related Rows</a:t>
            </a:r>
          </a:p>
          <a:p>
            <a:pPr marL="0" indent="0">
              <a:buNone/>
            </a:pPr>
            <a:r>
              <a:rPr lang="en-US" sz="1600" dirty="0" smtClean="0"/>
              <a:t>Clean up those consolidated reports with Related Rows.</a:t>
            </a:r>
          </a:p>
          <a:p>
            <a:pPr marL="0" indent="0">
              <a:buNone/>
            </a:pPr>
            <a:r>
              <a:rPr lang="en-US" sz="1600" dirty="0" smtClean="0"/>
              <a:t>Before:</a:t>
            </a:r>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Row Definition:</a:t>
            </a:r>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After:</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2775765" y="1924565"/>
            <a:ext cx="4333875" cy="1219200"/>
          </a:xfrm>
          <a:prstGeom prst="rect">
            <a:avLst/>
          </a:prstGeom>
        </p:spPr>
      </p:pic>
      <p:pic>
        <p:nvPicPr>
          <p:cNvPr id="5" name="Picture 4"/>
          <p:cNvPicPr>
            <a:picLocks noChangeAspect="1"/>
          </p:cNvPicPr>
          <p:nvPr/>
        </p:nvPicPr>
        <p:blipFill>
          <a:blip r:embed="rId3"/>
          <a:stretch>
            <a:fillRect/>
          </a:stretch>
        </p:blipFill>
        <p:spPr>
          <a:xfrm>
            <a:off x="3060573" y="3413039"/>
            <a:ext cx="2829867" cy="1511238"/>
          </a:xfrm>
          <a:prstGeom prst="rect">
            <a:avLst/>
          </a:prstGeom>
        </p:spPr>
      </p:pic>
      <p:pic>
        <p:nvPicPr>
          <p:cNvPr id="6" name="Picture 5"/>
          <p:cNvPicPr>
            <a:picLocks noChangeAspect="1"/>
          </p:cNvPicPr>
          <p:nvPr/>
        </p:nvPicPr>
        <p:blipFill>
          <a:blip r:embed="rId4"/>
          <a:stretch>
            <a:fillRect/>
          </a:stretch>
        </p:blipFill>
        <p:spPr>
          <a:xfrm>
            <a:off x="2528115" y="5124450"/>
            <a:ext cx="4581525" cy="1047750"/>
          </a:xfrm>
          <a:prstGeom prst="rect">
            <a:avLst/>
          </a:prstGeom>
        </p:spPr>
      </p:pic>
    </p:spTree>
    <p:extLst>
      <p:ext uri="{BB962C8B-B14F-4D97-AF65-F5344CB8AC3E}">
        <p14:creationId xmlns:p14="http://schemas.microsoft.com/office/powerpoint/2010/main" val="2868251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Organization</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11"/>
            </a:pPr>
            <a:r>
              <a:rPr lang="en-US" dirty="0" smtClean="0"/>
              <a:t>Suppressing Blank Rows</a:t>
            </a:r>
          </a:p>
          <a:p>
            <a:pPr marL="0" indent="0">
              <a:buNone/>
            </a:pPr>
            <a:r>
              <a:rPr lang="en-US" sz="1600" dirty="0" smtClean="0"/>
              <a:t>Have rows showing up with no amounts?  Suppress them!</a:t>
            </a:r>
          </a:p>
          <a:p>
            <a:pPr marL="0" indent="0">
              <a:buNone/>
            </a:pPr>
            <a:r>
              <a:rPr lang="en-US" sz="1600" dirty="0" smtClean="0"/>
              <a:t>Row Definition:  X0</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or Report Definition:</a:t>
            </a:r>
          </a:p>
        </p:txBody>
      </p:sp>
      <p:pic>
        <p:nvPicPr>
          <p:cNvPr id="4" name="Picture 3"/>
          <p:cNvPicPr>
            <a:picLocks noChangeAspect="1"/>
          </p:cNvPicPr>
          <p:nvPr/>
        </p:nvPicPr>
        <p:blipFill>
          <a:blip r:embed="rId2"/>
          <a:stretch>
            <a:fillRect/>
          </a:stretch>
        </p:blipFill>
        <p:spPr>
          <a:xfrm>
            <a:off x="3689252" y="1989825"/>
            <a:ext cx="5883115" cy="2159808"/>
          </a:xfrm>
          <a:prstGeom prst="rect">
            <a:avLst/>
          </a:prstGeom>
        </p:spPr>
      </p:pic>
      <p:pic>
        <p:nvPicPr>
          <p:cNvPr id="5" name="Picture 4"/>
          <p:cNvPicPr>
            <a:picLocks noChangeAspect="1"/>
          </p:cNvPicPr>
          <p:nvPr/>
        </p:nvPicPr>
        <p:blipFill>
          <a:blip r:embed="rId3"/>
          <a:stretch>
            <a:fillRect/>
          </a:stretch>
        </p:blipFill>
        <p:spPr>
          <a:xfrm>
            <a:off x="3973657" y="4387937"/>
            <a:ext cx="2371725" cy="2124075"/>
          </a:xfrm>
          <a:prstGeom prst="rect">
            <a:avLst/>
          </a:prstGeom>
        </p:spPr>
      </p:pic>
    </p:spTree>
    <p:extLst>
      <p:ext uri="{BB962C8B-B14F-4D97-AF65-F5344CB8AC3E}">
        <p14:creationId xmlns:p14="http://schemas.microsoft.com/office/powerpoint/2010/main" val="23281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Organization</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12"/>
            </a:pPr>
            <a:r>
              <a:rPr lang="en-US" dirty="0" smtClean="0"/>
              <a:t>Delete Blank Rows</a:t>
            </a:r>
          </a:p>
          <a:p>
            <a:pPr marL="0" indent="0">
              <a:buNone/>
            </a:pPr>
            <a:r>
              <a:rPr lang="en-US" sz="1600" dirty="0" smtClean="0"/>
              <a:t>Wonder why that report generates an extra blank page?</a:t>
            </a:r>
          </a:p>
          <a:p>
            <a:pPr marL="0" indent="0">
              <a:buNone/>
            </a:pPr>
            <a:r>
              <a:rPr lang="en-US" sz="1600" dirty="0" smtClean="0"/>
              <a:t>Row Definition: Make sure to delete the blank rows on the bottom of your row definition.</a:t>
            </a:r>
          </a:p>
          <a:p>
            <a:pPr marL="0" indent="0">
              <a:buNone/>
            </a:pPr>
            <a:endParaRPr lang="en-US" dirty="0"/>
          </a:p>
        </p:txBody>
      </p:sp>
      <p:pic>
        <p:nvPicPr>
          <p:cNvPr id="4" name="Picture 3"/>
          <p:cNvPicPr>
            <a:picLocks noChangeAspect="1"/>
          </p:cNvPicPr>
          <p:nvPr/>
        </p:nvPicPr>
        <p:blipFill>
          <a:blip r:embed="rId2"/>
          <a:stretch>
            <a:fillRect/>
          </a:stretch>
        </p:blipFill>
        <p:spPr>
          <a:xfrm>
            <a:off x="2676639" y="2508164"/>
            <a:ext cx="5641132" cy="3381890"/>
          </a:xfrm>
          <a:prstGeom prst="rect">
            <a:avLst/>
          </a:prstGeom>
        </p:spPr>
      </p:pic>
    </p:spTree>
    <p:extLst>
      <p:ext uri="{BB962C8B-B14F-4D97-AF65-F5344CB8AC3E}">
        <p14:creationId xmlns:p14="http://schemas.microsoft.com/office/powerpoint/2010/main" val="331490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Web Viewer</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13"/>
            </a:pPr>
            <a:r>
              <a:rPr lang="en-US" dirty="0" smtClean="0"/>
              <a:t>Go To Option</a:t>
            </a:r>
          </a:p>
          <a:p>
            <a:pPr marL="0" indent="0">
              <a:buNone/>
            </a:pPr>
            <a:r>
              <a:rPr lang="en-US" sz="1600" dirty="0" smtClean="0"/>
              <a:t>Very helpful with long reports.  Brings you right to that section of the report.</a:t>
            </a:r>
          </a:p>
          <a:p>
            <a:pPr marL="0" indent="0">
              <a:buNone/>
            </a:pPr>
            <a:endParaRPr lang="en-US" dirty="0"/>
          </a:p>
        </p:txBody>
      </p:sp>
      <p:pic>
        <p:nvPicPr>
          <p:cNvPr id="4" name="Picture 3"/>
          <p:cNvPicPr>
            <a:picLocks noChangeAspect="1"/>
          </p:cNvPicPr>
          <p:nvPr/>
        </p:nvPicPr>
        <p:blipFill>
          <a:blip r:embed="rId2"/>
          <a:stretch>
            <a:fillRect/>
          </a:stretch>
        </p:blipFill>
        <p:spPr>
          <a:xfrm>
            <a:off x="3117506" y="2183284"/>
            <a:ext cx="4856720" cy="3796828"/>
          </a:xfrm>
          <a:prstGeom prst="rect">
            <a:avLst/>
          </a:prstGeom>
        </p:spPr>
      </p:pic>
    </p:spTree>
    <p:extLst>
      <p:ext uri="{BB962C8B-B14F-4D97-AF65-F5344CB8AC3E}">
        <p14:creationId xmlns:p14="http://schemas.microsoft.com/office/powerpoint/2010/main" val="4091113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Web Viewer</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14"/>
            </a:pPr>
            <a:r>
              <a:rPr lang="en-US" dirty="0" smtClean="0"/>
              <a:t>Show Summary Information</a:t>
            </a:r>
          </a:p>
          <a:p>
            <a:pPr marL="0" indent="0">
              <a:buNone/>
            </a:pPr>
            <a:r>
              <a:rPr lang="en-US" sz="1600" dirty="0" smtClean="0"/>
              <a:t>Another helpful option when viewing large reports.  Displays only the summary lines.</a:t>
            </a:r>
            <a:endParaRPr lang="en-US" sz="1600" dirty="0"/>
          </a:p>
        </p:txBody>
      </p:sp>
      <p:pic>
        <p:nvPicPr>
          <p:cNvPr id="4" name="Picture 3"/>
          <p:cNvPicPr>
            <a:picLocks noChangeAspect="1"/>
          </p:cNvPicPr>
          <p:nvPr/>
        </p:nvPicPr>
        <p:blipFill>
          <a:blip r:embed="rId2"/>
          <a:stretch>
            <a:fillRect/>
          </a:stretch>
        </p:blipFill>
        <p:spPr>
          <a:xfrm>
            <a:off x="2918254" y="2093812"/>
            <a:ext cx="4495800" cy="4580750"/>
          </a:xfrm>
          <a:prstGeom prst="rect">
            <a:avLst/>
          </a:prstGeom>
        </p:spPr>
      </p:pic>
    </p:spTree>
    <p:extLst>
      <p:ext uri="{BB962C8B-B14F-4D97-AF65-F5344CB8AC3E}">
        <p14:creationId xmlns:p14="http://schemas.microsoft.com/office/powerpoint/2010/main" val="1346921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Web Viewer</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15"/>
            </a:pPr>
            <a:r>
              <a:rPr lang="en-US" dirty="0" smtClean="0"/>
              <a:t>Show </a:t>
            </a:r>
            <a:r>
              <a:rPr lang="en-US" dirty="0"/>
              <a:t>Other </a:t>
            </a:r>
            <a:r>
              <a:rPr lang="en-US" dirty="0" smtClean="0"/>
              <a:t>Currencies</a:t>
            </a:r>
          </a:p>
          <a:p>
            <a:pPr marL="0" indent="0">
              <a:buNone/>
            </a:pPr>
            <a:r>
              <a:rPr lang="en-US" sz="1600" dirty="0" smtClean="0"/>
              <a:t>When using multiple currencies you can change the view to show a specific currency.</a:t>
            </a:r>
          </a:p>
          <a:p>
            <a:pPr marL="0" indent="0">
              <a:buNone/>
            </a:pPr>
            <a:endParaRPr lang="en-US" dirty="0"/>
          </a:p>
        </p:txBody>
      </p:sp>
      <p:pic>
        <p:nvPicPr>
          <p:cNvPr id="5" name="Picture 4"/>
          <p:cNvPicPr>
            <a:picLocks noChangeAspect="1"/>
          </p:cNvPicPr>
          <p:nvPr/>
        </p:nvPicPr>
        <p:blipFill>
          <a:blip r:embed="rId2"/>
          <a:stretch>
            <a:fillRect/>
          </a:stretch>
        </p:blipFill>
        <p:spPr>
          <a:xfrm>
            <a:off x="2658248" y="2093812"/>
            <a:ext cx="5142985" cy="4596709"/>
          </a:xfrm>
          <a:prstGeom prst="rect">
            <a:avLst/>
          </a:prstGeom>
        </p:spPr>
      </p:pic>
    </p:spTree>
    <p:extLst>
      <p:ext uri="{BB962C8B-B14F-4D97-AF65-F5344CB8AC3E}">
        <p14:creationId xmlns:p14="http://schemas.microsoft.com/office/powerpoint/2010/main" val="104709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Customization</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16"/>
            </a:pPr>
            <a:r>
              <a:rPr lang="en-US" dirty="0"/>
              <a:t>Default </a:t>
            </a:r>
            <a:r>
              <a:rPr lang="en-US" dirty="0" smtClean="0"/>
              <a:t>Fonts</a:t>
            </a:r>
          </a:p>
          <a:p>
            <a:pPr marL="0" indent="0">
              <a:buNone/>
            </a:pPr>
            <a:r>
              <a:rPr lang="en-US" sz="1600" dirty="0" smtClean="0"/>
              <a:t>Use this to set up a default font and size so all the reports are consistent.</a:t>
            </a:r>
          </a:p>
        </p:txBody>
      </p:sp>
      <p:pic>
        <p:nvPicPr>
          <p:cNvPr id="4" name="Picture 3"/>
          <p:cNvPicPr>
            <a:picLocks noChangeAspect="1"/>
          </p:cNvPicPr>
          <p:nvPr/>
        </p:nvPicPr>
        <p:blipFill>
          <a:blip r:embed="rId2"/>
          <a:stretch>
            <a:fillRect/>
          </a:stretch>
        </p:blipFill>
        <p:spPr>
          <a:xfrm>
            <a:off x="1248162" y="1984803"/>
            <a:ext cx="3533775" cy="1257300"/>
          </a:xfrm>
          <a:prstGeom prst="rect">
            <a:avLst/>
          </a:prstGeom>
        </p:spPr>
      </p:pic>
      <p:pic>
        <p:nvPicPr>
          <p:cNvPr id="5" name="Picture 4"/>
          <p:cNvPicPr>
            <a:picLocks noChangeAspect="1"/>
          </p:cNvPicPr>
          <p:nvPr/>
        </p:nvPicPr>
        <p:blipFill>
          <a:blip r:embed="rId3"/>
          <a:stretch>
            <a:fillRect/>
          </a:stretch>
        </p:blipFill>
        <p:spPr>
          <a:xfrm>
            <a:off x="5668705" y="1984803"/>
            <a:ext cx="3884552" cy="2531076"/>
          </a:xfrm>
          <a:prstGeom prst="rect">
            <a:avLst/>
          </a:prstGeom>
        </p:spPr>
      </p:pic>
      <p:pic>
        <p:nvPicPr>
          <p:cNvPr id="6" name="Picture 5"/>
          <p:cNvPicPr>
            <a:picLocks noChangeAspect="1"/>
          </p:cNvPicPr>
          <p:nvPr/>
        </p:nvPicPr>
        <p:blipFill>
          <a:blip r:embed="rId4"/>
          <a:stretch>
            <a:fillRect/>
          </a:stretch>
        </p:blipFill>
        <p:spPr>
          <a:xfrm>
            <a:off x="1383442" y="4089001"/>
            <a:ext cx="3263214" cy="2203729"/>
          </a:xfrm>
          <a:prstGeom prst="rect">
            <a:avLst/>
          </a:prstGeom>
        </p:spPr>
      </p:pic>
    </p:spTree>
    <p:extLst>
      <p:ext uri="{BB962C8B-B14F-4D97-AF65-F5344CB8AC3E}">
        <p14:creationId xmlns:p14="http://schemas.microsoft.com/office/powerpoint/2010/main" val="1060056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Customization</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17"/>
            </a:pPr>
            <a:r>
              <a:rPr lang="en-US" dirty="0" smtClean="0"/>
              <a:t>Default Report Library</a:t>
            </a:r>
          </a:p>
          <a:p>
            <a:pPr marL="0" indent="0">
              <a:buNone/>
            </a:pPr>
            <a:r>
              <a:rPr lang="en-US" sz="1600" dirty="0" smtClean="0"/>
              <a:t>When developing reports you can change the default library where reports will be generated.  This way you can keep them separated from other reports.  Tools/Options</a:t>
            </a:r>
          </a:p>
        </p:txBody>
      </p:sp>
      <p:pic>
        <p:nvPicPr>
          <p:cNvPr id="4" name="Picture 3"/>
          <p:cNvPicPr>
            <a:picLocks noChangeAspect="1"/>
          </p:cNvPicPr>
          <p:nvPr/>
        </p:nvPicPr>
        <p:blipFill>
          <a:blip r:embed="rId2"/>
          <a:stretch>
            <a:fillRect/>
          </a:stretch>
        </p:blipFill>
        <p:spPr>
          <a:xfrm>
            <a:off x="3426039" y="2505075"/>
            <a:ext cx="4829175" cy="3667125"/>
          </a:xfrm>
          <a:prstGeom prst="rect">
            <a:avLst/>
          </a:prstGeom>
        </p:spPr>
      </p:pic>
    </p:spTree>
    <p:extLst>
      <p:ext uri="{BB962C8B-B14F-4D97-AF65-F5344CB8AC3E}">
        <p14:creationId xmlns:p14="http://schemas.microsoft.com/office/powerpoint/2010/main" val="1867183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Customization</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18"/>
            </a:pPr>
            <a:r>
              <a:rPr lang="en-US" dirty="0" smtClean="0"/>
              <a:t>Alt F1</a:t>
            </a:r>
          </a:p>
          <a:p>
            <a:pPr marL="0" indent="0">
              <a:buNone/>
            </a:pPr>
            <a:r>
              <a:rPr lang="en-US" sz="1600" dirty="0" smtClean="0"/>
              <a:t>Gives you more screen space when developing definitions.  Hides the definition views.</a:t>
            </a:r>
            <a:r>
              <a:rPr lang="en-US" dirty="0" smtClean="0"/>
              <a:t> </a:t>
            </a:r>
          </a:p>
        </p:txBody>
      </p:sp>
      <p:pic>
        <p:nvPicPr>
          <p:cNvPr id="4" name="Picture 3"/>
          <p:cNvPicPr>
            <a:picLocks noChangeAspect="1"/>
          </p:cNvPicPr>
          <p:nvPr/>
        </p:nvPicPr>
        <p:blipFill>
          <a:blip r:embed="rId2"/>
          <a:stretch>
            <a:fillRect/>
          </a:stretch>
        </p:blipFill>
        <p:spPr>
          <a:xfrm>
            <a:off x="1218129" y="2479381"/>
            <a:ext cx="3213474" cy="2844242"/>
          </a:xfrm>
          <a:prstGeom prst="rect">
            <a:avLst/>
          </a:prstGeom>
        </p:spPr>
      </p:pic>
      <p:pic>
        <p:nvPicPr>
          <p:cNvPr id="5" name="Picture 4"/>
          <p:cNvPicPr>
            <a:picLocks noChangeAspect="1"/>
          </p:cNvPicPr>
          <p:nvPr/>
        </p:nvPicPr>
        <p:blipFill>
          <a:blip r:embed="rId3"/>
          <a:stretch>
            <a:fillRect/>
          </a:stretch>
        </p:blipFill>
        <p:spPr>
          <a:xfrm>
            <a:off x="5162679" y="2446638"/>
            <a:ext cx="2968068" cy="2909728"/>
          </a:xfrm>
          <a:prstGeom prst="rect">
            <a:avLst/>
          </a:prstGeom>
        </p:spPr>
      </p:pic>
    </p:spTree>
    <p:extLst>
      <p:ext uri="{BB962C8B-B14F-4D97-AF65-F5344CB8AC3E}">
        <p14:creationId xmlns:p14="http://schemas.microsoft.com/office/powerpoint/2010/main" val="2618314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Headers and footers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19"/>
            </a:pPr>
            <a:r>
              <a:rPr lang="en-US" dirty="0" smtClean="0"/>
              <a:t>Logos</a:t>
            </a:r>
          </a:p>
          <a:p>
            <a:pPr marL="0" indent="0">
              <a:buNone/>
            </a:pPr>
            <a:r>
              <a:rPr lang="en-US" sz="1600" dirty="0" smtClean="0"/>
              <a:t>Insert logos on the report.</a:t>
            </a:r>
          </a:p>
          <a:p>
            <a:pPr marL="0" indent="0">
              <a:buNone/>
            </a:pPr>
            <a:r>
              <a:rPr lang="en-US" sz="1600" dirty="0" smtClean="0"/>
              <a:t>Report Definition:</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smtClean="0"/>
              <a:t>Result:</a:t>
            </a:r>
          </a:p>
        </p:txBody>
      </p:sp>
      <p:pic>
        <p:nvPicPr>
          <p:cNvPr id="4" name="Picture 3"/>
          <p:cNvPicPr>
            <a:picLocks noChangeAspect="1"/>
          </p:cNvPicPr>
          <p:nvPr/>
        </p:nvPicPr>
        <p:blipFill>
          <a:blip r:embed="rId2"/>
          <a:stretch>
            <a:fillRect/>
          </a:stretch>
        </p:blipFill>
        <p:spPr>
          <a:xfrm>
            <a:off x="5849894" y="2093812"/>
            <a:ext cx="3674541" cy="2947859"/>
          </a:xfrm>
          <a:prstGeom prst="rect">
            <a:avLst/>
          </a:prstGeom>
        </p:spPr>
      </p:pic>
      <p:pic>
        <p:nvPicPr>
          <p:cNvPr id="5" name="Picture 4"/>
          <p:cNvPicPr>
            <a:picLocks noChangeAspect="1"/>
          </p:cNvPicPr>
          <p:nvPr/>
        </p:nvPicPr>
        <p:blipFill>
          <a:blip r:embed="rId3"/>
          <a:stretch>
            <a:fillRect/>
          </a:stretch>
        </p:blipFill>
        <p:spPr>
          <a:xfrm>
            <a:off x="1069848" y="4290262"/>
            <a:ext cx="4573071" cy="1763646"/>
          </a:xfrm>
          <a:prstGeom prst="rect">
            <a:avLst/>
          </a:prstGeom>
        </p:spPr>
      </p:pic>
    </p:spTree>
    <p:extLst>
      <p:ext uri="{BB962C8B-B14F-4D97-AF65-F5344CB8AC3E}">
        <p14:creationId xmlns:p14="http://schemas.microsoft.com/office/powerpoint/2010/main" val="13840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Management Reporter (MR)</a:t>
            </a:r>
            <a:endParaRPr lang="en-US" dirty="0"/>
          </a:p>
        </p:txBody>
      </p:sp>
      <p:sp>
        <p:nvSpPr>
          <p:cNvPr id="3" name="Content Placeholder 2"/>
          <p:cNvSpPr>
            <a:spLocks noGrp="1"/>
          </p:cNvSpPr>
          <p:nvPr>
            <p:ph idx="1"/>
          </p:nvPr>
        </p:nvSpPr>
        <p:spPr>
          <a:xfrm>
            <a:off x="1069848" y="1334530"/>
            <a:ext cx="10058400" cy="4837670"/>
          </a:xfrm>
        </p:spPr>
        <p:txBody>
          <a:bodyPr>
            <a:normAutofit/>
          </a:bodyPr>
          <a:lstStyle/>
          <a:p>
            <a:pPr marL="0" indent="0">
              <a:buNone/>
            </a:pPr>
            <a:r>
              <a:rPr lang="en-US" sz="2400" dirty="0" smtClean="0"/>
              <a:t>Two basic comments are required for creating a report, the third is optional.</a:t>
            </a:r>
          </a:p>
          <a:p>
            <a:pPr marL="0" indent="0">
              <a:buNone/>
            </a:pPr>
            <a:endParaRPr lang="en-US" sz="2400" dirty="0"/>
          </a:p>
          <a:p>
            <a:pPr marL="0" indent="0">
              <a:buNone/>
            </a:pPr>
            <a:r>
              <a:rPr lang="en-US" sz="2400" dirty="0" smtClean="0"/>
              <a:t>Row Definition</a:t>
            </a:r>
          </a:p>
          <a:p>
            <a:pPr marL="0" indent="0">
              <a:buNone/>
            </a:pPr>
            <a:endParaRPr lang="en-US" sz="2400" dirty="0"/>
          </a:p>
          <a:p>
            <a:pPr marL="0" indent="0">
              <a:buNone/>
            </a:pPr>
            <a:r>
              <a:rPr lang="en-US" sz="2400" dirty="0" smtClean="0"/>
              <a:t>Column Definition</a:t>
            </a:r>
          </a:p>
          <a:p>
            <a:pPr marL="0" indent="0">
              <a:buNone/>
            </a:pPr>
            <a:endParaRPr lang="en-US" sz="2400" dirty="0"/>
          </a:p>
          <a:p>
            <a:pPr marL="0" indent="0">
              <a:buNone/>
            </a:pPr>
            <a:r>
              <a:rPr lang="en-US" sz="2400" dirty="0" smtClean="0"/>
              <a:t>Tree Definition</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p:txBody>
      </p:sp>
      <p:pic>
        <p:nvPicPr>
          <p:cNvPr id="5" name="Picture 4"/>
          <p:cNvPicPr>
            <a:picLocks noChangeAspect="1"/>
          </p:cNvPicPr>
          <p:nvPr/>
        </p:nvPicPr>
        <p:blipFill>
          <a:blip r:embed="rId2"/>
          <a:stretch>
            <a:fillRect/>
          </a:stretch>
        </p:blipFill>
        <p:spPr>
          <a:xfrm>
            <a:off x="4216755" y="2254606"/>
            <a:ext cx="7229475" cy="3990975"/>
          </a:xfrm>
          <a:prstGeom prst="rect">
            <a:avLst/>
          </a:prstGeom>
        </p:spPr>
      </p:pic>
    </p:spTree>
    <p:extLst>
      <p:ext uri="{BB962C8B-B14F-4D97-AF65-F5344CB8AC3E}">
        <p14:creationId xmlns:p14="http://schemas.microsoft.com/office/powerpoint/2010/main" val="173329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Headers and footers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0"/>
            </a:pPr>
            <a:r>
              <a:rPr lang="en-US" dirty="0" smtClean="0"/>
              <a:t>Additional </a:t>
            </a:r>
            <a:r>
              <a:rPr lang="en-US" dirty="0"/>
              <a:t>Text in the </a:t>
            </a:r>
            <a:r>
              <a:rPr lang="en-US" dirty="0" smtClean="0"/>
              <a:t>Tree</a:t>
            </a:r>
          </a:p>
          <a:p>
            <a:pPr marL="0" indent="0">
              <a:buNone/>
            </a:pPr>
            <a:r>
              <a:rPr lang="en-US" sz="1600" dirty="0" smtClean="0"/>
              <a:t>Add additional information to the header or footer from the tree definition.</a:t>
            </a:r>
            <a:endParaRPr lang="en-US" sz="1600" dirty="0"/>
          </a:p>
          <a:p>
            <a:pPr marL="0" indent="0">
              <a:buNone/>
            </a:pPr>
            <a:r>
              <a:rPr lang="en-US" sz="1600" dirty="0" smtClean="0"/>
              <a:t>Tree Definition:</a:t>
            </a:r>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Report Definition:</a:t>
            </a:r>
          </a:p>
        </p:txBody>
      </p:sp>
      <p:pic>
        <p:nvPicPr>
          <p:cNvPr id="4" name="Picture 3"/>
          <p:cNvPicPr>
            <a:picLocks noChangeAspect="1"/>
          </p:cNvPicPr>
          <p:nvPr/>
        </p:nvPicPr>
        <p:blipFill>
          <a:blip r:embed="rId2"/>
          <a:stretch>
            <a:fillRect/>
          </a:stretch>
        </p:blipFill>
        <p:spPr>
          <a:xfrm>
            <a:off x="3200915" y="2093812"/>
            <a:ext cx="1638300" cy="1257300"/>
          </a:xfrm>
          <a:prstGeom prst="rect">
            <a:avLst/>
          </a:prstGeom>
        </p:spPr>
      </p:pic>
      <p:pic>
        <p:nvPicPr>
          <p:cNvPr id="5" name="Picture 4"/>
          <p:cNvPicPr>
            <a:picLocks noChangeAspect="1"/>
          </p:cNvPicPr>
          <p:nvPr/>
        </p:nvPicPr>
        <p:blipFill>
          <a:blip r:embed="rId3"/>
          <a:stretch>
            <a:fillRect/>
          </a:stretch>
        </p:blipFill>
        <p:spPr>
          <a:xfrm>
            <a:off x="2903966" y="3635203"/>
            <a:ext cx="5362575" cy="2800350"/>
          </a:xfrm>
          <a:prstGeom prst="rect">
            <a:avLst/>
          </a:prstGeom>
        </p:spPr>
      </p:pic>
    </p:spTree>
    <p:extLst>
      <p:ext uri="{BB962C8B-B14F-4D97-AF65-F5344CB8AC3E}">
        <p14:creationId xmlns:p14="http://schemas.microsoft.com/office/powerpoint/2010/main" val="2165305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Headers and footers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1"/>
            </a:pPr>
            <a:r>
              <a:rPr lang="en-US" dirty="0" smtClean="0"/>
              <a:t>Rounding Defined</a:t>
            </a:r>
          </a:p>
          <a:p>
            <a:pPr marL="0" indent="0">
              <a:buNone/>
            </a:pPr>
            <a:r>
              <a:rPr lang="en-US" sz="1600" dirty="0" smtClean="0"/>
              <a:t>Add the rounding precision to the report header.</a:t>
            </a:r>
          </a:p>
          <a:p>
            <a:pPr marL="0" indent="0">
              <a:buNone/>
            </a:pPr>
            <a:r>
              <a:rPr lang="en-US" sz="1600" dirty="0" smtClean="0"/>
              <a:t>Report Definition:</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Result:</a:t>
            </a:r>
          </a:p>
        </p:txBody>
      </p:sp>
      <p:pic>
        <p:nvPicPr>
          <p:cNvPr id="4" name="Picture 3"/>
          <p:cNvPicPr>
            <a:picLocks noChangeAspect="1"/>
          </p:cNvPicPr>
          <p:nvPr/>
        </p:nvPicPr>
        <p:blipFill>
          <a:blip r:embed="rId2"/>
          <a:stretch>
            <a:fillRect/>
          </a:stretch>
        </p:blipFill>
        <p:spPr>
          <a:xfrm>
            <a:off x="3125487" y="2093812"/>
            <a:ext cx="5314950" cy="2238375"/>
          </a:xfrm>
          <a:prstGeom prst="rect">
            <a:avLst/>
          </a:prstGeom>
        </p:spPr>
      </p:pic>
      <p:pic>
        <p:nvPicPr>
          <p:cNvPr id="5" name="Picture 4"/>
          <p:cNvPicPr>
            <a:picLocks noChangeAspect="1"/>
          </p:cNvPicPr>
          <p:nvPr/>
        </p:nvPicPr>
        <p:blipFill>
          <a:blip r:embed="rId3"/>
          <a:stretch>
            <a:fillRect/>
          </a:stretch>
        </p:blipFill>
        <p:spPr>
          <a:xfrm>
            <a:off x="1959446" y="4582683"/>
            <a:ext cx="6905625" cy="1152525"/>
          </a:xfrm>
          <a:prstGeom prst="rect">
            <a:avLst/>
          </a:prstGeom>
        </p:spPr>
      </p:pic>
    </p:spTree>
    <p:extLst>
      <p:ext uri="{BB962C8B-B14F-4D97-AF65-F5344CB8AC3E}">
        <p14:creationId xmlns:p14="http://schemas.microsoft.com/office/powerpoint/2010/main" val="3986804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Speed</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2"/>
            </a:pPr>
            <a:r>
              <a:rPr lang="en-US" dirty="0"/>
              <a:t>Default </a:t>
            </a:r>
            <a:r>
              <a:rPr lang="en-US" dirty="0" smtClean="0"/>
              <a:t>Report Definitions</a:t>
            </a:r>
          </a:p>
          <a:p>
            <a:pPr marL="0" indent="0">
              <a:buNone/>
            </a:pPr>
            <a:r>
              <a:rPr lang="en-US" sz="1600" dirty="0" smtClean="0"/>
              <a:t>Use the default report definitions to create reports faster (CU7 and greater).</a:t>
            </a:r>
          </a:p>
          <a:p>
            <a:pPr marL="0" indent="0">
              <a:buNone/>
            </a:pPr>
            <a:r>
              <a:rPr lang="en-US" sz="1600" dirty="0" smtClean="0"/>
              <a:t>As of version CU8 there are 16 report definitions with supporting rows and columns.</a:t>
            </a:r>
          </a:p>
        </p:txBody>
      </p:sp>
      <p:pic>
        <p:nvPicPr>
          <p:cNvPr id="4" name="Picture 3"/>
          <p:cNvPicPr>
            <a:picLocks noChangeAspect="1"/>
          </p:cNvPicPr>
          <p:nvPr/>
        </p:nvPicPr>
        <p:blipFill>
          <a:blip r:embed="rId2"/>
          <a:stretch>
            <a:fillRect/>
          </a:stretch>
        </p:blipFill>
        <p:spPr>
          <a:xfrm>
            <a:off x="4317013" y="2717715"/>
            <a:ext cx="2371725" cy="2724150"/>
          </a:xfrm>
          <a:prstGeom prst="rect">
            <a:avLst/>
          </a:prstGeom>
        </p:spPr>
      </p:pic>
    </p:spTree>
    <p:extLst>
      <p:ext uri="{BB962C8B-B14F-4D97-AF65-F5344CB8AC3E}">
        <p14:creationId xmlns:p14="http://schemas.microsoft.com/office/powerpoint/2010/main" val="3625490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Speed</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3"/>
            </a:pPr>
            <a:r>
              <a:rPr lang="en-US" dirty="0" smtClean="0"/>
              <a:t>Find </a:t>
            </a:r>
            <a:r>
              <a:rPr lang="en-US" dirty="0"/>
              <a:t>and </a:t>
            </a:r>
            <a:r>
              <a:rPr lang="en-US" dirty="0" smtClean="0"/>
              <a:t>Replace</a:t>
            </a:r>
          </a:p>
          <a:p>
            <a:pPr marL="0" indent="0">
              <a:buNone/>
            </a:pPr>
            <a:r>
              <a:rPr lang="en-US" sz="1600" dirty="0" smtClean="0"/>
              <a:t>While in a row definition you can find specific items or replace multiple items to speed up modifying reports.  Works just like Excel.</a:t>
            </a:r>
          </a:p>
          <a:p>
            <a:pPr marL="0" indent="0">
              <a:buNone/>
            </a:pPr>
            <a:endParaRPr lang="en-US" sz="1600" dirty="0" smtClean="0"/>
          </a:p>
        </p:txBody>
      </p:sp>
      <p:pic>
        <p:nvPicPr>
          <p:cNvPr id="5" name="Picture 4"/>
          <p:cNvPicPr>
            <a:picLocks noChangeAspect="1"/>
          </p:cNvPicPr>
          <p:nvPr/>
        </p:nvPicPr>
        <p:blipFill>
          <a:blip r:embed="rId2"/>
          <a:stretch>
            <a:fillRect/>
          </a:stretch>
        </p:blipFill>
        <p:spPr>
          <a:xfrm>
            <a:off x="3742938" y="2795845"/>
            <a:ext cx="2943225" cy="2238375"/>
          </a:xfrm>
          <a:prstGeom prst="rect">
            <a:avLst/>
          </a:prstGeom>
        </p:spPr>
      </p:pic>
    </p:spTree>
    <p:extLst>
      <p:ext uri="{BB962C8B-B14F-4D97-AF65-F5344CB8AC3E}">
        <p14:creationId xmlns:p14="http://schemas.microsoft.com/office/powerpoint/2010/main" val="2995106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Speed</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4"/>
            </a:pPr>
            <a:r>
              <a:rPr lang="en-US" dirty="0" smtClean="0"/>
              <a:t>Insert </a:t>
            </a:r>
            <a:r>
              <a:rPr lang="en-US" dirty="0"/>
              <a:t>rows from </a:t>
            </a:r>
            <a:r>
              <a:rPr lang="en-US" dirty="0" smtClean="0"/>
              <a:t>dimensions</a:t>
            </a:r>
          </a:p>
          <a:p>
            <a:pPr marL="0" indent="0">
              <a:buNone/>
            </a:pPr>
            <a:r>
              <a:rPr lang="en-US" sz="1600" dirty="0" smtClean="0"/>
              <a:t>Rather then typing all the accounts, depts., etc.,  use the insert Rows from Dimensions.  This will also work in tree definitions Insert Units from Dimension.  Pulls the data from your specific chart of accounts.</a:t>
            </a:r>
          </a:p>
          <a:p>
            <a:pPr marL="457200" indent="-457200">
              <a:buFont typeface="+mj-lt"/>
              <a:buAutoNum type="arabicPeriod" startAt="38"/>
            </a:pPr>
            <a:endParaRPr lang="en-US" dirty="0"/>
          </a:p>
          <a:p>
            <a:pPr marL="457200" indent="-457200">
              <a:buFont typeface="+mj-lt"/>
              <a:buAutoNum type="arabicPeriod" startAt="38"/>
            </a:pPr>
            <a:endParaRPr lang="en-US" dirty="0" smtClean="0"/>
          </a:p>
        </p:txBody>
      </p:sp>
      <p:pic>
        <p:nvPicPr>
          <p:cNvPr id="4" name="Picture 3"/>
          <p:cNvPicPr>
            <a:picLocks noChangeAspect="1"/>
          </p:cNvPicPr>
          <p:nvPr/>
        </p:nvPicPr>
        <p:blipFill>
          <a:blip r:embed="rId2"/>
          <a:stretch>
            <a:fillRect/>
          </a:stretch>
        </p:blipFill>
        <p:spPr>
          <a:xfrm>
            <a:off x="1379838" y="2305565"/>
            <a:ext cx="2743200" cy="2895600"/>
          </a:xfrm>
          <a:prstGeom prst="rect">
            <a:avLst/>
          </a:prstGeom>
        </p:spPr>
      </p:pic>
      <p:pic>
        <p:nvPicPr>
          <p:cNvPr id="5" name="Picture 4"/>
          <p:cNvPicPr>
            <a:picLocks noChangeAspect="1"/>
          </p:cNvPicPr>
          <p:nvPr/>
        </p:nvPicPr>
        <p:blipFill>
          <a:blip r:embed="rId3"/>
          <a:stretch>
            <a:fillRect/>
          </a:stretch>
        </p:blipFill>
        <p:spPr>
          <a:xfrm>
            <a:off x="5091499" y="2563512"/>
            <a:ext cx="5600700" cy="2933700"/>
          </a:xfrm>
          <a:prstGeom prst="rect">
            <a:avLst/>
          </a:prstGeom>
        </p:spPr>
      </p:pic>
    </p:spTree>
    <p:extLst>
      <p:ext uri="{BB962C8B-B14F-4D97-AF65-F5344CB8AC3E}">
        <p14:creationId xmlns:p14="http://schemas.microsoft.com/office/powerpoint/2010/main" val="310630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Formatting</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5"/>
            </a:pPr>
            <a:r>
              <a:rPr lang="en-US" dirty="0" smtClean="0"/>
              <a:t>Shading</a:t>
            </a:r>
          </a:p>
          <a:p>
            <a:pPr marL="0" indent="0">
              <a:buNone/>
            </a:pPr>
            <a:r>
              <a:rPr lang="en-US" sz="1600" dirty="0" smtClean="0"/>
              <a:t>Create a more appealing report with shading.</a:t>
            </a:r>
          </a:p>
          <a:p>
            <a:pPr marL="0" indent="0">
              <a:buNone/>
            </a:pPr>
            <a:r>
              <a:rPr lang="en-US" sz="1600" dirty="0" smtClean="0"/>
              <a:t>Row Definition:</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Result:</a:t>
            </a:r>
          </a:p>
          <a:p>
            <a:pPr marL="0" indent="0">
              <a:buNone/>
            </a:pPr>
            <a:endParaRPr lang="en-US" sz="1600" dirty="0" smtClean="0"/>
          </a:p>
          <a:p>
            <a:pPr marL="0" indent="0">
              <a:buNone/>
            </a:pPr>
            <a:endParaRPr lang="en-US" dirty="0" smtClean="0"/>
          </a:p>
        </p:txBody>
      </p:sp>
      <p:pic>
        <p:nvPicPr>
          <p:cNvPr id="4" name="Picture 3"/>
          <p:cNvPicPr>
            <a:picLocks noChangeAspect="1"/>
          </p:cNvPicPr>
          <p:nvPr/>
        </p:nvPicPr>
        <p:blipFill>
          <a:blip r:embed="rId2"/>
          <a:stretch>
            <a:fillRect/>
          </a:stretch>
        </p:blipFill>
        <p:spPr>
          <a:xfrm>
            <a:off x="2737279" y="2320117"/>
            <a:ext cx="4191000" cy="2600325"/>
          </a:xfrm>
          <a:prstGeom prst="rect">
            <a:avLst/>
          </a:prstGeom>
        </p:spPr>
      </p:pic>
      <p:pic>
        <p:nvPicPr>
          <p:cNvPr id="5" name="Picture 4"/>
          <p:cNvPicPr>
            <a:picLocks noChangeAspect="1"/>
          </p:cNvPicPr>
          <p:nvPr/>
        </p:nvPicPr>
        <p:blipFill>
          <a:blip r:embed="rId3"/>
          <a:stretch>
            <a:fillRect/>
          </a:stretch>
        </p:blipFill>
        <p:spPr>
          <a:xfrm>
            <a:off x="2737279" y="5397829"/>
            <a:ext cx="4105275" cy="685800"/>
          </a:xfrm>
          <a:prstGeom prst="rect">
            <a:avLst/>
          </a:prstGeom>
        </p:spPr>
      </p:pic>
    </p:spTree>
    <p:extLst>
      <p:ext uri="{BB962C8B-B14F-4D97-AF65-F5344CB8AC3E}">
        <p14:creationId xmlns:p14="http://schemas.microsoft.com/office/powerpoint/2010/main" val="144614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Formatting</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6"/>
            </a:pPr>
            <a:r>
              <a:rPr lang="en-US" dirty="0" smtClean="0"/>
              <a:t>Indenting</a:t>
            </a:r>
          </a:p>
          <a:p>
            <a:pPr marL="0" indent="0">
              <a:buNone/>
            </a:pPr>
            <a:r>
              <a:rPr lang="en-US" sz="1600" dirty="0" smtClean="0"/>
              <a:t>Use the indent button instead of spaces. </a:t>
            </a:r>
          </a:p>
          <a:p>
            <a:pPr marL="0" indent="0">
              <a:buNone/>
            </a:pPr>
            <a:r>
              <a:rPr lang="en-US" sz="1600" dirty="0"/>
              <a:t>Row Definition:</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Result:</a:t>
            </a:r>
          </a:p>
          <a:p>
            <a:pPr marL="0" indent="0">
              <a:buNone/>
            </a:pPr>
            <a:endParaRPr lang="en-US" sz="1600" dirty="0" smtClean="0"/>
          </a:p>
        </p:txBody>
      </p:sp>
      <p:pic>
        <p:nvPicPr>
          <p:cNvPr id="4" name="Picture 3"/>
          <p:cNvPicPr>
            <a:picLocks noChangeAspect="1"/>
          </p:cNvPicPr>
          <p:nvPr/>
        </p:nvPicPr>
        <p:blipFill>
          <a:blip r:embed="rId2"/>
          <a:stretch>
            <a:fillRect/>
          </a:stretch>
        </p:blipFill>
        <p:spPr>
          <a:xfrm>
            <a:off x="1993773" y="5340164"/>
            <a:ext cx="4105275" cy="685800"/>
          </a:xfrm>
          <a:prstGeom prst="rect">
            <a:avLst/>
          </a:prstGeom>
        </p:spPr>
      </p:pic>
      <p:pic>
        <p:nvPicPr>
          <p:cNvPr id="5" name="Picture 4"/>
          <p:cNvPicPr>
            <a:picLocks noChangeAspect="1"/>
          </p:cNvPicPr>
          <p:nvPr/>
        </p:nvPicPr>
        <p:blipFill>
          <a:blip r:embed="rId3"/>
          <a:stretch>
            <a:fillRect/>
          </a:stretch>
        </p:blipFill>
        <p:spPr>
          <a:xfrm>
            <a:off x="2124848" y="2268365"/>
            <a:ext cx="4152900" cy="2486025"/>
          </a:xfrm>
          <a:prstGeom prst="rect">
            <a:avLst/>
          </a:prstGeom>
        </p:spPr>
      </p:pic>
    </p:spTree>
    <p:extLst>
      <p:ext uri="{BB962C8B-B14F-4D97-AF65-F5344CB8AC3E}">
        <p14:creationId xmlns:p14="http://schemas.microsoft.com/office/powerpoint/2010/main" val="2479390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Formatting</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7"/>
            </a:pPr>
            <a:r>
              <a:rPr lang="en-US" dirty="0" smtClean="0"/>
              <a:t>Box </a:t>
            </a:r>
          </a:p>
          <a:p>
            <a:pPr marL="0" indent="0">
              <a:buNone/>
            </a:pPr>
            <a:r>
              <a:rPr lang="en-US" dirty="0"/>
              <a:t>Create boxes to highlight data or </a:t>
            </a:r>
            <a:r>
              <a:rPr lang="en-US" dirty="0" smtClean="0"/>
              <a:t>separate </a:t>
            </a:r>
            <a:r>
              <a:rPr lang="en-US" dirty="0"/>
              <a:t>sections.</a:t>
            </a:r>
          </a:p>
          <a:p>
            <a:pPr marL="0" indent="0">
              <a:buNone/>
            </a:pPr>
            <a:r>
              <a:rPr lang="en-US" dirty="0"/>
              <a:t>Row Definition: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Result:</a:t>
            </a:r>
          </a:p>
          <a:p>
            <a:pPr marL="457200" indent="-457200">
              <a:buFont typeface="+mj-lt"/>
              <a:buAutoNum type="arabicPeriod" startAt="38"/>
            </a:pPr>
            <a:endParaRPr lang="en-US" dirty="0" smtClean="0"/>
          </a:p>
        </p:txBody>
      </p:sp>
      <p:pic>
        <p:nvPicPr>
          <p:cNvPr id="4" name="Picture 3"/>
          <p:cNvPicPr>
            <a:picLocks noChangeAspect="1"/>
          </p:cNvPicPr>
          <p:nvPr/>
        </p:nvPicPr>
        <p:blipFill>
          <a:blip r:embed="rId2"/>
          <a:stretch>
            <a:fillRect/>
          </a:stretch>
        </p:blipFill>
        <p:spPr>
          <a:xfrm>
            <a:off x="3342389" y="2159715"/>
            <a:ext cx="5796848" cy="2148531"/>
          </a:xfrm>
          <a:prstGeom prst="rect">
            <a:avLst/>
          </a:prstGeom>
        </p:spPr>
      </p:pic>
      <p:pic>
        <p:nvPicPr>
          <p:cNvPr id="5" name="Picture 4"/>
          <p:cNvPicPr>
            <a:picLocks noChangeAspect="1"/>
          </p:cNvPicPr>
          <p:nvPr/>
        </p:nvPicPr>
        <p:blipFill>
          <a:blip r:embed="rId3"/>
          <a:stretch>
            <a:fillRect/>
          </a:stretch>
        </p:blipFill>
        <p:spPr>
          <a:xfrm>
            <a:off x="2216878" y="4305300"/>
            <a:ext cx="4924425" cy="2552700"/>
          </a:xfrm>
          <a:prstGeom prst="rect">
            <a:avLst/>
          </a:prstGeom>
        </p:spPr>
      </p:pic>
    </p:spTree>
    <p:extLst>
      <p:ext uri="{BB962C8B-B14F-4D97-AF65-F5344CB8AC3E}">
        <p14:creationId xmlns:p14="http://schemas.microsoft.com/office/powerpoint/2010/main" val="1371733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Other</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8"/>
            </a:pPr>
            <a:r>
              <a:rPr lang="en-US" dirty="0" smtClean="0"/>
              <a:t>MR Version</a:t>
            </a:r>
          </a:p>
          <a:p>
            <a:pPr marL="0" indent="0">
              <a:buNone/>
            </a:pPr>
            <a:r>
              <a:rPr lang="en-US" sz="1600" dirty="0" smtClean="0"/>
              <a:t>If you are wondering what version of MR you are running.</a:t>
            </a:r>
          </a:p>
          <a:p>
            <a:pPr marL="0" indent="0">
              <a:buNone/>
            </a:pPr>
            <a:endParaRPr lang="en-US" dirty="0"/>
          </a:p>
          <a:p>
            <a:pPr marL="0" indent="0">
              <a:buNone/>
            </a:pPr>
            <a:r>
              <a:rPr lang="en-US" dirty="0" smtClean="0"/>
              <a:t>  </a:t>
            </a:r>
          </a:p>
        </p:txBody>
      </p:sp>
      <p:pic>
        <p:nvPicPr>
          <p:cNvPr id="4" name="Picture 3"/>
          <p:cNvPicPr>
            <a:picLocks noChangeAspect="1"/>
          </p:cNvPicPr>
          <p:nvPr/>
        </p:nvPicPr>
        <p:blipFill>
          <a:blip r:embed="rId2"/>
          <a:stretch>
            <a:fillRect/>
          </a:stretch>
        </p:blipFill>
        <p:spPr>
          <a:xfrm>
            <a:off x="2284198" y="2299257"/>
            <a:ext cx="2647950" cy="809625"/>
          </a:xfrm>
          <a:prstGeom prst="rect">
            <a:avLst/>
          </a:prstGeom>
        </p:spPr>
      </p:pic>
      <p:pic>
        <p:nvPicPr>
          <p:cNvPr id="5" name="Picture 4"/>
          <p:cNvPicPr>
            <a:picLocks noChangeAspect="1"/>
          </p:cNvPicPr>
          <p:nvPr/>
        </p:nvPicPr>
        <p:blipFill>
          <a:blip r:embed="rId3"/>
          <a:stretch>
            <a:fillRect/>
          </a:stretch>
        </p:blipFill>
        <p:spPr>
          <a:xfrm>
            <a:off x="1763412" y="3505200"/>
            <a:ext cx="4991100" cy="2667000"/>
          </a:xfrm>
          <a:prstGeom prst="rect">
            <a:avLst/>
          </a:prstGeom>
        </p:spPr>
      </p:pic>
    </p:spTree>
    <p:extLst>
      <p:ext uri="{BB962C8B-B14F-4D97-AF65-F5344CB8AC3E}">
        <p14:creationId xmlns:p14="http://schemas.microsoft.com/office/powerpoint/2010/main" val="6507970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Other</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9"/>
            </a:pPr>
            <a:r>
              <a:rPr lang="en-US" dirty="0" smtClean="0"/>
              <a:t>Long </a:t>
            </a:r>
            <a:r>
              <a:rPr lang="en-US" dirty="0"/>
              <a:t>Date </a:t>
            </a:r>
            <a:r>
              <a:rPr lang="en-US" dirty="0" smtClean="0"/>
              <a:t>Format</a:t>
            </a:r>
          </a:p>
          <a:p>
            <a:pPr marL="0" indent="0">
              <a:buNone/>
            </a:pPr>
            <a:r>
              <a:rPr lang="en-US" sz="1600" dirty="0" smtClean="0"/>
              <a:t>Remove the day from your report headers.</a:t>
            </a:r>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Change the date format on the system.</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smtClean="0"/>
              <a:t>Correct way for no day</a:t>
            </a:r>
            <a:endParaRPr lang="en-US" sz="1600" dirty="0"/>
          </a:p>
        </p:txBody>
      </p:sp>
      <p:pic>
        <p:nvPicPr>
          <p:cNvPr id="4" name="Picture 3"/>
          <p:cNvPicPr>
            <a:picLocks noChangeAspect="1"/>
          </p:cNvPicPr>
          <p:nvPr/>
        </p:nvPicPr>
        <p:blipFill>
          <a:blip r:embed="rId2"/>
          <a:stretch>
            <a:fillRect/>
          </a:stretch>
        </p:blipFill>
        <p:spPr>
          <a:xfrm>
            <a:off x="3118536" y="2093812"/>
            <a:ext cx="5003381" cy="1168372"/>
          </a:xfrm>
          <a:prstGeom prst="rect">
            <a:avLst/>
          </a:prstGeom>
        </p:spPr>
      </p:pic>
      <p:pic>
        <p:nvPicPr>
          <p:cNvPr id="5" name="Picture 4"/>
          <p:cNvPicPr>
            <a:picLocks noChangeAspect="1"/>
          </p:cNvPicPr>
          <p:nvPr/>
        </p:nvPicPr>
        <p:blipFill>
          <a:blip r:embed="rId3"/>
          <a:stretch>
            <a:fillRect/>
          </a:stretch>
        </p:blipFill>
        <p:spPr>
          <a:xfrm>
            <a:off x="3504814" y="3509891"/>
            <a:ext cx="4029075" cy="1314450"/>
          </a:xfrm>
          <a:prstGeom prst="rect">
            <a:avLst/>
          </a:prstGeom>
        </p:spPr>
      </p:pic>
      <p:pic>
        <p:nvPicPr>
          <p:cNvPr id="6" name="Picture 5"/>
          <p:cNvPicPr>
            <a:picLocks noChangeAspect="1"/>
          </p:cNvPicPr>
          <p:nvPr/>
        </p:nvPicPr>
        <p:blipFill>
          <a:blip r:embed="rId4"/>
          <a:stretch>
            <a:fillRect/>
          </a:stretch>
        </p:blipFill>
        <p:spPr>
          <a:xfrm>
            <a:off x="3434149" y="4931604"/>
            <a:ext cx="4038600" cy="1276350"/>
          </a:xfrm>
          <a:prstGeom prst="rect">
            <a:avLst/>
          </a:prstGeom>
        </p:spPr>
      </p:pic>
    </p:spTree>
    <p:extLst>
      <p:ext uri="{BB962C8B-B14F-4D97-AF65-F5344CB8AC3E}">
        <p14:creationId xmlns:p14="http://schemas.microsoft.com/office/powerpoint/2010/main" val="3374271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Management Reporter (MR)</a:t>
            </a:r>
            <a:endParaRPr lang="en-US" dirty="0"/>
          </a:p>
        </p:txBody>
      </p:sp>
      <p:sp>
        <p:nvSpPr>
          <p:cNvPr id="3" name="Content Placeholder 2"/>
          <p:cNvSpPr>
            <a:spLocks noGrp="1"/>
          </p:cNvSpPr>
          <p:nvPr>
            <p:ph idx="1"/>
          </p:nvPr>
        </p:nvSpPr>
        <p:spPr>
          <a:xfrm>
            <a:off x="1069848" y="1334530"/>
            <a:ext cx="10058400" cy="4837670"/>
          </a:xfrm>
        </p:spPr>
        <p:txBody>
          <a:bodyPr>
            <a:normAutofit/>
          </a:bodyPr>
          <a:lstStyle/>
          <a:p>
            <a:pPr marL="0" indent="0">
              <a:buNone/>
            </a:pPr>
            <a:endParaRPr lang="en-US" sz="1400" dirty="0"/>
          </a:p>
          <a:p>
            <a:pPr marL="0" indent="0">
              <a:buNone/>
            </a:pPr>
            <a:r>
              <a:rPr lang="en-US" sz="1400" dirty="0" smtClean="0"/>
              <a:t>			Column Definition set to Month, YTD, and % calculation</a:t>
            </a:r>
          </a:p>
          <a:p>
            <a:pPr marL="0" indent="0">
              <a:buNone/>
            </a:pPr>
            <a:endParaRPr lang="en-US" sz="1400" dirty="0"/>
          </a:p>
          <a:p>
            <a:pPr marL="0" indent="0">
              <a:buNone/>
            </a:pPr>
            <a:endParaRPr lang="en-US" sz="1400" dirty="0" smtClean="0"/>
          </a:p>
          <a:p>
            <a:pPr marL="0" indent="0">
              <a:buNone/>
            </a:pPr>
            <a:r>
              <a:rPr lang="en-US" sz="1400" dirty="0" smtClean="0"/>
              <a:t>Row Definition set to specific</a:t>
            </a:r>
          </a:p>
          <a:p>
            <a:pPr marL="0" indent="0">
              <a:buNone/>
            </a:pPr>
            <a:r>
              <a:rPr lang="en-US" sz="1400" dirty="0" smtClean="0"/>
              <a:t>GL accounts and simple </a:t>
            </a:r>
          </a:p>
          <a:p>
            <a:pPr marL="0" indent="0">
              <a:buNone/>
            </a:pPr>
            <a:r>
              <a:rPr lang="en-US" sz="1400" dirty="0" smtClean="0"/>
              <a:t>Calculations.</a:t>
            </a:r>
            <a:endParaRPr lang="en-US" sz="1400" dirty="0"/>
          </a:p>
        </p:txBody>
      </p:sp>
      <p:pic>
        <p:nvPicPr>
          <p:cNvPr id="6" name="Picture 5"/>
          <p:cNvPicPr>
            <a:picLocks noChangeAspect="1"/>
          </p:cNvPicPr>
          <p:nvPr/>
        </p:nvPicPr>
        <p:blipFill>
          <a:blip r:embed="rId2"/>
          <a:stretch>
            <a:fillRect/>
          </a:stretch>
        </p:blipFill>
        <p:spPr>
          <a:xfrm>
            <a:off x="3901397" y="1990725"/>
            <a:ext cx="4600575" cy="4181475"/>
          </a:xfrm>
          <a:prstGeom prst="rect">
            <a:avLst/>
          </a:prstGeom>
        </p:spPr>
      </p:pic>
    </p:spTree>
    <p:extLst>
      <p:ext uri="{BB962C8B-B14F-4D97-AF65-F5344CB8AC3E}">
        <p14:creationId xmlns:p14="http://schemas.microsoft.com/office/powerpoint/2010/main" val="3429462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Other</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30"/>
            </a:pPr>
            <a:r>
              <a:rPr lang="en-US" dirty="0" smtClean="0"/>
              <a:t>Training/Resources</a:t>
            </a:r>
          </a:p>
          <a:p>
            <a:pPr marL="457200" indent="-457200">
              <a:buFont typeface="+mj-lt"/>
              <a:buAutoNum type="arabicPeriod" startAt="30"/>
            </a:pPr>
            <a:endParaRPr lang="en-US" dirty="0" smtClean="0"/>
          </a:p>
          <a:p>
            <a:pPr marL="0" indent="0">
              <a:buNone/>
            </a:pPr>
            <a:r>
              <a:rPr lang="en-US" sz="1600" dirty="0" smtClean="0"/>
              <a:t>Online Training and Guides</a:t>
            </a:r>
          </a:p>
          <a:p>
            <a:pPr marL="0" indent="0">
              <a:buNone/>
            </a:pPr>
            <a:r>
              <a:rPr lang="en-US" sz="1600" dirty="0" smtClean="0"/>
              <a:t>	https</a:t>
            </a:r>
            <a:r>
              <a:rPr lang="en-US" sz="1600" dirty="0"/>
              <a:t>://</a:t>
            </a:r>
            <a:r>
              <a:rPr lang="en-US" sz="1600" dirty="0" smtClean="0"/>
              <a:t>dynamics.microsoftelearning.com</a:t>
            </a:r>
            <a:endParaRPr lang="en-US" sz="1600" dirty="0"/>
          </a:p>
          <a:p>
            <a:pPr marL="457200" indent="-457200">
              <a:buFont typeface="+mj-lt"/>
              <a:buAutoNum type="arabicPeriod" startAt="50"/>
            </a:pPr>
            <a:endParaRPr lang="en-US" sz="1600" dirty="0"/>
          </a:p>
          <a:p>
            <a:pPr marL="0" indent="0">
              <a:buNone/>
            </a:pPr>
            <a:r>
              <a:rPr lang="en-US" sz="1600" dirty="0" smtClean="0"/>
              <a:t>Local Training Class</a:t>
            </a:r>
          </a:p>
          <a:p>
            <a:pPr marL="0" indent="0">
              <a:buNone/>
            </a:pPr>
            <a:r>
              <a:rPr lang="en-US" sz="1600" dirty="0"/>
              <a:t>	</a:t>
            </a:r>
            <a:r>
              <a:rPr lang="en-US" sz="1600" dirty="0" smtClean="0"/>
              <a:t>http</a:t>
            </a:r>
            <a:r>
              <a:rPr lang="en-US" sz="1600" dirty="0"/>
              <a:t>://</a:t>
            </a:r>
            <a:r>
              <a:rPr lang="en-US" sz="1600" dirty="0" smtClean="0"/>
              <a:t>www.boyerassoc.com/events/category/all-events</a:t>
            </a:r>
          </a:p>
          <a:p>
            <a:pPr marL="0" indent="0">
              <a:buNone/>
            </a:pPr>
            <a:endParaRPr lang="en-US" sz="1600" dirty="0" smtClean="0"/>
          </a:p>
          <a:p>
            <a:pPr marL="0" indent="0">
              <a:buNone/>
            </a:pPr>
            <a:r>
              <a:rPr lang="en-US" sz="1600" dirty="0" smtClean="0"/>
              <a:t>Helpful tips and issues</a:t>
            </a:r>
            <a:endParaRPr lang="en-US" sz="1600" dirty="0"/>
          </a:p>
          <a:p>
            <a:pPr marL="0" indent="0">
              <a:buNone/>
            </a:pPr>
            <a:r>
              <a:rPr lang="en-US" sz="1600" dirty="0" smtClean="0"/>
              <a:t>	http</a:t>
            </a:r>
            <a:r>
              <a:rPr lang="en-US" sz="1600" dirty="0"/>
              <a:t>://community.dynamics.com</a:t>
            </a:r>
            <a:endParaRPr lang="en-US" sz="1600" dirty="0" smtClean="0"/>
          </a:p>
        </p:txBody>
      </p:sp>
    </p:spTree>
    <p:extLst>
      <p:ext uri="{BB962C8B-B14F-4D97-AF65-F5344CB8AC3E}">
        <p14:creationId xmlns:p14="http://schemas.microsoft.com/office/powerpoint/2010/main" val="3228223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Questions</a:t>
            </a:r>
            <a:endParaRPr lang="en-US" dirty="0"/>
          </a:p>
        </p:txBody>
      </p:sp>
      <p:sp>
        <p:nvSpPr>
          <p:cNvPr id="3" name="Content Placeholder 2"/>
          <p:cNvSpPr>
            <a:spLocks noGrp="1"/>
          </p:cNvSpPr>
          <p:nvPr>
            <p:ph idx="1"/>
          </p:nvPr>
        </p:nvSpPr>
        <p:spPr>
          <a:xfrm>
            <a:off x="1069848" y="1243914"/>
            <a:ext cx="10058400" cy="4928286"/>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r>
              <a:rPr lang="en-US" b="1" dirty="0"/>
              <a:t>Paul </a:t>
            </a:r>
            <a:r>
              <a:rPr lang="en-US" b="1" dirty="0" smtClean="0"/>
              <a:t>James</a:t>
            </a:r>
          </a:p>
          <a:p>
            <a:pPr marL="0" indent="0">
              <a:buNone/>
            </a:pPr>
            <a:r>
              <a:rPr lang="en-US" dirty="0" smtClean="0"/>
              <a:t>pjames@boyerassoc.com</a:t>
            </a:r>
          </a:p>
          <a:p>
            <a:pPr marL="0" indent="0">
              <a:buNone/>
            </a:pPr>
            <a:endParaRPr lang="en-US" dirty="0"/>
          </a:p>
          <a:p>
            <a:pPr marL="0" indent="0">
              <a:buNone/>
            </a:pPr>
            <a:r>
              <a:rPr lang="en-US" dirty="0"/>
              <a:t>Boyer &amp; Associates</a:t>
            </a:r>
          </a:p>
          <a:p>
            <a:pPr marL="0" indent="0">
              <a:buNone/>
            </a:pPr>
            <a:r>
              <a:rPr lang="en-US" dirty="0"/>
              <a:t>3525 Plymouth Blvd, Suite 107</a:t>
            </a:r>
          </a:p>
          <a:p>
            <a:pPr marL="0" indent="0">
              <a:buNone/>
            </a:pPr>
            <a:r>
              <a:rPr lang="en-US" dirty="0"/>
              <a:t>Plymouth, MN  55447</a:t>
            </a:r>
          </a:p>
          <a:p>
            <a:pPr marL="0" indent="0">
              <a:buNone/>
            </a:pPr>
            <a:r>
              <a:rPr lang="en-US" dirty="0"/>
              <a:t>Direct: 763 412-4336 |Fax:763 412-4301 |Office: 763 412-4300</a:t>
            </a:r>
          </a:p>
          <a:p>
            <a:pPr marL="0" indent="0">
              <a:buNone/>
            </a:pPr>
            <a:endParaRPr lang="en-US" dirty="0" smtClean="0"/>
          </a:p>
        </p:txBody>
      </p:sp>
    </p:spTree>
    <p:extLst>
      <p:ext uri="{BB962C8B-B14F-4D97-AF65-F5344CB8AC3E}">
        <p14:creationId xmlns:p14="http://schemas.microsoft.com/office/powerpoint/2010/main" val="6297432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30</a:t>
            </a:r>
            <a:r>
              <a:rPr lang="en-US" dirty="0" smtClean="0"/>
              <a:t> </a:t>
            </a:r>
            <a:r>
              <a:rPr lang="en-US" dirty="0" smtClean="0"/>
              <a:t>Tips Outline</a:t>
            </a:r>
            <a:endParaRPr lang="en-US" dirty="0"/>
          </a:p>
        </p:txBody>
      </p:sp>
      <p:sp>
        <p:nvSpPr>
          <p:cNvPr id="3" name="Content Placeholder 2"/>
          <p:cNvSpPr>
            <a:spLocks noGrp="1"/>
          </p:cNvSpPr>
          <p:nvPr>
            <p:ph idx="1"/>
          </p:nvPr>
        </p:nvSpPr>
        <p:spPr>
          <a:xfrm>
            <a:off x="1069848" y="1243914"/>
            <a:ext cx="10058400" cy="4928286"/>
          </a:xfrm>
        </p:spPr>
        <p:txBody>
          <a:bodyPr>
            <a:normAutofit/>
          </a:bodyPr>
          <a:lstStyle/>
          <a:p>
            <a:pPr marL="342900" indent="-342900">
              <a:buFont typeface="+mj-lt"/>
              <a:buAutoNum type="arabicPeriod"/>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1931469412"/>
              </p:ext>
            </p:extLst>
          </p:nvPr>
        </p:nvGraphicFramePr>
        <p:xfrm>
          <a:off x="478972" y="1511558"/>
          <a:ext cx="11342911" cy="1894192"/>
        </p:xfrm>
        <a:graphic>
          <a:graphicData uri="http://schemas.openxmlformats.org/drawingml/2006/table">
            <a:tbl>
              <a:tblPr>
                <a:tableStyleId>{5C22544A-7EE6-4342-B048-85BDC9FD1C3A}</a:tableStyleId>
              </a:tblPr>
              <a:tblGrid>
                <a:gridCol w="1116417"/>
                <a:gridCol w="1116417"/>
                <a:gridCol w="1116417"/>
                <a:gridCol w="1160369"/>
                <a:gridCol w="1116417"/>
                <a:gridCol w="1172869"/>
                <a:gridCol w="1150802"/>
                <a:gridCol w="1116417"/>
                <a:gridCol w="1116417"/>
                <a:gridCol w="1160369"/>
              </a:tblGrid>
              <a:tr h="693135">
                <a:tc>
                  <a:txBody>
                    <a:bodyPr/>
                    <a:lstStyle/>
                    <a:p>
                      <a:pPr algn="ctr" fontAlgn="b"/>
                      <a:r>
                        <a:rPr lang="en-US" sz="1100" b="1" u="none" strike="noStrike" dirty="0">
                          <a:effectLst/>
                        </a:rPr>
                        <a:t>Calculations</a:t>
                      </a:r>
                      <a:endParaRPr lang="en-US" sz="1100" b="1"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1100" b="1" u="none" strike="noStrike" dirty="0">
                          <a:effectLst/>
                        </a:rPr>
                        <a:t>Columns</a:t>
                      </a:r>
                      <a:endParaRPr lang="en-US" sz="1100" b="1"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1100" b="1" u="none" strike="noStrike" dirty="0">
                          <a:effectLst/>
                        </a:rPr>
                        <a:t>Rows</a:t>
                      </a:r>
                      <a:endParaRPr lang="en-US" sz="1100" b="1"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1100" b="1" u="none" strike="noStrike">
                          <a:effectLst/>
                        </a:rPr>
                        <a:t>Organization</a:t>
                      </a:r>
                      <a:endParaRPr lang="en-US" sz="1100" b="1"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1100" b="1" u="none" strike="noStrike">
                          <a:effectLst/>
                        </a:rPr>
                        <a:t>Web Viewer</a:t>
                      </a:r>
                      <a:endParaRPr lang="en-US" sz="1100" b="1"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1100" b="1" u="none" strike="noStrike" dirty="0">
                          <a:effectLst/>
                        </a:rPr>
                        <a:t>Customization</a:t>
                      </a:r>
                      <a:endParaRPr lang="en-US" sz="1100" b="1"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1100" b="1" u="none" strike="noStrike" dirty="0">
                          <a:effectLst/>
                        </a:rPr>
                        <a:t>Headers and Footers</a:t>
                      </a:r>
                      <a:endParaRPr lang="en-US" sz="1100" b="1"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1100" b="1" u="none" strike="noStrike" dirty="0">
                          <a:effectLst/>
                        </a:rPr>
                        <a:t>Speed</a:t>
                      </a:r>
                      <a:endParaRPr lang="en-US" sz="1100" b="1"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1100" b="1" u="none" strike="noStrike" dirty="0">
                          <a:effectLst/>
                        </a:rPr>
                        <a:t>Format</a:t>
                      </a:r>
                      <a:endParaRPr lang="en-US" sz="1100" b="1"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1100" b="1" u="none" strike="noStrike" dirty="0">
                          <a:effectLst/>
                        </a:rPr>
                        <a:t>Other</a:t>
                      </a:r>
                      <a:endParaRPr lang="en-US" sz="1100" b="1" i="0" u="none" strike="noStrike" dirty="0">
                        <a:solidFill>
                          <a:srgbClr val="000000"/>
                        </a:solidFill>
                        <a:effectLst/>
                        <a:latin typeface="Calibri" panose="020F0502020204030204" pitchFamily="34" charset="0"/>
                      </a:endParaRPr>
                    </a:p>
                  </a:txBody>
                  <a:tcPr marL="7809" marR="7809" marT="7809" marB="0" anchor="b">
                    <a:noFill/>
                  </a:tcPr>
                </a:tc>
              </a:tr>
              <a:tr h="315539">
                <a:tc>
                  <a:txBody>
                    <a:bodyPr/>
                    <a:lstStyle/>
                    <a:p>
                      <a:pPr algn="ctr" fontAlgn="b"/>
                      <a:r>
                        <a:rPr lang="en-US" sz="900" u="none" strike="noStrike">
                          <a:effectLst/>
                        </a:rPr>
                        <a:t>CBR</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dirty="0" smtClean="0">
                          <a:effectLst/>
                        </a:rPr>
                        <a:t>Start/End</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dirty="0" smtClean="0">
                          <a:effectLst/>
                        </a:rPr>
                        <a:t>Prevent Drilldown</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dirty="0">
                          <a:effectLst/>
                        </a:rPr>
                        <a:t>Related Rows</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Go To</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Default Fonts</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Logos</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Default Reports</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dirty="0">
                          <a:effectLst/>
                        </a:rPr>
                        <a:t>Shading</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effectLst/>
                        </a:rPr>
                        <a:t>MR Versions</a:t>
                      </a:r>
                      <a:endParaRPr lang="en-US" sz="900" b="0" i="0" u="none" strike="noStrike" dirty="0" smtClean="0">
                        <a:solidFill>
                          <a:srgbClr val="000000"/>
                        </a:solidFill>
                        <a:effectLst/>
                        <a:latin typeface="Calibri" panose="020F0502020204030204" pitchFamily="34" charset="0"/>
                      </a:endParaRPr>
                    </a:p>
                    <a:p>
                      <a:pPr algn="ctr" fontAlgn="b"/>
                      <a:endParaRPr lang="en-US" sz="900" b="0" i="0" u="none" strike="noStrike" dirty="0">
                        <a:solidFill>
                          <a:srgbClr val="000000"/>
                        </a:solidFill>
                        <a:effectLst/>
                        <a:latin typeface="Calibri" panose="020F0502020204030204" pitchFamily="34" charset="0"/>
                      </a:endParaRPr>
                    </a:p>
                  </a:txBody>
                  <a:tcPr marL="7809" marR="7809" marT="7809" marB="0" anchor="b">
                    <a:noFill/>
                  </a:tcPr>
                </a:tc>
              </a:tr>
              <a:tr h="569979">
                <a:tc>
                  <a:txBody>
                    <a:bodyPr/>
                    <a:lstStyle/>
                    <a:p>
                      <a:pPr algn="ctr" fontAlgn="b"/>
                      <a:r>
                        <a:rPr lang="en-US" sz="900" u="none" strike="noStrike">
                          <a:effectLst/>
                        </a:rPr>
                        <a:t>Periods</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dirty="0" smtClean="0">
                          <a:effectLst/>
                        </a:rPr>
                        <a:t>Rolling 12</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Departments</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Suppress Blank Row</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Show Summary</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Default Library</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dirty="0" smtClean="0">
                          <a:effectLst/>
                        </a:rPr>
                        <a:t>Additional </a:t>
                      </a:r>
                      <a:r>
                        <a:rPr lang="en-US" sz="900" u="none" strike="noStrike" dirty="0">
                          <a:effectLst/>
                        </a:rPr>
                        <a:t>Text</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Find and Replace</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Indenting</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effectLst/>
                        </a:rPr>
                        <a:t>Long Date</a:t>
                      </a:r>
                      <a:endParaRPr lang="en-US" sz="900" b="0" i="0" u="none" strike="noStrike" dirty="0" smtClean="0">
                        <a:solidFill>
                          <a:srgbClr val="000000"/>
                        </a:solidFill>
                        <a:effectLst/>
                        <a:latin typeface="Calibri" panose="020F0502020204030204" pitchFamily="34" charset="0"/>
                      </a:endParaRPr>
                    </a:p>
                    <a:p>
                      <a:pPr algn="ctr" fontAlgn="b"/>
                      <a:endParaRPr lang="en-US" sz="900" b="0" i="0" u="none" strike="noStrike" dirty="0">
                        <a:solidFill>
                          <a:srgbClr val="000000"/>
                        </a:solidFill>
                        <a:effectLst/>
                        <a:latin typeface="Calibri" panose="020F0502020204030204" pitchFamily="34" charset="0"/>
                      </a:endParaRPr>
                    </a:p>
                  </a:txBody>
                  <a:tcPr marL="7809" marR="7809" marT="7809" marB="0" anchor="b">
                    <a:noFill/>
                  </a:tcPr>
                </a:tc>
              </a:tr>
              <a:tr h="315539">
                <a:tc>
                  <a:txBody>
                    <a:bodyPr/>
                    <a:lstStyle/>
                    <a:p>
                      <a:pPr algn="ctr" fontAlgn="b"/>
                      <a:r>
                        <a:rPr lang="en-US" sz="900" u="none" strike="noStrike" dirty="0">
                          <a:effectLst/>
                        </a:rPr>
                        <a:t>Ratios</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dirty="0" smtClean="0">
                          <a:effectLst/>
                        </a:rPr>
                        <a:t>Dynamic Header</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dirty="0">
                          <a:effectLst/>
                        </a:rPr>
                        <a:t>Column Break</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Delete Blank</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Other Currencies</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dirty="0">
                          <a:effectLst/>
                        </a:rPr>
                        <a:t>Alt F1</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Rounding</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Insert Rows</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a:effectLst/>
                        </a:rPr>
                        <a:t>Box</a:t>
                      </a:r>
                      <a:endParaRPr lang="en-US" sz="900" b="0" i="0" u="none" strike="noStrike">
                        <a:solidFill>
                          <a:srgbClr val="000000"/>
                        </a:solidFill>
                        <a:effectLst/>
                        <a:latin typeface="Calibri" panose="020F0502020204030204" pitchFamily="34" charset="0"/>
                      </a:endParaRPr>
                    </a:p>
                  </a:txBody>
                  <a:tcPr marL="7809" marR="7809" marT="7809" marB="0" anchor="b">
                    <a:noFill/>
                  </a:tcPr>
                </a:tc>
                <a:tc>
                  <a:txBody>
                    <a:bodyPr/>
                    <a:lstStyle/>
                    <a:p>
                      <a:pPr algn="ctr" fontAlgn="b"/>
                      <a:r>
                        <a:rPr lang="en-US" sz="900" u="none" strike="noStrike" dirty="0" smtClean="0">
                          <a:effectLst/>
                        </a:rPr>
                        <a:t>Resources</a:t>
                      </a:r>
                      <a:endParaRPr lang="en-US" sz="900" b="0" i="0" u="none" strike="noStrike" dirty="0">
                        <a:solidFill>
                          <a:srgbClr val="000000"/>
                        </a:solidFill>
                        <a:effectLst/>
                        <a:latin typeface="Calibri" panose="020F0502020204030204" pitchFamily="34" charset="0"/>
                      </a:endParaRPr>
                    </a:p>
                  </a:txBody>
                  <a:tcPr marL="7809" marR="7809" marT="7809" marB="0" anchor="b">
                    <a:noFill/>
                  </a:tcPr>
                </a:tc>
              </a:tr>
            </a:tbl>
          </a:graphicData>
        </a:graphic>
      </p:graphicFrame>
    </p:spTree>
    <p:extLst>
      <p:ext uri="{BB962C8B-B14F-4D97-AF65-F5344CB8AC3E}">
        <p14:creationId xmlns:p14="http://schemas.microsoft.com/office/powerpoint/2010/main" val="398500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Calculations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a:pPr>
            <a:r>
              <a:rPr lang="en-US" dirty="0" smtClean="0"/>
              <a:t>CBR (Change Base Row)</a:t>
            </a:r>
          </a:p>
          <a:p>
            <a:pPr marL="0" indent="0">
              <a:buNone/>
            </a:pPr>
            <a:r>
              <a:rPr lang="en-US" sz="1600" dirty="0" smtClean="0"/>
              <a:t>Allows the report to calculate a percentage of net sales or another row.</a:t>
            </a:r>
          </a:p>
          <a:p>
            <a:pPr marL="0" indent="0">
              <a:buNone/>
            </a:pPr>
            <a:endParaRPr lang="en-US" sz="1600" dirty="0"/>
          </a:p>
          <a:p>
            <a:pPr marL="0" indent="0">
              <a:buNone/>
            </a:pPr>
            <a:r>
              <a:rPr lang="en-US" sz="1600" dirty="0" smtClean="0"/>
              <a:t>Row Definitions:</a:t>
            </a:r>
          </a:p>
          <a:p>
            <a:pPr marL="0" indent="0">
              <a:buNone/>
            </a:pPr>
            <a:endParaRPr lang="en-US" dirty="0" smtClean="0"/>
          </a:p>
        </p:txBody>
      </p:sp>
      <p:pic>
        <p:nvPicPr>
          <p:cNvPr id="5" name="Picture 4"/>
          <p:cNvPicPr>
            <a:picLocks noChangeAspect="1"/>
          </p:cNvPicPr>
          <p:nvPr/>
        </p:nvPicPr>
        <p:blipFill>
          <a:blip r:embed="rId2"/>
          <a:stretch>
            <a:fillRect/>
          </a:stretch>
        </p:blipFill>
        <p:spPr>
          <a:xfrm>
            <a:off x="1069848" y="2772290"/>
            <a:ext cx="9067800" cy="1962150"/>
          </a:xfrm>
          <a:prstGeom prst="rect">
            <a:avLst/>
          </a:prstGeom>
        </p:spPr>
      </p:pic>
    </p:spTree>
    <p:extLst>
      <p:ext uri="{BB962C8B-B14F-4D97-AF65-F5344CB8AC3E}">
        <p14:creationId xmlns:p14="http://schemas.microsoft.com/office/powerpoint/2010/main" val="35211873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Calculations</a:t>
            </a:r>
            <a:endParaRPr lang="en-US" dirty="0"/>
          </a:p>
        </p:txBody>
      </p:sp>
      <p:sp>
        <p:nvSpPr>
          <p:cNvPr id="3" name="Content Placeholder 2"/>
          <p:cNvSpPr>
            <a:spLocks noGrp="1"/>
          </p:cNvSpPr>
          <p:nvPr>
            <p:ph idx="1"/>
          </p:nvPr>
        </p:nvSpPr>
        <p:spPr>
          <a:xfrm>
            <a:off x="1069848" y="1243914"/>
            <a:ext cx="10058400" cy="4928286"/>
          </a:xfrm>
        </p:spPr>
        <p:txBody>
          <a:bodyPr>
            <a:normAutofit/>
          </a:bodyPr>
          <a:lstStyle/>
          <a:p>
            <a:pPr marL="0" indent="0">
              <a:buNone/>
            </a:pPr>
            <a:endParaRPr lang="en-US" sz="1400" dirty="0" smtClean="0"/>
          </a:p>
          <a:p>
            <a:pPr marL="0" indent="0">
              <a:buNone/>
            </a:pPr>
            <a:r>
              <a:rPr lang="en-US" sz="1400" dirty="0" smtClean="0"/>
              <a:t>	</a:t>
            </a:r>
            <a:r>
              <a:rPr lang="en-US" sz="1600" dirty="0" smtClean="0"/>
              <a:t>Multiple CBR calculations:</a:t>
            </a:r>
            <a:endParaRPr lang="en-US" sz="16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600" dirty="0" smtClean="0"/>
              <a:t>Column Definition:</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p:txBody>
      </p:sp>
      <p:pic>
        <p:nvPicPr>
          <p:cNvPr id="4" name="Picture 3"/>
          <p:cNvPicPr>
            <a:picLocks noChangeAspect="1"/>
          </p:cNvPicPr>
          <p:nvPr/>
        </p:nvPicPr>
        <p:blipFill>
          <a:blip r:embed="rId2"/>
          <a:stretch>
            <a:fillRect/>
          </a:stretch>
        </p:blipFill>
        <p:spPr>
          <a:xfrm>
            <a:off x="3018911" y="4431957"/>
            <a:ext cx="5309543" cy="1962164"/>
          </a:xfrm>
          <a:prstGeom prst="rect">
            <a:avLst/>
          </a:prstGeom>
        </p:spPr>
      </p:pic>
      <p:pic>
        <p:nvPicPr>
          <p:cNvPr id="6" name="Picture 5"/>
          <p:cNvPicPr>
            <a:picLocks noChangeAspect="1"/>
          </p:cNvPicPr>
          <p:nvPr/>
        </p:nvPicPr>
        <p:blipFill>
          <a:blip r:embed="rId3"/>
          <a:stretch>
            <a:fillRect/>
          </a:stretch>
        </p:blipFill>
        <p:spPr>
          <a:xfrm>
            <a:off x="1279912" y="1814717"/>
            <a:ext cx="7691093" cy="2395319"/>
          </a:xfrm>
          <a:prstGeom prst="rect">
            <a:avLst/>
          </a:prstGeom>
        </p:spPr>
      </p:pic>
    </p:spTree>
    <p:extLst>
      <p:ext uri="{BB962C8B-B14F-4D97-AF65-F5344CB8AC3E}">
        <p14:creationId xmlns:p14="http://schemas.microsoft.com/office/powerpoint/2010/main" val="2485384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Calculations</a:t>
            </a:r>
            <a:endParaRPr lang="en-US" dirty="0"/>
          </a:p>
        </p:txBody>
      </p:sp>
      <p:sp>
        <p:nvSpPr>
          <p:cNvPr id="3" name="Content Placeholder 2"/>
          <p:cNvSpPr>
            <a:spLocks noGrp="1"/>
          </p:cNvSpPr>
          <p:nvPr>
            <p:ph idx="1"/>
          </p:nvPr>
        </p:nvSpPr>
        <p:spPr>
          <a:xfrm>
            <a:off x="1069848" y="1243914"/>
            <a:ext cx="10058400" cy="4928286"/>
          </a:xfrm>
        </p:spPr>
        <p:txBody>
          <a:bodyPr>
            <a:normAutofit/>
          </a:bodyPr>
          <a:lstStyle/>
          <a:p>
            <a:pPr marL="0" indent="0">
              <a:buNone/>
            </a:pPr>
            <a:r>
              <a:rPr lang="en-US" sz="1600" dirty="0" smtClean="0"/>
              <a:t>Result:</a:t>
            </a:r>
          </a:p>
          <a:p>
            <a:pPr marL="0" indent="0">
              <a:buNone/>
            </a:pPr>
            <a:endParaRPr lang="en-US" sz="1400" dirty="0"/>
          </a:p>
        </p:txBody>
      </p:sp>
      <p:pic>
        <p:nvPicPr>
          <p:cNvPr id="5" name="Picture 4"/>
          <p:cNvPicPr>
            <a:picLocks noChangeAspect="1"/>
          </p:cNvPicPr>
          <p:nvPr/>
        </p:nvPicPr>
        <p:blipFill>
          <a:blip r:embed="rId2"/>
          <a:stretch>
            <a:fillRect/>
          </a:stretch>
        </p:blipFill>
        <p:spPr>
          <a:xfrm>
            <a:off x="3013118" y="1334530"/>
            <a:ext cx="4600575" cy="4181475"/>
          </a:xfrm>
          <a:prstGeom prst="rect">
            <a:avLst/>
          </a:prstGeom>
        </p:spPr>
      </p:pic>
    </p:spTree>
    <p:extLst>
      <p:ext uri="{BB962C8B-B14F-4D97-AF65-F5344CB8AC3E}">
        <p14:creationId xmlns:p14="http://schemas.microsoft.com/office/powerpoint/2010/main" val="3263626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9898"/>
          </a:xfrm>
        </p:spPr>
        <p:txBody>
          <a:bodyPr/>
          <a:lstStyle/>
          <a:p>
            <a:pPr algn="ctr"/>
            <a:r>
              <a:rPr lang="en-US" dirty="0" smtClean="0"/>
              <a:t>Calculations</a:t>
            </a:r>
            <a:endParaRPr lang="en-US" dirty="0"/>
          </a:p>
        </p:txBody>
      </p:sp>
      <p:sp>
        <p:nvSpPr>
          <p:cNvPr id="3" name="Content Placeholder 2"/>
          <p:cNvSpPr>
            <a:spLocks noGrp="1"/>
          </p:cNvSpPr>
          <p:nvPr>
            <p:ph idx="1"/>
          </p:nvPr>
        </p:nvSpPr>
        <p:spPr>
          <a:xfrm>
            <a:off x="1069848" y="1243914"/>
            <a:ext cx="10058400" cy="4928286"/>
          </a:xfrm>
        </p:spPr>
        <p:txBody>
          <a:bodyPr/>
          <a:lstStyle/>
          <a:p>
            <a:pPr marL="457200" indent="-457200">
              <a:buFont typeface="+mj-lt"/>
              <a:buAutoNum type="arabicPeriod" startAt="2"/>
            </a:pPr>
            <a:r>
              <a:rPr lang="en-US" dirty="0" smtClean="0"/>
              <a:t>PERIODS</a:t>
            </a:r>
          </a:p>
          <a:p>
            <a:pPr marL="0" indent="0">
              <a:buNone/>
            </a:pPr>
            <a:r>
              <a:rPr lang="en-US" sz="1600" dirty="0" smtClean="0"/>
              <a:t>Calculates the average of periods calculated for the report. </a:t>
            </a:r>
          </a:p>
          <a:p>
            <a:pPr marL="0" indent="0">
              <a:buNone/>
            </a:pPr>
            <a:r>
              <a:rPr lang="en-US" sz="1600" dirty="0" smtClean="0"/>
              <a:t>Column Definition:</a:t>
            </a:r>
          </a:p>
          <a:p>
            <a:pPr marL="0" indent="0">
              <a:buNone/>
            </a:pPr>
            <a:endParaRPr lang="en-US" sz="1400" dirty="0"/>
          </a:p>
        </p:txBody>
      </p:sp>
      <p:pic>
        <p:nvPicPr>
          <p:cNvPr id="5" name="Picture 4"/>
          <p:cNvPicPr>
            <a:picLocks noChangeAspect="1"/>
          </p:cNvPicPr>
          <p:nvPr/>
        </p:nvPicPr>
        <p:blipFill>
          <a:blip r:embed="rId2"/>
          <a:stretch>
            <a:fillRect/>
          </a:stretch>
        </p:blipFill>
        <p:spPr>
          <a:xfrm>
            <a:off x="428367" y="2603028"/>
            <a:ext cx="11276743" cy="2792756"/>
          </a:xfrm>
          <a:prstGeom prst="rect">
            <a:avLst/>
          </a:prstGeom>
        </p:spPr>
      </p:pic>
    </p:spTree>
    <p:extLst>
      <p:ext uri="{BB962C8B-B14F-4D97-AF65-F5344CB8AC3E}">
        <p14:creationId xmlns:p14="http://schemas.microsoft.com/office/powerpoint/2010/main" val="1848497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TC103090434[[fn=Wood Type]]</Template>
  <TotalTime>1170</TotalTime>
  <Words>915</Words>
  <Application>Microsoft Office PowerPoint</Application>
  <PresentationFormat>Widescreen</PresentationFormat>
  <Paragraphs>306</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Rockwell</vt:lpstr>
      <vt:lpstr>Rockwell Condensed</vt:lpstr>
      <vt:lpstr>Wingdings</vt:lpstr>
      <vt:lpstr>Wood Type</vt:lpstr>
      <vt:lpstr>30 tips for Management Reporter</vt:lpstr>
      <vt:lpstr>Management Reporter (MR)</vt:lpstr>
      <vt:lpstr>Management Reporter (MR)</vt:lpstr>
      <vt:lpstr>Management Reporter (MR)</vt:lpstr>
      <vt:lpstr>30 Tips Outline</vt:lpstr>
      <vt:lpstr>Calculations</vt:lpstr>
      <vt:lpstr>Calculations</vt:lpstr>
      <vt:lpstr>Calculations</vt:lpstr>
      <vt:lpstr>Calculations</vt:lpstr>
      <vt:lpstr>Calculations</vt:lpstr>
      <vt:lpstr>Calculations</vt:lpstr>
      <vt:lpstr>Calculations</vt:lpstr>
      <vt:lpstr>Columns</vt:lpstr>
      <vt:lpstr>Columns</vt:lpstr>
      <vt:lpstr>Columns</vt:lpstr>
      <vt:lpstr>Rows</vt:lpstr>
      <vt:lpstr>Rows</vt:lpstr>
      <vt:lpstr>Rows</vt:lpstr>
      <vt:lpstr>Rows</vt:lpstr>
      <vt:lpstr>Organization</vt:lpstr>
      <vt:lpstr>Organization</vt:lpstr>
      <vt:lpstr>Organization</vt:lpstr>
      <vt:lpstr>Web Viewer</vt:lpstr>
      <vt:lpstr>Web Viewer</vt:lpstr>
      <vt:lpstr>Web Viewer</vt:lpstr>
      <vt:lpstr>Customization</vt:lpstr>
      <vt:lpstr>Customization</vt:lpstr>
      <vt:lpstr>Customization</vt:lpstr>
      <vt:lpstr>Headers and footers</vt:lpstr>
      <vt:lpstr>Headers and footers</vt:lpstr>
      <vt:lpstr>Headers and footers</vt:lpstr>
      <vt:lpstr>Speed</vt:lpstr>
      <vt:lpstr>Speed</vt:lpstr>
      <vt:lpstr>Speed</vt:lpstr>
      <vt:lpstr>Formatting</vt:lpstr>
      <vt:lpstr>Formatting</vt:lpstr>
      <vt:lpstr>Formatting</vt:lpstr>
      <vt:lpstr>Other</vt:lpstr>
      <vt:lpstr>Other</vt:lpstr>
      <vt:lpstr>Other</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 tips for Management Reporter</dc:title>
  <dc:creator>Paul James</dc:creator>
  <cp:lastModifiedBy>Paul James</cp:lastModifiedBy>
  <cp:revision>69</cp:revision>
  <cp:lastPrinted>2014-05-19T15:00:35Z</cp:lastPrinted>
  <dcterms:created xsi:type="dcterms:W3CDTF">2014-04-21T18:03:11Z</dcterms:created>
  <dcterms:modified xsi:type="dcterms:W3CDTF">2014-05-19T15:37:10Z</dcterms:modified>
</cp:coreProperties>
</file>