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6.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82" r:id="rId4"/>
  </p:sldMasterIdLst>
  <p:notesMasterIdLst>
    <p:notesMasterId r:id="rId58"/>
  </p:notesMasterIdLst>
  <p:handoutMasterIdLst>
    <p:handoutMasterId r:id="rId59"/>
  </p:handoutMasterIdLst>
  <p:sldIdLst>
    <p:sldId id="1391" r:id="rId5"/>
    <p:sldId id="1205" r:id="rId6"/>
    <p:sldId id="1384" r:id="rId7"/>
    <p:sldId id="1201" r:id="rId8"/>
    <p:sldId id="1202" r:id="rId9"/>
    <p:sldId id="1155" r:id="rId10"/>
    <p:sldId id="1375" r:id="rId11"/>
    <p:sldId id="1376" r:id="rId12"/>
    <p:sldId id="1377" r:id="rId13"/>
    <p:sldId id="1378" r:id="rId14"/>
    <p:sldId id="1379" r:id="rId15"/>
    <p:sldId id="1380" r:id="rId16"/>
    <p:sldId id="1381" r:id="rId17"/>
    <p:sldId id="1203" r:id="rId18"/>
    <p:sldId id="1344" r:id="rId19"/>
    <p:sldId id="1345" r:id="rId20"/>
    <p:sldId id="1346" r:id="rId21"/>
    <p:sldId id="1347" r:id="rId22"/>
    <p:sldId id="1348" r:id="rId23"/>
    <p:sldId id="1350" r:id="rId24"/>
    <p:sldId id="1351" r:id="rId25"/>
    <p:sldId id="1352" r:id="rId26"/>
    <p:sldId id="1369" r:id="rId27"/>
    <p:sldId id="1370" r:id="rId28"/>
    <p:sldId id="1371" r:id="rId29"/>
    <p:sldId id="1368" r:id="rId30"/>
    <p:sldId id="1176" r:id="rId31"/>
    <p:sldId id="1204" r:id="rId32"/>
    <p:sldId id="1267" r:id="rId33"/>
    <p:sldId id="1252" r:id="rId34"/>
    <p:sldId id="1268" r:id="rId35"/>
    <p:sldId id="1269" r:id="rId36"/>
    <p:sldId id="1385" r:id="rId37"/>
    <p:sldId id="1386" r:id="rId38"/>
    <p:sldId id="1183" r:id="rId39"/>
    <p:sldId id="1188" r:id="rId40"/>
    <p:sldId id="1390" r:id="rId41"/>
    <p:sldId id="1217" r:id="rId42"/>
    <p:sldId id="1389" r:id="rId43"/>
    <p:sldId id="1213" r:id="rId44"/>
    <p:sldId id="1387" r:id="rId45"/>
    <p:sldId id="1388" r:id="rId46"/>
    <p:sldId id="1244" r:id="rId47"/>
    <p:sldId id="1245" r:id="rId48"/>
    <p:sldId id="1246" r:id="rId49"/>
    <p:sldId id="1247" r:id="rId50"/>
    <p:sldId id="1214" r:id="rId51"/>
    <p:sldId id="1248" r:id="rId52"/>
    <p:sldId id="1249" r:id="rId53"/>
    <p:sldId id="1250" r:id="rId54"/>
    <p:sldId id="1251" r:id="rId55"/>
    <p:sldId id="1216" r:id="rId56"/>
    <p:sldId id="1270" r:id="rId57"/>
  </p:sldIdLst>
  <p:sldSz cx="12436475" cy="6994525"/>
  <p:notesSz cx="7023100" cy="93091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nvergence 2014 Concurrent Template" id="{6DD5C800-9A2C-4823-B056-4AFFC9A97500}">
          <p14:sldIdLst>
            <p14:sldId id="1391"/>
            <p14:sldId id="1205"/>
            <p14:sldId id="1384"/>
            <p14:sldId id="1201"/>
            <p14:sldId id="1202"/>
            <p14:sldId id="1155"/>
            <p14:sldId id="1375"/>
            <p14:sldId id="1376"/>
            <p14:sldId id="1377"/>
            <p14:sldId id="1378"/>
            <p14:sldId id="1379"/>
            <p14:sldId id="1380"/>
            <p14:sldId id="1381"/>
            <p14:sldId id="1203"/>
            <p14:sldId id="1344"/>
            <p14:sldId id="1345"/>
            <p14:sldId id="1346"/>
            <p14:sldId id="1347"/>
            <p14:sldId id="1348"/>
            <p14:sldId id="1350"/>
            <p14:sldId id="1351"/>
            <p14:sldId id="1352"/>
            <p14:sldId id="1369"/>
            <p14:sldId id="1370"/>
            <p14:sldId id="1371"/>
            <p14:sldId id="1368"/>
            <p14:sldId id="1176"/>
            <p14:sldId id="1204"/>
            <p14:sldId id="1267"/>
            <p14:sldId id="1252"/>
            <p14:sldId id="1268"/>
            <p14:sldId id="1269"/>
            <p14:sldId id="1385"/>
            <p14:sldId id="1386"/>
            <p14:sldId id="1183"/>
            <p14:sldId id="1188"/>
            <p14:sldId id="1390"/>
            <p14:sldId id="1217"/>
            <p14:sldId id="1389"/>
            <p14:sldId id="1213"/>
            <p14:sldId id="1387"/>
            <p14:sldId id="1388"/>
            <p14:sldId id="1244"/>
            <p14:sldId id="1245"/>
            <p14:sldId id="1246"/>
            <p14:sldId id="1247"/>
            <p14:sldId id="1214"/>
            <p14:sldId id="1248"/>
            <p14:sldId id="1249"/>
            <p14:sldId id="1250"/>
            <p14:sldId id="1251"/>
            <p14:sldId id="1216"/>
            <p14:sldId id="1270"/>
          </p14:sldIdLst>
        </p14:section>
      </p14:sectionLst>
    </p:ext>
    <p:ext uri="{EFAFB233-063F-42B5-8137-9DF3F51BA10A}">
      <p15:sldGuideLst xmlns:p15="http://schemas.microsoft.com/office/powerpoint/2012/main">
        <p15:guide id="1" orient="horz" pos="2203">
          <p15:clr>
            <a:srgbClr val="A4A3A4"/>
          </p15:clr>
        </p15:guide>
        <p15:guide id="2" pos="3917">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1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 id="2" name="Theresa Nistler" initials="TMN" lastIdx="1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a:srgbClr val="33CCCC"/>
    <a:srgbClr val="CC00CC"/>
    <a:srgbClr val="00FFFF"/>
    <a:srgbClr val="442359"/>
    <a:srgbClr val="333333"/>
    <a:srgbClr val="505050"/>
    <a:srgbClr val="5F5F5F"/>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046" autoAdjust="0"/>
    <p:restoredTop sz="79841" autoAdjust="0"/>
  </p:normalViewPr>
  <p:slideViewPr>
    <p:cSldViewPr>
      <p:cViewPr varScale="1">
        <p:scale>
          <a:sx n="66" d="100"/>
          <a:sy n="66" d="100"/>
        </p:scale>
        <p:origin x="1522" y="62"/>
      </p:cViewPr>
      <p:guideLst>
        <p:guide orient="horz" pos="2203"/>
        <p:guide pos="3917"/>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2822"/>
    </p:cViewPr>
  </p:sorterViewPr>
  <p:notesViewPr>
    <p:cSldViewPr showGuides="1">
      <p:cViewPr varScale="1">
        <p:scale>
          <a:sx n="83" d="100"/>
          <a:sy n="83" d="100"/>
        </p:scale>
        <p:origin x="3852" y="96"/>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r>
              <a:rPr lang="en-US" dirty="0"/>
              <a:t>Convergence 2014</a:t>
            </a:r>
          </a:p>
        </p:txBody>
      </p:sp>
      <p:sp>
        <p:nvSpPr>
          <p:cNvPr id="7" name="Date Placeholder 6"/>
          <p:cNvSpPr>
            <a:spLocks noGrp="1"/>
          </p:cNvSpPr>
          <p:nvPr>
            <p:ph type="dt" sz="quarter" idx="1"/>
          </p:nvPr>
        </p:nvSpPr>
        <p:spPr>
          <a:xfrm>
            <a:off x="3978132" y="0"/>
            <a:ext cx="3043343" cy="465455"/>
          </a:xfrm>
          <a:prstGeom prst="rect">
            <a:avLst/>
          </a:prstGeom>
        </p:spPr>
        <p:txBody>
          <a:bodyPr vert="horz" lIns="93324" tIns="46662" rIns="93324" bIns="46662" rtlCol="0"/>
          <a:lstStyle>
            <a:lvl1pPr algn="r">
              <a:defRPr sz="1200"/>
            </a:lvl1pPr>
          </a:lstStyle>
          <a:p>
            <a:fld id="{5B6A60E7-2D53-4E43-BBED-95418411E14A}" type="datetime8">
              <a:rPr lang="en-US" smtClean="0">
                <a:latin typeface="Segoe UI" pitchFamily="34" charset="0"/>
              </a:rPr>
              <a:t>5/30/2014 9:05 AM</a:t>
            </a:fld>
            <a:endParaRPr lang="en-US" dirty="0">
              <a:latin typeface="Segoe UI" pitchFamily="34" charset="0"/>
            </a:endParaRPr>
          </a:p>
        </p:txBody>
      </p:sp>
      <p:sp>
        <p:nvSpPr>
          <p:cNvPr id="8" name="Footer Placeholder 7"/>
          <p:cNvSpPr>
            <a:spLocks noGrp="1"/>
          </p:cNvSpPr>
          <p:nvPr>
            <p:ph type="ftr" sz="quarter" idx="2"/>
          </p:nvPr>
        </p:nvSpPr>
        <p:spPr>
          <a:xfrm>
            <a:off x="0" y="8842029"/>
            <a:ext cx="5934520" cy="338436"/>
          </a:xfrm>
          <a:prstGeom prst="rect">
            <a:avLst/>
          </a:prstGeom>
        </p:spPr>
        <p:txBody>
          <a:bodyPr vert="horz" lIns="93324" tIns="46662" rIns="93324" bIns="46662" rtlCol="0" anchor="b"/>
          <a:lstStyle>
            <a:lvl1pPr algn="l">
              <a:defRPr sz="1200"/>
            </a:lvl1pPr>
          </a:lstStyle>
          <a:p>
            <a:pPr marL="406671" defTabSz="93292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9" name="Slide Number Placeholder 8"/>
          <p:cNvSpPr>
            <a:spLocks noGrp="1"/>
          </p:cNvSpPr>
          <p:nvPr>
            <p:ph type="sldNum" sz="quarter" idx="3"/>
          </p:nvPr>
        </p:nvSpPr>
        <p:spPr>
          <a:xfrm>
            <a:off x="5922814" y="8842029"/>
            <a:ext cx="1098660" cy="465455"/>
          </a:xfrm>
          <a:prstGeom prst="rect">
            <a:avLst/>
          </a:prstGeom>
        </p:spPr>
        <p:txBody>
          <a:bodyPr vert="horz" lIns="93324" tIns="46662" rIns="93324" bIns="46662"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atin typeface="Segoe UI" pitchFamily="34" charset="0"/>
              </a:defRPr>
            </a:lvl1pPr>
          </a:lstStyle>
          <a:p>
            <a:r>
              <a:rPr lang="en-US" dirty="0" smtClean="0"/>
              <a:t>Convergence 2014</a:t>
            </a:r>
            <a:endParaRPr lang="en-US" dirty="0"/>
          </a:p>
        </p:txBody>
      </p:sp>
      <p:sp>
        <p:nvSpPr>
          <p:cNvPr id="9" name="Slide Image Placeholder 8"/>
          <p:cNvSpPr>
            <a:spLocks noGrp="1" noRot="1" noChangeAspect="1"/>
          </p:cNvSpPr>
          <p:nvPr>
            <p:ph type="sldImg" idx="2"/>
          </p:nvPr>
        </p:nvSpPr>
        <p:spPr>
          <a:xfrm>
            <a:off x="407988" y="698500"/>
            <a:ext cx="6207125" cy="3490913"/>
          </a:xfrm>
          <a:prstGeom prst="rect">
            <a:avLst/>
          </a:prstGeom>
          <a:noFill/>
          <a:ln w="12700">
            <a:solidFill>
              <a:prstClr val="black"/>
            </a:solidFill>
          </a:ln>
        </p:spPr>
        <p:txBody>
          <a:bodyPr vert="horz" lIns="93324" tIns="46662" rIns="93324" bIns="46662" rtlCol="0" anchor="ctr"/>
          <a:lstStyle/>
          <a:p>
            <a:endParaRPr lang="en-US" dirty="0"/>
          </a:p>
        </p:txBody>
      </p:sp>
      <p:sp>
        <p:nvSpPr>
          <p:cNvPr id="10" name="Footer Placeholder 9"/>
          <p:cNvSpPr>
            <a:spLocks noGrp="1"/>
          </p:cNvSpPr>
          <p:nvPr>
            <p:ph type="ftr" sz="quarter" idx="4"/>
          </p:nvPr>
        </p:nvSpPr>
        <p:spPr>
          <a:xfrm>
            <a:off x="0" y="8843645"/>
            <a:ext cx="6063276" cy="362391"/>
          </a:xfrm>
          <a:prstGeom prst="rect">
            <a:avLst/>
          </a:prstGeom>
        </p:spPr>
        <p:txBody>
          <a:bodyPr vert="horz" lIns="93324" tIns="46662" rIns="93324" bIns="46662" rtlCol="0" anchor="b"/>
          <a:lstStyle>
            <a:lvl1pPr marL="583273" indent="0" algn="l">
              <a:defRPr sz="1200"/>
            </a:lvl1pPr>
          </a:lstStyle>
          <a:p>
            <a:pPr defTabSz="93292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1" name="Date Placeholder 10"/>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atin typeface="Segoe UI" pitchFamily="34" charset="0"/>
              </a:defRPr>
            </a:lvl1pPr>
          </a:lstStyle>
          <a:p>
            <a:fld id="{2DFDA5C7-BBAE-481E-8BF7-731156A2E2C1}" type="datetime8">
              <a:rPr lang="en-US" smtClean="0"/>
              <a:t>5/30/2014 9:05 AM</a:t>
            </a:fld>
            <a:endParaRPr lang="en-US" dirty="0"/>
          </a:p>
        </p:txBody>
      </p:sp>
      <p:sp>
        <p:nvSpPr>
          <p:cNvPr id="12" name="Notes Placeholder 11"/>
          <p:cNvSpPr>
            <a:spLocks noGrp="1"/>
          </p:cNvSpPr>
          <p:nvPr>
            <p:ph type="body" sz="quarter" idx="3"/>
          </p:nvPr>
        </p:nvSpPr>
        <p:spPr>
          <a:xfrm>
            <a:off x="702310" y="4421823"/>
            <a:ext cx="5618480" cy="4189095"/>
          </a:xfrm>
          <a:prstGeom prst="rect">
            <a:avLst/>
          </a:prstGeom>
        </p:spPr>
        <p:txBody>
          <a:bodyPr vert="horz" lIns="93324" tIns="46662" rIns="93324" bIns="4666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6051570" y="8842029"/>
            <a:ext cx="969904" cy="465455"/>
          </a:xfrm>
          <a:prstGeom prst="rect">
            <a:avLst/>
          </a:prstGeom>
        </p:spPr>
        <p:txBody>
          <a:bodyPr vert="horz" lIns="93324" tIns="46662" rIns="93324" bIns="46662"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449F06-62DB-4E3A-A842-0CA270A68387}" type="slidenum">
              <a:rPr lang="en-US" smtClean="0"/>
              <a:t>1</a:t>
            </a:fld>
            <a:endParaRPr lang="en-US"/>
          </a:p>
        </p:txBody>
      </p:sp>
    </p:spTree>
    <p:extLst>
      <p:ext uri="{BB962C8B-B14F-4D97-AF65-F5344CB8AC3E}">
        <p14:creationId xmlns:p14="http://schemas.microsoft.com/office/powerpoint/2010/main" val="30892436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207125" cy="3490913"/>
          </a:xfrm>
        </p:spPr>
      </p:sp>
      <p:sp>
        <p:nvSpPr>
          <p:cNvPr id="3" name="Notes Placeholder 2"/>
          <p:cNvSpPr>
            <a:spLocks noGrp="1"/>
          </p:cNvSpPr>
          <p:nvPr>
            <p:ph type="body" idx="1"/>
          </p:nvPr>
        </p:nvSpPr>
        <p:spPr/>
        <p:txBody>
          <a:bodyPr/>
          <a:lstStyle/>
          <a:p>
            <a:pPr defTabSz="951956">
              <a:spcAft>
                <a:spcPts val="347"/>
              </a:spcAft>
            </a:pPr>
            <a:endParaRPr lang="en-US" dirty="0"/>
          </a:p>
        </p:txBody>
      </p:sp>
      <p:sp>
        <p:nvSpPr>
          <p:cNvPr id="4" name="Slide Number Placeholder 3"/>
          <p:cNvSpPr>
            <a:spLocks noGrp="1"/>
          </p:cNvSpPr>
          <p:nvPr>
            <p:ph type="sldNum" sz="quarter" idx="10"/>
          </p:nvPr>
        </p:nvSpPr>
        <p:spPr/>
        <p:txBody>
          <a:bodyPr/>
          <a:lstStyle/>
          <a:p>
            <a:fld id="{A4955A7C-BC4B-4064-89A4-A9EC5935830F}"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11188635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1956">
              <a:spcAft>
                <a:spcPts val="347"/>
              </a:spcAft>
            </a:pPr>
            <a:endParaRPr lang="en-US" dirty="0"/>
          </a:p>
        </p:txBody>
      </p:sp>
      <p:sp>
        <p:nvSpPr>
          <p:cNvPr id="4" name="Header Placeholder 3"/>
          <p:cNvSpPr>
            <a:spLocks noGrp="1"/>
          </p:cNvSpPr>
          <p:nvPr>
            <p:ph type="hdr" sz="quarter" idx="10"/>
          </p:nvPr>
        </p:nvSpPr>
        <p:spPr/>
        <p:txBody>
          <a:bodyPr/>
          <a:lstStyle/>
          <a:p>
            <a:r>
              <a:rPr lang="en-US" smtClean="0"/>
              <a:t>Convergence 2014</a:t>
            </a:r>
            <a:endParaRPr lang="en-US" dirty="0"/>
          </a:p>
        </p:txBody>
      </p:sp>
      <p:sp>
        <p:nvSpPr>
          <p:cNvPr id="5" name="Footer Placeholder 4"/>
          <p:cNvSpPr>
            <a:spLocks noGrp="1"/>
          </p:cNvSpPr>
          <p:nvPr>
            <p:ph type="ftr" sz="quarter" idx="11"/>
          </p:nvPr>
        </p:nvSpPr>
        <p:spPr/>
        <p:txBody>
          <a:bodyPr/>
          <a:lstStyle/>
          <a:p>
            <a:pPr defTabSz="93292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5/30/2014 9:05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17</a:t>
            </a:fld>
            <a:endParaRPr lang="en-US" dirty="0"/>
          </a:p>
        </p:txBody>
      </p:sp>
    </p:spTree>
    <p:extLst>
      <p:ext uri="{BB962C8B-B14F-4D97-AF65-F5344CB8AC3E}">
        <p14:creationId xmlns:p14="http://schemas.microsoft.com/office/powerpoint/2010/main" val="35542228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Convergence 2014</a:t>
            </a:r>
            <a:endParaRPr lang="en-US" dirty="0"/>
          </a:p>
        </p:txBody>
      </p:sp>
      <p:sp>
        <p:nvSpPr>
          <p:cNvPr id="5" name="Footer Placeholder 4"/>
          <p:cNvSpPr>
            <a:spLocks noGrp="1"/>
          </p:cNvSpPr>
          <p:nvPr>
            <p:ph type="ftr" sz="quarter" idx="11"/>
          </p:nvPr>
        </p:nvSpPr>
        <p:spPr/>
        <p:txBody>
          <a:bodyPr/>
          <a:lstStyle/>
          <a:p>
            <a:pPr defTabSz="93292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5/30/2014 9:05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18</a:t>
            </a:fld>
            <a:endParaRPr lang="en-US" dirty="0"/>
          </a:p>
        </p:txBody>
      </p:sp>
    </p:spTree>
    <p:extLst>
      <p:ext uri="{BB962C8B-B14F-4D97-AF65-F5344CB8AC3E}">
        <p14:creationId xmlns:p14="http://schemas.microsoft.com/office/powerpoint/2010/main" val="32039084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207125" cy="3490913"/>
          </a:xfrm>
        </p:spPr>
      </p:sp>
      <p:sp>
        <p:nvSpPr>
          <p:cNvPr id="3" name="Notes Placeholder 2"/>
          <p:cNvSpPr>
            <a:spLocks noGrp="1"/>
          </p:cNvSpPr>
          <p:nvPr>
            <p:ph type="body" idx="1"/>
          </p:nvPr>
        </p:nvSpPr>
        <p:spPr/>
        <p:txBody>
          <a:bodyPr/>
          <a:lstStyle/>
          <a:p>
            <a:endParaRPr lang="en-US" sz="1200" dirty="0">
              <a:solidFill>
                <a:prstClr val="black"/>
              </a:solidFill>
              <a:latin typeface="Segoe" pitchFamily="34" charset="0"/>
            </a:endParaRPr>
          </a:p>
        </p:txBody>
      </p:sp>
      <p:sp>
        <p:nvSpPr>
          <p:cNvPr id="4" name="Slide Number Placeholder 3"/>
          <p:cNvSpPr>
            <a:spLocks noGrp="1"/>
          </p:cNvSpPr>
          <p:nvPr>
            <p:ph type="sldNum" sz="quarter" idx="10"/>
          </p:nvPr>
        </p:nvSpPr>
        <p:spPr/>
        <p:txBody>
          <a:bodyPr/>
          <a:lstStyle/>
          <a:p>
            <a:fld id="{A4955A7C-BC4B-4064-89A4-A9EC5935830F}"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38968846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207125" cy="3490913"/>
          </a:xfrm>
        </p:spPr>
      </p:sp>
      <p:sp>
        <p:nvSpPr>
          <p:cNvPr id="3" name="Notes Placeholder 2"/>
          <p:cNvSpPr>
            <a:spLocks noGrp="1"/>
          </p:cNvSpPr>
          <p:nvPr>
            <p:ph type="body" idx="1"/>
          </p:nvPr>
        </p:nvSpPr>
        <p:spPr/>
        <p:txBody>
          <a:bodyPr/>
          <a:lstStyle/>
          <a:p>
            <a:pPr defTabSz="951956">
              <a:spcAft>
                <a:spcPts val="347"/>
              </a:spcAft>
            </a:pPr>
            <a:endParaRPr lang="en-US" dirty="0"/>
          </a:p>
        </p:txBody>
      </p:sp>
      <p:sp>
        <p:nvSpPr>
          <p:cNvPr id="4" name="Slide Number Placeholder 3"/>
          <p:cNvSpPr>
            <a:spLocks noGrp="1"/>
          </p:cNvSpPr>
          <p:nvPr>
            <p:ph type="sldNum" sz="quarter" idx="10"/>
          </p:nvPr>
        </p:nvSpPr>
        <p:spPr/>
        <p:txBody>
          <a:bodyPr/>
          <a:lstStyle/>
          <a:p>
            <a:fld id="{A4955A7C-BC4B-4064-89A4-A9EC5935830F}"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6034526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207125"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955A7C-BC4B-4064-89A4-A9EC5935830F}"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16351848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207125"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955A7C-BC4B-4064-89A4-A9EC5935830F}"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41042308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207125"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955A7C-BC4B-4064-89A4-A9EC5935830F}"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7759693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207125" cy="3490913"/>
          </a:xfrm>
        </p:spPr>
      </p:sp>
      <p:sp>
        <p:nvSpPr>
          <p:cNvPr id="3" name="Notes Placeholder 2"/>
          <p:cNvSpPr>
            <a:spLocks noGrp="1"/>
          </p:cNvSpPr>
          <p:nvPr>
            <p:ph type="body" idx="1"/>
          </p:nvPr>
        </p:nvSpPr>
        <p:spPr/>
        <p:txBody>
          <a:bodyPr/>
          <a:lstStyle/>
          <a:p>
            <a:endParaRPr lang="en-US" sz="1200" dirty="0">
              <a:solidFill>
                <a:prstClr val="black"/>
              </a:solidFill>
              <a:latin typeface="Segoe" pitchFamily="34" charset="0"/>
            </a:endParaRPr>
          </a:p>
        </p:txBody>
      </p:sp>
      <p:sp>
        <p:nvSpPr>
          <p:cNvPr id="4" name="Slide Number Placeholder 3"/>
          <p:cNvSpPr>
            <a:spLocks noGrp="1"/>
          </p:cNvSpPr>
          <p:nvPr>
            <p:ph type="sldNum" sz="quarter" idx="10"/>
          </p:nvPr>
        </p:nvSpPr>
        <p:spPr/>
        <p:txBody>
          <a:bodyPr/>
          <a:lstStyle/>
          <a:p>
            <a:fld id="{A4955A7C-BC4B-4064-89A4-A9EC5935830F}" type="slidenum">
              <a:rPr lang="en-US" smtClean="0">
                <a:solidFill>
                  <a:prstClr val="black"/>
                </a:solidFill>
              </a:rPr>
              <a:pPr/>
              <a:t>24</a:t>
            </a:fld>
            <a:endParaRPr lang="en-US" dirty="0">
              <a:solidFill>
                <a:prstClr val="black"/>
              </a:solidFill>
            </a:endParaRPr>
          </a:p>
        </p:txBody>
      </p:sp>
    </p:spTree>
    <p:extLst>
      <p:ext uri="{BB962C8B-B14F-4D97-AF65-F5344CB8AC3E}">
        <p14:creationId xmlns:p14="http://schemas.microsoft.com/office/powerpoint/2010/main" val="7119502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207125"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955A7C-BC4B-4064-89A4-A9EC5935830F}" type="slidenum">
              <a:rPr lang="en-US" smtClean="0">
                <a:solidFill>
                  <a:prstClr val="black"/>
                </a:solidFill>
              </a:rPr>
              <a:pPr/>
              <a:t>25</a:t>
            </a:fld>
            <a:endParaRPr lang="en-US" dirty="0">
              <a:solidFill>
                <a:prstClr val="black"/>
              </a:solidFill>
            </a:endParaRPr>
          </a:p>
        </p:txBody>
      </p:sp>
    </p:spTree>
    <p:extLst>
      <p:ext uri="{BB962C8B-B14F-4D97-AF65-F5344CB8AC3E}">
        <p14:creationId xmlns:p14="http://schemas.microsoft.com/office/powerpoint/2010/main" val="25209646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pPr defTabSz="93292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3292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E38D372C-E34B-40D3-B7AA-5A792FAC35B0}" type="datetime1">
              <a:rPr lang="en-US" smtClean="0">
                <a:solidFill>
                  <a:prstClr val="black"/>
                </a:solidFill>
              </a:rPr>
              <a:pPr/>
              <a:t>5/30/2014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21274969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Convergence 2014</a:t>
            </a:r>
            <a:endParaRPr lang="en-US" dirty="0"/>
          </a:p>
        </p:txBody>
      </p:sp>
      <p:sp>
        <p:nvSpPr>
          <p:cNvPr id="5" name="Footer Placeholder 4"/>
          <p:cNvSpPr>
            <a:spLocks noGrp="1"/>
          </p:cNvSpPr>
          <p:nvPr>
            <p:ph type="ftr" sz="quarter" idx="11"/>
          </p:nvPr>
        </p:nvSpPr>
        <p:spPr/>
        <p:txBody>
          <a:bodyPr/>
          <a:lstStyle/>
          <a:p>
            <a:pPr defTabSz="93292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5/30/2014 9:05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26</a:t>
            </a:fld>
            <a:endParaRPr lang="en-US" dirty="0"/>
          </a:p>
        </p:txBody>
      </p:sp>
    </p:spTree>
    <p:extLst>
      <p:ext uri="{BB962C8B-B14F-4D97-AF65-F5344CB8AC3E}">
        <p14:creationId xmlns:p14="http://schemas.microsoft.com/office/powerpoint/2010/main" val="29889830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3292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2DFDA5C7-BBAE-481E-8BF7-731156A2E2C1}" type="datetime8">
              <a:rPr lang="en-US" smtClean="0"/>
              <a:t>5/30/2014 9:05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28</a:t>
            </a:fld>
            <a:endParaRPr lang="en-US" dirty="0"/>
          </a:p>
        </p:txBody>
      </p:sp>
    </p:spTree>
    <p:extLst>
      <p:ext uri="{BB962C8B-B14F-4D97-AF65-F5344CB8AC3E}">
        <p14:creationId xmlns:p14="http://schemas.microsoft.com/office/powerpoint/2010/main" val="37702979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A lot of work was put into GP2013 SP1 to update modules with ribbons, tabs and verify functionality on the WC.</a:t>
            </a:r>
          </a:p>
          <a:p>
            <a:endParaRPr lang="en-US" baseline="0" dirty="0" smtClean="0"/>
          </a:p>
          <a:p>
            <a:r>
              <a:rPr lang="en-US" dirty="0" smtClean="0"/>
              <a:t>We</a:t>
            </a:r>
            <a:r>
              <a:rPr lang="en-US" baseline="0" dirty="0" smtClean="0"/>
              <a:t> also continued bringing more modules into the Web Client. The first of these is the Human Resources solution. </a:t>
            </a:r>
          </a:p>
          <a:p>
            <a:endParaRPr lang="en-US" baseline="0" dirty="0" smtClean="0"/>
          </a:p>
          <a:p>
            <a:r>
              <a:rPr lang="en-US" dirty="0" smtClean="0"/>
              <a:t>Moving onto US</a:t>
            </a:r>
            <a:r>
              <a:rPr lang="en-US" baseline="0" dirty="0" smtClean="0"/>
              <a:t> Payroll users can now add new employees, update employee info and print payroll checks along with all of the other features from the US Payroll module. </a:t>
            </a:r>
            <a:endParaRPr lang="en-US" dirty="0" smtClean="0"/>
          </a:p>
          <a:p>
            <a:endParaRPr lang="en-US" dirty="0" smtClean="0"/>
          </a:p>
          <a:p>
            <a:r>
              <a:rPr lang="en-US" dirty="0" smtClean="0"/>
              <a:t>Two Field Services modules were added for SP1:</a:t>
            </a:r>
            <a:r>
              <a:rPr lang="en-US" baseline="0" dirty="0" smtClean="0"/>
              <a:t> Returns Management and Contract Management. </a:t>
            </a:r>
            <a:endParaRPr lang="en-US" dirty="0" smtClean="0"/>
          </a:p>
          <a:p>
            <a:endParaRPr lang="en-US" baseline="0" dirty="0" smtClean="0"/>
          </a:p>
          <a:p>
            <a:pPr defTabSz="960906">
              <a:spcAft>
                <a:spcPts val="350"/>
              </a:spcAft>
              <a:defRPr/>
            </a:pPr>
            <a:r>
              <a:rPr lang="en-US" sz="1200" dirty="0">
                <a:solidFill>
                  <a:srgbClr val="FF0000"/>
                </a:solidFill>
              </a:rPr>
              <a:t>The inventory module has been rounded out on the WC with the addition of core BOM.</a:t>
            </a:r>
          </a:p>
          <a:p>
            <a:pPr defTabSz="960906">
              <a:spcAft>
                <a:spcPts val="350"/>
              </a:spcAft>
              <a:defRPr/>
            </a:pPr>
            <a:endParaRPr lang="en-US" sz="1200" dirty="0">
              <a:solidFill>
                <a:srgbClr val="FF0000"/>
              </a:solidFill>
            </a:endParaRPr>
          </a:p>
          <a:p>
            <a:r>
              <a:rPr lang="en-US" dirty="0" smtClean="0"/>
              <a:t>We’ve solved some</a:t>
            </a:r>
            <a:r>
              <a:rPr lang="en-US" baseline="0" dirty="0" smtClean="0"/>
              <a:t> of our t</a:t>
            </a:r>
            <a:r>
              <a:rPr lang="en-US" dirty="0" smtClean="0"/>
              <a:t>echnical</a:t>
            </a:r>
            <a:r>
              <a:rPr lang="en-US" baseline="0" dirty="0" smtClean="0"/>
              <a:t> challenges and were able to ship Excel Based Budgeting for the Web Client. </a:t>
            </a:r>
          </a:p>
          <a:p>
            <a:endParaRPr lang="en-US" sz="1200" dirty="0">
              <a:solidFill>
                <a:srgbClr val="FF0000"/>
              </a:solidFill>
            </a:endParaRPr>
          </a:p>
          <a:p>
            <a:pPr defTabSz="960906">
              <a:spcAft>
                <a:spcPts val="350"/>
              </a:spcAft>
              <a:defRPr/>
            </a:pPr>
            <a:r>
              <a:rPr lang="en-US" baseline="0" dirty="0" smtClean="0"/>
              <a:t>You now have the same Field Level Security functionality that was available to you on the Desktop client is also available on the Web Client.</a:t>
            </a:r>
          </a:p>
          <a:p>
            <a:pPr defTabSz="960906">
              <a:spcAft>
                <a:spcPts val="350"/>
              </a:spcAft>
              <a:defRPr/>
            </a:pPr>
            <a:endParaRPr lang="en-US" sz="1200" dirty="0">
              <a:solidFill>
                <a:srgbClr val="FF0000"/>
              </a:solidFill>
            </a:endParaRPr>
          </a:p>
          <a:p>
            <a:pPr defTabSz="960906">
              <a:spcAft>
                <a:spcPts val="350"/>
              </a:spcAft>
              <a:defRPr/>
            </a:pPr>
            <a:r>
              <a:rPr lang="en-US" baseline="0" dirty="0" smtClean="0"/>
              <a:t>If you’re using ADP, General Ledger transactions can now be imported into Dynamics GP directly from the Web Client.</a:t>
            </a:r>
          </a:p>
          <a:p>
            <a:pPr defTabSz="960906">
              <a:spcAft>
                <a:spcPts val="350"/>
              </a:spcAft>
              <a:defRPr/>
            </a:pPr>
            <a:endParaRPr lang="en-US" sz="1200" dirty="0">
              <a:solidFill>
                <a:srgbClr val="FF0000"/>
              </a:solidFill>
            </a:endParaRPr>
          </a:p>
          <a:p>
            <a:r>
              <a:rPr lang="en-US" dirty="0" smtClean="0"/>
              <a:t>In SP1</a:t>
            </a:r>
            <a:r>
              <a:rPr lang="en-US" baseline="0" dirty="0" smtClean="0"/>
              <a:t> we added the ability for web client to “remember” entries into select fields and then provide them as choices to facilitate faster data entry just like the feature in desktop client.  It also remembers anything selected from a lookup in lookup enabled fields.</a:t>
            </a:r>
          </a:p>
          <a:p>
            <a:endParaRPr lang="en-US" dirty="0" smtClean="0"/>
          </a:p>
          <a:p>
            <a:r>
              <a:rPr lang="en-US" dirty="0" smtClean="0"/>
              <a:t>List views have been a very popular feature within GP and with</a:t>
            </a:r>
            <a:r>
              <a:rPr lang="en-US" baseline="0" dirty="0" smtClean="0"/>
              <a:t> SP1 we’ve added the BA Graphs from the home page to lists on the WC.</a:t>
            </a:r>
          </a:p>
        </p:txBody>
      </p:sp>
      <p:sp>
        <p:nvSpPr>
          <p:cNvPr id="4" name="Header Placeholder 3"/>
          <p:cNvSpPr>
            <a:spLocks noGrp="1"/>
          </p:cNvSpPr>
          <p:nvPr>
            <p:ph type="hdr" sz="quarter" idx="10"/>
          </p:nvPr>
        </p:nvSpPr>
        <p:spPr/>
        <p:txBody>
          <a:bodyPr/>
          <a:lstStyle/>
          <a:p>
            <a:r>
              <a:rPr lang="en-US" dirty="0" smtClean="0">
                <a:solidFill>
                  <a:prstClr val="black"/>
                </a:solidFill>
              </a:rPr>
              <a:t>Microsoft Dynamics</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61193"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61193"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5C5D3E64-ADA3-4B25-AA2B-549E1EE2160B}" type="datetime1">
              <a:rPr lang="en-US" smtClean="0">
                <a:solidFill>
                  <a:prstClr val="black"/>
                </a:solidFill>
              </a:rPr>
              <a:pPr/>
              <a:t>5/30/2014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29</a:t>
            </a:fld>
            <a:endParaRPr lang="en-US" dirty="0">
              <a:solidFill>
                <a:prstClr val="black"/>
              </a:solidFill>
            </a:endParaRPr>
          </a:p>
        </p:txBody>
      </p:sp>
    </p:spTree>
    <p:extLst>
      <p:ext uri="{BB962C8B-B14F-4D97-AF65-F5344CB8AC3E}">
        <p14:creationId xmlns:p14="http://schemas.microsoft.com/office/powerpoint/2010/main" val="14713232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3292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2DFDA5C7-BBAE-481E-8BF7-731156A2E2C1}" type="datetime8">
              <a:rPr lang="en-US" smtClean="0"/>
              <a:t>5/30/2014 9:05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30</a:t>
            </a:fld>
            <a:endParaRPr lang="en-US" dirty="0"/>
          </a:p>
        </p:txBody>
      </p:sp>
    </p:spTree>
    <p:extLst>
      <p:ext uri="{BB962C8B-B14F-4D97-AF65-F5344CB8AC3E}">
        <p14:creationId xmlns:p14="http://schemas.microsoft.com/office/powerpoint/2010/main" val="4067139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The same Project functionality that</a:t>
            </a:r>
            <a:r>
              <a:rPr lang="en-US" baseline="0" dirty="0" smtClean="0"/>
              <a:t> is currently in GP desktop client is now available for the Web Client.</a:t>
            </a:r>
          </a:p>
          <a:p>
            <a:endParaRPr lang="en-US" baseline="0" dirty="0" smtClean="0"/>
          </a:p>
          <a:p>
            <a:pPr defTabSz="933237">
              <a:lnSpc>
                <a:spcPct val="100000"/>
              </a:lnSpc>
              <a:spcAft>
                <a:spcPts val="0"/>
              </a:spcAft>
              <a:defRPr/>
            </a:pPr>
            <a:r>
              <a:rPr lang="en-US" dirty="0" smtClean="0"/>
              <a:t>With the SP2</a:t>
            </a:r>
            <a:r>
              <a:rPr lang="en-US" baseline="0" dirty="0" smtClean="0"/>
              <a:t> release, all Field Service modules are now available on the Web Client.</a:t>
            </a:r>
          </a:p>
          <a:p>
            <a:endParaRPr lang="en-US" baseline="0" dirty="0" smtClean="0"/>
          </a:p>
          <a:p>
            <a:pPr defTabSz="933237">
              <a:lnSpc>
                <a:spcPct val="100000"/>
              </a:lnSpc>
              <a:spcAft>
                <a:spcPts val="0"/>
              </a:spcAft>
              <a:defRPr/>
            </a:pPr>
            <a:r>
              <a:rPr lang="en-US" sz="1200" dirty="0">
                <a:solidFill>
                  <a:srgbClr val="FF0000"/>
                </a:solidFill>
              </a:rPr>
              <a:t>Manufacturing customers now have full feature parity between the Desktop and Web Client versions of Dynamics GP with the SP2 release. </a:t>
            </a:r>
            <a:endParaRPr lang="en-US" b="0" dirty="0" smtClean="0"/>
          </a:p>
          <a:p>
            <a:endParaRPr lang="en-US" baseline="0" dirty="0" smtClean="0"/>
          </a:p>
          <a:p>
            <a:r>
              <a:rPr lang="en-US" baseline="0" dirty="0" smtClean="0"/>
              <a:t>ISVs can convert existing .Net code to Silverlight using the VS Tools SDK Toolkit or create new integrations now available on the web client. </a:t>
            </a:r>
          </a:p>
          <a:p>
            <a:r>
              <a:rPr lang="en-US" baseline="0" dirty="0" smtClean="0"/>
              <a:t>Two rendering models are available: 1) The most common controls are dynamically rendered and 2) The second model is called Custom Rendering and developers can create custom code for complex controls and manage the client side interactions themselves.  </a:t>
            </a:r>
          </a:p>
          <a:p>
            <a:endParaRPr lang="en-US" baseline="0" dirty="0" smtClean="0"/>
          </a:p>
          <a:p>
            <a:pPr defTabSz="971472">
              <a:spcAft>
                <a:spcPts val="354"/>
              </a:spcAft>
              <a:defRPr/>
            </a:pPr>
            <a:r>
              <a:rPr lang="en-US" sz="1200" dirty="0">
                <a:solidFill>
                  <a:srgbClr val="FF0000"/>
                </a:solidFill>
              </a:rPr>
              <a:t>Fixed Assets Enhancements was new for GP2013 and incorporated specific requirements for Australia but these can be applicable elsewhere. We have now incorporated these requirements into the Web Client. Users can now setup and calculate depreciation for low value and low cost assets.</a:t>
            </a:r>
            <a:endParaRPr lang="en-US" b="0" baseline="0" dirty="0" smtClean="0"/>
          </a:p>
          <a:p>
            <a:endParaRPr lang="en-US" b="0" dirty="0" smtClean="0"/>
          </a:p>
          <a:p>
            <a:pPr defTabSz="971472">
              <a:spcAft>
                <a:spcPts val="354"/>
              </a:spcAft>
              <a:defRPr/>
            </a:pPr>
            <a:r>
              <a:rPr lang="en-US" sz="1200" dirty="0">
                <a:solidFill>
                  <a:srgbClr val="FF0000"/>
                </a:solidFill>
              </a:rPr>
              <a:t>Bank Activity Statements (or BAS) functionality is a mandatory requirement for businesses in Australia. This functionality is now available in the Web client.</a:t>
            </a:r>
            <a:endParaRPr lang="en-US" b="0" baseline="0" dirty="0" smtClean="0"/>
          </a:p>
          <a:p>
            <a:endParaRPr lang="en-US" b="0" dirty="0" smtClean="0"/>
          </a:p>
          <a:p>
            <a:pPr defTabSz="971472">
              <a:spcAft>
                <a:spcPts val="354"/>
              </a:spcAft>
              <a:defRPr/>
            </a:pPr>
            <a:r>
              <a:rPr lang="en-US" sz="1200" dirty="0">
                <a:solidFill>
                  <a:srgbClr val="FF0000"/>
                </a:solidFill>
              </a:rPr>
              <a:t>Payment Document Management (or PDM) allows you to enter sales and purchasing transactions using payment methods other than cash, check or credit card.  This functionality is now available in the Web Client.</a:t>
            </a:r>
            <a:endParaRPr lang="en-US" b="0" baseline="0" dirty="0" smtClean="0"/>
          </a:p>
          <a:p>
            <a:endParaRPr lang="en-US" b="0" dirty="0" smtClean="0"/>
          </a:p>
          <a:p>
            <a:endParaRPr lang="en-US" dirty="0" smtClean="0"/>
          </a:p>
          <a:p>
            <a:endParaRPr lang="en-US" baseline="0" dirty="0" smtClean="0"/>
          </a:p>
        </p:txBody>
      </p:sp>
      <p:sp>
        <p:nvSpPr>
          <p:cNvPr id="4" name="Header Placeholder 3"/>
          <p:cNvSpPr>
            <a:spLocks noGrp="1"/>
          </p:cNvSpPr>
          <p:nvPr>
            <p:ph type="hdr" sz="quarter" idx="10"/>
          </p:nvPr>
        </p:nvSpPr>
        <p:spPr/>
        <p:txBody>
          <a:bodyPr/>
          <a:lstStyle/>
          <a:p>
            <a:r>
              <a:rPr lang="en-US" dirty="0" smtClean="0">
                <a:solidFill>
                  <a:prstClr val="black"/>
                </a:solidFill>
              </a:rPr>
              <a:t>Microsoft Dynamics</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61193"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61193"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5C5D3E64-ADA3-4B25-AA2B-549E1EE2160B}" type="datetime1">
              <a:rPr lang="en-US" smtClean="0">
                <a:solidFill>
                  <a:prstClr val="black"/>
                </a:solidFill>
              </a:rPr>
              <a:pPr/>
              <a:t>5/30/2014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31</a:t>
            </a:fld>
            <a:endParaRPr lang="en-US" dirty="0">
              <a:solidFill>
                <a:prstClr val="black"/>
              </a:solidFill>
            </a:endParaRPr>
          </a:p>
        </p:txBody>
      </p:sp>
    </p:spTree>
    <p:extLst>
      <p:ext uri="{BB962C8B-B14F-4D97-AF65-F5344CB8AC3E}">
        <p14:creationId xmlns:p14="http://schemas.microsoft.com/office/powerpoint/2010/main" val="10849427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continue to evaluate the remaining functionality to determine if it’s needed</a:t>
            </a:r>
            <a:r>
              <a:rPr lang="en-US" baseline="0" dirty="0" smtClean="0"/>
              <a:t> for the Web Client. The modules listed above will be determined based on customer feedback.</a:t>
            </a:r>
          </a:p>
          <a:p>
            <a:endParaRPr lang="en-US" baseline="0" dirty="0" smtClean="0"/>
          </a:p>
          <a:p>
            <a:r>
              <a:rPr lang="en-US" baseline="0" dirty="0" smtClean="0"/>
              <a:t>The ADMIN experience for integration tools will not be part of the web client. They will work with the WC for data updates but the administration will remain in their current architecture. </a:t>
            </a:r>
          </a:p>
        </p:txBody>
      </p:sp>
      <p:sp>
        <p:nvSpPr>
          <p:cNvPr id="4" name="Header Placeholder 3"/>
          <p:cNvSpPr>
            <a:spLocks noGrp="1"/>
          </p:cNvSpPr>
          <p:nvPr>
            <p:ph type="hdr" sz="quarter" idx="10"/>
          </p:nvPr>
        </p:nvSpPr>
        <p:spPr/>
        <p:txBody>
          <a:bodyPr/>
          <a:lstStyle/>
          <a:p>
            <a:r>
              <a:rPr lang="en-US" dirty="0" smtClean="0">
                <a:solidFill>
                  <a:prstClr val="black"/>
                </a:solidFill>
              </a:rPr>
              <a:t>Microsoft Dynamics</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61193"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61193"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5C5D3E64-ADA3-4B25-AA2B-549E1EE2160B}" type="datetime1">
              <a:rPr lang="en-US" smtClean="0">
                <a:solidFill>
                  <a:prstClr val="black"/>
                </a:solidFill>
              </a:rPr>
              <a:pPr/>
              <a:t>5/30/2014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32</a:t>
            </a:fld>
            <a:endParaRPr lang="en-US" dirty="0">
              <a:solidFill>
                <a:prstClr val="black"/>
              </a:solidFill>
            </a:endParaRPr>
          </a:p>
        </p:txBody>
      </p:sp>
    </p:spTree>
    <p:extLst>
      <p:ext uri="{BB962C8B-B14F-4D97-AF65-F5344CB8AC3E}">
        <p14:creationId xmlns:p14="http://schemas.microsoft.com/office/powerpoint/2010/main" val="31520869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continue to evaluate the remaining functionality to determine if it’s needed</a:t>
            </a:r>
            <a:r>
              <a:rPr lang="en-US" baseline="0" dirty="0" smtClean="0"/>
              <a:t> for the Web Client. The modules listed above will be determined based on customer feedback.</a:t>
            </a:r>
          </a:p>
          <a:p>
            <a:endParaRPr lang="en-US" baseline="0" dirty="0" smtClean="0"/>
          </a:p>
          <a:p>
            <a:r>
              <a:rPr lang="en-US" baseline="0" dirty="0" smtClean="0"/>
              <a:t>The ADMIN experience for integration tools will not be part of the web client. They will work with the WC for data updates but the administration will remain in their current architecture. </a:t>
            </a:r>
          </a:p>
        </p:txBody>
      </p:sp>
      <p:sp>
        <p:nvSpPr>
          <p:cNvPr id="4" name="Header Placeholder 3"/>
          <p:cNvSpPr>
            <a:spLocks noGrp="1"/>
          </p:cNvSpPr>
          <p:nvPr>
            <p:ph type="hdr" sz="quarter" idx="10"/>
          </p:nvPr>
        </p:nvSpPr>
        <p:spPr/>
        <p:txBody>
          <a:bodyPr/>
          <a:lstStyle/>
          <a:p>
            <a:r>
              <a:rPr lang="en-US" dirty="0" smtClean="0">
                <a:solidFill>
                  <a:prstClr val="black"/>
                </a:solidFill>
              </a:rPr>
              <a:t>Microsoft Dynamics</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61193"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61193"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5C5D3E64-ADA3-4B25-AA2B-549E1EE2160B}" type="datetime1">
              <a:rPr lang="en-US" smtClean="0">
                <a:solidFill>
                  <a:prstClr val="black"/>
                </a:solidFill>
              </a:rPr>
              <a:pPr/>
              <a:t>5/30/2014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33</a:t>
            </a:fld>
            <a:endParaRPr lang="en-US" dirty="0">
              <a:solidFill>
                <a:prstClr val="black"/>
              </a:solidFill>
            </a:endParaRPr>
          </a:p>
        </p:txBody>
      </p:sp>
    </p:spTree>
    <p:extLst>
      <p:ext uri="{BB962C8B-B14F-4D97-AF65-F5344CB8AC3E}">
        <p14:creationId xmlns:p14="http://schemas.microsoft.com/office/powerpoint/2010/main" val="10094650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Dynamics</a:t>
            </a:r>
            <a:r>
              <a:rPr lang="en-US" baseline="0" dirty="0" smtClean="0"/>
              <a:t> GP2013 SP2, now you can more quickly find the transaction you need to Void.  In Void Open Transactions and Void Historical Transactions, you can restrict the data by vendor ID, date range or document number range to quickly search through data.</a:t>
            </a:r>
            <a:endParaRPr lang="en-US" dirty="0"/>
          </a:p>
        </p:txBody>
      </p:sp>
      <p:sp>
        <p:nvSpPr>
          <p:cNvPr id="4" name="Header Placeholder 3"/>
          <p:cNvSpPr>
            <a:spLocks noGrp="1"/>
          </p:cNvSpPr>
          <p:nvPr>
            <p:ph type="hdr" sz="quarter" idx="10"/>
          </p:nvPr>
        </p:nvSpPr>
        <p:spPr/>
        <p:txBody>
          <a:bodyPr/>
          <a:lstStyle/>
          <a:p>
            <a:r>
              <a:rPr lang="en-US" dirty="0" smtClean="0">
                <a:solidFill>
                  <a:prstClr val="black"/>
                </a:solidFill>
              </a:rPr>
              <a:t>Microsoft Dynamics</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52147"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52147"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5C5D3E64-ADA3-4B25-AA2B-549E1EE2160B}" type="datetime1">
              <a:rPr lang="en-US" smtClean="0">
                <a:solidFill>
                  <a:prstClr val="black"/>
                </a:solidFill>
              </a:rPr>
              <a:pPr/>
              <a:t>5/30/2014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34</a:t>
            </a:fld>
            <a:endParaRPr lang="en-US" dirty="0">
              <a:solidFill>
                <a:prstClr val="black"/>
              </a:solidFill>
            </a:endParaRPr>
          </a:p>
        </p:txBody>
      </p:sp>
    </p:spTree>
    <p:extLst>
      <p:ext uri="{BB962C8B-B14F-4D97-AF65-F5344CB8AC3E}">
        <p14:creationId xmlns:p14="http://schemas.microsoft.com/office/powerpoint/2010/main" val="14281395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solidFill>
                <a:schemeClr val="accent2"/>
              </a:solidFill>
            </a:endParaRPr>
          </a:p>
          <a:p>
            <a:endParaRPr lang="en-US" dirty="0" smtClean="0">
              <a:solidFill>
                <a:schemeClr val="accent2"/>
              </a:solidFill>
            </a:endParaRPr>
          </a:p>
          <a:p>
            <a:r>
              <a:rPr lang="en-US" dirty="0" smtClean="0">
                <a:solidFill>
                  <a:schemeClr val="accent2"/>
                </a:solidFill>
              </a:rPr>
              <a:t>The identity management feature</a:t>
            </a:r>
            <a:r>
              <a:rPr lang="en-US" baseline="0" dirty="0" smtClean="0">
                <a:solidFill>
                  <a:schemeClr val="accent2"/>
                </a:solidFill>
              </a:rPr>
              <a:t> for GP 2013 R2 has some addresses a couple of immediate needs with the web client but will also provide additional identity capabilities as we move into companion apps and a service based architecture. The immediate impact it will have is on the web client, where it will improve the user login experience. Currently a user logs into the web client by providing a Windows identity on the Logon.aspx page and then they provide their GP login (aka SQL Login) on the GP login window. The changes made for this feature will allow the user to log into Dynamics GP with their windows identity. A web client user will not require a SQL Login. Notice we talk about this for web client. That is because this functionality is only available in the web client, desktop client users will still require a GP/SQL login. Another change for R2 is that the user may choose to remember their Windows user name and password on the aspx login window, so subsequent logins to Dynamics GP from a trusted device will not prompt the user for credentials.</a:t>
            </a:r>
            <a:endParaRPr lang="en-US" dirty="0" smtClean="0">
              <a:solidFill>
                <a:schemeClr val="accent2"/>
              </a:solidFill>
            </a:endParaRPr>
          </a:p>
          <a:p>
            <a:endParaRPr lang="en-US" dirty="0" smtClean="0">
              <a:solidFill>
                <a:schemeClr val="accent2"/>
              </a:solidFill>
            </a:endParaRPr>
          </a:p>
          <a:p>
            <a:pPr marL="178587" indent="-178587">
              <a:buFont typeface="Arial" panose="020B0604020202020204" pitchFamily="34" charset="0"/>
              <a:buChar char="•"/>
            </a:pPr>
            <a:r>
              <a:rPr lang="en-US" dirty="0" smtClean="0">
                <a:solidFill>
                  <a:schemeClr val="accent2"/>
                </a:solidFill>
              </a:rPr>
              <a:t>Improve the Dynamics GP Web Client login experience</a:t>
            </a:r>
          </a:p>
          <a:p>
            <a:pPr marL="178587" indent="-178587">
              <a:buFont typeface="Arial" panose="020B0604020202020204" pitchFamily="34" charset="0"/>
              <a:buChar char="•"/>
            </a:pPr>
            <a:r>
              <a:rPr lang="en-US" dirty="0" smtClean="0">
                <a:solidFill>
                  <a:schemeClr val="accent2"/>
                </a:solidFill>
              </a:rPr>
              <a:t>Reduce identity maintenance between GP and peripheral applications</a:t>
            </a:r>
          </a:p>
          <a:p>
            <a:pPr marL="178587" indent="-178587">
              <a:buFont typeface="Arial" panose="020B0604020202020204" pitchFamily="34" charset="0"/>
              <a:buChar char="•"/>
            </a:pPr>
            <a:r>
              <a:rPr lang="en-US" dirty="0" smtClean="0">
                <a:solidFill>
                  <a:schemeClr val="accent2"/>
                </a:solidFill>
              </a:rPr>
              <a:t>Maintain low deployment costs and proven GP security model</a:t>
            </a:r>
          </a:p>
          <a:p>
            <a:pPr marL="178587" indent="-178587">
              <a:buFont typeface="Arial" panose="020B0604020202020204" pitchFamily="34" charset="0"/>
              <a:buChar char="•"/>
            </a:pPr>
            <a:r>
              <a:rPr lang="en-US" dirty="0" smtClean="0">
                <a:solidFill>
                  <a:schemeClr val="accent2"/>
                </a:solidFill>
              </a:rPr>
              <a:t>Support companion app and DexNext scenarios</a:t>
            </a:r>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36</a:t>
            </a:fld>
            <a:endParaRPr lang="en-US" dirty="0">
              <a:solidFill>
                <a:prstClr val="black"/>
              </a:solidFill>
            </a:endParaRPr>
          </a:p>
        </p:txBody>
      </p:sp>
    </p:spTree>
    <p:extLst>
      <p:ext uri="{BB962C8B-B14F-4D97-AF65-F5344CB8AC3E}">
        <p14:creationId xmlns:p14="http://schemas.microsoft.com/office/powerpoint/2010/main" val="8425616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2462">
              <a:defRPr/>
            </a:pPr>
            <a:r>
              <a:rPr lang="en-US" dirty="0" smtClean="0"/>
              <a:t>Workflow is being completely redesigned</a:t>
            </a:r>
            <a:r>
              <a:rPr lang="en-US" baseline="0" dirty="0" smtClean="0"/>
              <a:t> and rebuilt to be based in Dexterity rather than SharePoint. The first release of the new system will include five workflow types, and several methods for workflow approval.</a:t>
            </a:r>
            <a:endParaRPr lang="en-US" dirty="0" smtClean="0"/>
          </a:p>
          <a:p>
            <a:endParaRPr lang="en-US" dirty="0" smtClean="0"/>
          </a:p>
          <a:p>
            <a:endParaRPr lang="en-US" dirty="0" smtClean="0"/>
          </a:p>
          <a:p>
            <a:r>
              <a:rPr lang="en-US" dirty="0" smtClean="0"/>
              <a:t>GP2013</a:t>
            </a:r>
            <a:r>
              <a:rPr lang="en-US" baseline="0" dirty="0" smtClean="0"/>
              <a:t> R2 Workflow Types:</a:t>
            </a:r>
          </a:p>
          <a:p>
            <a:pPr marL="178587" indent="-178587">
              <a:buFontTx/>
              <a:buChar char="-"/>
            </a:pPr>
            <a:r>
              <a:rPr lang="en-US" baseline="0" dirty="0" smtClean="0"/>
              <a:t>Purchase Order Approval</a:t>
            </a:r>
          </a:p>
          <a:p>
            <a:pPr marL="178587" indent="-178587">
              <a:buFontTx/>
              <a:buChar char="-"/>
            </a:pPr>
            <a:r>
              <a:rPr lang="en-US" baseline="0" dirty="0" smtClean="0"/>
              <a:t>Requisition Approval</a:t>
            </a:r>
          </a:p>
          <a:p>
            <a:pPr marL="178587" indent="-178587">
              <a:buFontTx/>
              <a:buChar char="-"/>
            </a:pPr>
            <a:r>
              <a:rPr lang="en-US" baseline="0" dirty="0" smtClean="0"/>
              <a:t>Project Timesheet Approval</a:t>
            </a:r>
          </a:p>
          <a:p>
            <a:pPr marL="178587" indent="-178587">
              <a:buFontTx/>
              <a:buChar char="-"/>
            </a:pPr>
            <a:r>
              <a:rPr lang="en-US" baseline="0" dirty="0" smtClean="0"/>
              <a:t>Project Expense Approval</a:t>
            </a:r>
          </a:p>
          <a:p>
            <a:pPr marL="178587" indent="-178587">
              <a:buFontTx/>
              <a:buChar char="-"/>
            </a:pPr>
            <a:r>
              <a:rPr lang="en-US" baseline="0" dirty="0" smtClean="0"/>
              <a:t>Time and Attendance Approval</a:t>
            </a:r>
          </a:p>
          <a:p>
            <a:pPr marL="178587" indent="-178587">
              <a:buFontTx/>
              <a:buChar char="-"/>
            </a:pP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37</a:t>
            </a:fld>
            <a:endParaRPr lang="en-US" dirty="0">
              <a:solidFill>
                <a:prstClr val="black"/>
              </a:solidFill>
            </a:endParaRPr>
          </a:p>
        </p:txBody>
      </p:sp>
    </p:spTree>
    <p:extLst>
      <p:ext uri="{BB962C8B-B14F-4D97-AF65-F5344CB8AC3E}">
        <p14:creationId xmlns:p14="http://schemas.microsoft.com/office/powerpoint/2010/main" val="27053949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r>
              <a:rPr lang="en-US" dirty="0" smtClean="0"/>
              <a:t>2 </a:t>
            </a:r>
            <a:r>
              <a:rPr lang="en-US" dirty="0" err="1" smtClean="0"/>
              <a:t>mins</a:t>
            </a:r>
            <a:endParaRPr lang="en-US" dirty="0" smtClean="0"/>
          </a:p>
          <a:p>
            <a:endParaRPr lang="en-US" dirty="0" smtClean="0"/>
          </a:p>
          <a:p>
            <a:r>
              <a:rPr lang="en-US" dirty="0" smtClean="0"/>
              <a:t>The Dynamics GP Roadmap is an exciting and rapid release roadmap. We’ve shifted our cadence</a:t>
            </a:r>
            <a:r>
              <a:rPr lang="en-US" baseline="0" dirty="0" smtClean="0"/>
              <a:t> on releasing functionality to the marketplace and have adopted a half year release strategy. As you can see from this slide, we have already released two updates (SP1 and SP2) with additional feature functionality to the marketplace in the past year. We have a release coming in the first half of 2014 with another set of features that are directly in response to customer suggestions. This release will bring to market 40 additional features. All of this before the next “major” version has even hit the street!</a:t>
            </a:r>
          </a:p>
          <a:p>
            <a:endParaRPr lang="en-US" baseline="0" dirty="0" smtClean="0"/>
          </a:p>
          <a:p>
            <a:r>
              <a:rPr lang="en-US" baseline="0" dirty="0" smtClean="0"/>
              <a:t>We are getting great feedback on this strategy and will continue this half year cadence as we move into and beyond the GP 2015 release. </a:t>
            </a:r>
            <a:endParaRPr lang="en-US" dirty="0"/>
          </a:p>
        </p:txBody>
      </p:sp>
      <p:sp>
        <p:nvSpPr>
          <p:cNvPr id="5" name="Date Placeholder 4"/>
          <p:cNvSpPr>
            <a:spLocks noGrp="1"/>
          </p:cNvSpPr>
          <p:nvPr>
            <p:ph type="dt" idx="10"/>
          </p:nvPr>
        </p:nvSpPr>
        <p:spPr/>
        <p:txBody>
          <a:bodyPr/>
          <a:lstStyle/>
          <a:p>
            <a:fld id="{00810AFA-1217-4787-A22D-E1DB5DD87626}" type="datetime1">
              <a:rPr lang="en-US" smtClean="0">
                <a:solidFill>
                  <a:prstClr val="black"/>
                </a:solidFill>
              </a:rPr>
              <a:pPr/>
              <a:t>5/30/2014</a:t>
            </a:fld>
            <a:endParaRPr lang="en-US" dirty="0">
              <a:solidFill>
                <a:prstClr val="black"/>
              </a:solidFill>
            </a:endParaRPr>
          </a:p>
        </p:txBody>
      </p:sp>
      <p:sp>
        <p:nvSpPr>
          <p:cNvPr id="6" name="Footer Placeholder 5"/>
          <p:cNvSpPr>
            <a:spLocks noGrp="1"/>
          </p:cNvSpPr>
          <p:nvPr>
            <p:ph type="ftr" sz="quarter" idx="11"/>
          </p:nvPr>
        </p:nvSpPr>
        <p:spPr/>
        <p:txBody>
          <a:bodyPr/>
          <a:lstStyle/>
          <a:p>
            <a:r>
              <a:rPr lang="en-US" smtClean="0">
                <a:solidFill>
                  <a:prstClr val="black"/>
                </a:solidFill>
              </a:rPr>
              <a:t>© 2012 Microsoft Corporation. All rights reserved. Microsoft, Windows, and other product names are or may be registered trademarks and/or trademarks in the U.S. and/or other countries.</a:t>
            </a:r>
          </a:p>
          <a:p>
            <a:r>
              <a:rPr lang="en-US"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solidFill>
                <a:prstClr val="black"/>
              </a:solidFill>
            </a:endParaRPr>
          </a:p>
        </p:txBody>
      </p:sp>
      <p:sp>
        <p:nvSpPr>
          <p:cNvPr id="7" name="Slide Number Placeholder 6"/>
          <p:cNvSpPr>
            <a:spLocks noGrp="1"/>
          </p:cNvSpPr>
          <p:nvPr>
            <p:ph type="sldNum" sz="quarter" idx="12"/>
          </p:nvPr>
        </p:nvSpPr>
        <p:spPr/>
        <p:txBody>
          <a:bodyPr/>
          <a:lstStyle/>
          <a:p>
            <a:fld id="{D58A7BAF-5125-4A09-B8C7-19227ECA3F9D}" type="slidenum">
              <a:rPr lang="en-US" smtClean="0">
                <a:solidFill>
                  <a:prstClr val="black"/>
                </a:solidFill>
              </a:rPr>
              <a:pPr/>
              <a:t>3</a:t>
            </a:fld>
            <a:endParaRPr lang="en-US" dirty="0">
              <a:solidFill>
                <a:prstClr val="black"/>
              </a:solidFill>
            </a:endParaRPr>
          </a:p>
        </p:txBody>
      </p:sp>
      <p:sp>
        <p:nvSpPr>
          <p:cNvPr id="8" name="Header Placeholder 7"/>
          <p:cNvSpPr>
            <a:spLocks noGrp="1"/>
          </p:cNvSpPr>
          <p:nvPr>
            <p:ph type="hdr" sz="quarter" idx="13"/>
          </p:nvPr>
        </p:nvSpPr>
        <p:spPr/>
        <p:txBody>
          <a:bodyPr/>
          <a:lstStyle/>
          <a:p>
            <a:r>
              <a:rPr lang="en-US" smtClean="0">
                <a:solidFill>
                  <a:prstClr val="black"/>
                </a:solidFill>
              </a:rPr>
              <a:t>Microsoft Dynamics</a:t>
            </a:r>
            <a:endParaRPr lang="en-US" dirty="0">
              <a:solidFill>
                <a:prstClr val="black"/>
              </a:solidFill>
            </a:endParaRPr>
          </a:p>
        </p:txBody>
      </p:sp>
    </p:spTree>
    <p:extLst>
      <p:ext uri="{BB962C8B-B14F-4D97-AF65-F5344CB8AC3E}">
        <p14:creationId xmlns:p14="http://schemas.microsoft.com/office/powerpoint/2010/main" val="2593986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a:p>
            <a:r>
              <a:rPr lang="en-US" dirty="0" smtClean="0"/>
              <a:t>Purchasing</a:t>
            </a:r>
            <a:r>
              <a:rPr lang="en-US" baseline="0" dirty="0" smtClean="0"/>
              <a:t> Requisition functionality has been brought into the desktop side of the application with GP2013 R2. Leveraging the knowledge of the functionality in Req Management and the feedback from customers and partners, we’re building the requisition functionality from the start.  The look and feel is like a transaction entry window in GP, but with fewer verified or required fields.  If the user doesn’t know the vendor or cost of an item, they can still submit the requisition to the purchasing agent.  With a tight tie-in to Workflow from the start, you can leverage Dynamics GP functionality to manage the business‘s goods request process. </a:t>
            </a:r>
            <a:endParaRPr lang="en-US" dirty="0" smtClean="0"/>
          </a:p>
          <a:p>
            <a:endParaRPr lang="en-US" dirty="0"/>
          </a:p>
        </p:txBody>
      </p:sp>
      <p:sp>
        <p:nvSpPr>
          <p:cNvPr id="4" name="Header Placeholder 3"/>
          <p:cNvSpPr>
            <a:spLocks noGrp="1"/>
          </p:cNvSpPr>
          <p:nvPr>
            <p:ph type="hdr" sz="quarter" idx="10"/>
          </p:nvPr>
        </p:nvSpPr>
        <p:spPr/>
        <p:txBody>
          <a:bodyPr/>
          <a:lstStyle/>
          <a:p>
            <a:r>
              <a:rPr lang="en-US" dirty="0" smtClean="0"/>
              <a:t>Microsoft Dynamics</a:t>
            </a:r>
            <a:endParaRPr lang="en-US" dirty="0"/>
          </a:p>
        </p:txBody>
      </p:sp>
      <p:sp>
        <p:nvSpPr>
          <p:cNvPr id="5" name="Footer Placeholder 4"/>
          <p:cNvSpPr>
            <a:spLocks noGrp="1"/>
          </p:cNvSpPr>
          <p:nvPr>
            <p:ph type="ftr" sz="quarter" idx="11"/>
          </p:nvPr>
        </p:nvSpPr>
        <p:spPr/>
        <p:txBody>
          <a:bodyPr/>
          <a:lstStyle/>
          <a:p>
            <a:pPr defTabSz="952147"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52147"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54FBDC35-037D-4EC9-8996-AA134CF5F159}" type="datetime1">
              <a:rPr lang="en-US" smtClean="0"/>
              <a:t>5/30/2014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38</a:t>
            </a:fld>
            <a:endParaRPr lang="en-US" dirty="0"/>
          </a:p>
        </p:txBody>
      </p:sp>
    </p:spTree>
    <p:extLst>
      <p:ext uri="{BB962C8B-B14F-4D97-AF65-F5344CB8AC3E}">
        <p14:creationId xmlns:p14="http://schemas.microsoft.com/office/powerpoint/2010/main" val="12072490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Dynamics</a:t>
            </a:r>
            <a:r>
              <a:rPr lang="en-US" baseline="0" dirty="0" smtClean="0"/>
              <a:t> GP2013 SP2, now you can more quickly find the transaction you need to Void.  In Void Open Transactions and Void Historical Transactions, you can restrict the data by vendor ID, date range or document number range to quickly search through data.</a:t>
            </a:r>
            <a:endParaRPr lang="en-US" dirty="0"/>
          </a:p>
        </p:txBody>
      </p:sp>
      <p:sp>
        <p:nvSpPr>
          <p:cNvPr id="4" name="Header Placeholder 3"/>
          <p:cNvSpPr>
            <a:spLocks noGrp="1"/>
          </p:cNvSpPr>
          <p:nvPr>
            <p:ph type="hdr" sz="quarter" idx="10"/>
          </p:nvPr>
        </p:nvSpPr>
        <p:spPr/>
        <p:txBody>
          <a:bodyPr/>
          <a:lstStyle/>
          <a:p>
            <a:r>
              <a:rPr lang="en-US" dirty="0" smtClean="0">
                <a:solidFill>
                  <a:prstClr val="black"/>
                </a:solidFill>
              </a:rPr>
              <a:t>Microsoft Dynamics</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52147"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52147"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5C5D3E64-ADA3-4B25-AA2B-549E1EE2160B}" type="datetime1">
              <a:rPr lang="en-US" smtClean="0">
                <a:solidFill>
                  <a:prstClr val="black"/>
                </a:solidFill>
              </a:rPr>
              <a:pPr/>
              <a:t>5/30/2014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39</a:t>
            </a:fld>
            <a:endParaRPr lang="en-US" dirty="0">
              <a:solidFill>
                <a:prstClr val="black"/>
              </a:solidFill>
            </a:endParaRPr>
          </a:p>
        </p:txBody>
      </p:sp>
    </p:spTree>
    <p:extLst>
      <p:ext uri="{BB962C8B-B14F-4D97-AF65-F5344CB8AC3E}">
        <p14:creationId xmlns:p14="http://schemas.microsoft.com/office/powerpoint/2010/main" val="21481882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t>Microsoft Dynamics</a:t>
            </a:r>
            <a:endParaRPr lang="en-US" dirty="0"/>
          </a:p>
        </p:txBody>
      </p:sp>
      <p:sp>
        <p:nvSpPr>
          <p:cNvPr id="5" name="Footer Placeholder 4"/>
          <p:cNvSpPr>
            <a:spLocks noGrp="1"/>
          </p:cNvSpPr>
          <p:nvPr>
            <p:ph type="ftr" sz="quarter" idx="11"/>
          </p:nvPr>
        </p:nvSpPr>
        <p:spPr/>
        <p:txBody>
          <a:bodyPr/>
          <a:lstStyle/>
          <a:p>
            <a:pPr defTabSz="971761"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71761"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5C5D3E64-ADA3-4B25-AA2B-549E1EE2160B}" type="datetime1">
              <a:rPr lang="en-US" smtClean="0"/>
              <a:t>5/30/2014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40</a:t>
            </a:fld>
            <a:endParaRPr lang="en-US" dirty="0"/>
          </a:p>
        </p:txBody>
      </p:sp>
    </p:spTree>
    <p:extLst>
      <p:ext uri="{BB962C8B-B14F-4D97-AF65-F5344CB8AC3E}">
        <p14:creationId xmlns:p14="http://schemas.microsoft.com/office/powerpoint/2010/main" val="325172256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Dynamics</a:t>
            </a:r>
            <a:r>
              <a:rPr lang="en-US" baseline="0" dirty="0" smtClean="0"/>
              <a:t> GP2013 SP2, now you can more quickly find the transaction you need to Void.  In Void Open Transactions and Void Historical Transactions, you can restrict the data by vendor ID, date range or document number range to quickly search through data.</a:t>
            </a:r>
            <a:endParaRPr lang="en-US" dirty="0"/>
          </a:p>
        </p:txBody>
      </p:sp>
      <p:sp>
        <p:nvSpPr>
          <p:cNvPr id="4" name="Header Placeholder 3"/>
          <p:cNvSpPr>
            <a:spLocks noGrp="1"/>
          </p:cNvSpPr>
          <p:nvPr>
            <p:ph type="hdr" sz="quarter" idx="10"/>
          </p:nvPr>
        </p:nvSpPr>
        <p:spPr/>
        <p:txBody>
          <a:bodyPr/>
          <a:lstStyle/>
          <a:p>
            <a:r>
              <a:rPr lang="en-US" dirty="0" smtClean="0">
                <a:solidFill>
                  <a:prstClr val="black"/>
                </a:solidFill>
              </a:rPr>
              <a:t>Microsoft Dynamics</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52147"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52147"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5C5D3E64-ADA3-4B25-AA2B-549E1EE2160B}" type="datetime1">
              <a:rPr lang="en-US" smtClean="0">
                <a:solidFill>
                  <a:prstClr val="black"/>
                </a:solidFill>
              </a:rPr>
              <a:pPr/>
              <a:t>5/30/2014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41</a:t>
            </a:fld>
            <a:endParaRPr lang="en-US" dirty="0">
              <a:solidFill>
                <a:prstClr val="black"/>
              </a:solidFill>
            </a:endParaRPr>
          </a:p>
        </p:txBody>
      </p:sp>
    </p:spTree>
    <p:extLst>
      <p:ext uri="{BB962C8B-B14F-4D97-AF65-F5344CB8AC3E}">
        <p14:creationId xmlns:p14="http://schemas.microsoft.com/office/powerpoint/2010/main" val="30944745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Dynamics</a:t>
            </a:r>
            <a:r>
              <a:rPr lang="en-US" baseline="0" dirty="0" smtClean="0"/>
              <a:t> GP2013 SP2, now you can more quickly find the transaction you need to Void.  In Void Open Transactions and Void Historical Transactions, you can restrict the data by vendor ID, date range or document number range to quickly search through data.</a:t>
            </a:r>
            <a:endParaRPr lang="en-US" dirty="0"/>
          </a:p>
        </p:txBody>
      </p:sp>
      <p:sp>
        <p:nvSpPr>
          <p:cNvPr id="4" name="Header Placeholder 3"/>
          <p:cNvSpPr>
            <a:spLocks noGrp="1"/>
          </p:cNvSpPr>
          <p:nvPr>
            <p:ph type="hdr" sz="quarter" idx="10"/>
          </p:nvPr>
        </p:nvSpPr>
        <p:spPr/>
        <p:txBody>
          <a:bodyPr/>
          <a:lstStyle/>
          <a:p>
            <a:r>
              <a:rPr lang="en-US" dirty="0" smtClean="0">
                <a:solidFill>
                  <a:prstClr val="black"/>
                </a:solidFill>
              </a:rPr>
              <a:t>Microsoft Dynamics</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52147"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52147"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5C5D3E64-ADA3-4B25-AA2B-549E1EE2160B}" type="datetime1">
              <a:rPr lang="en-US" smtClean="0">
                <a:solidFill>
                  <a:prstClr val="black"/>
                </a:solidFill>
              </a:rPr>
              <a:pPr/>
              <a:t>5/30/2014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42</a:t>
            </a:fld>
            <a:endParaRPr lang="en-US" dirty="0">
              <a:solidFill>
                <a:prstClr val="black"/>
              </a:solidFill>
            </a:endParaRPr>
          </a:p>
        </p:txBody>
      </p:sp>
    </p:spTree>
    <p:extLst>
      <p:ext uri="{BB962C8B-B14F-4D97-AF65-F5344CB8AC3E}">
        <p14:creationId xmlns:p14="http://schemas.microsoft.com/office/powerpoint/2010/main" val="369241917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72083">
              <a:defRPr/>
            </a:pPr>
            <a:r>
              <a:rPr lang="en-US" dirty="0"/>
              <a:t>With the success of the Web Client we’ve began the process of replacing the Business Portal. The original intent of BP was to provide non GP Users a remote method of performing Employee Self Service tasks such as Requisitions, Attendance, Project Expense and general KPI analysis. The Web Client provides a platform for all of these tasks plus greater visibility of GP information through the Limited User Role. </a:t>
            </a:r>
          </a:p>
          <a:p>
            <a:pPr defTabSz="972083">
              <a:defRPr/>
            </a:pPr>
            <a:endParaRPr lang="en-US" dirty="0"/>
          </a:p>
          <a:p>
            <a:pPr defTabSz="972083">
              <a:defRPr/>
            </a:pPr>
            <a:r>
              <a:rPr lang="en-US" dirty="0"/>
              <a:t>Powerful Business Analyzer Metrics are available from within the Limited User Role as well as Enquiry access to all forms that the user is granted security to. </a:t>
            </a:r>
          </a:p>
          <a:p>
            <a:pPr defTabSz="972083">
              <a:defRPr/>
            </a:pPr>
            <a:endParaRPr lang="en-US" dirty="0"/>
          </a:p>
          <a:p>
            <a:pPr defTabSz="972083">
              <a:defRPr/>
            </a:pPr>
            <a:r>
              <a:rPr lang="en-US" dirty="0"/>
              <a:t>In order to complete the BP Replacement we are building several Self Service tasks into core GP including: Requisition Management, Employee Self Service, Project Time and Project Expense. Most of these solutions are on track for our R2 release with the remaining solutions coming with GP 2015. </a:t>
            </a:r>
          </a:p>
          <a:p>
            <a:pPr defTabSz="972083">
              <a:defRPr/>
            </a:pPr>
            <a:endParaRPr lang="en-US" dirty="0"/>
          </a:p>
          <a:p>
            <a:pPr defTabSz="972083">
              <a:defRPr/>
            </a:pPr>
            <a:r>
              <a:rPr lang="en-US" dirty="0"/>
              <a:t>Not only will customers have more functionality available with the Limited User Role in Web Client than today’s Business Portal, we are also building out Companion Apps for certain self service functions such as Procurement and Time Management. These cross platform apps will enable “on the go” users to use their favorite device to enter vacation or sick time directly from an iPad, Android tablet or Surface device! Current plans support three apps with additional research leading to other possible apps. </a:t>
            </a:r>
          </a:p>
          <a:p>
            <a:pPr defTabSz="972083">
              <a:defRPr/>
            </a:pPr>
            <a:endParaRPr lang="en-US" dirty="0"/>
          </a:p>
          <a:p>
            <a:pPr defTabSz="972083">
              <a:defRPr/>
            </a:pPr>
            <a:r>
              <a:rPr lang="en-US" dirty="0"/>
              <a:t>Our goal is to finish all of this work between R2 and GP 2015 and provide those solutions for a BP Replacement. We will NOT be releasing Business Portal with GP 2015. </a:t>
            </a:r>
          </a:p>
        </p:txBody>
      </p:sp>
      <p:sp>
        <p:nvSpPr>
          <p:cNvPr id="4" name="Slide Number Placeholder 3"/>
          <p:cNvSpPr>
            <a:spLocks noGrp="1"/>
          </p:cNvSpPr>
          <p:nvPr>
            <p:ph type="sldNum" sz="quarter" idx="10"/>
          </p:nvPr>
        </p:nvSpPr>
        <p:spPr/>
        <p:txBody>
          <a:bodyPr/>
          <a:lstStyle/>
          <a:p>
            <a:fld id="{67CE5716-D24E-4FC4-B470-2C33324D5CA4}" type="slidenum">
              <a:rPr lang="en-US" smtClean="0">
                <a:solidFill>
                  <a:prstClr val="black"/>
                </a:solidFill>
              </a:rPr>
              <a:pPr/>
              <a:t>43</a:t>
            </a:fld>
            <a:endParaRPr lang="en-US" dirty="0">
              <a:solidFill>
                <a:prstClr val="black"/>
              </a:solidFill>
            </a:endParaRPr>
          </a:p>
        </p:txBody>
      </p:sp>
    </p:spTree>
    <p:extLst>
      <p:ext uri="{BB962C8B-B14F-4D97-AF65-F5344CB8AC3E}">
        <p14:creationId xmlns:p14="http://schemas.microsoft.com/office/powerpoint/2010/main" val="126934597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8115" indent="-238115">
              <a:buAutoNum type="arabicPeriod"/>
            </a:pPr>
            <a:r>
              <a:rPr lang="en-US" dirty="0" smtClean="0"/>
              <a:t>Employee</a:t>
            </a:r>
            <a:r>
              <a:rPr lang="en-US" baseline="0" dirty="0" smtClean="0"/>
              <a:t> Self Service Content Pages will be added to the GP Home Page</a:t>
            </a:r>
          </a:p>
          <a:p>
            <a:pPr marL="238115" indent="-238115">
              <a:buAutoNum type="arabicPeriod"/>
            </a:pPr>
            <a:r>
              <a:rPr lang="en-US" baseline="0" dirty="0" smtClean="0"/>
              <a:t>3 new content pages will be added for Time Management, Requisitions, and Project Time &amp; Expense</a:t>
            </a:r>
          </a:p>
          <a:p>
            <a:pPr marL="238115" indent="-238115">
              <a:buAutoNum type="arabicPeriod"/>
            </a:pPr>
            <a:r>
              <a:rPr lang="en-US" baseline="0" dirty="0" smtClean="0"/>
              <a:t>New Home Page role Self Service will be added</a:t>
            </a:r>
          </a:p>
          <a:p>
            <a:pPr marL="238115" indent="-238115">
              <a:buAutoNum type="arabicPeriod"/>
            </a:pPr>
            <a:r>
              <a:rPr lang="en-US" baseline="0" dirty="0" smtClean="0"/>
              <a:t>Intent is to limit the information and navigation the user will see.  Self Service users will only enter to GP to do a single task, such as enter hours for payroll, and so we want to present a quick and easy navigation to those areas.  </a:t>
            </a:r>
          </a:p>
          <a:p>
            <a:pPr marL="238115" indent="-238115">
              <a:buAutoNum type="arabicPeriod"/>
            </a:pPr>
            <a:r>
              <a:rPr lang="en-US" baseline="0" dirty="0" smtClean="0"/>
              <a:t>New content pages will work the same as the existing content pages on the home page.  If they have security access other pages (home page parts) can be added.</a:t>
            </a:r>
          </a:p>
          <a:p>
            <a:pPr marL="238115" indent="-238115">
              <a:buAutoNum type="arabicPeriod"/>
            </a:pPr>
            <a:endParaRPr lang="en-US" dirty="0"/>
          </a:p>
        </p:txBody>
      </p:sp>
      <p:sp>
        <p:nvSpPr>
          <p:cNvPr id="4" name="Header Placeholder 3"/>
          <p:cNvSpPr>
            <a:spLocks noGrp="1"/>
          </p:cNvSpPr>
          <p:nvPr>
            <p:ph type="hdr" sz="quarter" idx="10"/>
          </p:nvPr>
        </p:nvSpPr>
        <p:spPr/>
        <p:txBody>
          <a:bodyPr/>
          <a:lstStyle/>
          <a:p>
            <a:r>
              <a:rPr lang="en-US" dirty="0" smtClean="0"/>
              <a:t>Microsoft Dynamics</a:t>
            </a:r>
            <a:endParaRPr lang="en-US" dirty="0"/>
          </a:p>
        </p:txBody>
      </p:sp>
      <p:sp>
        <p:nvSpPr>
          <p:cNvPr id="5" name="Footer Placeholder 4"/>
          <p:cNvSpPr>
            <a:spLocks noGrp="1"/>
          </p:cNvSpPr>
          <p:nvPr>
            <p:ph type="ftr" sz="quarter" idx="11"/>
          </p:nvPr>
        </p:nvSpPr>
        <p:spPr/>
        <p:txBody>
          <a:bodyPr/>
          <a:lstStyle/>
          <a:p>
            <a:pPr defTabSz="971761"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71761"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5C5D3E64-ADA3-4B25-AA2B-549E1EE2160B}" type="datetime1">
              <a:rPr lang="en-US" smtClean="0"/>
              <a:t>5/30/2014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44</a:t>
            </a:fld>
            <a:endParaRPr lang="en-US" dirty="0"/>
          </a:p>
        </p:txBody>
      </p:sp>
    </p:spTree>
    <p:extLst>
      <p:ext uri="{BB962C8B-B14F-4D97-AF65-F5344CB8AC3E}">
        <p14:creationId xmlns:p14="http://schemas.microsoft.com/office/powerpoint/2010/main" val="85843833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2462">
              <a:defRPr/>
            </a:pPr>
            <a:r>
              <a:rPr lang="en-US" dirty="0"/>
              <a:t>In Dynamics GP2013, you can enter timecards and enter time on behalf of a user directly in Dynamics GP.  Deployed on either web client or desktop client and integrated with workflow, employees can submit a timecard or recall a previously submitted timecard.</a:t>
            </a:r>
          </a:p>
          <a:p>
            <a:pPr defTabSz="952462">
              <a:defRPr/>
            </a:pPr>
            <a:endParaRPr lang="en-US" dirty="0"/>
          </a:p>
          <a:p>
            <a:endParaRPr lang="en-US" dirty="0" smtClean="0"/>
          </a:p>
        </p:txBody>
      </p:sp>
      <p:sp>
        <p:nvSpPr>
          <p:cNvPr id="4" name="Header Placeholder 3"/>
          <p:cNvSpPr>
            <a:spLocks noGrp="1"/>
          </p:cNvSpPr>
          <p:nvPr>
            <p:ph type="hdr" sz="quarter" idx="10"/>
          </p:nvPr>
        </p:nvSpPr>
        <p:spPr/>
        <p:txBody>
          <a:bodyPr/>
          <a:lstStyle/>
          <a:p>
            <a:r>
              <a:rPr lang="en-US" dirty="0" smtClean="0"/>
              <a:t>Microsoft Dynamics</a:t>
            </a:r>
            <a:endParaRPr lang="en-US" dirty="0"/>
          </a:p>
        </p:txBody>
      </p:sp>
      <p:sp>
        <p:nvSpPr>
          <p:cNvPr id="5" name="Footer Placeholder 4"/>
          <p:cNvSpPr>
            <a:spLocks noGrp="1"/>
          </p:cNvSpPr>
          <p:nvPr>
            <p:ph type="ftr" sz="quarter" idx="11"/>
          </p:nvPr>
        </p:nvSpPr>
        <p:spPr/>
        <p:txBody>
          <a:bodyPr/>
          <a:lstStyle/>
          <a:p>
            <a:pPr defTabSz="971761"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71761"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5C5D3E64-ADA3-4B25-AA2B-549E1EE2160B}" type="datetime1">
              <a:rPr lang="en-US" smtClean="0"/>
              <a:t>5/30/2014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45</a:t>
            </a:fld>
            <a:endParaRPr lang="en-US" dirty="0"/>
          </a:p>
        </p:txBody>
      </p:sp>
    </p:spTree>
    <p:extLst>
      <p:ext uri="{BB962C8B-B14F-4D97-AF65-F5344CB8AC3E}">
        <p14:creationId xmlns:p14="http://schemas.microsoft.com/office/powerpoint/2010/main" val="305353682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Project Time and Expense</a:t>
            </a:r>
            <a:r>
              <a:rPr lang="en-US" baseline="0" dirty="0" smtClean="0"/>
              <a:t> (PTE) is a collective all the all the features from both Business Portal Project Time and Expense Entry and PDK. With PTE those features are elevated by incorporating full workflow functionality. Users will be able to view the timesheet and expense document as they flow through the approvals systems, and recall and edit them prior to approval completion. </a:t>
            </a:r>
          </a:p>
          <a:p>
            <a:endParaRPr lang="en-US" dirty="0"/>
          </a:p>
        </p:txBody>
      </p:sp>
      <p:sp>
        <p:nvSpPr>
          <p:cNvPr id="4" name="Header Placeholder 3"/>
          <p:cNvSpPr>
            <a:spLocks noGrp="1"/>
          </p:cNvSpPr>
          <p:nvPr>
            <p:ph type="hdr" sz="quarter" idx="10"/>
          </p:nvPr>
        </p:nvSpPr>
        <p:spPr/>
        <p:txBody>
          <a:bodyPr/>
          <a:lstStyle/>
          <a:p>
            <a:r>
              <a:rPr lang="en-US" dirty="0" smtClean="0"/>
              <a:t>Microsoft Dynamics</a:t>
            </a:r>
            <a:endParaRPr lang="en-US" dirty="0"/>
          </a:p>
        </p:txBody>
      </p:sp>
      <p:sp>
        <p:nvSpPr>
          <p:cNvPr id="5" name="Footer Placeholder 4"/>
          <p:cNvSpPr>
            <a:spLocks noGrp="1"/>
          </p:cNvSpPr>
          <p:nvPr>
            <p:ph type="ftr" sz="quarter" idx="11"/>
          </p:nvPr>
        </p:nvSpPr>
        <p:spPr/>
        <p:txBody>
          <a:bodyPr/>
          <a:lstStyle/>
          <a:p>
            <a:pPr defTabSz="971761"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71761"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5C5D3E64-ADA3-4B25-AA2B-549E1EE2160B}" type="datetime1">
              <a:rPr lang="en-US" smtClean="0"/>
              <a:t>5/30/2014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46</a:t>
            </a:fld>
            <a:endParaRPr lang="en-US" dirty="0"/>
          </a:p>
        </p:txBody>
      </p:sp>
    </p:spTree>
    <p:extLst>
      <p:ext uri="{BB962C8B-B14F-4D97-AF65-F5344CB8AC3E}">
        <p14:creationId xmlns:p14="http://schemas.microsoft.com/office/powerpoint/2010/main" val="311871342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95300" y="736600"/>
            <a:ext cx="6551613" cy="3684588"/>
          </a:xfrm>
        </p:spPr>
      </p:sp>
      <p:sp>
        <p:nvSpPr>
          <p:cNvPr id="3" name="Notes Placeholder 2"/>
          <p:cNvSpPr>
            <a:spLocks noGrp="1"/>
          </p:cNvSpPr>
          <p:nvPr>
            <p:ph type="body" idx="1"/>
          </p:nvPr>
        </p:nvSpPr>
        <p:spPr/>
        <p:txBody>
          <a:bodyPr/>
          <a:lstStyle/>
          <a:p>
            <a:endParaRPr lang="en-US" dirty="0" smtClean="0"/>
          </a:p>
          <a:p>
            <a:pPr marL="238115" indent="-238115">
              <a:buAutoNum type="arabicPeriod"/>
            </a:pPr>
            <a:endParaRPr lang="en-US" dirty="0" smtClean="0"/>
          </a:p>
          <a:p>
            <a:pPr marL="238115" indent="-238115">
              <a:buAutoNum type="arabicPeriod"/>
            </a:pPr>
            <a:r>
              <a:rPr lang="en-US" dirty="0" smtClean="0"/>
              <a:t>First</a:t>
            </a:r>
            <a:r>
              <a:rPr lang="en-US" baseline="0" dirty="0" smtClean="0"/>
              <a:t> release of BA was January 2013 with XAML/C# code base. </a:t>
            </a:r>
          </a:p>
          <a:p>
            <a:pPr marL="238115" indent="-238115">
              <a:buAutoNum type="arabicPeriod"/>
            </a:pPr>
            <a:r>
              <a:rPr lang="en-US" baseline="0" dirty="0" smtClean="0"/>
              <a:t>Release 5 was major code change to HTML 5/JS.  Changed code base to better align with other MSFT Apps in order to share common components.</a:t>
            </a:r>
          </a:p>
          <a:p>
            <a:pPr marL="238115" indent="-238115">
              <a:buAutoNum type="arabicPeriod"/>
            </a:pPr>
            <a:r>
              <a:rPr lang="en-US" baseline="0" dirty="0" smtClean="0"/>
              <a:t>Over 15,000 downloads since R1 Release</a:t>
            </a:r>
          </a:p>
          <a:p>
            <a:pPr marL="238115" indent="-238115">
              <a:buAutoNum type="arabicPeriod"/>
            </a:pPr>
            <a:endParaRPr lang="en-US" baseline="0" dirty="0" smtClean="0"/>
          </a:p>
          <a:p>
            <a:pPr marL="238115" indent="-238115">
              <a:buAutoNum type="arabicPeriod"/>
            </a:pPr>
            <a:r>
              <a:rPr lang="en-US" baseline="0" dirty="0" smtClean="0"/>
              <a:t>NOV 2013 – refactored to HTML 5/JS, Supports customer using Azure Service Bus but not a requirement.  Can expose Companion App Service to internet traffic and connect directly to the service, the role and reports associated with that role are auto selected for you based on which reporting role (rpt_RoleName%) you are associated with in SQL</a:t>
            </a:r>
          </a:p>
          <a:p>
            <a:pPr marL="238115" indent="-238115">
              <a:buAutoNum type="arabicPeriod"/>
            </a:pPr>
            <a:r>
              <a:rPr lang="en-US" baseline="0" dirty="0" smtClean="0"/>
              <a:t>JAN 2014 – Windows 8 Phone release.  This App is modeled after R4 of BA…C#/XAML.  Support off domain users and provides actionable BI.  Not the same as companion app BA because Windows 8 phone has a different SDK to build from.</a:t>
            </a:r>
          </a:p>
          <a:p>
            <a:pPr marL="238115" indent="-238115">
              <a:buAutoNum type="arabicPeriod"/>
            </a:pPr>
            <a:r>
              <a:rPr lang="en-US" baseline="0" dirty="0" smtClean="0"/>
              <a:t>MAR 2014 – Adding Excel content to BA from O365 or Network Share, releasing first App for Office (Dynamics Workspace) which will install with sample Excel dashboards (financial, sales, purchasing &amp; inventory) that can be connected to live data.</a:t>
            </a:r>
            <a:r>
              <a:rPr lang="en-US" baseline="0" dirty="0"/>
              <a:t> </a:t>
            </a:r>
            <a:r>
              <a:rPr lang="en-US" baseline="0" dirty="0" smtClean="0"/>
              <a:t> Can modify these dashboard or create your own.</a:t>
            </a:r>
          </a:p>
          <a:p>
            <a:pPr marL="238115" indent="-238115">
              <a:buAutoNum type="arabicPeriod"/>
            </a:pPr>
            <a:r>
              <a:rPr lang="en-US" baseline="0" dirty="0" smtClean="0"/>
              <a:t>JUN 2014 – Time &amp; Attendance app will enable you to management your time off from outside of GP/BP.  Will be supported on Windows 8, Android and iOS tablet devices (cross platform).</a:t>
            </a:r>
          </a:p>
          <a:p>
            <a:pPr marL="238115" indent="-238115">
              <a:buAutoNum type="arabicPeriod"/>
            </a:pPr>
            <a:r>
              <a:rPr lang="en-US" baseline="0" dirty="0" smtClean="0"/>
              <a:t>JULY 2014 – BA R7 will enable Management Reporter content and be cross platform.  Procurement app will enable users to submit requisitions for inventory and non inventory items and will be cross platform.</a:t>
            </a:r>
          </a:p>
          <a:p>
            <a:pPr marL="238115" indent="-238115">
              <a:buAutoNum type="arabicPeriod"/>
            </a:pPr>
            <a:r>
              <a:rPr lang="en-US" baseline="0" dirty="0" smtClean="0"/>
              <a:t>App schedules may align with certain GP releases to ensure backend support for the app functionality but they are not tied to the same release dates as GP.</a:t>
            </a:r>
          </a:p>
        </p:txBody>
      </p:sp>
      <p:sp>
        <p:nvSpPr>
          <p:cNvPr id="5" name="Date Placeholder 4"/>
          <p:cNvSpPr>
            <a:spLocks noGrp="1"/>
          </p:cNvSpPr>
          <p:nvPr>
            <p:ph type="dt" idx="10"/>
          </p:nvPr>
        </p:nvSpPr>
        <p:spPr/>
        <p:txBody>
          <a:bodyPr/>
          <a:lstStyle/>
          <a:p>
            <a:fld id="{00810AFA-1217-4787-A22D-E1DB5DD87626}" type="datetime1">
              <a:rPr lang="en-US" smtClean="0">
                <a:solidFill>
                  <a:prstClr val="black"/>
                </a:solidFill>
              </a:rPr>
              <a:pPr/>
              <a:t>5/30/2014</a:t>
            </a:fld>
            <a:endParaRPr lang="en-US" dirty="0">
              <a:solidFill>
                <a:prstClr val="black"/>
              </a:solidFill>
            </a:endParaRPr>
          </a:p>
        </p:txBody>
      </p:sp>
      <p:sp>
        <p:nvSpPr>
          <p:cNvPr id="6" name="Footer Placeholder 5"/>
          <p:cNvSpPr>
            <a:spLocks noGrp="1"/>
          </p:cNvSpPr>
          <p:nvPr>
            <p:ph type="ftr" sz="quarter" idx="11"/>
          </p:nvPr>
        </p:nvSpPr>
        <p:spPr/>
        <p:txBody>
          <a:bodyPr/>
          <a:lstStyle/>
          <a:p>
            <a:r>
              <a:rPr lang="en-US" dirty="0" smtClean="0">
                <a:solidFill>
                  <a:prstClr val="black"/>
                </a:solidFill>
              </a:rPr>
              <a:t>© 2012 Microsoft Corporation. All rights reserved. Microsoft, Windows, and other product names are or may be registered trademarks and/or trademarks in the U.S. and/or other countries.</a:t>
            </a:r>
          </a:p>
          <a:p>
            <a:r>
              <a:rPr lang="en-US" dirty="0"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solidFill>
                <a:prstClr val="black"/>
              </a:solidFill>
            </a:endParaRPr>
          </a:p>
        </p:txBody>
      </p:sp>
      <p:sp>
        <p:nvSpPr>
          <p:cNvPr id="7" name="Slide Number Placeholder 6"/>
          <p:cNvSpPr>
            <a:spLocks noGrp="1"/>
          </p:cNvSpPr>
          <p:nvPr>
            <p:ph type="sldNum" sz="quarter" idx="12"/>
          </p:nvPr>
        </p:nvSpPr>
        <p:spPr/>
        <p:txBody>
          <a:bodyPr/>
          <a:lstStyle/>
          <a:p>
            <a:fld id="{D58A7BAF-5125-4A09-B8C7-19227ECA3F9D}" type="slidenum">
              <a:rPr lang="en-US" smtClean="0">
                <a:solidFill>
                  <a:prstClr val="black"/>
                </a:solidFill>
              </a:rPr>
              <a:pPr/>
              <a:t>48</a:t>
            </a:fld>
            <a:endParaRPr lang="en-US" dirty="0">
              <a:solidFill>
                <a:prstClr val="black"/>
              </a:solidFill>
            </a:endParaRPr>
          </a:p>
        </p:txBody>
      </p:sp>
      <p:sp>
        <p:nvSpPr>
          <p:cNvPr id="8" name="Header Placeholder 7"/>
          <p:cNvSpPr>
            <a:spLocks noGrp="1"/>
          </p:cNvSpPr>
          <p:nvPr>
            <p:ph type="hdr" sz="quarter" idx="13"/>
          </p:nvPr>
        </p:nvSpPr>
        <p:spPr/>
        <p:txBody>
          <a:bodyPr/>
          <a:lstStyle/>
          <a:p>
            <a:r>
              <a:rPr lang="en-US" dirty="0" smtClean="0">
                <a:solidFill>
                  <a:prstClr val="black"/>
                </a:solidFill>
              </a:rPr>
              <a:t>Microsoft Dynamics</a:t>
            </a:r>
            <a:endParaRPr lang="en-US" dirty="0">
              <a:solidFill>
                <a:prstClr val="black"/>
              </a:solidFill>
            </a:endParaRPr>
          </a:p>
        </p:txBody>
      </p:sp>
    </p:spTree>
    <p:extLst>
      <p:ext uri="{BB962C8B-B14F-4D97-AF65-F5344CB8AC3E}">
        <p14:creationId xmlns:p14="http://schemas.microsoft.com/office/powerpoint/2010/main" val="33544230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4</a:t>
            </a:fld>
            <a:endParaRPr lang="en-US" dirty="0"/>
          </a:p>
        </p:txBody>
      </p:sp>
      <p:sp>
        <p:nvSpPr>
          <p:cNvPr id="10" name="Date Placeholder 9"/>
          <p:cNvSpPr>
            <a:spLocks noGrp="1"/>
          </p:cNvSpPr>
          <p:nvPr>
            <p:ph type="dt" idx="13"/>
          </p:nvPr>
        </p:nvSpPr>
        <p:spPr/>
        <p:txBody>
          <a:bodyPr/>
          <a:lstStyle/>
          <a:p>
            <a:fld id="{20C21322-687B-4FB5-9B87-4A26FB21CF38}" type="datetime8">
              <a:rPr lang="en-US" smtClean="0"/>
              <a:t>5/30/2014 9:05 AM</a:t>
            </a:fld>
            <a:endParaRPr lang="en-US" dirty="0"/>
          </a:p>
        </p:txBody>
      </p:sp>
      <p:sp>
        <p:nvSpPr>
          <p:cNvPr id="11" name="Footer Placeholder 10"/>
          <p:cNvSpPr>
            <a:spLocks noGrp="1"/>
          </p:cNvSpPr>
          <p:nvPr>
            <p:ph type="ftr" sz="quarter" idx="14"/>
          </p:nvPr>
        </p:nvSpPr>
        <p:spPr/>
        <p:txBody>
          <a:bodyPr/>
          <a:lstStyle/>
          <a:p>
            <a:pPr defTabSz="93292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166532735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8115" indent="-238115">
              <a:buAutoNum type="arabicPeriod"/>
            </a:pPr>
            <a:r>
              <a:rPr lang="en-US" baseline="0" dirty="0" smtClean="0"/>
              <a:t>Key feature is the ability to see Excel content within the App. </a:t>
            </a:r>
          </a:p>
          <a:p>
            <a:pPr marL="238115" indent="-238115">
              <a:buAutoNum type="arabicPeriod"/>
            </a:pPr>
            <a:r>
              <a:rPr lang="en-US" baseline="0" dirty="0" smtClean="0"/>
              <a:t>Demonstrates the quick release cadence for apps and how new features can be added and releases as soon as they are completed.</a:t>
            </a:r>
          </a:p>
          <a:p>
            <a:pPr marL="238115" indent="-238115">
              <a:buAutoNum type="arabicPeriod"/>
            </a:pPr>
            <a:r>
              <a:rPr lang="en-US" baseline="0" dirty="0" smtClean="0"/>
              <a:t>No need to reinstall the app.  Users will receive notification that an update is available.</a:t>
            </a:r>
          </a:p>
          <a:p>
            <a:pPr marL="238115" indent="-238115">
              <a:buAutoNum type="arabicPeriod"/>
            </a:pPr>
            <a:r>
              <a:rPr lang="en-US" baseline="0" dirty="0" smtClean="0"/>
              <a:t>GP Companion App services do need to be updated to map the location of you Excel files to the App Services</a:t>
            </a:r>
          </a:p>
          <a:p>
            <a:pPr marL="238115" indent="-238115">
              <a:buAutoNum type="arabicPeriod"/>
            </a:pPr>
            <a:r>
              <a:rPr lang="en-US" baseline="0" dirty="0" smtClean="0"/>
              <a:t>Supports Excel files stored on Network Share, SharePoint and O365</a:t>
            </a: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49</a:t>
            </a:fld>
            <a:endParaRPr lang="en-US" dirty="0">
              <a:solidFill>
                <a:prstClr val="black"/>
              </a:solidFill>
            </a:endParaRPr>
          </a:p>
        </p:txBody>
      </p:sp>
    </p:spTree>
    <p:extLst>
      <p:ext uri="{BB962C8B-B14F-4D97-AF65-F5344CB8AC3E}">
        <p14:creationId xmlns:p14="http://schemas.microsoft.com/office/powerpoint/2010/main" val="381662454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50</a:t>
            </a:fld>
            <a:endParaRPr lang="en-US" dirty="0">
              <a:solidFill>
                <a:prstClr val="black"/>
              </a:solidFill>
            </a:endParaRPr>
          </a:p>
        </p:txBody>
      </p:sp>
    </p:spTree>
    <p:extLst>
      <p:ext uri="{BB962C8B-B14F-4D97-AF65-F5344CB8AC3E}">
        <p14:creationId xmlns:p14="http://schemas.microsoft.com/office/powerpoint/2010/main" val="122137070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8115" indent="-238115">
              <a:buAutoNum type="arabicPeriod"/>
            </a:pPr>
            <a:r>
              <a:rPr lang="en-US" dirty="0" smtClean="0"/>
              <a:t>Cross</a:t>
            </a:r>
            <a:r>
              <a:rPr lang="en-US" baseline="0" dirty="0" smtClean="0"/>
              <a:t> Platform App (Windows, iOS, Android)</a:t>
            </a:r>
          </a:p>
          <a:p>
            <a:pPr marL="238115" indent="-238115">
              <a:buAutoNum type="arabicPeriod"/>
            </a:pPr>
            <a:r>
              <a:rPr lang="en-US" baseline="0" dirty="0" smtClean="0"/>
              <a:t>Designed for tablet</a:t>
            </a:r>
          </a:p>
          <a:p>
            <a:pPr marL="238115" indent="-238115">
              <a:buAutoNum type="arabicPeriod"/>
            </a:pPr>
            <a:r>
              <a:rPr lang="en-US" baseline="0" dirty="0" smtClean="0"/>
              <a:t>Connects back to GP using service</a:t>
            </a:r>
          </a:p>
          <a:p>
            <a:pPr marL="238115" indent="-238115">
              <a:buAutoNum type="arabicPeriod"/>
            </a:pPr>
            <a:r>
              <a:rPr lang="en-US" baseline="0" dirty="0" smtClean="0"/>
              <a:t>Enables user to enter time off (V1) and enter hours (V2)</a:t>
            </a: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51</a:t>
            </a:fld>
            <a:endParaRPr lang="en-US" dirty="0">
              <a:solidFill>
                <a:prstClr val="black"/>
              </a:solidFill>
            </a:endParaRPr>
          </a:p>
        </p:txBody>
      </p:sp>
    </p:spTree>
    <p:extLst>
      <p:ext uri="{BB962C8B-B14F-4D97-AF65-F5344CB8AC3E}">
        <p14:creationId xmlns:p14="http://schemas.microsoft.com/office/powerpoint/2010/main" val="9395627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207125" cy="3490913"/>
          </a:xfrm>
        </p:spPr>
      </p:sp>
      <p:sp>
        <p:nvSpPr>
          <p:cNvPr id="3" name="Notes Placeholder 2"/>
          <p:cNvSpPr>
            <a:spLocks noGrp="1"/>
          </p:cNvSpPr>
          <p:nvPr>
            <p:ph type="body" idx="1"/>
          </p:nvPr>
        </p:nvSpPr>
        <p:spPr/>
        <p:txBody>
          <a:bodyPr>
            <a:normAutofit/>
          </a:bodyPr>
          <a:lstStyle/>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53</a:t>
            </a:fld>
            <a:endParaRPr lang="en-US" dirty="0">
              <a:solidFill>
                <a:prstClr val="black"/>
              </a:solidFill>
            </a:endParaRPr>
          </a:p>
        </p:txBody>
      </p:sp>
      <p:sp>
        <p:nvSpPr>
          <p:cNvPr id="11" name="Date Placeholder 10"/>
          <p:cNvSpPr>
            <a:spLocks noGrp="1"/>
          </p:cNvSpPr>
          <p:nvPr>
            <p:ph type="dt" idx="14"/>
          </p:nvPr>
        </p:nvSpPr>
        <p:spPr/>
        <p:txBody>
          <a:bodyPr/>
          <a:lstStyle/>
          <a:p>
            <a:fld id="{88A14CBB-3B41-4EA9-BAC8-6B73863190D9}" type="datetime8">
              <a:rPr lang="en-US" smtClean="0"/>
              <a:t>5/30/2014 9:05 AM</a:t>
            </a:fld>
            <a:endParaRPr lang="en-US" dirty="0"/>
          </a:p>
        </p:txBody>
      </p:sp>
      <p:sp>
        <p:nvSpPr>
          <p:cNvPr id="12" name="Footer Placeholder 11"/>
          <p:cNvSpPr>
            <a:spLocks noGrp="1"/>
          </p:cNvSpPr>
          <p:nvPr>
            <p:ph type="ftr" sz="quarter" idx="15"/>
          </p:nvPr>
        </p:nvSpPr>
        <p:spPr/>
        <p:txBody>
          <a:bodyPr/>
          <a:lstStyle/>
          <a:p>
            <a:pPr defTabSz="93292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3" name="Header Placeholder 12"/>
          <p:cNvSpPr>
            <a:spLocks noGrp="1"/>
          </p:cNvSpPr>
          <p:nvPr>
            <p:ph type="hdr" sz="quarter" idx="16"/>
          </p:nvPr>
        </p:nvSpPr>
        <p:spPr/>
        <p:txBody>
          <a:bodyPr/>
          <a:lstStyle/>
          <a:p>
            <a:endParaRPr lang="en-US" dirty="0"/>
          </a:p>
        </p:txBody>
      </p:sp>
    </p:spTree>
    <p:extLst>
      <p:ext uri="{BB962C8B-B14F-4D97-AF65-F5344CB8AC3E}">
        <p14:creationId xmlns:p14="http://schemas.microsoft.com/office/powerpoint/2010/main" val="28382171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3292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2DFDA5C7-BBAE-481E-8BF7-731156A2E2C1}" type="datetime8">
              <a:rPr lang="en-US" smtClean="0"/>
              <a:t>5/30/2014 9:05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5</a:t>
            </a:fld>
            <a:endParaRPr lang="en-US" dirty="0"/>
          </a:p>
        </p:txBody>
      </p:sp>
    </p:spTree>
    <p:extLst>
      <p:ext uri="{BB962C8B-B14F-4D97-AF65-F5344CB8AC3E}">
        <p14:creationId xmlns:p14="http://schemas.microsoft.com/office/powerpoint/2010/main" val="6829107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1956">
              <a:spcAft>
                <a:spcPts val="347"/>
              </a:spcAft>
            </a:pPr>
            <a:endParaRPr lang="en-US" dirty="0"/>
          </a:p>
        </p:txBody>
      </p:sp>
      <p:sp>
        <p:nvSpPr>
          <p:cNvPr id="4" name="Header Placeholder 3"/>
          <p:cNvSpPr>
            <a:spLocks noGrp="1"/>
          </p:cNvSpPr>
          <p:nvPr>
            <p:ph type="hdr" sz="quarter" idx="10"/>
          </p:nvPr>
        </p:nvSpPr>
        <p:spPr/>
        <p:txBody>
          <a:bodyPr/>
          <a:lstStyle/>
          <a:p>
            <a:r>
              <a:rPr lang="en-US" smtClean="0"/>
              <a:t>Convergence 2014</a:t>
            </a:r>
            <a:endParaRPr lang="en-US" dirty="0"/>
          </a:p>
        </p:txBody>
      </p:sp>
      <p:sp>
        <p:nvSpPr>
          <p:cNvPr id="5" name="Footer Placeholder 4"/>
          <p:cNvSpPr>
            <a:spLocks noGrp="1"/>
          </p:cNvSpPr>
          <p:nvPr>
            <p:ph type="ftr" sz="quarter" idx="11"/>
          </p:nvPr>
        </p:nvSpPr>
        <p:spPr/>
        <p:txBody>
          <a:bodyPr/>
          <a:lstStyle/>
          <a:p>
            <a:pPr defTabSz="93292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5/30/2014 9:05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6</a:t>
            </a:fld>
            <a:endParaRPr lang="en-US" dirty="0"/>
          </a:p>
        </p:txBody>
      </p:sp>
    </p:spTree>
    <p:extLst>
      <p:ext uri="{BB962C8B-B14F-4D97-AF65-F5344CB8AC3E}">
        <p14:creationId xmlns:p14="http://schemas.microsoft.com/office/powerpoint/2010/main" val="22446514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Convergence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9F0280AE-474C-44E5-8890-8DC8E5345275}" type="datetime1">
              <a:rPr lang="en-US" smtClean="0"/>
              <a:t>5/30/2014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11</a:t>
            </a:fld>
            <a:endParaRPr lang="en-US" dirty="0"/>
          </a:p>
        </p:txBody>
      </p:sp>
    </p:spTree>
    <p:extLst>
      <p:ext uri="{BB962C8B-B14F-4D97-AF65-F5344CB8AC3E}">
        <p14:creationId xmlns:p14="http://schemas.microsoft.com/office/powerpoint/2010/main" val="28482033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14</a:t>
            </a:fld>
            <a:endParaRPr lang="en-US" dirty="0"/>
          </a:p>
        </p:txBody>
      </p:sp>
      <p:sp>
        <p:nvSpPr>
          <p:cNvPr id="10" name="Date Placeholder 9"/>
          <p:cNvSpPr>
            <a:spLocks noGrp="1"/>
          </p:cNvSpPr>
          <p:nvPr>
            <p:ph type="dt" idx="13"/>
          </p:nvPr>
        </p:nvSpPr>
        <p:spPr/>
        <p:txBody>
          <a:bodyPr/>
          <a:lstStyle/>
          <a:p>
            <a:fld id="{20C21322-687B-4FB5-9B87-4A26FB21CF38}" type="datetime8">
              <a:rPr lang="en-US" smtClean="0"/>
              <a:t>5/30/2014 9:05 AM</a:t>
            </a:fld>
            <a:endParaRPr lang="en-US" dirty="0"/>
          </a:p>
        </p:txBody>
      </p:sp>
      <p:sp>
        <p:nvSpPr>
          <p:cNvPr id="11" name="Footer Placeholder 10"/>
          <p:cNvSpPr>
            <a:spLocks noGrp="1"/>
          </p:cNvSpPr>
          <p:nvPr>
            <p:ph type="ftr" sz="quarter" idx="14"/>
          </p:nvPr>
        </p:nvSpPr>
        <p:spPr/>
        <p:txBody>
          <a:bodyPr/>
          <a:lstStyle/>
          <a:p>
            <a:pPr defTabSz="93292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23726096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207125"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955A7C-BC4B-4064-89A4-A9EC5935830F}"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10712925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Walkin">
    <p:bg bwMode="ltGray">
      <p:bgPr>
        <a:solidFill>
          <a:schemeClr val="accent1"/>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17" y="-318"/>
            <a:ext cx="12435840" cy="6995160"/>
          </a:xfrm>
          <a:prstGeom prst="rect">
            <a:avLst/>
          </a:prstGeom>
        </p:spPr>
      </p:pic>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black">
          <a:xfrm>
            <a:off x="10275142" y="479425"/>
            <a:ext cx="1704133" cy="363774"/>
          </a:xfrm>
          <a:prstGeom prst="rect">
            <a:avLst/>
          </a:prstGeom>
        </p:spPr>
      </p:pic>
      <p:sp>
        <p:nvSpPr>
          <p:cNvPr id="4" name="Rectangle 3"/>
          <p:cNvSpPr/>
          <p:nvPr userDrawn="1"/>
        </p:nvSpPr>
        <p:spPr bwMode="gray">
          <a:xfrm>
            <a:off x="0" y="3954463"/>
            <a:ext cx="12436475" cy="3040062"/>
          </a:xfrm>
          <a:prstGeom prst="rect">
            <a:avLst/>
          </a:prstGeom>
          <a:solidFill>
            <a:schemeClr val="accent1">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pPr>
            <a:endParaRPr lang="en-US" sz="7200" dirty="0" smtClean="0">
              <a:gradFill>
                <a:gsLst>
                  <a:gs pos="0">
                    <a:srgbClr val="FFFFFF"/>
                  </a:gs>
                  <a:gs pos="100000">
                    <a:srgbClr val="FFFFFF"/>
                  </a:gs>
                </a:gsLst>
                <a:lin ang="5400000" scaled="0"/>
              </a:gradFill>
              <a:latin typeface="+mj-lt"/>
              <a:ea typeface="Segoe UI" pitchFamily="34" charset="0"/>
              <a:cs typeface="Segoe UI" pitchFamily="34" charset="0"/>
            </a:endParaRPr>
          </a:p>
        </p:txBody>
      </p:sp>
      <p:sp>
        <p:nvSpPr>
          <p:cNvPr id="6" name="TextBox 5"/>
          <p:cNvSpPr txBox="1"/>
          <p:nvPr userDrawn="1"/>
        </p:nvSpPr>
        <p:spPr bwMode="white">
          <a:xfrm>
            <a:off x="274638" y="5737400"/>
            <a:ext cx="6766486" cy="960263"/>
          </a:xfrm>
          <a:prstGeom prst="rect">
            <a:avLst/>
          </a:prstGeom>
          <a:noFill/>
        </p:spPr>
        <p:txBody>
          <a:bodyPr wrap="square" lIns="182880" tIns="146304" rIns="182880" bIns="146304" rtlCol="0">
            <a:spAutoFit/>
          </a:bodyPr>
          <a:lstStyle/>
          <a:p>
            <a:pPr>
              <a:lnSpc>
                <a:spcPct val="90000"/>
              </a:lnSpc>
              <a:spcAft>
                <a:spcPts val="600"/>
              </a:spcAft>
            </a:pPr>
            <a:r>
              <a:rPr lang="en-US" sz="2400" baseline="0" dirty="0" smtClean="0">
                <a:gradFill>
                  <a:gsLst>
                    <a:gs pos="2917">
                      <a:schemeClr val="bg1"/>
                    </a:gs>
                    <a:gs pos="100000">
                      <a:schemeClr val="bg1"/>
                    </a:gs>
                  </a:gsLst>
                  <a:lin ang="5400000" scaled="0"/>
                </a:gradFill>
              </a:rPr>
              <a:t>March 4 – 7, 2014</a:t>
            </a:r>
            <a:br>
              <a:rPr lang="en-US" sz="2400" baseline="0" dirty="0" smtClean="0">
                <a:gradFill>
                  <a:gsLst>
                    <a:gs pos="2917">
                      <a:schemeClr val="bg1"/>
                    </a:gs>
                    <a:gs pos="100000">
                      <a:schemeClr val="bg1"/>
                    </a:gs>
                  </a:gsLst>
                  <a:lin ang="5400000" scaled="0"/>
                </a:gradFill>
              </a:rPr>
            </a:br>
            <a:r>
              <a:rPr lang="en-US" sz="2400" dirty="0" smtClean="0">
                <a:gradFill>
                  <a:gsLst>
                    <a:gs pos="2917">
                      <a:schemeClr val="bg1"/>
                    </a:gs>
                    <a:gs pos="100000">
                      <a:schemeClr val="bg1"/>
                    </a:gs>
                  </a:gsLst>
                  <a:lin ang="5400000" scaled="0"/>
                </a:gradFill>
              </a:rPr>
              <a:t>Atlanta, Georgia</a:t>
            </a:r>
          </a:p>
        </p:txBody>
      </p:sp>
      <p:pic>
        <p:nvPicPr>
          <p:cNvPr id="7" name="Picture 2"/>
          <p:cNvPicPr>
            <a:picLocks noChangeAspect="1" noChangeArrowheads="1"/>
          </p:cNvPicPr>
          <p:nvPr userDrawn="1"/>
        </p:nvPicPr>
        <p:blipFill>
          <a:blip r:embed="rId4">
            <a:extLst>
              <a:ext uri="{28A0092B-C50C-407E-A947-70E740481C1C}">
                <a14:useLocalDpi xmlns:a14="http://schemas.microsoft.com/office/drawing/2010/main" val="0"/>
              </a:ext>
            </a:extLst>
          </a:blip>
          <a:stretch>
            <a:fillRect/>
          </a:stretch>
        </p:blipFill>
        <p:spPr bwMode="blackWhite">
          <a:xfrm>
            <a:off x="9616720" y="6110893"/>
            <a:ext cx="2468574" cy="51453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457192" y="4242816"/>
            <a:ext cx="6814424" cy="832104"/>
          </a:xfrm>
          <a:prstGeom prst="rect">
            <a:avLst/>
          </a:prstGeom>
        </p:spPr>
      </p:pic>
    </p:spTree>
    <p:extLst>
      <p:ext uri="{BB962C8B-B14F-4D97-AF65-F5344CB8AC3E}">
        <p14:creationId xmlns:p14="http://schemas.microsoft.com/office/powerpoint/2010/main" val="2152757101"/>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302">
          <p15:clr>
            <a:srgbClr val="C35EA4"/>
          </p15:clr>
        </p15:guide>
        <p15:guide id="2" pos="288">
          <p15:clr>
            <a:srgbClr val="C35EA4"/>
          </p15:clr>
        </p15:guide>
        <p15:guide id="3" pos="7546">
          <p15:clr>
            <a:srgbClr val="C35EA4"/>
          </p15:clr>
        </p15:guide>
        <p15:guide id="4" orient="horz" pos="4104">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Content Placeholder 6"/>
          <p:cNvSpPr>
            <a:spLocks noGrp="1"/>
          </p:cNvSpPr>
          <p:nvPr>
            <p:ph sz="quarter" idx="10"/>
          </p:nvPr>
        </p:nvSpPr>
        <p:spPr>
          <a:xfrm>
            <a:off x="274638" y="1214438"/>
            <a:ext cx="11887200" cy="54832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53196831"/>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25170"/>
          </a:xfrm>
        </p:spPr>
        <p:txBody>
          <a:bodyPr>
            <a:spAutoFit/>
          </a:bodyPr>
          <a:lstStyle>
            <a:lvl1pPr>
              <a:defRPr>
                <a:gradFill>
                  <a:gsLst>
                    <a:gs pos="1250">
                      <a:schemeClr val="tx2"/>
                    </a:gs>
                    <a:gs pos="99000">
                      <a:schemeClr val="tx2"/>
                    </a:gs>
                  </a:gsLst>
                  <a:lin ang="5400000" scaled="0"/>
                </a:gradFill>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229941979"/>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968534032"/>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18839873"/>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9362577"/>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98371309"/>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1135705"/>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45078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344578"/>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bg>
      <p:bgPr>
        <a:solidFill>
          <a:schemeClr val="accent1"/>
        </a:solidFill>
        <a:effectLst/>
      </p:bgPr>
    </p:bg>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17" y="-318"/>
            <a:ext cx="12435840" cy="6995160"/>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black">
          <a:xfrm>
            <a:off x="10275142" y="479425"/>
            <a:ext cx="1704133" cy="363774"/>
          </a:xfrm>
          <a:prstGeom prst="rect">
            <a:avLst/>
          </a:prstGeom>
        </p:spPr>
      </p:pic>
      <p:sp>
        <p:nvSpPr>
          <p:cNvPr id="3" name="Rectangle 2"/>
          <p:cNvSpPr/>
          <p:nvPr userDrawn="1"/>
        </p:nvSpPr>
        <p:spPr bwMode="ltGray">
          <a:xfrm>
            <a:off x="274638" y="3040063"/>
            <a:ext cx="10972800" cy="3657600"/>
          </a:xfrm>
          <a:prstGeom prst="rect">
            <a:avLst/>
          </a:prstGeom>
          <a:solidFill>
            <a:schemeClr val="accent1">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3040078"/>
            <a:ext cx="82295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4870187"/>
            <a:ext cx="8229537" cy="1313212"/>
          </a:xfrm>
          <a:noFill/>
        </p:spPr>
        <p:txBody>
          <a:bodyPr lIns="182880" tIns="146304" rIns="182880" bIns="146304">
            <a:noAutofit/>
          </a:bodyPr>
          <a:lstStyle>
            <a:lvl1pPr marL="0" indent="0">
              <a:spcBef>
                <a:spcPts val="0"/>
              </a:spcBef>
              <a:buNone/>
              <a:defRPr sz="3200" spc="0" baseline="0">
                <a:gradFill>
                  <a:gsLst>
                    <a:gs pos="2917">
                      <a:srgbClr val="FFFFFF"/>
                    </a:gs>
                    <a:gs pos="30000">
                      <a:srgbClr val="FFFFFF"/>
                    </a:gs>
                  </a:gsLst>
                  <a:lin ang="5400000" scaled="0"/>
                </a:gradFill>
                <a:latin typeface="+mj-lt"/>
              </a:defRPr>
            </a:lvl1pPr>
          </a:lstStyle>
          <a:p>
            <a:pPr lvl="0"/>
            <a:r>
              <a:rPr lang="en-US" dirty="0" smtClean="0"/>
              <a:t>Speaker Name</a:t>
            </a:r>
          </a:p>
        </p:txBody>
      </p:sp>
      <p:pic>
        <p:nvPicPr>
          <p:cNvPr id="11" name="Picture 2"/>
          <p:cNvPicPr>
            <a:picLocks noChangeAspect="1" noChangeArrowheads="1"/>
          </p:cNvPicPr>
          <p:nvPr userDrawn="1"/>
        </p:nvPicPr>
        <p:blipFill>
          <a:blip r:embed="rId4">
            <a:extLst>
              <a:ext uri="{28A0092B-C50C-407E-A947-70E740481C1C}">
                <a14:useLocalDpi xmlns:a14="http://schemas.microsoft.com/office/drawing/2010/main" val="0"/>
              </a:ext>
            </a:extLst>
          </a:blip>
          <a:stretch>
            <a:fillRect/>
          </a:stretch>
        </p:blipFill>
        <p:spPr bwMode="black">
          <a:xfrm>
            <a:off x="364537" y="6183398"/>
            <a:ext cx="2468574" cy="514530"/>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p:cNvSpPr>
            <a:spLocks noGrp="1"/>
          </p:cNvSpPr>
          <p:nvPr>
            <p:ph type="body" sz="quarter" idx="13" hasCustomPrompt="1"/>
          </p:nvPr>
        </p:nvSpPr>
        <p:spPr>
          <a:xfrm>
            <a:off x="8504238" y="3040063"/>
            <a:ext cx="2743200" cy="738664"/>
          </a:xfrm>
        </p:spPr>
        <p:txBody>
          <a:bodyPr/>
          <a:lstStyle>
            <a:lvl1pPr marL="0" indent="0" algn="r">
              <a:buNone/>
              <a:defRPr sz="2000">
                <a:gradFill>
                  <a:gsLst>
                    <a:gs pos="5310">
                      <a:srgbClr val="FFFFFF"/>
                    </a:gs>
                    <a:gs pos="100000">
                      <a:srgbClr val="FFFFFF"/>
                    </a:gs>
                  </a:gsLst>
                  <a:lin ang="5400000" scaled="0"/>
                </a:gradFill>
                <a:latin typeface="+mn-lt"/>
              </a:defRPr>
            </a:lvl1pPr>
            <a:lvl2pPr marL="342900" indent="0">
              <a:buNone/>
              <a:defRPr>
                <a:gradFill>
                  <a:gsLst>
                    <a:gs pos="5310">
                      <a:srgbClr val="FFFFFF"/>
                    </a:gs>
                    <a:gs pos="100000">
                      <a:srgbClr val="FFFFFF"/>
                    </a:gs>
                  </a:gsLst>
                  <a:lin ang="5400000" scaled="0"/>
                </a:gradFill>
              </a:defRPr>
            </a:lvl2pPr>
            <a:lvl3pPr marL="571500" indent="0">
              <a:buNone/>
              <a:defRPr>
                <a:gradFill>
                  <a:gsLst>
                    <a:gs pos="5310">
                      <a:srgbClr val="FFFFFF"/>
                    </a:gs>
                    <a:gs pos="100000">
                      <a:srgbClr val="FFFFFF"/>
                    </a:gs>
                  </a:gsLst>
                  <a:lin ang="5400000" scaled="0"/>
                </a:gradFill>
              </a:defRPr>
            </a:lvl3pPr>
            <a:lvl4pPr marL="800100" indent="0">
              <a:buNone/>
              <a:defRPr>
                <a:gradFill>
                  <a:gsLst>
                    <a:gs pos="5310">
                      <a:srgbClr val="FFFFFF"/>
                    </a:gs>
                    <a:gs pos="100000">
                      <a:srgbClr val="FFFFFF"/>
                    </a:gs>
                  </a:gsLst>
                  <a:lin ang="5400000" scaled="0"/>
                </a:gradFill>
              </a:defRPr>
            </a:lvl4pPr>
            <a:lvl5pPr marL="1028700" indent="0">
              <a:buNone/>
              <a:defRPr>
                <a:gradFill>
                  <a:gsLst>
                    <a:gs pos="5310">
                      <a:srgbClr val="FFFFFF"/>
                    </a:gs>
                    <a:gs pos="100000">
                      <a:srgbClr val="FFFFFF"/>
                    </a:gs>
                  </a:gsLst>
                  <a:lin ang="5400000" scaled="0"/>
                </a:gradFill>
              </a:defRPr>
            </a:lvl5pPr>
          </a:lstStyle>
          <a:p>
            <a:pPr lvl="0"/>
            <a:r>
              <a:rPr lang="en-US" dirty="0" smtClean="0"/>
              <a:t>Concurrent Session Code</a:t>
            </a:r>
            <a:endParaRPr lang="en-US" dirty="0"/>
          </a:p>
        </p:txBody>
      </p:sp>
    </p:spTree>
    <p:extLst>
      <p:ext uri="{BB962C8B-B14F-4D97-AF65-F5344CB8AC3E}">
        <p14:creationId xmlns:p14="http://schemas.microsoft.com/office/powerpoint/2010/main" val="1341244791"/>
      </p:ext>
    </p:extLst>
  </p:cSld>
  <p:clrMapOvr>
    <a:masterClrMapping/>
  </p:clrMapOvr>
  <p:transition spd="slow">
    <p:push dir="u"/>
  </p:transition>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928305"/>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16152"/>
            <a:ext cx="11887199" cy="2131353"/>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62577389"/>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530996961"/>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a:lvl1pPr>
          </a:lstStyle>
          <a:p>
            <a:r>
              <a:rPr lang="en-US" smtClean="0"/>
              <a:t>Click to edit Master title style</a:t>
            </a:r>
            <a:endParaRPr lang="en-US" dirty="0"/>
          </a:p>
        </p:txBody>
      </p:sp>
      <p:sp>
        <p:nvSpPr>
          <p:cNvPr id="4" name="Footer Placeholder 3"/>
          <p:cNvSpPr>
            <a:spLocks noGrp="1"/>
          </p:cNvSpPr>
          <p:nvPr>
            <p:ph type="ftr" sz="quarter" idx="11"/>
          </p:nvPr>
        </p:nvSpPr>
        <p:spPr>
          <a:xfrm>
            <a:off x="3109119" y="6606831"/>
            <a:ext cx="8550076" cy="387694"/>
          </a:xfrm>
          <a:prstGeom prst="rect">
            <a:avLst/>
          </a:prstGeom>
        </p:spPr>
        <p:txBody>
          <a:bodyPr/>
          <a:lstStyle/>
          <a:p>
            <a:pPr defTabSz="932563"/>
            <a:endParaRPr lang="en-US" dirty="0">
              <a:solidFill>
                <a:srgbClr val="282828"/>
              </a:solidFill>
            </a:endParaRPr>
          </a:p>
        </p:txBody>
      </p:sp>
      <p:sp>
        <p:nvSpPr>
          <p:cNvPr id="5" name="Slide Number Placeholder 4"/>
          <p:cNvSpPr>
            <a:spLocks noGrp="1"/>
          </p:cNvSpPr>
          <p:nvPr>
            <p:ph type="sldNum" sz="quarter" idx="12"/>
          </p:nvPr>
        </p:nvSpPr>
        <p:spPr>
          <a:xfrm>
            <a:off x="11659196" y="6607559"/>
            <a:ext cx="777278" cy="386966"/>
          </a:xfrm>
          <a:prstGeom prst="rect">
            <a:avLst/>
          </a:prstGeom>
        </p:spPr>
        <p:txBody>
          <a:bodyPr/>
          <a:lstStyle/>
          <a:p>
            <a:pPr defTabSz="932563"/>
            <a:fld id="{6A4C1A4A-E5E6-4CC1-B72C-A20A4EB3E2D2}" type="slidenum">
              <a:rPr lang="en-US" smtClean="0">
                <a:solidFill>
                  <a:srgbClr val="282828"/>
                </a:solidFill>
              </a:rPr>
              <a:pPr defTabSz="932563"/>
              <a:t>‹#›</a:t>
            </a:fld>
            <a:endParaRPr lang="en-US" dirty="0">
              <a:solidFill>
                <a:srgbClr val="282828"/>
              </a:solidFill>
            </a:endParaRPr>
          </a:p>
        </p:txBody>
      </p:sp>
      <p:sp>
        <p:nvSpPr>
          <p:cNvPr id="6" name="Text Placeholder 5"/>
          <p:cNvSpPr>
            <a:spLocks noGrp="1"/>
          </p:cNvSpPr>
          <p:nvPr>
            <p:ph type="body" sz="quarter" idx="13" hasCustomPrompt="1"/>
          </p:nvPr>
        </p:nvSpPr>
        <p:spPr>
          <a:xfrm>
            <a:off x="1" y="585023"/>
            <a:ext cx="12436475" cy="380490"/>
          </a:xfrm>
          <a:prstGeom prst="rect">
            <a:avLst/>
          </a:prstGeom>
        </p:spPr>
        <p:txBody>
          <a:bodyPr lIns="380893" tIns="53325" rIns="53325" bIns="53325">
            <a:noAutofit/>
          </a:bodyPr>
          <a:lstStyle>
            <a:lvl1pPr marL="0" indent="0">
              <a:buNone/>
              <a:defRPr sz="2856">
                <a:latin typeface="Segoe UI Light" pitchFamily="34" charset="0"/>
              </a:defRPr>
            </a:lvl1pPr>
            <a:lvl2pPr marL="287224" indent="0">
              <a:buNone/>
              <a:defRPr/>
            </a:lvl2pPr>
            <a:lvl3pPr marL="600071" indent="0">
              <a:buNone/>
              <a:defRPr/>
            </a:lvl3pPr>
            <a:lvl4pPr marL="887296" indent="0">
              <a:buNone/>
              <a:defRPr/>
            </a:lvl4pPr>
            <a:lvl5pPr marL="1127323" indent="0">
              <a:buNone/>
              <a:defRPr/>
            </a:lvl5pPr>
          </a:lstStyle>
          <a:p>
            <a:pPr lvl="0"/>
            <a:r>
              <a:rPr lang="en-US" dirty="0" smtClean="0"/>
              <a:t>Click to add subtitle</a:t>
            </a:r>
          </a:p>
        </p:txBody>
      </p:sp>
    </p:spTree>
    <p:extLst>
      <p:ext uri="{BB962C8B-B14F-4D97-AF65-F5344CB8AC3E}">
        <p14:creationId xmlns:p14="http://schemas.microsoft.com/office/powerpoint/2010/main" val="1464346769"/>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ITLE | SECTION | DEMO BLU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Rectangle 15"/>
          <p:cNvSpPr/>
          <p:nvPr userDrawn="1"/>
        </p:nvSpPr>
        <p:spPr bwMode="auto">
          <a:xfrm>
            <a:off x="8504241" y="4868863"/>
            <a:ext cx="3932236" cy="2125662"/>
          </a:xfrm>
          <a:prstGeom prst="rect">
            <a:avLst/>
          </a:prstGeom>
          <a:solidFill>
            <a:schemeClr val="accent1">
              <a:alpha val="90000"/>
            </a:schemeClr>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14" tIns="45707" rIns="91414" bIns="45707" numCol="1" rtlCol="0" anchor="ctr" anchorCtr="0" compatLnSpc="1">
            <a:prstTxWarp prst="textNoShape">
              <a:avLst/>
            </a:prstTxWarp>
          </a:bodyPr>
          <a:lstStyle/>
          <a:p>
            <a:pPr algn="ctr" defTabSz="913817"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12" name="Rectangle 11"/>
          <p:cNvSpPr/>
          <p:nvPr userDrawn="1"/>
        </p:nvSpPr>
        <p:spPr bwMode="auto">
          <a:xfrm>
            <a:off x="3" y="4868863"/>
            <a:ext cx="8504237" cy="2125662"/>
          </a:xfrm>
          <a:prstGeom prst="rect">
            <a:avLst/>
          </a:prstGeom>
          <a:solidFill>
            <a:schemeClr val="accent2">
              <a:alpha val="90000"/>
            </a:schemeClr>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14" tIns="45707" rIns="91414" bIns="45707" numCol="1" rtlCol="0" anchor="ctr" anchorCtr="0" compatLnSpc="1">
            <a:prstTxWarp prst="textNoShape">
              <a:avLst/>
            </a:prstTxWarp>
          </a:bodyPr>
          <a:lstStyle/>
          <a:p>
            <a:pPr algn="ctr" defTabSz="913817"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9" name="Title 1"/>
          <p:cNvSpPr>
            <a:spLocks noGrp="1"/>
          </p:cNvSpPr>
          <p:nvPr>
            <p:ph type="title" hasCustomPrompt="1"/>
          </p:nvPr>
        </p:nvSpPr>
        <p:spPr bwMode="white">
          <a:xfrm>
            <a:off x="122239" y="4868864"/>
            <a:ext cx="8381998" cy="936134"/>
          </a:xfrm>
          <a:noFill/>
        </p:spPr>
        <p:txBody>
          <a:bodyPr lIns="146289" tIns="91431" rIns="146289" bIns="91431" anchor="t" anchorCtr="0"/>
          <a:lstStyle>
            <a:lvl1pPr>
              <a:defRPr sz="5399" spc="-100" baseline="0">
                <a:gradFill>
                  <a:gsLst>
                    <a:gs pos="5833">
                      <a:srgbClr val="FFFFFF"/>
                    </a:gs>
                    <a:gs pos="18000">
                      <a:srgbClr val="FFFFFF"/>
                    </a:gs>
                  </a:gsLst>
                  <a:lin ang="5400000" scaled="0"/>
                </a:gradFill>
              </a:defRPr>
            </a:lvl1pPr>
          </a:lstStyle>
          <a:p>
            <a:pPr lvl="0"/>
            <a:r>
              <a:rPr lang="en-US" dirty="0" smtClean="0"/>
              <a:t>Click to edit Master text styles</a:t>
            </a:r>
          </a:p>
        </p:txBody>
      </p:sp>
      <p:sp>
        <p:nvSpPr>
          <p:cNvPr id="3" name="Text Placeholder 2"/>
          <p:cNvSpPr>
            <a:spLocks noGrp="1"/>
          </p:cNvSpPr>
          <p:nvPr>
            <p:ph type="body" sz="quarter" idx="14"/>
          </p:nvPr>
        </p:nvSpPr>
        <p:spPr bwMode="ltGray">
          <a:xfrm>
            <a:off x="8504240" y="4868865"/>
            <a:ext cx="3932235" cy="1379537"/>
          </a:xfrm>
          <a:noFill/>
        </p:spPr>
        <p:txBody>
          <a:bodyPr tIns="109717" bIns="109717">
            <a:noAutofit/>
          </a:bodyPr>
          <a:lstStyle>
            <a:lvl1pPr marL="0" indent="0">
              <a:spcBef>
                <a:spcPts val="0"/>
              </a:spcBef>
              <a:buNone/>
              <a:defRPr sz="1800" b="0">
                <a:solidFill>
                  <a:schemeClr val="bg1"/>
                </a:solidFill>
                <a:latin typeface="+mn-lt"/>
              </a:defRPr>
            </a:lvl1pPr>
          </a:lstStyle>
          <a:p>
            <a:pPr lvl="0"/>
            <a:r>
              <a:rPr lang="en-US" dirty="0" smtClean="0"/>
              <a:t>Click to edit Master text styles</a:t>
            </a:r>
          </a:p>
        </p:txBody>
      </p:sp>
      <p:pic>
        <p:nvPicPr>
          <p:cNvPr id="4" name="Picture 3"/>
          <p:cNvPicPr>
            <a:picLocks noChangeAspect="1"/>
          </p:cNvPicPr>
          <p:nvPr userDrawn="1"/>
        </p:nvPicPr>
        <p:blipFill rotWithShape="1">
          <a:blip r:embed="rId3" cstate="print">
            <a:extLst>
              <a:ext uri="{28A0092B-C50C-407E-A947-70E740481C1C}">
                <a14:useLocalDpi xmlns:a14="http://schemas.microsoft.com/office/drawing/2010/main" val="0"/>
              </a:ext>
            </a:extLst>
          </a:blip>
          <a:srcRect r="15194"/>
          <a:stretch/>
        </p:blipFill>
        <p:spPr>
          <a:xfrm>
            <a:off x="9689032" y="6248402"/>
            <a:ext cx="2284249" cy="687516"/>
          </a:xfrm>
          <a:prstGeom prst="rect">
            <a:avLst/>
          </a:prstGeom>
        </p:spPr>
      </p:pic>
    </p:spTree>
    <p:extLst>
      <p:ext uri="{BB962C8B-B14F-4D97-AF65-F5344CB8AC3E}">
        <p14:creationId xmlns:p14="http://schemas.microsoft.com/office/powerpoint/2010/main" val="168199104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17" y="-318"/>
            <a:ext cx="12435840" cy="6995160"/>
          </a:xfrm>
          <a:prstGeom prst="rect">
            <a:avLst/>
          </a:prstGeom>
        </p:spPr>
      </p:pic>
      <p:sp>
        <p:nvSpPr>
          <p:cNvPr id="4" name="Rectangle 3"/>
          <p:cNvSpPr/>
          <p:nvPr userDrawn="1"/>
        </p:nvSpPr>
        <p:spPr bwMode="ltGray">
          <a:xfrm>
            <a:off x="0" y="-1"/>
            <a:ext cx="3932238" cy="6994525"/>
          </a:xfrm>
          <a:prstGeom prst="rect">
            <a:avLst/>
          </a:prstGeom>
          <a:solidFill>
            <a:schemeClr val="accent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6304" tIns="109728" rIns="146304" bIns="109728"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6227" y="296863"/>
            <a:ext cx="3381373" cy="2751698"/>
          </a:xfrm>
          <a:noFill/>
        </p:spPr>
        <p:txBody>
          <a:bodyPr tIns="91440" bIns="91440" anchor="t" anchorCtr="0"/>
          <a:lstStyle>
            <a:lvl1pPr>
              <a:defRPr sz="6000" spc="-100" baseline="0">
                <a:gradFill>
                  <a:gsLst>
                    <a:gs pos="0">
                      <a:schemeClr val="tx1"/>
                    </a:gs>
                    <a:gs pos="100000">
                      <a:schemeClr val="tx1"/>
                    </a:gs>
                  </a:gsLst>
                  <a:lin ang="5400000" scaled="0"/>
                </a:gradFill>
              </a:defRPr>
            </a:lvl1pPr>
          </a:lstStyle>
          <a:p>
            <a:r>
              <a:rPr lang="en-US" dirty="0" smtClean="0"/>
              <a:t>Demo</a:t>
            </a:r>
            <a:endParaRPr lang="en-US" dirty="0"/>
          </a:p>
        </p:txBody>
      </p:sp>
      <p:sp>
        <p:nvSpPr>
          <p:cNvPr id="5" name="Text Placeholder 4"/>
          <p:cNvSpPr>
            <a:spLocks noGrp="1"/>
          </p:cNvSpPr>
          <p:nvPr>
            <p:ph type="body" sz="quarter" idx="12" hasCustomPrompt="1"/>
          </p:nvPr>
        </p:nvSpPr>
        <p:spPr>
          <a:xfrm>
            <a:off x="274639" y="3954457"/>
            <a:ext cx="3382962" cy="1829593"/>
          </a:xfrm>
          <a:noFill/>
        </p:spPr>
        <p:txBody>
          <a:bodyPr lIns="182880" tIns="146304" rIns="182880" bIns="146304">
            <a:noAutofit/>
          </a:bodyPr>
          <a:lstStyle>
            <a:lvl1pPr marL="0" indent="0">
              <a:spcBef>
                <a:spcPts val="0"/>
              </a:spcBef>
              <a:buNone/>
              <a:defRPr sz="2800" spc="0" baseline="0">
                <a:gradFill>
                  <a:gsLst>
                    <a:gs pos="100000">
                      <a:schemeClr val="tx1"/>
                    </a:gs>
                    <a:gs pos="0">
                      <a:schemeClr val="tx1"/>
                    </a:gs>
                  </a:gsLst>
                  <a:lin ang="5400000" scaled="0"/>
                </a:gradFill>
                <a:latin typeface="+mj-lt"/>
              </a:defRPr>
            </a:lvl1pPr>
          </a:lstStyle>
          <a:p>
            <a:pPr lvl="0"/>
            <a:r>
              <a:rPr lang="en-US" dirty="0" smtClean="0"/>
              <a:t>Speaker Name</a:t>
            </a:r>
          </a:p>
        </p:txBody>
      </p:sp>
      <p:pic>
        <p:nvPicPr>
          <p:cNvPr id="7" name="Picture 2"/>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364537" y="6183398"/>
            <a:ext cx="2468574" cy="5145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386190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bg2"/>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17" y="-318"/>
            <a:ext cx="12435840" cy="6995160"/>
          </a:xfrm>
          <a:prstGeom prst="rect">
            <a:avLst/>
          </a:prstGeom>
        </p:spPr>
      </p:pic>
      <p:sp>
        <p:nvSpPr>
          <p:cNvPr id="5" name="Rectangle 4"/>
          <p:cNvSpPr/>
          <p:nvPr userDrawn="1"/>
        </p:nvSpPr>
        <p:spPr bwMode="ltGray">
          <a:xfrm>
            <a:off x="0" y="-1"/>
            <a:ext cx="3932238" cy="6994525"/>
          </a:xfrm>
          <a:prstGeom prst="rect">
            <a:avLst/>
          </a:prstGeom>
          <a:solidFill>
            <a:schemeClr val="accent3">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6304" tIns="109728" rIns="146304" bIns="109728"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 name="Title 1"/>
          <p:cNvSpPr>
            <a:spLocks noGrp="1"/>
          </p:cNvSpPr>
          <p:nvPr>
            <p:ph type="title" hasCustomPrompt="1"/>
          </p:nvPr>
        </p:nvSpPr>
        <p:spPr>
          <a:xfrm>
            <a:off x="276227" y="296863"/>
            <a:ext cx="3381373" cy="2751698"/>
          </a:xfrm>
          <a:noFill/>
        </p:spPr>
        <p:txBody>
          <a:bodyPr tIns="91440" bIns="91440" anchor="t" anchorCtr="0"/>
          <a:lstStyle>
            <a:lvl1pPr>
              <a:defRPr sz="6000" spc="-100" baseline="0">
                <a:gradFill>
                  <a:gsLst>
                    <a:gs pos="5833">
                      <a:srgbClr val="FFFFFF"/>
                    </a:gs>
                    <a:gs pos="18000">
                      <a:srgbClr val="FFFFFF"/>
                    </a:gs>
                  </a:gsLst>
                  <a:lin ang="5400000" scaled="0"/>
                </a:gradFill>
              </a:defRPr>
            </a:lvl1pPr>
          </a:lstStyle>
          <a:p>
            <a:r>
              <a:rPr lang="en-US" dirty="0" smtClean="0"/>
              <a:t>Video</a:t>
            </a:r>
            <a:endParaRPr lang="en-US" dirty="0"/>
          </a:p>
        </p:txBody>
      </p:sp>
      <p:pic>
        <p:nvPicPr>
          <p:cNvPr id="7" name="Picture 2"/>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364537" y="6183398"/>
            <a:ext cx="2468574" cy="5145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9412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075357253"/>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762536910"/>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472271686"/>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92881"/>
          </a:xfrm>
        </p:spPr>
        <p:txBody>
          <a:bodyPr/>
          <a:lstStyle>
            <a:lvl1pPr marL="0" indent="0">
              <a:buNone/>
              <a:defRPr>
                <a:gradFill>
                  <a:gsLst>
                    <a:gs pos="1250">
                      <a:schemeClr val="tx2"/>
                    </a:gs>
                    <a:gs pos="99000">
                      <a:schemeClr val="tx2"/>
                    </a:gs>
                  </a:gsLst>
                  <a:lin ang="5400000" scaled="0"/>
                </a:gradFill>
              </a:defRPr>
            </a:lvl1pPr>
            <a:lvl2pPr marL="0" indent="0">
              <a:buFontTx/>
              <a:buNone/>
              <a:defRPr sz="2000"/>
            </a:lvl2pPr>
            <a:lvl3pPr marL="228600" indent="0">
              <a:buNone/>
              <a:defRPr sz="2000"/>
            </a:lvl3pPr>
            <a:lvl4pPr marL="457200" indent="0">
              <a:buNone/>
              <a:defRPr sz="1800"/>
            </a:lvl4pPr>
            <a:lvl5pPr marL="685800"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74816850"/>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92881"/>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sz="2000"/>
            </a:lvl3pPr>
            <a:lvl4pPr marL="457200" indent="0">
              <a:buNone/>
              <a:defRPr sz="1800"/>
            </a:lvl4pPr>
            <a:lvl5pPr marL="685800"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43985228"/>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320" y="296897"/>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90270825"/>
      </p:ext>
    </p:extLst>
  </p:cSld>
  <p:clrMap bg1="lt1" tx1="dk1" bg2="lt2" tx2="dk2" accent1="accent1" accent2="accent2" accent3="accent3" accent4="accent4" accent5="accent5" accent6="accent6" hlink="hlink" folHlink="folHlink"/>
  <p:sldLayoutIdLst>
    <p:sldLayoutId id="2147484189" r:id="rId1"/>
    <p:sldLayoutId id="2147484166" r:id="rId2"/>
    <p:sldLayoutId id="2147484105" r:id="rId3"/>
    <p:sldLayoutId id="2147484182" r:id="rId4"/>
    <p:sldLayoutId id="2147484130" r:id="rId5"/>
    <p:sldLayoutId id="2147484101" r:id="rId6"/>
    <p:sldLayoutId id="2147484102" r:id="rId7"/>
    <p:sldLayoutId id="2147484087" r:id="rId8"/>
    <p:sldLayoutId id="2147484098" r:id="rId9"/>
    <p:sldLayoutId id="2147484086" r:id="rId10"/>
    <p:sldLayoutId id="2147484107" r:id="rId11"/>
    <p:sldLayoutId id="2147484099" r:id="rId12"/>
    <p:sldLayoutId id="2147484100" r:id="rId13"/>
    <p:sldLayoutId id="2147484089" r:id="rId14"/>
    <p:sldLayoutId id="2147484106" r:id="rId15"/>
    <p:sldLayoutId id="2147484092" r:id="rId16"/>
    <p:sldLayoutId id="2147484093" r:id="rId17"/>
    <p:sldLayoutId id="2147484127" r:id="rId18"/>
    <p:sldLayoutId id="2147484128" r:id="rId19"/>
    <p:sldLayoutId id="2147484129" r:id="rId20"/>
    <p:sldLayoutId id="2147484094" r:id="rId21"/>
    <p:sldLayoutId id="2147484096" r:id="rId22"/>
    <p:sldLayoutId id="2147484190" r:id="rId23"/>
    <p:sldLayoutId id="2147484192" r:id="rId24"/>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orient="horz" pos="763" userDrawn="1">
          <p15:clr>
            <a:srgbClr val="A4A3A4"/>
          </p15:clr>
        </p15:guide>
        <p15:guide id="4" orient="horz" pos="1339" userDrawn="1">
          <p15:clr>
            <a:srgbClr val="A4A3A4"/>
          </p15:clr>
        </p15:guide>
        <p15:guide id="5" orient="horz" pos="1915" userDrawn="1">
          <p15:clr>
            <a:srgbClr val="A4A3A4"/>
          </p15:clr>
        </p15:guide>
        <p15:guide id="6" orient="horz" pos="2491" userDrawn="1">
          <p15:clr>
            <a:srgbClr val="A4A3A4"/>
          </p15:clr>
        </p15:guide>
        <p15:guide id="7" orient="horz" pos="3067" userDrawn="1">
          <p15:clr>
            <a:srgbClr val="A4A3A4"/>
          </p15:clr>
        </p15:guide>
        <p15:guide id="8" orient="horz" pos="3643" userDrawn="1">
          <p15:clr>
            <a:srgbClr val="A4A3A4"/>
          </p15:clr>
        </p15:guide>
        <p15:guide id="9" orient="horz" pos="4219" userDrawn="1">
          <p15:clr>
            <a:srgbClr val="5ACBF0"/>
          </p15:clr>
        </p15:guide>
        <p15:guide id="10" pos="749" userDrawn="1">
          <p15:clr>
            <a:srgbClr val="A4A3A4"/>
          </p15:clr>
        </p15:guide>
        <p15:guide id="11" pos="1325" userDrawn="1">
          <p15:clr>
            <a:srgbClr val="A4A3A4"/>
          </p15:clr>
        </p15:guide>
        <p15:guide id="12" pos="1901" userDrawn="1">
          <p15:clr>
            <a:srgbClr val="A4A3A4"/>
          </p15:clr>
        </p15:guide>
        <p15:guide id="13" pos="2477" userDrawn="1">
          <p15:clr>
            <a:srgbClr val="A4A3A4"/>
          </p15:clr>
        </p15:guide>
        <p15:guide id="14" pos="3053" userDrawn="1">
          <p15:clr>
            <a:srgbClr val="A4A3A4"/>
          </p15:clr>
        </p15:guide>
        <p15:guide id="15" pos="3629" userDrawn="1">
          <p15:clr>
            <a:srgbClr val="A4A3A4"/>
          </p15:clr>
        </p15:guide>
        <p15:guide id="16" pos="4205" userDrawn="1">
          <p15:clr>
            <a:srgbClr val="A4A3A4"/>
          </p15:clr>
        </p15:guide>
        <p15:guide id="17" pos="4781" userDrawn="1">
          <p15:clr>
            <a:srgbClr val="A4A3A4"/>
          </p15:clr>
        </p15:guide>
        <p15:guide id="18" pos="5357" userDrawn="1">
          <p15:clr>
            <a:srgbClr val="A4A3A4"/>
          </p15:clr>
        </p15:guide>
        <p15:guide id="19" pos="5933" userDrawn="1">
          <p15:clr>
            <a:srgbClr val="A4A3A4"/>
          </p15:clr>
        </p15:guide>
        <p15:guide id="20" pos="6509" userDrawn="1">
          <p15:clr>
            <a:srgbClr val="A4A3A4"/>
          </p15:clr>
        </p15:guide>
        <p15:guide id="21" pos="7085" userDrawn="1">
          <p15:clr>
            <a:srgbClr val="A4A3A4"/>
          </p15:clr>
        </p15:guide>
        <p15:guide id="22" pos="7661" userDrawn="1">
          <p15:clr>
            <a:srgbClr val="5ACBF0"/>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6.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png"/><Relationship Id="rId7" Type="http://schemas.openxmlformats.org/officeDocument/2006/relationships/image" Target="../media/image24.jpeg"/><Relationship Id="rId2" Type="http://schemas.openxmlformats.org/officeDocument/2006/relationships/notesSlide" Target="../notesSlides/notesSlide28.xml"/><Relationship Id="rId1" Type="http://schemas.openxmlformats.org/officeDocument/2006/relationships/slideLayout" Target="../slideLayouts/slideLayout8.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PNG"/><Relationship Id="rId9" Type="http://schemas.openxmlformats.org/officeDocument/2006/relationships/image" Target="../media/image26.jpg"/></Relationships>
</file>

<file path=ppt/slides/_rels/slide3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9.xml"/><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0.xml"/><Relationship Id="rId1" Type="http://schemas.openxmlformats.org/officeDocument/2006/relationships/slideLayout" Target="../slideLayouts/slideLayout16.xml"/><Relationship Id="rId4" Type="http://schemas.openxmlformats.org/officeDocument/2006/relationships/image" Target="../media/image29.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5.xml"/><Relationship Id="rId1" Type="http://schemas.openxmlformats.org/officeDocument/2006/relationships/slideLayout" Target="../slideLayouts/slideLayout23.xml"/><Relationship Id="rId4" Type="http://schemas.openxmlformats.org/officeDocument/2006/relationships/image" Target="../media/image31.jpeg"/></Relationships>
</file>

<file path=ppt/slides/_rels/slide4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8.xml"/><Relationship Id="rId1" Type="http://schemas.openxmlformats.org/officeDocument/2006/relationships/slideLayout" Target="../slideLayouts/slideLayout13.xml"/><Relationship Id="rId4" Type="http://schemas.openxmlformats.org/officeDocument/2006/relationships/image" Target="../media/image35.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6.xml"/></Relationships>
</file>

<file path=ppt/slides/_rels/slide4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0.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50.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41.xml"/><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42.xml"/><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3.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18" Type="http://schemas.openxmlformats.org/officeDocument/2006/relationships/image" Target="../media/image11.wmf"/><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image" Target="../media/image10.wmf"/><Relationship Id="rId2" Type="http://schemas.openxmlformats.org/officeDocument/2006/relationships/tags" Target="../tags/tag2.xml"/><Relationship Id="rId16" Type="http://schemas.openxmlformats.org/officeDocument/2006/relationships/notesSlide" Target="../notesSlides/notesSlide6.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5" Type="http://schemas.openxmlformats.org/officeDocument/2006/relationships/slideLayout" Target="../slideLayouts/slideLayout16.xml"/><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s>
</file>

<file path=ppt/slides/_rels/slide7.xml.rels><?xml version="1.0" encoding="UTF-8" standalone="yes"?>
<Relationships xmlns="http://schemas.openxmlformats.org/package/2006/relationships"><Relationship Id="rId8" Type="http://schemas.openxmlformats.org/officeDocument/2006/relationships/image" Target="../media/image14.wmf"/><Relationship Id="rId3" Type="http://schemas.openxmlformats.org/officeDocument/2006/relationships/tags" Target="../tags/tag17.xml"/><Relationship Id="rId7" Type="http://schemas.openxmlformats.org/officeDocument/2006/relationships/image" Target="../media/image13.wmf"/><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image" Target="../media/image12.jpeg"/><Relationship Id="rId5" Type="http://schemas.openxmlformats.org/officeDocument/2006/relationships/slideLayout" Target="../slideLayouts/slideLayout8.xml"/><Relationship Id="rId10" Type="http://schemas.openxmlformats.org/officeDocument/2006/relationships/image" Target="../media/image16.wmf"/><Relationship Id="rId4" Type="http://schemas.openxmlformats.org/officeDocument/2006/relationships/tags" Target="../tags/tag18.xml"/><Relationship Id="rId9" Type="http://schemas.openxmlformats.org/officeDocument/2006/relationships/image" Target="../media/image15.wmf"/></Relationships>
</file>

<file path=ppt/slides/_rels/slide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GP NOW</a:t>
            </a:r>
            <a:endParaRPr lang="en-US" dirty="0"/>
          </a:p>
        </p:txBody>
      </p:sp>
      <p:sp>
        <p:nvSpPr>
          <p:cNvPr id="5" name="Text Placeholder 4"/>
          <p:cNvSpPr>
            <a:spLocks noGrp="1"/>
          </p:cNvSpPr>
          <p:nvPr>
            <p:ph type="body" sz="quarter" idx="14"/>
          </p:nvPr>
        </p:nvSpPr>
        <p:spPr/>
        <p:txBody>
          <a:bodyPr/>
          <a:lstStyle/>
          <a:p>
            <a:r>
              <a:rPr lang="en-US" dirty="0" smtClean="0"/>
              <a:t>What’s New from Release to GP2013 R2</a:t>
            </a:r>
            <a:endParaRPr lang="en-US" dirty="0"/>
          </a:p>
        </p:txBody>
      </p:sp>
    </p:spTree>
    <p:extLst>
      <p:ext uri="{BB962C8B-B14F-4D97-AF65-F5344CB8AC3E}">
        <p14:creationId xmlns:p14="http://schemas.microsoft.com/office/powerpoint/2010/main" val="422965306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296897"/>
            <a:ext cx="12436474" cy="822960"/>
          </a:xfrm>
          <a:solidFill>
            <a:schemeClr val="accent2"/>
          </a:solidFill>
        </p:spPr>
        <p:txBody>
          <a:bodyPr/>
          <a:lstStyle/>
          <a:p>
            <a:r>
              <a:rPr lang="en-US" sz="5200" dirty="0" smtClean="0">
                <a:solidFill>
                  <a:schemeClr val="bg1"/>
                </a:solidFill>
              </a:rPr>
              <a:t>Named system database</a:t>
            </a:r>
            <a:endParaRPr lang="en-US" sz="5200" dirty="0">
              <a:solidFill>
                <a:schemeClr val="bg1"/>
              </a:solidFill>
            </a:endParaRPr>
          </a:p>
        </p:txBody>
      </p:sp>
      <p:sp>
        <p:nvSpPr>
          <p:cNvPr id="3" name="Text Placeholder 2"/>
          <p:cNvSpPr>
            <a:spLocks noGrp="1"/>
          </p:cNvSpPr>
          <p:nvPr>
            <p:ph type="body" sz="quarter" idx="10"/>
          </p:nvPr>
        </p:nvSpPr>
        <p:spPr>
          <a:xfrm>
            <a:off x="275481" y="1213174"/>
            <a:ext cx="11885514" cy="738560"/>
          </a:xfrm>
        </p:spPr>
        <p:txBody>
          <a:bodyPr>
            <a:normAutofit/>
          </a:bodyPr>
          <a:lstStyle/>
          <a:p>
            <a:r>
              <a:rPr lang="en-US" dirty="0" smtClean="0"/>
              <a:t>Sample architectures</a:t>
            </a:r>
          </a:p>
        </p:txBody>
      </p:sp>
      <p:sp>
        <p:nvSpPr>
          <p:cNvPr id="5" name="Rounded Rectangle 4"/>
          <p:cNvSpPr/>
          <p:nvPr/>
        </p:nvSpPr>
        <p:spPr>
          <a:xfrm>
            <a:off x="6065861" y="3133207"/>
            <a:ext cx="4266595" cy="2421248"/>
          </a:xfrm>
          <a:prstGeom prst="roundRect">
            <a:avLst/>
          </a:prstGeom>
          <a:solidFill>
            <a:schemeClr val="accent1">
              <a:alpha val="35000"/>
            </a:schemeClr>
          </a:solidFill>
        </p:spPr>
        <p:style>
          <a:lnRef idx="2">
            <a:schemeClr val="accent1">
              <a:shade val="50000"/>
            </a:schemeClr>
          </a:lnRef>
          <a:fillRef idx="1">
            <a:schemeClr val="accent1"/>
          </a:fillRef>
          <a:effectRef idx="0">
            <a:schemeClr val="accent1"/>
          </a:effectRef>
          <a:fontRef idx="minor">
            <a:schemeClr val="lt1"/>
          </a:fontRef>
        </p:style>
        <p:txBody>
          <a:bodyPr vert="horz" lIns="0" rIns="0" rtlCol="0" anchor="t" anchorCtr="0"/>
          <a:lstStyle/>
          <a:p>
            <a:pPr algn="ctr" defTabSz="686002"/>
            <a:endParaRPr lang="en-US" sz="1399" dirty="0">
              <a:solidFill>
                <a:srgbClr val="000000"/>
              </a:solidFill>
            </a:endParaRPr>
          </a:p>
        </p:txBody>
      </p:sp>
      <p:sp>
        <p:nvSpPr>
          <p:cNvPr id="6" name="TextBox 5"/>
          <p:cNvSpPr txBox="1"/>
          <p:nvPr/>
        </p:nvSpPr>
        <p:spPr>
          <a:xfrm>
            <a:off x="6142048" y="3177134"/>
            <a:ext cx="1371406" cy="307648"/>
          </a:xfrm>
          <a:prstGeom prst="rect">
            <a:avLst/>
          </a:prstGeom>
          <a:noFill/>
        </p:spPr>
        <p:txBody>
          <a:bodyPr wrap="square" rtlCol="0">
            <a:spAutoFit/>
          </a:bodyPr>
          <a:lstStyle/>
          <a:p>
            <a:pPr defTabSz="686002"/>
            <a:r>
              <a:rPr lang="en-US" sz="1399" dirty="0">
                <a:solidFill>
                  <a:srgbClr val="000000"/>
                </a:solidFill>
              </a:rPr>
              <a:t>SQL Server</a:t>
            </a:r>
          </a:p>
        </p:txBody>
      </p:sp>
      <p:sp>
        <p:nvSpPr>
          <p:cNvPr id="7" name="Can 6"/>
          <p:cNvSpPr/>
          <p:nvPr/>
        </p:nvSpPr>
        <p:spPr>
          <a:xfrm>
            <a:off x="6115158" y="3497344"/>
            <a:ext cx="1284012" cy="1790446"/>
          </a:xfrm>
          <a:prstGeom prst="can">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686002"/>
            <a:r>
              <a:rPr lang="en-US" sz="1399" dirty="0">
                <a:solidFill>
                  <a:schemeClr val="tx1"/>
                </a:solidFill>
              </a:rPr>
              <a:t>Company A</a:t>
            </a:r>
          </a:p>
        </p:txBody>
      </p:sp>
      <p:sp>
        <p:nvSpPr>
          <p:cNvPr id="8" name="Can 7"/>
          <p:cNvSpPr/>
          <p:nvPr/>
        </p:nvSpPr>
        <p:spPr>
          <a:xfrm>
            <a:off x="6218239" y="4144953"/>
            <a:ext cx="876175" cy="380946"/>
          </a:xfrm>
          <a:prstGeom prst="can">
            <a:avLst/>
          </a:prstGeom>
          <a:solidFill>
            <a:srgbClr val="FFC000">
              <a:alpha val="3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6002"/>
            <a:r>
              <a:rPr lang="en-US" sz="1399" dirty="0">
                <a:solidFill>
                  <a:schemeClr val="tx1"/>
                </a:solidFill>
              </a:rPr>
              <a:t>DYN01</a:t>
            </a:r>
          </a:p>
        </p:txBody>
      </p:sp>
      <p:sp>
        <p:nvSpPr>
          <p:cNvPr id="9" name="Can 8"/>
          <p:cNvSpPr/>
          <p:nvPr/>
        </p:nvSpPr>
        <p:spPr>
          <a:xfrm>
            <a:off x="6294428" y="4469879"/>
            <a:ext cx="998303" cy="343971"/>
          </a:xfrm>
          <a:prstGeom prst="can">
            <a:avLst/>
          </a:prstGeom>
          <a:solidFill>
            <a:srgbClr val="FFC000">
              <a:alpha val="3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6002"/>
            <a:r>
              <a:rPr lang="en-US" sz="1399" dirty="0">
                <a:solidFill>
                  <a:schemeClr val="tx1"/>
                </a:solidFill>
              </a:rPr>
              <a:t>TWO01</a:t>
            </a:r>
          </a:p>
        </p:txBody>
      </p:sp>
      <p:sp>
        <p:nvSpPr>
          <p:cNvPr id="10" name="Can 9"/>
          <p:cNvSpPr/>
          <p:nvPr/>
        </p:nvSpPr>
        <p:spPr>
          <a:xfrm>
            <a:off x="6294428" y="4830655"/>
            <a:ext cx="998303" cy="342851"/>
          </a:xfrm>
          <a:prstGeom prst="can">
            <a:avLst/>
          </a:prstGeom>
          <a:solidFill>
            <a:srgbClr val="FFC000">
              <a:alpha val="3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6002"/>
            <a:r>
              <a:rPr lang="en-US" sz="1399" dirty="0">
                <a:solidFill>
                  <a:schemeClr val="tx1"/>
                </a:solidFill>
              </a:rPr>
              <a:t>COM_A</a:t>
            </a:r>
          </a:p>
        </p:txBody>
      </p:sp>
      <p:sp>
        <p:nvSpPr>
          <p:cNvPr id="11" name="Can 10"/>
          <p:cNvSpPr/>
          <p:nvPr/>
        </p:nvSpPr>
        <p:spPr>
          <a:xfrm>
            <a:off x="7513455" y="3497347"/>
            <a:ext cx="1295216" cy="1773639"/>
          </a:xfrm>
          <a:prstGeom prst="can">
            <a:avLst/>
          </a:prstGeom>
          <a:solidFill>
            <a:schemeClr val="accent2">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686002"/>
            <a:r>
              <a:rPr lang="en-US" sz="1399" dirty="0">
                <a:solidFill>
                  <a:schemeClr val="tx1"/>
                </a:solidFill>
              </a:rPr>
              <a:t>Company B</a:t>
            </a:r>
          </a:p>
        </p:txBody>
      </p:sp>
      <p:sp>
        <p:nvSpPr>
          <p:cNvPr id="12" name="Can 11"/>
          <p:cNvSpPr/>
          <p:nvPr/>
        </p:nvSpPr>
        <p:spPr>
          <a:xfrm>
            <a:off x="8972253" y="3497344"/>
            <a:ext cx="1284012" cy="1790446"/>
          </a:xfrm>
          <a:prstGeom prst="can">
            <a:avLst/>
          </a:prstGeom>
          <a:solidFill>
            <a:schemeClr val="accent3">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686002"/>
            <a:r>
              <a:rPr lang="en-US" sz="1399" dirty="0">
                <a:solidFill>
                  <a:schemeClr val="tx1"/>
                </a:solidFill>
              </a:rPr>
              <a:t>Company A</a:t>
            </a:r>
          </a:p>
        </p:txBody>
      </p:sp>
      <p:sp>
        <p:nvSpPr>
          <p:cNvPr id="13" name="Rectangle 12"/>
          <p:cNvSpPr/>
          <p:nvPr/>
        </p:nvSpPr>
        <p:spPr>
          <a:xfrm>
            <a:off x="1570697" y="2245182"/>
            <a:ext cx="3741114" cy="830997"/>
          </a:xfrm>
          <a:prstGeom prst="rect">
            <a:avLst/>
          </a:prstGeom>
        </p:spPr>
        <p:txBody>
          <a:bodyPr wrap="square">
            <a:spAutoFit/>
          </a:bodyPr>
          <a:lstStyle/>
          <a:p>
            <a:pPr defTabSz="686002"/>
            <a:r>
              <a:rPr lang="en-US" sz="2400" dirty="0" smtClean="0">
                <a:solidFill>
                  <a:srgbClr val="000000"/>
                </a:solidFill>
              </a:rPr>
              <a:t>Microsoft Dynamics </a:t>
            </a:r>
            <a:br>
              <a:rPr lang="en-US" sz="2400" dirty="0" smtClean="0">
                <a:solidFill>
                  <a:srgbClr val="000000"/>
                </a:solidFill>
              </a:rPr>
            </a:br>
            <a:r>
              <a:rPr lang="en-US" sz="2400" dirty="0" smtClean="0">
                <a:solidFill>
                  <a:srgbClr val="000000"/>
                </a:solidFill>
              </a:rPr>
              <a:t>GP </a:t>
            </a:r>
            <a:r>
              <a:rPr lang="en-US" sz="2400" dirty="0">
                <a:solidFill>
                  <a:srgbClr val="000000"/>
                </a:solidFill>
              </a:rPr>
              <a:t>2010</a:t>
            </a:r>
          </a:p>
        </p:txBody>
      </p:sp>
      <p:sp>
        <p:nvSpPr>
          <p:cNvPr id="14" name="Rounded Rectangle 13"/>
          <p:cNvSpPr/>
          <p:nvPr/>
        </p:nvSpPr>
        <p:spPr>
          <a:xfrm>
            <a:off x="1570697" y="3133207"/>
            <a:ext cx="1219029" cy="2421248"/>
          </a:xfrm>
          <a:prstGeom prst="roundRect">
            <a:avLst/>
          </a:prstGeom>
          <a:solidFill>
            <a:schemeClr val="accent1">
              <a:alpha val="35000"/>
            </a:schemeClr>
          </a:solidFill>
        </p:spPr>
        <p:style>
          <a:lnRef idx="2">
            <a:schemeClr val="accent1">
              <a:shade val="50000"/>
            </a:schemeClr>
          </a:lnRef>
          <a:fillRef idx="1">
            <a:schemeClr val="accent1"/>
          </a:fillRef>
          <a:effectRef idx="0">
            <a:schemeClr val="accent1"/>
          </a:effectRef>
          <a:fontRef idx="minor">
            <a:schemeClr val="lt1"/>
          </a:fontRef>
        </p:style>
        <p:txBody>
          <a:bodyPr vert="horz" lIns="0" rIns="0" rtlCol="0" anchor="t" anchorCtr="0"/>
          <a:lstStyle/>
          <a:p>
            <a:pPr algn="ctr" defTabSz="686002"/>
            <a:endParaRPr lang="en-US" sz="1399" dirty="0">
              <a:solidFill>
                <a:srgbClr val="000000"/>
              </a:solidFill>
            </a:endParaRPr>
          </a:p>
        </p:txBody>
      </p:sp>
      <p:sp>
        <p:nvSpPr>
          <p:cNvPr id="15" name="TextBox 14"/>
          <p:cNvSpPr txBox="1"/>
          <p:nvPr/>
        </p:nvSpPr>
        <p:spPr>
          <a:xfrm>
            <a:off x="1646888" y="3177134"/>
            <a:ext cx="1142838" cy="522964"/>
          </a:xfrm>
          <a:prstGeom prst="rect">
            <a:avLst/>
          </a:prstGeom>
          <a:noFill/>
        </p:spPr>
        <p:txBody>
          <a:bodyPr wrap="square" rtlCol="0">
            <a:spAutoFit/>
          </a:bodyPr>
          <a:lstStyle/>
          <a:p>
            <a:pPr defTabSz="686002"/>
            <a:r>
              <a:rPr lang="en-US" sz="1399" dirty="0">
                <a:solidFill>
                  <a:srgbClr val="000000"/>
                </a:solidFill>
              </a:rPr>
              <a:t>SQL </a:t>
            </a:r>
          </a:p>
          <a:p>
            <a:pPr defTabSz="686002"/>
            <a:r>
              <a:rPr lang="en-US" sz="1399" dirty="0">
                <a:solidFill>
                  <a:srgbClr val="000000"/>
                </a:solidFill>
              </a:rPr>
              <a:t>Server 1</a:t>
            </a:r>
          </a:p>
        </p:txBody>
      </p:sp>
      <p:sp>
        <p:nvSpPr>
          <p:cNvPr id="16" name="Can 15"/>
          <p:cNvSpPr/>
          <p:nvPr/>
        </p:nvSpPr>
        <p:spPr>
          <a:xfrm>
            <a:off x="1646888" y="4030669"/>
            <a:ext cx="1074491" cy="457135"/>
          </a:xfrm>
          <a:prstGeom prst="can">
            <a:avLst/>
          </a:prstGeom>
          <a:solidFill>
            <a:srgbClr val="FFC000">
              <a:alpha val="3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6002"/>
            <a:r>
              <a:rPr lang="en-US" sz="1292" dirty="0">
                <a:solidFill>
                  <a:schemeClr val="tx1"/>
                </a:solidFill>
              </a:rPr>
              <a:t>DYNAMICS</a:t>
            </a:r>
          </a:p>
        </p:txBody>
      </p:sp>
      <p:sp>
        <p:nvSpPr>
          <p:cNvPr id="17" name="Can 16"/>
          <p:cNvSpPr/>
          <p:nvPr/>
        </p:nvSpPr>
        <p:spPr>
          <a:xfrm>
            <a:off x="1723076" y="4431783"/>
            <a:ext cx="998303" cy="457135"/>
          </a:xfrm>
          <a:prstGeom prst="can">
            <a:avLst/>
          </a:prstGeom>
          <a:solidFill>
            <a:srgbClr val="FFC000">
              <a:alpha val="3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6002"/>
            <a:r>
              <a:rPr lang="en-US" sz="1399" dirty="0">
                <a:solidFill>
                  <a:schemeClr val="tx1"/>
                </a:solidFill>
              </a:rPr>
              <a:t>TWO</a:t>
            </a:r>
          </a:p>
        </p:txBody>
      </p:sp>
      <p:sp>
        <p:nvSpPr>
          <p:cNvPr id="18" name="Can 17"/>
          <p:cNvSpPr/>
          <p:nvPr/>
        </p:nvSpPr>
        <p:spPr>
          <a:xfrm>
            <a:off x="1723076" y="4830655"/>
            <a:ext cx="998303" cy="457135"/>
          </a:xfrm>
          <a:prstGeom prst="can">
            <a:avLst/>
          </a:prstGeom>
          <a:solidFill>
            <a:srgbClr val="FFC000">
              <a:alpha val="3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6002"/>
            <a:r>
              <a:rPr lang="en-US" sz="1399" dirty="0">
                <a:solidFill>
                  <a:schemeClr val="tx1"/>
                </a:solidFill>
              </a:rPr>
              <a:t>COM_A</a:t>
            </a:r>
          </a:p>
        </p:txBody>
      </p:sp>
      <p:sp>
        <p:nvSpPr>
          <p:cNvPr id="19" name="Rounded Rectangle 18"/>
          <p:cNvSpPr/>
          <p:nvPr/>
        </p:nvSpPr>
        <p:spPr>
          <a:xfrm>
            <a:off x="2865914" y="3116397"/>
            <a:ext cx="1219029" cy="2438055"/>
          </a:xfrm>
          <a:prstGeom prst="roundRect">
            <a:avLst/>
          </a:prstGeom>
          <a:solidFill>
            <a:schemeClr val="accent1">
              <a:alpha val="35000"/>
            </a:schemeClr>
          </a:solidFill>
        </p:spPr>
        <p:style>
          <a:lnRef idx="2">
            <a:schemeClr val="accent1">
              <a:shade val="50000"/>
            </a:schemeClr>
          </a:lnRef>
          <a:fillRef idx="1">
            <a:schemeClr val="accent1"/>
          </a:fillRef>
          <a:effectRef idx="0">
            <a:schemeClr val="accent1"/>
          </a:effectRef>
          <a:fontRef idx="minor">
            <a:schemeClr val="lt1"/>
          </a:fontRef>
        </p:style>
        <p:txBody>
          <a:bodyPr vert="horz" lIns="0" rIns="0" rtlCol="0" anchor="t" anchorCtr="0"/>
          <a:lstStyle/>
          <a:p>
            <a:pPr algn="ctr" defTabSz="686002"/>
            <a:endParaRPr lang="en-US" sz="1399" dirty="0">
              <a:solidFill>
                <a:srgbClr val="000000"/>
              </a:solidFill>
            </a:endParaRPr>
          </a:p>
        </p:txBody>
      </p:sp>
      <p:sp>
        <p:nvSpPr>
          <p:cNvPr id="20" name="TextBox 19"/>
          <p:cNvSpPr txBox="1"/>
          <p:nvPr/>
        </p:nvSpPr>
        <p:spPr>
          <a:xfrm>
            <a:off x="2942102" y="3160327"/>
            <a:ext cx="1142838" cy="522964"/>
          </a:xfrm>
          <a:prstGeom prst="rect">
            <a:avLst/>
          </a:prstGeom>
          <a:noFill/>
        </p:spPr>
        <p:txBody>
          <a:bodyPr wrap="square" rtlCol="0">
            <a:spAutoFit/>
          </a:bodyPr>
          <a:lstStyle/>
          <a:p>
            <a:pPr defTabSz="686002"/>
            <a:r>
              <a:rPr lang="en-US" sz="1399" dirty="0">
                <a:solidFill>
                  <a:srgbClr val="000000"/>
                </a:solidFill>
              </a:rPr>
              <a:t>SQL </a:t>
            </a:r>
          </a:p>
          <a:p>
            <a:pPr defTabSz="686002"/>
            <a:r>
              <a:rPr lang="en-US" sz="1399" dirty="0">
                <a:solidFill>
                  <a:srgbClr val="000000"/>
                </a:solidFill>
              </a:rPr>
              <a:t>Server 2</a:t>
            </a:r>
          </a:p>
        </p:txBody>
      </p:sp>
      <p:sp>
        <p:nvSpPr>
          <p:cNvPr id="21" name="Can 20"/>
          <p:cNvSpPr/>
          <p:nvPr/>
        </p:nvSpPr>
        <p:spPr>
          <a:xfrm>
            <a:off x="2942103" y="4013862"/>
            <a:ext cx="1112587" cy="457135"/>
          </a:xfrm>
          <a:prstGeom prst="can">
            <a:avLst/>
          </a:prstGeom>
          <a:solidFill>
            <a:srgbClr val="FFC000">
              <a:alpha val="3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6002"/>
            <a:r>
              <a:rPr lang="en-US" sz="1292" dirty="0">
                <a:solidFill>
                  <a:schemeClr val="tx1"/>
                </a:solidFill>
              </a:rPr>
              <a:t>DYNAMICS</a:t>
            </a:r>
          </a:p>
        </p:txBody>
      </p:sp>
      <p:sp>
        <p:nvSpPr>
          <p:cNvPr id="22" name="Can 21"/>
          <p:cNvSpPr/>
          <p:nvPr/>
        </p:nvSpPr>
        <p:spPr>
          <a:xfrm>
            <a:off x="3018292" y="4414977"/>
            <a:ext cx="998303" cy="457135"/>
          </a:xfrm>
          <a:prstGeom prst="can">
            <a:avLst/>
          </a:prstGeom>
          <a:solidFill>
            <a:srgbClr val="FFC000">
              <a:alpha val="3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6002"/>
            <a:r>
              <a:rPr lang="en-US" sz="1399" dirty="0">
                <a:solidFill>
                  <a:schemeClr val="tx1"/>
                </a:solidFill>
              </a:rPr>
              <a:t>TWO</a:t>
            </a:r>
          </a:p>
        </p:txBody>
      </p:sp>
      <p:sp>
        <p:nvSpPr>
          <p:cNvPr id="23" name="Can 22"/>
          <p:cNvSpPr/>
          <p:nvPr/>
        </p:nvSpPr>
        <p:spPr>
          <a:xfrm>
            <a:off x="3018292" y="4813849"/>
            <a:ext cx="998303" cy="457135"/>
          </a:xfrm>
          <a:prstGeom prst="can">
            <a:avLst/>
          </a:prstGeom>
          <a:solidFill>
            <a:srgbClr val="FFC000">
              <a:alpha val="3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6002"/>
            <a:r>
              <a:rPr lang="en-US" sz="1399" dirty="0">
                <a:solidFill>
                  <a:schemeClr val="tx1"/>
                </a:solidFill>
              </a:rPr>
              <a:t>COM_B</a:t>
            </a:r>
          </a:p>
        </p:txBody>
      </p:sp>
      <p:sp>
        <p:nvSpPr>
          <p:cNvPr id="24" name="Rounded Rectangle 23"/>
          <p:cNvSpPr/>
          <p:nvPr/>
        </p:nvSpPr>
        <p:spPr>
          <a:xfrm>
            <a:off x="4161130" y="3116397"/>
            <a:ext cx="1219029" cy="2438055"/>
          </a:xfrm>
          <a:prstGeom prst="roundRect">
            <a:avLst/>
          </a:prstGeom>
          <a:solidFill>
            <a:schemeClr val="accent1">
              <a:alpha val="35000"/>
            </a:schemeClr>
          </a:solidFill>
        </p:spPr>
        <p:style>
          <a:lnRef idx="2">
            <a:schemeClr val="accent1">
              <a:shade val="50000"/>
            </a:schemeClr>
          </a:lnRef>
          <a:fillRef idx="1">
            <a:schemeClr val="accent1"/>
          </a:fillRef>
          <a:effectRef idx="0">
            <a:schemeClr val="accent1"/>
          </a:effectRef>
          <a:fontRef idx="minor">
            <a:schemeClr val="lt1"/>
          </a:fontRef>
        </p:style>
        <p:txBody>
          <a:bodyPr vert="horz" lIns="0" rIns="0" rtlCol="0" anchor="t" anchorCtr="0"/>
          <a:lstStyle/>
          <a:p>
            <a:pPr algn="ctr" defTabSz="686002"/>
            <a:endParaRPr lang="en-US" sz="1399" dirty="0">
              <a:solidFill>
                <a:srgbClr val="000000"/>
              </a:solidFill>
            </a:endParaRPr>
          </a:p>
        </p:txBody>
      </p:sp>
      <p:sp>
        <p:nvSpPr>
          <p:cNvPr id="25" name="TextBox 24"/>
          <p:cNvSpPr txBox="1"/>
          <p:nvPr/>
        </p:nvSpPr>
        <p:spPr>
          <a:xfrm>
            <a:off x="4237320" y="3160327"/>
            <a:ext cx="1142838" cy="522964"/>
          </a:xfrm>
          <a:prstGeom prst="rect">
            <a:avLst/>
          </a:prstGeom>
          <a:noFill/>
        </p:spPr>
        <p:txBody>
          <a:bodyPr wrap="square" rtlCol="0">
            <a:spAutoFit/>
          </a:bodyPr>
          <a:lstStyle/>
          <a:p>
            <a:pPr defTabSz="686002"/>
            <a:r>
              <a:rPr lang="en-US" sz="1399" dirty="0">
                <a:solidFill>
                  <a:srgbClr val="000000"/>
                </a:solidFill>
              </a:rPr>
              <a:t>SQL </a:t>
            </a:r>
          </a:p>
          <a:p>
            <a:pPr defTabSz="686002"/>
            <a:r>
              <a:rPr lang="en-US" sz="1399" dirty="0">
                <a:solidFill>
                  <a:srgbClr val="000000"/>
                </a:solidFill>
              </a:rPr>
              <a:t>Server 3</a:t>
            </a:r>
          </a:p>
        </p:txBody>
      </p:sp>
      <p:sp>
        <p:nvSpPr>
          <p:cNvPr id="26" name="Can 25"/>
          <p:cNvSpPr/>
          <p:nvPr/>
        </p:nvSpPr>
        <p:spPr>
          <a:xfrm>
            <a:off x="4237319" y="4013862"/>
            <a:ext cx="1074491" cy="457135"/>
          </a:xfrm>
          <a:prstGeom prst="can">
            <a:avLst/>
          </a:prstGeom>
          <a:solidFill>
            <a:srgbClr val="FFC000">
              <a:alpha val="3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6002"/>
            <a:r>
              <a:rPr lang="en-US" sz="1292" dirty="0">
                <a:solidFill>
                  <a:schemeClr val="tx1"/>
                </a:solidFill>
              </a:rPr>
              <a:t>DYNAMICS</a:t>
            </a:r>
          </a:p>
        </p:txBody>
      </p:sp>
      <p:sp>
        <p:nvSpPr>
          <p:cNvPr id="27" name="Can 26"/>
          <p:cNvSpPr/>
          <p:nvPr/>
        </p:nvSpPr>
        <p:spPr>
          <a:xfrm>
            <a:off x="4313509" y="4414977"/>
            <a:ext cx="998303" cy="457135"/>
          </a:xfrm>
          <a:prstGeom prst="can">
            <a:avLst/>
          </a:prstGeom>
          <a:solidFill>
            <a:srgbClr val="FFC000">
              <a:alpha val="3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6002"/>
            <a:r>
              <a:rPr lang="en-US" sz="1399" dirty="0">
                <a:solidFill>
                  <a:schemeClr val="tx1"/>
                </a:solidFill>
              </a:rPr>
              <a:t>TWO</a:t>
            </a:r>
          </a:p>
        </p:txBody>
      </p:sp>
      <p:sp>
        <p:nvSpPr>
          <p:cNvPr id="28" name="Can 27"/>
          <p:cNvSpPr/>
          <p:nvPr/>
        </p:nvSpPr>
        <p:spPr>
          <a:xfrm>
            <a:off x="4313509" y="4813849"/>
            <a:ext cx="998303" cy="457135"/>
          </a:xfrm>
          <a:prstGeom prst="can">
            <a:avLst/>
          </a:prstGeom>
          <a:solidFill>
            <a:srgbClr val="FFC000">
              <a:alpha val="3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6002"/>
            <a:r>
              <a:rPr lang="en-US" sz="1399" dirty="0">
                <a:solidFill>
                  <a:schemeClr val="tx1"/>
                </a:solidFill>
              </a:rPr>
              <a:t>COM_C</a:t>
            </a:r>
          </a:p>
        </p:txBody>
      </p:sp>
      <p:sp>
        <p:nvSpPr>
          <p:cNvPr id="29" name="Can 28"/>
          <p:cNvSpPr/>
          <p:nvPr/>
        </p:nvSpPr>
        <p:spPr>
          <a:xfrm>
            <a:off x="7657991" y="4144953"/>
            <a:ext cx="876175" cy="380946"/>
          </a:xfrm>
          <a:prstGeom prst="can">
            <a:avLst/>
          </a:prstGeom>
          <a:solidFill>
            <a:srgbClr val="FFC000">
              <a:alpha val="3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6002"/>
            <a:r>
              <a:rPr lang="en-US" sz="1399" dirty="0">
                <a:solidFill>
                  <a:schemeClr val="tx1"/>
                </a:solidFill>
              </a:rPr>
              <a:t>DYN02</a:t>
            </a:r>
          </a:p>
        </p:txBody>
      </p:sp>
      <p:sp>
        <p:nvSpPr>
          <p:cNvPr id="30" name="Can 29"/>
          <p:cNvSpPr/>
          <p:nvPr/>
        </p:nvSpPr>
        <p:spPr>
          <a:xfrm>
            <a:off x="7734179" y="4469879"/>
            <a:ext cx="998303" cy="343971"/>
          </a:xfrm>
          <a:prstGeom prst="can">
            <a:avLst/>
          </a:prstGeom>
          <a:solidFill>
            <a:srgbClr val="FFC000">
              <a:alpha val="3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6002"/>
            <a:r>
              <a:rPr lang="en-US" sz="1399" dirty="0">
                <a:solidFill>
                  <a:schemeClr val="tx1"/>
                </a:solidFill>
              </a:rPr>
              <a:t>TWO02</a:t>
            </a:r>
          </a:p>
        </p:txBody>
      </p:sp>
      <p:sp>
        <p:nvSpPr>
          <p:cNvPr id="31" name="Can 30"/>
          <p:cNvSpPr/>
          <p:nvPr/>
        </p:nvSpPr>
        <p:spPr>
          <a:xfrm>
            <a:off x="7734179" y="4830655"/>
            <a:ext cx="998303" cy="342851"/>
          </a:xfrm>
          <a:prstGeom prst="can">
            <a:avLst/>
          </a:prstGeom>
          <a:solidFill>
            <a:srgbClr val="FFC000">
              <a:alpha val="3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6002"/>
            <a:r>
              <a:rPr lang="en-US" sz="1399" dirty="0">
                <a:solidFill>
                  <a:schemeClr val="tx1"/>
                </a:solidFill>
              </a:rPr>
              <a:t>COM_B</a:t>
            </a:r>
          </a:p>
        </p:txBody>
      </p:sp>
      <p:sp>
        <p:nvSpPr>
          <p:cNvPr id="32" name="Can 31"/>
          <p:cNvSpPr/>
          <p:nvPr/>
        </p:nvSpPr>
        <p:spPr>
          <a:xfrm>
            <a:off x="9105585" y="4144953"/>
            <a:ext cx="876175" cy="380946"/>
          </a:xfrm>
          <a:prstGeom prst="can">
            <a:avLst/>
          </a:prstGeom>
          <a:solidFill>
            <a:srgbClr val="FFC000">
              <a:alpha val="3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6002"/>
            <a:r>
              <a:rPr lang="en-US" sz="1399" dirty="0">
                <a:solidFill>
                  <a:schemeClr val="tx1"/>
                </a:solidFill>
              </a:rPr>
              <a:t>DYN03</a:t>
            </a:r>
          </a:p>
        </p:txBody>
      </p:sp>
      <p:sp>
        <p:nvSpPr>
          <p:cNvPr id="33" name="Can 32"/>
          <p:cNvSpPr/>
          <p:nvPr/>
        </p:nvSpPr>
        <p:spPr>
          <a:xfrm>
            <a:off x="9181774" y="4469879"/>
            <a:ext cx="998303" cy="343971"/>
          </a:xfrm>
          <a:prstGeom prst="can">
            <a:avLst/>
          </a:prstGeom>
          <a:solidFill>
            <a:srgbClr val="FFC000">
              <a:alpha val="3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6002"/>
            <a:r>
              <a:rPr lang="en-US" sz="1399" dirty="0">
                <a:solidFill>
                  <a:schemeClr val="tx1"/>
                </a:solidFill>
              </a:rPr>
              <a:t>TWO03</a:t>
            </a:r>
          </a:p>
        </p:txBody>
      </p:sp>
      <p:sp>
        <p:nvSpPr>
          <p:cNvPr id="34" name="Can 33"/>
          <p:cNvSpPr/>
          <p:nvPr/>
        </p:nvSpPr>
        <p:spPr>
          <a:xfrm>
            <a:off x="9181774" y="4830655"/>
            <a:ext cx="998303" cy="342851"/>
          </a:xfrm>
          <a:prstGeom prst="can">
            <a:avLst/>
          </a:prstGeom>
          <a:solidFill>
            <a:srgbClr val="FFC000">
              <a:alpha val="3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6002"/>
            <a:r>
              <a:rPr lang="en-US" sz="1399" dirty="0">
                <a:solidFill>
                  <a:schemeClr val="tx1"/>
                </a:solidFill>
              </a:rPr>
              <a:t>COM_C</a:t>
            </a:r>
          </a:p>
        </p:txBody>
      </p:sp>
      <p:sp>
        <p:nvSpPr>
          <p:cNvPr id="35" name="Rectangle 34"/>
          <p:cNvSpPr/>
          <p:nvPr/>
        </p:nvSpPr>
        <p:spPr>
          <a:xfrm>
            <a:off x="6205845" y="2208757"/>
            <a:ext cx="3733240" cy="830997"/>
          </a:xfrm>
          <a:prstGeom prst="rect">
            <a:avLst/>
          </a:prstGeom>
        </p:spPr>
        <p:txBody>
          <a:bodyPr wrap="square">
            <a:spAutoFit/>
          </a:bodyPr>
          <a:lstStyle/>
          <a:p>
            <a:pPr defTabSz="686002"/>
            <a:r>
              <a:rPr lang="en-US" sz="2400" dirty="0" smtClean="0">
                <a:solidFill>
                  <a:srgbClr val="000000"/>
                </a:solidFill>
              </a:rPr>
              <a:t>Microsoft Dynamics</a:t>
            </a:r>
            <a:br>
              <a:rPr lang="en-US" sz="2400" dirty="0" smtClean="0">
                <a:solidFill>
                  <a:srgbClr val="000000"/>
                </a:solidFill>
              </a:rPr>
            </a:br>
            <a:r>
              <a:rPr lang="en-US" sz="2400" dirty="0" smtClean="0">
                <a:solidFill>
                  <a:srgbClr val="000000"/>
                </a:solidFill>
              </a:rPr>
              <a:t>GP </a:t>
            </a:r>
            <a:r>
              <a:rPr lang="en-US" sz="2400" dirty="0">
                <a:solidFill>
                  <a:srgbClr val="000000"/>
                </a:solidFill>
              </a:rPr>
              <a:t>2013</a:t>
            </a:r>
          </a:p>
        </p:txBody>
      </p:sp>
    </p:spTree>
    <p:extLst>
      <p:ext uri="{BB962C8B-B14F-4D97-AF65-F5344CB8AC3E}">
        <p14:creationId xmlns:p14="http://schemas.microsoft.com/office/powerpoint/2010/main" val="4041020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296897"/>
            <a:ext cx="12436474" cy="822960"/>
          </a:xfrm>
          <a:solidFill>
            <a:schemeClr val="accent2"/>
          </a:solidFill>
        </p:spPr>
        <p:txBody>
          <a:bodyPr/>
          <a:lstStyle/>
          <a:p>
            <a:r>
              <a:rPr lang="en-US" sz="5200" dirty="0" smtClean="0">
                <a:solidFill>
                  <a:schemeClr val="bg1"/>
                </a:solidFill>
              </a:rPr>
              <a:t>Named system </a:t>
            </a:r>
            <a:r>
              <a:rPr lang="en-US" sz="5200" dirty="0">
                <a:solidFill>
                  <a:schemeClr val="bg1"/>
                </a:solidFill>
              </a:rPr>
              <a:t>d</a:t>
            </a:r>
            <a:r>
              <a:rPr lang="en-US" sz="5200" dirty="0" smtClean="0">
                <a:solidFill>
                  <a:schemeClr val="bg1"/>
                </a:solidFill>
              </a:rPr>
              <a:t>atabase</a:t>
            </a:r>
            <a:endParaRPr lang="en-US" sz="5200" dirty="0">
              <a:solidFill>
                <a:schemeClr val="bg1"/>
              </a:solidFill>
            </a:endParaRPr>
          </a:p>
        </p:txBody>
      </p:sp>
      <p:sp>
        <p:nvSpPr>
          <p:cNvPr id="3" name="Text Placeholder 2"/>
          <p:cNvSpPr>
            <a:spLocks noGrp="1"/>
          </p:cNvSpPr>
          <p:nvPr>
            <p:ph type="body" sz="quarter" idx="10"/>
          </p:nvPr>
        </p:nvSpPr>
        <p:spPr>
          <a:xfrm>
            <a:off x="274638" y="1212850"/>
            <a:ext cx="11887200" cy="5713412"/>
          </a:xfrm>
        </p:spPr>
        <p:txBody>
          <a:bodyPr>
            <a:normAutofit fontScale="92500" lnSpcReduction="20000"/>
          </a:bodyPr>
          <a:lstStyle/>
          <a:p>
            <a:r>
              <a:rPr lang="en-US" sz="4300" dirty="0"/>
              <a:t>How it works</a:t>
            </a:r>
          </a:p>
          <a:p>
            <a:pPr lvl="2"/>
            <a:r>
              <a:rPr lang="en-US" sz="3000" dirty="0">
                <a:latin typeface="+mj-lt"/>
              </a:rPr>
              <a:t>System </a:t>
            </a:r>
            <a:r>
              <a:rPr lang="en-US" sz="3000" dirty="0" smtClean="0">
                <a:latin typeface="+mj-lt"/>
              </a:rPr>
              <a:t>Database name </a:t>
            </a:r>
            <a:r>
              <a:rPr lang="en-US" sz="3000" dirty="0">
                <a:latin typeface="+mj-lt"/>
              </a:rPr>
              <a:t>set </a:t>
            </a:r>
            <a:r>
              <a:rPr lang="en-US" sz="3000" dirty="0" smtClean="0">
                <a:latin typeface="+mj-lt"/>
              </a:rPr>
              <a:t>during install</a:t>
            </a:r>
            <a:endParaRPr lang="en-US" sz="3000" dirty="0">
              <a:latin typeface="+mj-lt"/>
            </a:endParaRPr>
          </a:p>
          <a:p>
            <a:pPr lvl="2"/>
            <a:r>
              <a:rPr lang="en-US" sz="3000" dirty="0">
                <a:latin typeface="+mj-lt"/>
              </a:rPr>
              <a:t>System </a:t>
            </a:r>
            <a:r>
              <a:rPr lang="en-US" sz="3000" dirty="0" smtClean="0">
                <a:latin typeface="+mj-lt"/>
              </a:rPr>
              <a:t>Database </a:t>
            </a:r>
            <a:r>
              <a:rPr lang="en-US" sz="3000" dirty="0">
                <a:latin typeface="+mj-lt"/>
              </a:rPr>
              <a:t>name </a:t>
            </a:r>
            <a:r>
              <a:rPr lang="en-US" sz="3000" dirty="0" smtClean="0">
                <a:latin typeface="+mj-lt"/>
              </a:rPr>
              <a:t>cannot </a:t>
            </a:r>
            <a:r>
              <a:rPr lang="en-US" sz="3000" dirty="0">
                <a:latin typeface="+mj-lt"/>
              </a:rPr>
              <a:t>be changed in </a:t>
            </a:r>
            <a:r>
              <a:rPr lang="en-US" sz="3000" dirty="0" smtClean="0">
                <a:latin typeface="+mj-lt"/>
              </a:rPr>
              <a:t>Microsoft Dynamics GP </a:t>
            </a:r>
            <a:r>
              <a:rPr lang="en-US" sz="3000" dirty="0">
                <a:latin typeface="+mj-lt"/>
              </a:rPr>
              <a:t>Utilities</a:t>
            </a:r>
          </a:p>
          <a:p>
            <a:r>
              <a:rPr lang="en-US" sz="4300" dirty="0"/>
              <a:t>Lesson Data Impact</a:t>
            </a:r>
          </a:p>
          <a:p>
            <a:pPr lvl="2"/>
            <a:r>
              <a:rPr lang="en-US" sz="3000" dirty="0" smtClean="0">
                <a:latin typeface="+mj-lt"/>
              </a:rPr>
              <a:t>Lesson Database </a:t>
            </a:r>
            <a:r>
              <a:rPr lang="en-US" sz="3000" dirty="0">
                <a:latin typeface="+mj-lt"/>
              </a:rPr>
              <a:t>name defaults to </a:t>
            </a:r>
            <a:r>
              <a:rPr lang="en-US" sz="3000" dirty="0" smtClean="0">
                <a:latin typeface="+mj-lt"/>
              </a:rPr>
              <a:t>TWO, then increments (</a:t>
            </a:r>
            <a:r>
              <a:rPr lang="en-US" sz="3000" dirty="0">
                <a:latin typeface="+mj-lt"/>
              </a:rPr>
              <a:t>i.e</a:t>
            </a:r>
            <a:r>
              <a:rPr lang="en-US" sz="3000" dirty="0" smtClean="0">
                <a:latin typeface="+mj-lt"/>
              </a:rPr>
              <a:t>., </a:t>
            </a:r>
            <a:r>
              <a:rPr lang="en-US" sz="3000" dirty="0">
                <a:latin typeface="+mj-lt"/>
              </a:rPr>
              <a:t>TWO01, TWO02…)</a:t>
            </a:r>
          </a:p>
          <a:p>
            <a:pPr lvl="2"/>
            <a:r>
              <a:rPr lang="en-US" sz="3000" dirty="0">
                <a:latin typeface="+mj-lt"/>
              </a:rPr>
              <a:t>Only create </a:t>
            </a:r>
            <a:r>
              <a:rPr lang="en-US" sz="3000" dirty="0" smtClean="0">
                <a:latin typeface="+mj-lt"/>
              </a:rPr>
              <a:t>Lesson Users </a:t>
            </a:r>
            <a:r>
              <a:rPr lang="en-US" sz="3000" dirty="0">
                <a:latin typeface="+mj-lt"/>
              </a:rPr>
              <a:t>for TWO </a:t>
            </a:r>
            <a:r>
              <a:rPr lang="en-US" sz="3000" dirty="0" smtClean="0">
                <a:latin typeface="+mj-lt"/>
              </a:rPr>
              <a:t>Database </a:t>
            </a:r>
            <a:r>
              <a:rPr lang="en-US" sz="3000" dirty="0">
                <a:latin typeface="+mj-lt"/>
              </a:rPr>
              <a:t>name</a:t>
            </a:r>
          </a:p>
          <a:p>
            <a:r>
              <a:rPr lang="en-US" sz="4300" dirty="0"/>
              <a:t>Other areas impacted </a:t>
            </a:r>
          </a:p>
          <a:p>
            <a:pPr lvl="2"/>
            <a:r>
              <a:rPr lang="en-US" sz="3000" dirty="0" smtClean="0">
                <a:latin typeface="+mj-lt"/>
              </a:rPr>
              <a:t>User accounts cannot be duplicated on a SQL Server</a:t>
            </a:r>
          </a:p>
          <a:p>
            <a:pPr lvl="2"/>
            <a:r>
              <a:rPr lang="en-US" sz="3000" dirty="0">
                <a:latin typeface="+mj-lt"/>
              </a:rPr>
              <a:t>Company database IDs cannot be duplicated on a SQL Server</a:t>
            </a:r>
          </a:p>
          <a:p>
            <a:pPr lvl="2"/>
            <a:r>
              <a:rPr lang="en-US" sz="3000" dirty="0" smtClean="0">
                <a:latin typeface="+mj-lt"/>
              </a:rPr>
              <a:t>Naming databases will help determine the hierarchy when view in SQL</a:t>
            </a:r>
          </a:p>
          <a:p>
            <a:pPr lvl="2"/>
            <a:r>
              <a:rPr lang="en-US" sz="3000" dirty="0" smtClean="0">
                <a:latin typeface="+mj-lt"/>
              </a:rPr>
              <a:t>Multi-company reports</a:t>
            </a:r>
          </a:p>
          <a:p>
            <a:pPr lvl="1"/>
            <a:endParaRPr lang="en-US" dirty="0" smtClean="0"/>
          </a:p>
        </p:txBody>
      </p:sp>
    </p:spTree>
    <p:extLst>
      <p:ext uri="{BB962C8B-B14F-4D97-AF65-F5344CB8AC3E}">
        <p14:creationId xmlns:p14="http://schemas.microsoft.com/office/powerpoint/2010/main" val="1147053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9702"/>
            <a:ext cx="12436475" cy="822960"/>
          </a:xfrm>
          <a:solidFill>
            <a:schemeClr val="accent2"/>
          </a:solidFill>
        </p:spPr>
        <p:txBody>
          <a:bodyPr/>
          <a:lstStyle/>
          <a:p>
            <a:r>
              <a:rPr lang="en-US" dirty="0" smtClean="0">
                <a:solidFill>
                  <a:schemeClr val="bg1"/>
                </a:solidFill>
              </a:rPr>
              <a:t>Named system </a:t>
            </a:r>
            <a:r>
              <a:rPr lang="en-US" dirty="0">
                <a:solidFill>
                  <a:schemeClr val="bg1"/>
                </a:solidFill>
              </a:rPr>
              <a:t>d</a:t>
            </a:r>
            <a:r>
              <a:rPr lang="en-US" dirty="0" smtClean="0">
                <a:solidFill>
                  <a:schemeClr val="bg1"/>
                </a:solidFill>
              </a:rPr>
              <a:t>atabase</a:t>
            </a:r>
            <a:endParaRPr lang="en-US" dirty="0">
              <a:solidFill>
                <a:schemeClr val="bg1"/>
              </a:solidFill>
            </a:endParaRPr>
          </a:p>
        </p:txBody>
      </p:sp>
      <p:sp>
        <p:nvSpPr>
          <p:cNvPr id="3" name="Text Placeholder 2"/>
          <p:cNvSpPr>
            <a:spLocks noGrp="1"/>
          </p:cNvSpPr>
          <p:nvPr>
            <p:ph type="body" sz="quarter" idx="10"/>
          </p:nvPr>
        </p:nvSpPr>
        <p:spPr>
          <a:xfrm>
            <a:off x="275481" y="1113942"/>
            <a:ext cx="11885514" cy="738560"/>
          </a:xfrm>
        </p:spPr>
        <p:txBody>
          <a:bodyPr>
            <a:normAutofit/>
          </a:bodyPr>
          <a:lstStyle/>
          <a:p>
            <a:r>
              <a:rPr lang="en-US" dirty="0" smtClean="0"/>
              <a:t>Install and Microsoft Dynamics Utilities windows</a:t>
            </a:r>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bwMode="auto">
          <a:xfrm>
            <a:off x="933485" y="1839301"/>
            <a:ext cx="5544173" cy="3893446"/>
          </a:xfrm>
          <a:prstGeom prst="rect">
            <a:avLst/>
          </a:prstGeom>
          <a:noFill/>
          <a:ln>
            <a:noFill/>
          </a:ln>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18237" y="2771905"/>
            <a:ext cx="5257054" cy="3428514"/>
          </a:xfrm>
          <a:prstGeom prst="rect">
            <a:avLst/>
          </a:prstGeom>
        </p:spPr>
      </p:pic>
    </p:spTree>
    <p:extLst>
      <p:ext uri="{BB962C8B-B14F-4D97-AF65-F5344CB8AC3E}">
        <p14:creationId xmlns:p14="http://schemas.microsoft.com/office/powerpoint/2010/main" val="3386604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296897"/>
            <a:ext cx="12436474" cy="822960"/>
          </a:xfrm>
          <a:solidFill>
            <a:schemeClr val="accent2"/>
          </a:solidFill>
        </p:spPr>
        <p:txBody>
          <a:bodyPr/>
          <a:lstStyle/>
          <a:p>
            <a:r>
              <a:rPr lang="en-US" sz="5200" dirty="0" smtClean="0">
                <a:solidFill>
                  <a:schemeClr val="bg1"/>
                </a:solidFill>
              </a:rPr>
              <a:t>Multi-tenant</a:t>
            </a:r>
            <a:endParaRPr lang="en-US" sz="5200" dirty="0">
              <a:solidFill>
                <a:schemeClr val="bg1"/>
              </a:solidFill>
            </a:endParaRPr>
          </a:p>
        </p:txBody>
      </p:sp>
      <p:sp>
        <p:nvSpPr>
          <p:cNvPr id="3" name="Text Placeholder 2"/>
          <p:cNvSpPr>
            <a:spLocks noGrp="1"/>
          </p:cNvSpPr>
          <p:nvPr>
            <p:ph type="body" sz="quarter" idx="10"/>
          </p:nvPr>
        </p:nvSpPr>
        <p:spPr>
          <a:xfrm>
            <a:off x="274638" y="1212850"/>
            <a:ext cx="11887200" cy="5345113"/>
          </a:xfrm>
        </p:spPr>
        <p:txBody>
          <a:bodyPr>
            <a:normAutofit/>
          </a:bodyPr>
          <a:lstStyle/>
          <a:p>
            <a:r>
              <a:rPr lang="en-US" dirty="0" smtClean="0"/>
              <a:t>Targeted for Hosting Environment</a:t>
            </a:r>
          </a:p>
          <a:p>
            <a:pPr lvl="2"/>
            <a:r>
              <a:rPr lang="en-US" sz="2800" dirty="0" smtClean="0">
                <a:latin typeface="+mj-lt"/>
              </a:rPr>
              <a:t>Host multiple (separate) tenants  on a single instance of the application </a:t>
            </a:r>
          </a:p>
          <a:p>
            <a:r>
              <a:rPr lang="en-US" dirty="0" smtClean="0"/>
              <a:t>Features and Functionality</a:t>
            </a:r>
          </a:p>
          <a:p>
            <a:pPr lvl="2"/>
            <a:r>
              <a:rPr lang="en-US" sz="2800" dirty="0" smtClean="0">
                <a:latin typeface="+mj-lt"/>
              </a:rPr>
              <a:t>Deployment of multi-tenant applications</a:t>
            </a:r>
          </a:p>
          <a:p>
            <a:pPr lvl="2"/>
            <a:r>
              <a:rPr lang="en-US" sz="2800" dirty="0" smtClean="0">
                <a:latin typeface="+mj-lt"/>
              </a:rPr>
              <a:t>Configuration of the tenants</a:t>
            </a:r>
          </a:p>
          <a:p>
            <a:pPr lvl="1"/>
            <a:r>
              <a:rPr lang="en-US" sz="4000" dirty="0">
                <a:gradFill>
                  <a:gsLst>
                    <a:gs pos="1250">
                      <a:schemeClr val="tx2"/>
                    </a:gs>
                    <a:gs pos="99000">
                      <a:schemeClr val="tx2"/>
                    </a:gs>
                  </a:gsLst>
                  <a:lin ang="5400000" scaled="0"/>
                </a:gradFill>
                <a:latin typeface="+mj-lt"/>
              </a:rPr>
              <a:t>Supported Applications</a:t>
            </a:r>
          </a:p>
          <a:p>
            <a:pPr lvl="2"/>
            <a:r>
              <a:rPr lang="en-US" sz="2800" dirty="0" smtClean="0">
                <a:latin typeface="+mj-lt"/>
              </a:rPr>
              <a:t>Microsoft Dynamics GP Web Client</a:t>
            </a:r>
          </a:p>
          <a:p>
            <a:pPr lvl="2"/>
            <a:r>
              <a:rPr lang="en-US" sz="2800" dirty="0" smtClean="0">
                <a:latin typeface="+mj-lt"/>
              </a:rPr>
              <a:t>Microsoft Dynamics GP Web Services</a:t>
            </a:r>
          </a:p>
          <a:p>
            <a:pPr lvl="2"/>
            <a:r>
              <a:rPr lang="en-US" sz="2800" dirty="0" smtClean="0">
                <a:latin typeface="+mj-lt"/>
              </a:rPr>
              <a:t>Integration Manager</a:t>
            </a:r>
          </a:p>
        </p:txBody>
      </p:sp>
    </p:spTree>
    <p:extLst>
      <p:ext uri="{BB962C8B-B14F-4D97-AF65-F5344CB8AC3E}">
        <p14:creationId xmlns:p14="http://schemas.microsoft.com/office/powerpoint/2010/main" val="3820694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274637" y="1592262"/>
            <a:ext cx="12161838" cy="1831975"/>
          </a:xfrm>
        </p:spPr>
        <p:txBody>
          <a:bodyPr/>
          <a:lstStyle/>
          <a:p>
            <a:r>
              <a:rPr lang="en-US" sz="8000" dirty="0" smtClean="0"/>
              <a:t>Microsoft Dynamics GP 2013 </a:t>
            </a:r>
            <a:br>
              <a:rPr lang="en-US" sz="8000" dirty="0" smtClean="0"/>
            </a:br>
            <a:r>
              <a:rPr lang="en-US" sz="8000" dirty="0"/>
              <a:t/>
            </a:r>
            <a:br>
              <a:rPr lang="en-US" sz="8000" dirty="0"/>
            </a:br>
            <a:r>
              <a:rPr lang="en-US" sz="8800" dirty="0" smtClean="0"/>
              <a:t>RTM </a:t>
            </a:r>
            <a:r>
              <a:rPr lang="en-US" dirty="0"/>
              <a:t>f</a:t>
            </a:r>
            <a:r>
              <a:rPr lang="en-US" sz="8800" dirty="0" smtClean="0"/>
              <a:t>eatures</a:t>
            </a:r>
            <a:endParaRPr lang="en-US" sz="8800" dirty="0"/>
          </a:p>
        </p:txBody>
      </p:sp>
    </p:spTree>
    <p:extLst>
      <p:ext uri="{BB962C8B-B14F-4D97-AF65-F5344CB8AC3E}">
        <p14:creationId xmlns:p14="http://schemas.microsoft.com/office/powerpoint/2010/main" val="3688536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5885"/>
            <a:ext cx="12436475" cy="834171"/>
          </a:xfrm>
          <a:solidFill>
            <a:schemeClr val="accent5"/>
          </a:solidFill>
        </p:spPr>
        <p:txBody>
          <a:bodyPr/>
          <a:lstStyle/>
          <a:p>
            <a:r>
              <a:rPr lang="en-US" sz="5200" dirty="0" smtClean="0">
                <a:solidFill>
                  <a:schemeClr val="bg1"/>
                </a:solidFill>
              </a:rPr>
              <a:t>Multi-tenant</a:t>
            </a:r>
            <a:endParaRPr lang="en-US" sz="5200" dirty="0">
              <a:solidFill>
                <a:schemeClr val="bg1"/>
              </a:solidFill>
            </a:endParaRPr>
          </a:p>
        </p:txBody>
      </p:sp>
      <p:sp>
        <p:nvSpPr>
          <p:cNvPr id="3" name="Content Placeholder 2"/>
          <p:cNvSpPr>
            <a:spLocks noGrp="1"/>
          </p:cNvSpPr>
          <p:nvPr>
            <p:ph idx="4294967295"/>
          </p:nvPr>
        </p:nvSpPr>
        <p:spPr>
          <a:xfrm>
            <a:off x="1341437" y="1592262"/>
            <a:ext cx="10363199" cy="4655864"/>
          </a:xfrm>
          <a:prstGeom prst="rect">
            <a:avLst/>
          </a:prstGeom>
        </p:spPr>
        <p:txBody>
          <a:bodyPr>
            <a:noAutofit/>
          </a:bodyPr>
          <a:lstStyle/>
          <a:p>
            <a:pPr marL="0" indent="0">
              <a:buNone/>
            </a:pPr>
            <a:r>
              <a:rPr lang="en-US" sz="3800" dirty="0" smtClean="0">
                <a:solidFill>
                  <a:schemeClr val="tx1"/>
                </a:solidFill>
              </a:rPr>
              <a:t>Database </a:t>
            </a:r>
            <a:r>
              <a:rPr lang="en-US" sz="3800" dirty="0">
                <a:solidFill>
                  <a:schemeClr val="tx1"/>
                </a:solidFill>
              </a:rPr>
              <a:t>multi-tenancy (named system database)</a:t>
            </a:r>
          </a:p>
          <a:p>
            <a:pPr marL="0" indent="0">
              <a:buNone/>
            </a:pPr>
            <a:r>
              <a:rPr lang="en-US" sz="3800" dirty="0">
                <a:solidFill>
                  <a:schemeClr val="tx1"/>
                </a:solidFill>
              </a:rPr>
              <a:t>Application multi-tenancy</a:t>
            </a:r>
          </a:p>
          <a:p>
            <a:pPr marL="0" indent="0">
              <a:buNone/>
            </a:pPr>
            <a:r>
              <a:rPr lang="en-US" sz="3800" dirty="0">
                <a:solidFill>
                  <a:schemeClr val="tx1"/>
                </a:solidFill>
              </a:rPr>
              <a:t>Report deployment and retrieval for multi-tenant</a:t>
            </a:r>
          </a:p>
          <a:p>
            <a:pPr marL="0" indent="0">
              <a:buNone/>
            </a:pPr>
            <a:r>
              <a:rPr lang="en-US" sz="3800" dirty="0">
                <a:solidFill>
                  <a:schemeClr val="tx1"/>
                </a:solidFill>
              </a:rPr>
              <a:t>Multi-tenant </a:t>
            </a:r>
            <a:r>
              <a:rPr lang="en-US" sz="3800" dirty="0" smtClean="0">
                <a:solidFill>
                  <a:schemeClr val="tx1"/>
                </a:solidFill>
              </a:rPr>
              <a:t>applications </a:t>
            </a:r>
            <a:r>
              <a:rPr lang="en-US" sz="3800" dirty="0">
                <a:solidFill>
                  <a:schemeClr val="tx1"/>
                </a:solidFill>
              </a:rPr>
              <a:t>- tenant service</a:t>
            </a:r>
          </a:p>
          <a:p>
            <a:pPr marL="0" indent="0">
              <a:buNone/>
            </a:pPr>
            <a:r>
              <a:rPr lang="en-US" sz="3800" dirty="0">
                <a:solidFill>
                  <a:schemeClr val="tx1"/>
                </a:solidFill>
              </a:rPr>
              <a:t>Multi-tenant Integration Manager</a:t>
            </a:r>
          </a:p>
          <a:p>
            <a:pPr marL="0" indent="0">
              <a:buNone/>
            </a:pPr>
            <a:r>
              <a:rPr lang="en-US" sz="3800" dirty="0">
                <a:solidFill>
                  <a:schemeClr val="tx1"/>
                </a:solidFill>
              </a:rPr>
              <a:t>Multi-tenant web </a:t>
            </a:r>
            <a:r>
              <a:rPr lang="en-US" sz="3800" dirty="0" smtClean="0">
                <a:solidFill>
                  <a:schemeClr val="tx1"/>
                </a:solidFill>
              </a:rPr>
              <a:t>service</a:t>
            </a:r>
            <a:endParaRPr lang="en-US" sz="3800" dirty="0">
              <a:solidFill>
                <a:schemeClr val="tx1"/>
              </a:solidFill>
            </a:endParaRPr>
          </a:p>
        </p:txBody>
      </p:sp>
    </p:spTree>
    <p:extLst>
      <p:ext uri="{BB962C8B-B14F-4D97-AF65-F5344CB8AC3E}">
        <p14:creationId xmlns:p14="http://schemas.microsoft.com/office/powerpoint/2010/main" val="3551309183"/>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0662"/>
            <a:ext cx="12436475" cy="834171"/>
          </a:xfrm>
          <a:solidFill>
            <a:schemeClr val="accent5"/>
          </a:solidFill>
        </p:spPr>
        <p:txBody>
          <a:bodyPr/>
          <a:lstStyle/>
          <a:p>
            <a:r>
              <a:rPr lang="en-US" sz="5200" dirty="0" smtClean="0">
                <a:solidFill>
                  <a:schemeClr val="bg1"/>
                </a:solidFill>
              </a:rPr>
              <a:t>System</a:t>
            </a:r>
            <a:endParaRPr lang="en-US" sz="5200" dirty="0">
              <a:solidFill>
                <a:schemeClr val="bg1"/>
              </a:solidFill>
            </a:endParaRPr>
          </a:p>
        </p:txBody>
      </p:sp>
      <p:sp>
        <p:nvSpPr>
          <p:cNvPr id="3" name="Content Placeholder 2"/>
          <p:cNvSpPr>
            <a:spLocks noGrp="1"/>
          </p:cNvSpPr>
          <p:nvPr>
            <p:ph idx="4294967295"/>
          </p:nvPr>
        </p:nvSpPr>
        <p:spPr>
          <a:xfrm>
            <a:off x="283022" y="1211262"/>
            <a:ext cx="6240015" cy="5379006"/>
          </a:xfrm>
          <a:prstGeom prst="rect">
            <a:avLst/>
          </a:prstGeom>
        </p:spPr>
        <p:txBody>
          <a:bodyPr>
            <a:noAutofit/>
          </a:bodyPr>
          <a:lstStyle/>
          <a:p>
            <a:pPr marL="0" indent="0">
              <a:lnSpc>
                <a:spcPct val="150000"/>
              </a:lnSpc>
              <a:spcBef>
                <a:spcPts val="400"/>
              </a:spcBef>
              <a:buNone/>
            </a:pPr>
            <a:r>
              <a:rPr lang="en-US" sz="3200" dirty="0" smtClean="0">
                <a:solidFill>
                  <a:schemeClr val="tx1"/>
                </a:solidFill>
              </a:rPr>
              <a:t>Home page changes </a:t>
            </a:r>
          </a:p>
          <a:p>
            <a:pPr marL="0" indent="0">
              <a:lnSpc>
                <a:spcPct val="150000"/>
              </a:lnSpc>
              <a:spcBef>
                <a:spcPts val="400"/>
              </a:spcBef>
              <a:buNone/>
            </a:pPr>
            <a:r>
              <a:rPr lang="en-US" sz="3200" dirty="0" smtClean="0">
                <a:solidFill>
                  <a:schemeClr val="tx1"/>
                </a:solidFill>
              </a:rPr>
              <a:t>General Journal batch history </a:t>
            </a:r>
          </a:p>
          <a:p>
            <a:pPr marL="0" indent="0">
              <a:lnSpc>
                <a:spcPct val="150000"/>
              </a:lnSpc>
              <a:spcBef>
                <a:spcPts val="400"/>
              </a:spcBef>
              <a:buNone/>
            </a:pPr>
            <a:r>
              <a:rPr lang="en-US" sz="3200" dirty="0" smtClean="0">
                <a:solidFill>
                  <a:schemeClr val="tx1"/>
                </a:solidFill>
              </a:rPr>
              <a:t>Select printer at time of print </a:t>
            </a:r>
          </a:p>
          <a:p>
            <a:pPr marL="0" indent="0">
              <a:lnSpc>
                <a:spcPct val="150000"/>
              </a:lnSpc>
              <a:spcBef>
                <a:spcPts val="400"/>
              </a:spcBef>
              <a:buNone/>
            </a:pPr>
            <a:r>
              <a:rPr lang="en-US" sz="3200" dirty="0" smtClean="0">
                <a:solidFill>
                  <a:schemeClr val="tx1"/>
                </a:solidFill>
              </a:rPr>
              <a:t>Support for Http:// report destination</a:t>
            </a:r>
          </a:p>
          <a:p>
            <a:pPr marL="0" indent="0">
              <a:lnSpc>
                <a:spcPct val="150000"/>
              </a:lnSpc>
              <a:spcBef>
                <a:spcPts val="400"/>
              </a:spcBef>
              <a:buNone/>
            </a:pPr>
            <a:r>
              <a:rPr lang="en-US" sz="3200" dirty="0" smtClean="0">
                <a:solidFill>
                  <a:schemeClr val="tx1"/>
                </a:solidFill>
              </a:rPr>
              <a:t>Print SSRS reports from forms</a:t>
            </a:r>
          </a:p>
          <a:p>
            <a:pPr marL="0" indent="0">
              <a:lnSpc>
                <a:spcPct val="150000"/>
              </a:lnSpc>
              <a:spcBef>
                <a:spcPts val="400"/>
              </a:spcBef>
              <a:buNone/>
            </a:pPr>
            <a:r>
              <a:rPr lang="en-US" sz="3200" dirty="0" smtClean="0">
                <a:solidFill>
                  <a:schemeClr val="tx1"/>
                </a:solidFill>
              </a:rPr>
              <a:t>Excel export using open XML</a:t>
            </a:r>
          </a:p>
        </p:txBody>
      </p:sp>
      <p:sp>
        <p:nvSpPr>
          <p:cNvPr id="4" name="Content Placeholder 2"/>
          <p:cNvSpPr>
            <a:spLocks noGrp="1"/>
          </p:cNvSpPr>
          <p:nvPr>
            <p:ph idx="4294967295"/>
          </p:nvPr>
        </p:nvSpPr>
        <p:spPr>
          <a:xfrm>
            <a:off x="6370637" y="1211262"/>
            <a:ext cx="5867400" cy="5379006"/>
          </a:xfrm>
          <a:prstGeom prst="rect">
            <a:avLst/>
          </a:prstGeom>
        </p:spPr>
        <p:txBody>
          <a:bodyPr>
            <a:noAutofit/>
          </a:bodyPr>
          <a:lstStyle/>
          <a:p>
            <a:pPr marL="0" indent="0">
              <a:lnSpc>
                <a:spcPct val="150000"/>
              </a:lnSpc>
              <a:spcBef>
                <a:spcPts val="400"/>
              </a:spcBef>
              <a:buNone/>
            </a:pPr>
            <a:r>
              <a:rPr lang="en-US" sz="3200" dirty="0" smtClean="0">
                <a:solidFill>
                  <a:schemeClr val="tx1"/>
                </a:solidFill>
              </a:rPr>
              <a:t>Document attachment</a:t>
            </a:r>
          </a:p>
          <a:p>
            <a:pPr marL="0" indent="0">
              <a:lnSpc>
                <a:spcPct val="150000"/>
              </a:lnSpc>
              <a:spcBef>
                <a:spcPts val="400"/>
              </a:spcBef>
              <a:buNone/>
            </a:pPr>
            <a:r>
              <a:rPr lang="en-US" sz="3200" dirty="0" smtClean="0">
                <a:solidFill>
                  <a:schemeClr val="tx1"/>
                </a:solidFill>
              </a:rPr>
              <a:t>Inactive users</a:t>
            </a:r>
          </a:p>
          <a:p>
            <a:pPr marL="0" indent="0">
              <a:lnSpc>
                <a:spcPct val="150000"/>
              </a:lnSpc>
              <a:spcBef>
                <a:spcPts val="400"/>
              </a:spcBef>
              <a:buNone/>
            </a:pPr>
            <a:r>
              <a:rPr lang="en-US" sz="3200" dirty="0" smtClean="0">
                <a:solidFill>
                  <a:schemeClr val="tx1"/>
                </a:solidFill>
              </a:rPr>
              <a:t>Lesson users</a:t>
            </a:r>
          </a:p>
          <a:p>
            <a:pPr marL="0" indent="0">
              <a:lnSpc>
                <a:spcPct val="150000"/>
              </a:lnSpc>
              <a:spcBef>
                <a:spcPts val="400"/>
              </a:spcBef>
              <a:buNone/>
            </a:pPr>
            <a:r>
              <a:rPr lang="en-US" sz="3200" dirty="0">
                <a:solidFill>
                  <a:schemeClr val="tx1"/>
                </a:solidFill>
              </a:rPr>
              <a:t>Enhance the AltMod windows with a mark </a:t>
            </a:r>
            <a:r>
              <a:rPr lang="en-US" sz="3200" dirty="0" smtClean="0">
                <a:solidFill>
                  <a:schemeClr val="tx1"/>
                </a:solidFill>
              </a:rPr>
              <a:t>all and unmark </a:t>
            </a:r>
            <a:r>
              <a:rPr lang="en-US" sz="3200" dirty="0">
                <a:solidFill>
                  <a:schemeClr val="tx1"/>
                </a:solidFill>
              </a:rPr>
              <a:t>all functionality </a:t>
            </a:r>
          </a:p>
        </p:txBody>
      </p:sp>
    </p:spTree>
    <p:extLst>
      <p:ext uri="{BB962C8B-B14F-4D97-AF65-F5344CB8AC3E}">
        <p14:creationId xmlns:p14="http://schemas.microsoft.com/office/powerpoint/2010/main" val="4010444923"/>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296897"/>
            <a:ext cx="12436475" cy="917575"/>
          </a:xfrm>
          <a:solidFill>
            <a:schemeClr val="accent5"/>
          </a:solidFill>
        </p:spPr>
        <p:txBody>
          <a:bodyPr/>
          <a:lstStyle/>
          <a:p>
            <a:r>
              <a:rPr lang="en-US" sz="5200" dirty="0" smtClean="0">
                <a:solidFill>
                  <a:schemeClr val="bg1"/>
                </a:solidFill>
              </a:rPr>
              <a:t>Email enhancements</a:t>
            </a:r>
            <a:endParaRPr lang="en-US" sz="5200" dirty="0">
              <a:solidFill>
                <a:schemeClr val="bg1"/>
              </a:solidFill>
            </a:endParaRPr>
          </a:p>
        </p:txBody>
      </p:sp>
      <p:sp>
        <p:nvSpPr>
          <p:cNvPr id="3" name="Content Placeholder 2"/>
          <p:cNvSpPr>
            <a:spLocks noGrp="1"/>
          </p:cNvSpPr>
          <p:nvPr>
            <p:ph idx="4294967295"/>
          </p:nvPr>
        </p:nvSpPr>
        <p:spPr>
          <a:xfrm>
            <a:off x="731837" y="1744662"/>
            <a:ext cx="11506200" cy="5030307"/>
          </a:xfrm>
          <a:prstGeom prst="rect">
            <a:avLst/>
          </a:prstGeom>
        </p:spPr>
        <p:txBody>
          <a:bodyPr/>
          <a:lstStyle/>
          <a:p>
            <a:pPr marL="0" indent="0">
              <a:lnSpc>
                <a:spcPct val="150000"/>
              </a:lnSpc>
              <a:spcBef>
                <a:spcPts val="400"/>
              </a:spcBef>
              <a:buNone/>
            </a:pPr>
            <a:r>
              <a:rPr lang="en-US" sz="3200" dirty="0" smtClean="0">
                <a:solidFill>
                  <a:schemeClr val="tx1"/>
                </a:solidFill>
              </a:rPr>
              <a:t>64-bit Outlook supported</a:t>
            </a:r>
          </a:p>
          <a:p>
            <a:pPr marL="0" indent="0">
              <a:lnSpc>
                <a:spcPct val="150000"/>
              </a:lnSpc>
              <a:spcBef>
                <a:spcPts val="400"/>
              </a:spcBef>
              <a:buNone/>
            </a:pPr>
            <a:r>
              <a:rPr lang="en-US" sz="3200" dirty="0" smtClean="0">
                <a:solidFill>
                  <a:schemeClr val="tx1"/>
                </a:solidFill>
              </a:rPr>
              <a:t>Email indicators on navigation </a:t>
            </a:r>
            <a:r>
              <a:rPr lang="en-US" sz="3200" dirty="0">
                <a:solidFill>
                  <a:schemeClr val="tx1"/>
                </a:solidFill>
              </a:rPr>
              <a:t>l</a:t>
            </a:r>
            <a:r>
              <a:rPr lang="en-US" sz="3200" dirty="0" smtClean="0">
                <a:solidFill>
                  <a:schemeClr val="tx1"/>
                </a:solidFill>
              </a:rPr>
              <a:t>ists</a:t>
            </a:r>
          </a:p>
          <a:p>
            <a:pPr marL="0" indent="0">
              <a:lnSpc>
                <a:spcPct val="150000"/>
              </a:lnSpc>
              <a:spcBef>
                <a:spcPts val="400"/>
              </a:spcBef>
              <a:buNone/>
            </a:pPr>
            <a:r>
              <a:rPr lang="en-US" sz="3200" dirty="0" smtClean="0">
                <a:solidFill>
                  <a:schemeClr val="tx1"/>
                </a:solidFill>
              </a:rPr>
              <a:t>Password protection on Word documents </a:t>
            </a:r>
          </a:p>
          <a:p>
            <a:pPr marL="0" indent="0">
              <a:lnSpc>
                <a:spcPct val="150000"/>
              </a:lnSpc>
              <a:spcBef>
                <a:spcPts val="400"/>
              </a:spcBef>
              <a:buNone/>
            </a:pPr>
            <a:r>
              <a:rPr lang="en-US" sz="3200" dirty="0" smtClean="0">
                <a:solidFill>
                  <a:schemeClr val="tx1"/>
                </a:solidFill>
              </a:rPr>
              <a:t>Word templates for Receivables Management (RM) Statements </a:t>
            </a:r>
          </a:p>
          <a:p>
            <a:pPr marL="0" indent="0">
              <a:lnSpc>
                <a:spcPct val="150000"/>
              </a:lnSpc>
              <a:spcBef>
                <a:spcPts val="400"/>
              </a:spcBef>
              <a:buNone/>
            </a:pPr>
            <a:r>
              <a:rPr lang="en-US" sz="3200" dirty="0" smtClean="0">
                <a:solidFill>
                  <a:schemeClr val="tx1"/>
                </a:solidFill>
              </a:rPr>
              <a:t>Email additional Word templates for Sales Order Processing (SOP) </a:t>
            </a:r>
            <a:endParaRPr lang="en-US" sz="3200" dirty="0">
              <a:solidFill>
                <a:schemeClr val="tx1"/>
              </a:solidFill>
            </a:endParaRPr>
          </a:p>
        </p:txBody>
      </p:sp>
    </p:spTree>
    <p:extLst>
      <p:ext uri="{BB962C8B-B14F-4D97-AF65-F5344CB8AC3E}">
        <p14:creationId xmlns:p14="http://schemas.microsoft.com/office/powerpoint/2010/main" val="902577593"/>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296897"/>
            <a:ext cx="12436475" cy="917575"/>
          </a:xfrm>
          <a:solidFill>
            <a:schemeClr val="accent5"/>
          </a:solidFill>
        </p:spPr>
        <p:txBody>
          <a:bodyPr/>
          <a:lstStyle/>
          <a:p>
            <a:r>
              <a:rPr lang="en-US" sz="5200" dirty="0">
                <a:solidFill>
                  <a:schemeClr val="bg1"/>
                </a:solidFill>
              </a:rPr>
              <a:t>Business </a:t>
            </a:r>
            <a:r>
              <a:rPr lang="en-US" sz="5200" dirty="0" smtClean="0">
                <a:solidFill>
                  <a:schemeClr val="bg1"/>
                </a:solidFill>
              </a:rPr>
              <a:t>intelligence</a:t>
            </a:r>
            <a:endParaRPr lang="en-US" sz="5200" dirty="0">
              <a:solidFill>
                <a:schemeClr val="bg1"/>
              </a:solidFill>
            </a:endParaRPr>
          </a:p>
        </p:txBody>
      </p:sp>
      <p:sp>
        <p:nvSpPr>
          <p:cNvPr id="3" name="Content Placeholder 2"/>
          <p:cNvSpPr>
            <a:spLocks noGrp="1"/>
          </p:cNvSpPr>
          <p:nvPr>
            <p:ph idx="4294967295"/>
          </p:nvPr>
        </p:nvSpPr>
        <p:spPr>
          <a:xfrm>
            <a:off x="2103437" y="982662"/>
            <a:ext cx="9142628" cy="5866478"/>
          </a:xfrm>
          <a:prstGeom prst="rect">
            <a:avLst/>
          </a:prstGeom>
        </p:spPr>
        <p:txBody>
          <a:bodyPr/>
          <a:lstStyle/>
          <a:p>
            <a:pPr marL="0" indent="0">
              <a:lnSpc>
                <a:spcPct val="150000"/>
              </a:lnSpc>
              <a:spcBef>
                <a:spcPts val="400"/>
              </a:spcBef>
              <a:buNone/>
            </a:pPr>
            <a:r>
              <a:rPr lang="en-US" dirty="0">
                <a:solidFill>
                  <a:schemeClr val="tx1"/>
                </a:solidFill>
              </a:rPr>
              <a:t>Business Analyzer on the home page</a:t>
            </a:r>
          </a:p>
          <a:p>
            <a:pPr marL="0" indent="0">
              <a:lnSpc>
                <a:spcPct val="150000"/>
              </a:lnSpc>
              <a:spcBef>
                <a:spcPts val="400"/>
              </a:spcBef>
              <a:buNone/>
            </a:pPr>
            <a:r>
              <a:rPr lang="en-US" dirty="0">
                <a:solidFill>
                  <a:schemeClr val="tx1"/>
                </a:solidFill>
              </a:rPr>
              <a:t>Printing SSRS reports from forms</a:t>
            </a:r>
          </a:p>
          <a:p>
            <a:pPr marL="0" indent="0">
              <a:lnSpc>
                <a:spcPct val="150000"/>
              </a:lnSpc>
              <a:spcBef>
                <a:spcPts val="400"/>
              </a:spcBef>
              <a:buNone/>
            </a:pPr>
            <a:r>
              <a:rPr lang="en-US" dirty="0">
                <a:solidFill>
                  <a:schemeClr val="tx1"/>
                </a:solidFill>
              </a:rPr>
              <a:t>Excel report deployment to </a:t>
            </a:r>
            <a:r>
              <a:rPr lang="en-US" dirty="0" smtClean="0">
                <a:solidFill>
                  <a:schemeClr val="tx1"/>
                </a:solidFill>
              </a:rPr>
              <a:t>Office 365</a:t>
            </a:r>
            <a:endParaRPr lang="en-US" dirty="0">
              <a:solidFill>
                <a:schemeClr val="tx1"/>
              </a:solidFill>
            </a:endParaRPr>
          </a:p>
          <a:p>
            <a:pPr marL="0" indent="0">
              <a:lnSpc>
                <a:spcPct val="150000"/>
              </a:lnSpc>
              <a:spcBef>
                <a:spcPts val="400"/>
              </a:spcBef>
              <a:buNone/>
            </a:pPr>
            <a:r>
              <a:rPr lang="en-US" dirty="0">
                <a:solidFill>
                  <a:schemeClr val="tx1"/>
                </a:solidFill>
              </a:rPr>
              <a:t>Word </a:t>
            </a:r>
            <a:r>
              <a:rPr lang="en-US" dirty="0" smtClean="0">
                <a:solidFill>
                  <a:schemeClr val="tx1"/>
                </a:solidFill>
              </a:rPr>
              <a:t>templates </a:t>
            </a:r>
            <a:r>
              <a:rPr lang="en-US" dirty="0">
                <a:solidFill>
                  <a:schemeClr val="tx1"/>
                </a:solidFill>
              </a:rPr>
              <a:t>for SOP </a:t>
            </a:r>
            <a:r>
              <a:rPr lang="en-US" dirty="0" smtClean="0">
                <a:solidFill>
                  <a:schemeClr val="tx1"/>
                </a:solidFill>
              </a:rPr>
              <a:t>back </a:t>
            </a:r>
            <a:r>
              <a:rPr lang="en-US" dirty="0">
                <a:solidFill>
                  <a:schemeClr val="tx1"/>
                </a:solidFill>
              </a:rPr>
              <a:t>o</a:t>
            </a:r>
            <a:r>
              <a:rPr lang="en-US" dirty="0" smtClean="0">
                <a:solidFill>
                  <a:schemeClr val="tx1"/>
                </a:solidFill>
              </a:rPr>
              <a:t>rders</a:t>
            </a:r>
            <a:endParaRPr lang="en-US" dirty="0">
              <a:solidFill>
                <a:schemeClr val="tx1"/>
              </a:solidFill>
            </a:endParaRPr>
          </a:p>
          <a:p>
            <a:pPr marL="0" indent="0">
              <a:lnSpc>
                <a:spcPct val="150000"/>
              </a:lnSpc>
              <a:spcBef>
                <a:spcPts val="400"/>
              </a:spcBef>
              <a:buNone/>
            </a:pPr>
            <a:r>
              <a:rPr lang="en-US" dirty="0">
                <a:solidFill>
                  <a:schemeClr val="tx1"/>
                </a:solidFill>
              </a:rPr>
              <a:t>Word </a:t>
            </a:r>
            <a:r>
              <a:rPr lang="en-US" dirty="0" smtClean="0">
                <a:solidFill>
                  <a:schemeClr val="tx1"/>
                </a:solidFill>
              </a:rPr>
              <a:t>templates </a:t>
            </a:r>
            <a:r>
              <a:rPr lang="en-US" dirty="0">
                <a:solidFill>
                  <a:schemeClr val="tx1"/>
                </a:solidFill>
              </a:rPr>
              <a:t>for SOP p</a:t>
            </a:r>
            <a:r>
              <a:rPr lang="en-US" dirty="0" smtClean="0">
                <a:solidFill>
                  <a:schemeClr val="tx1"/>
                </a:solidFill>
              </a:rPr>
              <a:t>icking tickets</a:t>
            </a:r>
            <a:endParaRPr lang="en-US" dirty="0">
              <a:solidFill>
                <a:schemeClr val="tx1"/>
              </a:solidFill>
            </a:endParaRPr>
          </a:p>
          <a:p>
            <a:pPr marL="0" indent="0">
              <a:lnSpc>
                <a:spcPct val="150000"/>
              </a:lnSpc>
              <a:spcBef>
                <a:spcPts val="400"/>
              </a:spcBef>
              <a:buNone/>
            </a:pPr>
            <a:r>
              <a:rPr lang="en-US" dirty="0">
                <a:solidFill>
                  <a:schemeClr val="tx1"/>
                </a:solidFill>
              </a:rPr>
              <a:t>Business Analyzer for Windows </a:t>
            </a:r>
            <a:r>
              <a:rPr lang="en-US" dirty="0" smtClean="0">
                <a:solidFill>
                  <a:schemeClr val="tx1"/>
                </a:solidFill>
              </a:rPr>
              <a:t>8</a:t>
            </a:r>
            <a:endParaRPr lang="en-US" dirty="0">
              <a:solidFill>
                <a:schemeClr val="tx1"/>
              </a:solidFill>
            </a:endParaRPr>
          </a:p>
        </p:txBody>
      </p:sp>
    </p:spTree>
    <p:extLst>
      <p:ext uri="{BB962C8B-B14F-4D97-AF65-F5344CB8AC3E}">
        <p14:creationId xmlns:p14="http://schemas.microsoft.com/office/powerpoint/2010/main" val="1580657823"/>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296897"/>
            <a:ext cx="12436475" cy="917575"/>
          </a:xfrm>
          <a:solidFill>
            <a:schemeClr val="accent5"/>
          </a:solidFill>
        </p:spPr>
        <p:txBody>
          <a:bodyPr/>
          <a:lstStyle/>
          <a:p>
            <a:r>
              <a:rPr lang="en-US" sz="5200" dirty="0" smtClean="0">
                <a:solidFill>
                  <a:schemeClr val="bg1"/>
                </a:solidFill>
              </a:rPr>
              <a:t>General Ledger</a:t>
            </a:r>
            <a:endParaRPr lang="en-US" sz="5200" dirty="0">
              <a:solidFill>
                <a:schemeClr val="bg1"/>
              </a:solidFill>
            </a:endParaRPr>
          </a:p>
        </p:txBody>
      </p:sp>
      <p:sp>
        <p:nvSpPr>
          <p:cNvPr id="3" name="Content Placeholder 2"/>
          <p:cNvSpPr>
            <a:spLocks noGrp="1"/>
          </p:cNvSpPr>
          <p:nvPr>
            <p:ph idx="4294967295"/>
          </p:nvPr>
        </p:nvSpPr>
        <p:spPr>
          <a:xfrm>
            <a:off x="632617" y="1516062"/>
            <a:ext cx="11453020" cy="4616063"/>
          </a:xfrm>
          <a:prstGeom prst="rect">
            <a:avLst/>
          </a:prstGeom>
        </p:spPr>
        <p:txBody>
          <a:bodyPr>
            <a:normAutofit fontScale="85000" lnSpcReduction="10000"/>
          </a:bodyPr>
          <a:lstStyle/>
          <a:p>
            <a:pPr marL="342900" lvl="1" indent="0">
              <a:lnSpc>
                <a:spcPct val="150000"/>
              </a:lnSpc>
              <a:spcBef>
                <a:spcPts val="400"/>
              </a:spcBef>
              <a:buNone/>
            </a:pPr>
            <a:r>
              <a:rPr lang="en-US" sz="4000" dirty="0">
                <a:solidFill>
                  <a:schemeClr val="tx1"/>
                </a:solidFill>
              </a:rPr>
              <a:t>Journal Entry Inquiry for History</a:t>
            </a:r>
          </a:p>
          <a:p>
            <a:pPr marL="342900" lvl="1" indent="0">
              <a:lnSpc>
                <a:spcPct val="150000"/>
              </a:lnSpc>
              <a:spcBef>
                <a:spcPts val="400"/>
              </a:spcBef>
              <a:buNone/>
            </a:pPr>
            <a:r>
              <a:rPr lang="en-US" sz="4000" dirty="0">
                <a:solidFill>
                  <a:schemeClr val="tx1"/>
                </a:solidFill>
              </a:rPr>
              <a:t>Reconcile Bank Reconciliation</a:t>
            </a:r>
          </a:p>
          <a:p>
            <a:pPr marL="342900" lvl="1" indent="0">
              <a:lnSpc>
                <a:spcPct val="150000"/>
              </a:lnSpc>
              <a:spcBef>
                <a:spcPts val="400"/>
              </a:spcBef>
              <a:buNone/>
            </a:pPr>
            <a:r>
              <a:rPr lang="en-US" sz="4000" dirty="0">
                <a:solidFill>
                  <a:schemeClr val="tx1"/>
                </a:solidFill>
              </a:rPr>
              <a:t>Reconcile Inventory</a:t>
            </a:r>
          </a:p>
          <a:p>
            <a:pPr marL="342900" lvl="1" indent="0">
              <a:lnSpc>
                <a:spcPct val="150000"/>
              </a:lnSpc>
              <a:spcBef>
                <a:spcPts val="400"/>
              </a:spcBef>
              <a:buNone/>
            </a:pPr>
            <a:r>
              <a:rPr lang="en-US" sz="4000" dirty="0">
                <a:solidFill>
                  <a:schemeClr val="tx1"/>
                </a:solidFill>
              </a:rPr>
              <a:t>Year End Close options</a:t>
            </a:r>
          </a:p>
          <a:p>
            <a:pPr marL="342900" lvl="1" indent="0">
              <a:lnSpc>
                <a:spcPct val="150000"/>
              </a:lnSpc>
              <a:spcBef>
                <a:spcPts val="400"/>
              </a:spcBef>
              <a:buNone/>
            </a:pPr>
            <a:r>
              <a:rPr lang="en-US" sz="4000" dirty="0">
                <a:solidFill>
                  <a:schemeClr val="tx1"/>
                </a:solidFill>
              </a:rPr>
              <a:t>Currency Translation Average Exchange Rate calculation</a:t>
            </a:r>
          </a:p>
          <a:p>
            <a:pPr>
              <a:lnSpc>
                <a:spcPct val="150000"/>
              </a:lnSpc>
              <a:spcBef>
                <a:spcPts val="400"/>
              </a:spcBef>
            </a:pPr>
            <a:endParaRPr lang="en-US" sz="3468" dirty="0">
              <a:solidFill>
                <a:schemeClr val="tx1"/>
              </a:solidFill>
            </a:endParaRPr>
          </a:p>
        </p:txBody>
      </p:sp>
    </p:spTree>
    <p:extLst>
      <p:ext uri="{BB962C8B-B14F-4D97-AF65-F5344CB8AC3E}">
        <p14:creationId xmlns:p14="http://schemas.microsoft.com/office/powerpoint/2010/main" val="3013499125"/>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p:cNvSpPr>
            <a:spLocks noGrp="1"/>
          </p:cNvSpPr>
          <p:nvPr>
            <p:ph type="title"/>
          </p:nvPr>
        </p:nvSpPr>
        <p:spPr/>
        <p:txBody>
          <a:bodyPr/>
          <a:lstStyle/>
          <a:p>
            <a:r>
              <a:rPr lang="en-US" dirty="0" smtClean="0"/>
              <a:t>Agenda</a:t>
            </a:r>
            <a:endParaRPr lang="en-US" dirty="0"/>
          </a:p>
        </p:txBody>
      </p:sp>
      <p:sp>
        <p:nvSpPr>
          <p:cNvPr id="22" name="Rectangle 21"/>
          <p:cNvSpPr/>
          <p:nvPr/>
        </p:nvSpPr>
        <p:spPr bwMode="auto">
          <a:xfrm>
            <a:off x="-30163" y="2743200"/>
            <a:ext cx="2509048" cy="4259263"/>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pPr>
            <a:r>
              <a:rPr lang="en-US" sz="3200" dirty="0" smtClean="0">
                <a:solidFill>
                  <a:schemeClr val="bg1"/>
                </a:solidFill>
                <a:ea typeface="Segoe UI" pitchFamily="34" charset="0"/>
                <a:cs typeface="Segoe UI" pitchFamily="34" charset="0"/>
              </a:rPr>
              <a:t>Web client and architecture</a:t>
            </a:r>
            <a:endParaRPr lang="en-US" sz="3200" dirty="0">
              <a:solidFill>
                <a:schemeClr val="bg1"/>
              </a:solidFill>
              <a:ea typeface="Segoe UI" pitchFamily="34" charset="0"/>
              <a:cs typeface="Segoe UI" pitchFamily="34" charset="0"/>
            </a:endParaRPr>
          </a:p>
        </p:txBody>
      </p:sp>
      <p:sp>
        <p:nvSpPr>
          <p:cNvPr id="27" name="Rectangle 26"/>
          <p:cNvSpPr/>
          <p:nvPr/>
        </p:nvSpPr>
        <p:spPr bwMode="auto">
          <a:xfrm>
            <a:off x="2463863" y="2743200"/>
            <a:ext cx="2509048" cy="4259263"/>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ts val="612"/>
              </a:spcAft>
            </a:pPr>
            <a:r>
              <a:rPr lang="en-US" sz="3200" dirty="0" smtClean="0">
                <a:gradFill>
                  <a:gsLst>
                    <a:gs pos="0">
                      <a:srgbClr val="FFFFFF"/>
                    </a:gs>
                    <a:gs pos="100000">
                      <a:srgbClr val="FFFFFF"/>
                    </a:gs>
                  </a:gsLst>
                  <a:lin ang="5400000" scaled="0"/>
                </a:gradFill>
                <a:ea typeface="Segoe UI" pitchFamily="34" charset="0"/>
                <a:cs typeface="Segoe UI" pitchFamily="34" charset="0"/>
              </a:rPr>
              <a:t>Microsoft Dynamics GP 2013 RTM features</a:t>
            </a:r>
            <a:endParaRPr lang="en-US" sz="3200" dirty="0">
              <a:gradFill>
                <a:gsLst>
                  <a:gs pos="0">
                    <a:srgbClr val="FFFFFF"/>
                  </a:gs>
                  <a:gs pos="100000">
                    <a:srgbClr val="FFFFFF"/>
                  </a:gs>
                </a:gsLst>
                <a:lin ang="5400000" scaled="0"/>
              </a:gradFill>
              <a:ea typeface="Segoe UI" pitchFamily="34" charset="0"/>
              <a:cs typeface="Segoe UI" pitchFamily="34" charset="0"/>
            </a:endParaRPr>
          </a:p>
        </p:txBody>
      </p:sp>
      <p:sp>
        <p:nvSpPr>
          <p:cNvPr id="29" name="Rectangle 28"/>
          <p:cNvSpPr/>
          <p:nvPr/>
        </p:nvSpPr>
        <p:spPr bwMode="auto">
          <a:xfrm>
            <a:off x="4852189" y="2743200"/>
            <a:ext cx="2509048" cy="4259263"/>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pPr>
            <a:r>
              <a:rPr lang="en-US" sz="3200" dirty="0" smtClean="0">
                <a:solidFill>
                  <a:schemeClr val="bg1"/>
                </a:solidFill>
                <a:ea typeface="Segoe UI" pitchFamily="34" charset="0"/>
                <a:cs typeface="Segoe UI" pitchFamily="34" charset="0"/>
              </a:rPr>
              <a:t>Microsoft Dynamics GP 2013 SP1/SP2 features</a:t>
            </a:r>
            <a:endParaRPr lang="en-US" sz="3200" dirty="0">
              <a:solidFill>
                <a:schemeClr val="bg1"/>
              </a:solidFill>
              <a:ea typeface="Segoe UI" pitchFamily="34" charset="0"/>
              <a:cs typeface="Segoe UI" pitchFamily="34" charset="0"/>
            </a:endParaRPr>
          </a:p>
        </p:txBody>
      </p:sp>
      <p:sp>
        <p:nvSpPr>
          <p:cNvPr id="12" name="Rectangle 11"/>
          <p:cNvSpPr/>
          <p:nvPr/>
        </p:nvSpPr>
        <p:spPr bwMode="auto">
          <a:xfrm>
            <a:off x="7359827" y="2735262"/>
            <a:ext cx="2581325" cy="4259263"/>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ts val="612"/>
              </a:spcAft>
            </a:pPr>
            <a:r>
              <a:rPr lang="en-US" sz="3200" dirty="0" smtClean="0">
                <a:gradFill>
                  <a:gsLst>
                    <a:gs pos="0">
                      <a:srgbClr val="FFFFFF"/>
                    </a:gs>
                    <a:gs pos="100000">
                      <a:srgbClr val="FFFFFF"/>
                    </a:gs>
                  </a:gsLst>
                  <a:lin ang="5400000" scaled="0"/>
                </a:gradFill>
                <a:ea typeface="Segoe UI" pitchFamily="34" charset="0"/>
                <a:cs typeface="Segoe UI" pitchFamily="34" charset="0"/>
              </a:rPr>
              <a:t>Microsoft Dynamics GP 2013 R2 features </a:t>
            </a:r>
          </a:p>
        </p:txBody>
      </p:sp>
      <p:sp>
        <p:nvSpPr>
          <p:cNvPr id="10" name="Rectangle 9"/>
          <p:cNvSpPr/>
          <p:nvPr/>
        </p:nvSpPr>
        <p:spPr bwMode="auto">
          <a:xfrm>
            <a:off x="9944526" y="2743200"/>
            <a:ext cx="2509048" cy="4259263"/>
          </a:xfrm>
          <a:prstGeom prst="rect">
            <a:avLst/>
          </a:prstGeom>
          <a:solidFill>
            <a:schemeClr val="accent3">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pPr>
            <a:r>
              <a:rPr lang="en-US" sz="3200" dirty="0" smtClean="0">
                <a:solidFill>
                  <a:schemeClr val="bg1"/>
                </a:solidFill>
                <a:ea typeface="Segoe UI" pitchFamily="34" charset="0"/>
                <a:cs typeface="Segoe UI" pitchFamily="34" charset="0"/>
              </a:rPr>
              <a:t>Q and A</a:t>
            </a:r>
            <a:endParaRPr lang="en-US" sz="3200" dirty="0">
              <a:solidFill>
                <a:schemeClr val="bg1"/>
              </a:solidFill>
              <a:ea typeface="Segoe UI" pitchFamily="34" charset="0"/>
              <a:cs typeface="Segoe UI" pitchFamily="34" charset="0"/>
            </a:endParaRPr>
          </a:p>
        </p:txBody>
      </p:sp>
    </p:spTree>
    <p:extLst>
      <p:ext uri="{BB962C8B-B14F-4D97-AF65-F5344CB8AC3E}">
        <p14:creationId xmlns:p14="http://schemas.microsoft.com/office/powerpoint/2010/main" val="2359934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1000" fill="hold"/>
                                        <p:tgtEl>
                                          <p:spTgt spid="22"/>
                                        </p:tgtEl>
                                        <p:attrNameLst>
                                          <p:attrName>ppt_w</p:attrName>
                                        </p:attrNameLst>
                                      </p:cBhvr>
                                      <p:tavLst>
                                        <p:tav tm="0">
                                          <p:val>
                                            <p:fltVal val="0"/>
                                          </p:val>
                                        </p:tav>
                                        <p:tav tm="100000">
                                          <p:val>
                                            <p:strVal val="#ppt_w"/>
                                          </p:val>
                                        </p:tav>
                                      </p:tavLst>
                                    </p:anim>
                                    <p:anim calcmode="lin" valueType="num">
                                      <p:cBhvr>
                                        <p:cTn id="8" dur="1000" fill="hold"/>
                                        <p:tgtEl>
                                          <p:spTgt spid="22"/>
                                        </p:tgtEl>
                                        <p:attrNameLst>
                                          <p:attrName>ppt_h</p:attrName>
                                        </p:attrNameLst>
                                      </p:cBhvr>
                                      <p:tavLst>
                                        <p:tav tm="0">
                                          <p:val>
                                            <p:fltVal val="0"/>
                                          </p:val>
                                        </p:tav>
                                        <p:tav tm="100000">
                                          <p:val>
                                            <p:strVal val="#ppt_h"/>
                                          </p:val>
                                        </p:tav>
                                      </p:tavLst>
                                    </p:anim>
                                    <p:anim calcmode="lin" valueType="num">
                                      <p:cBhvr>
                                        <p:cTn id="9" dur="1000" fill="hold"/>
                                        <p:tgtEl>
                                          <p:spTgt spid="22"/>
                                        </p:tgtEl>
                                        <p:attrNameLst>
                                          <p:attrName>style.rotation</p:attrName>
                                        </p:attrNameLst>
                                      </p:cBhvr>
                                      <p:tavLst>
                                        <p:tav tm="0">
                                          <p:val>
                                            <p:fltVal val="90"/>
                                          </p:val>
                                        </p:tav>
                                        <p:tav tm="100000">
                                          <p:val>
                                            <p:fltVal val="0"/>
                                          </p:val>
                                        </p:tav>
                                      </p:tavLst>
                                    </p:anim>
                                    <p:animEffect transition="in" filter="fade">
                                      <p:cBhvr>
                                        <p:cTn id="10" dur="10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p:cTn id="15" dur="1000" fill="hold"/>
                                        <p:tgtEl>
                                          <p:spTgt spid="27"/>
                                        </p:tgtEl>
                                        <p:attrNameLst>
                                          <p:attrName>ppt_w</p:attrName>
                                        </p:attrNameLst>
                                      </p:cBhvr>
                                      <p:tavLst>
                                        <p:tav tm="0">
                                          <p:val>
                                            <p:fltVal val="0"/>
                                          </p:val>
                                        </p:tav>
                                        <p:tav tm="100000">
                                          <p:val>
                                            <p:strVal val="#ppt_w"/>
                                          </p:val>
                                        </p:tav>
                                      </p:tavLst>
                                    </p:anim>
                                    <p:anim calcmode="lin" valueType="num">
                                      <p:cBhvr>
                                        <p:cTn id="16" dur="1000" fill="hold"/>
                                        <p:tgtEl>
                                          <p:spTgt spid="27"/>
                                        </p:tgtEl>
                                        <p:attrNameLst>
                                          <p:attrName>ppt_h</p:attrName>
                                        </p:attrNameLst>
                                      </p:cBhvr>
                                      <p:tavLst>
                                        <p:tav tm="0">
                                          <p:val>
                                            <p:fltVal val="0"/>
                                          </p:val>
                                        </p:tav>
                                        <p:tav tm="100000">
                                          <p:val>
                                            <p:strVal val="#ppt_h"/>
                                          </p:val>
                                        </p:tav>
                                      </p:tavLst>
                                    </p:anim>
                                    <p:anim calcmode="lin" valueType="num">
                                      <p:cBhvr>
                                        <p:cTn id="17" dur="1000" fill="hold"/>
                                        <p:tgtEl>
                                          <p:spTgt spid="27"/>
                                        </p:tgtEl>
                                        <p:attrNameLst>
                                          <p:attrName>style.rotation</p:attrName>
                                        </p:attrNameLst>
                                      </p:cBhvr>
                                      <p:tavLst>
                                        <p:tav tm="0">
                                          <p:val>
                                            <p:fltVal val="90"/>
                                          </p:val>
                                        </p:tav>
                                        <p:tav tm="100000">
                                          <p:val>
                                            <p:fltVal val="0"/>
                                          </p:val>
                                        </p:tav>
                                      </p:tavLst>
                                    </p:anim>
                                    <p:animEffect transition="in" filter="fade">
                                      <p:cBhvr>
                                        <p:cTn id="18" dur="1000"/>
                                        <p:tgtEl>
                                          <p:spTgt spid="27"/>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29"/>
                                        </p:tgtEl>
                                        <p:attrNameLst>
                                          <p:attrName>style.visibility</p:attrName>
                                        </p:attrNameLst>
                                      </p:cBhvr>
                                      <p:to>
                                        <p:strVal val="visible"/>
                                      </p:to>
                                    </p:set>
                                    <p:anim calcmode="lin" valueType="num">
                                      <p:cBhvr>
                                        <p:cTn id="23" dur="1000" fill="hold"/>
                                        <p:tgtEl>
                                          <p:spTgt spid="29"/>
                                        </p:tgtEl>
                                        <p:attrNameLst>
                                          <p:attrName>ppt_w</p:attrName>
                                        </p:attrNameLst>
                                      </p:cBhvr>
                                      <p:tavLst>
                                        <p:tav tm="0">
                                          <p:val>
                                            <p:fltVal val="0"/>
                                          </p:val>
                                        </p:tav>
                                        <p:tav tm="100000">
                                          <p:val>
                                            <p:strVal val="#ppt_w"/>
                                          </p:val>
                                        </p:tav>
                                      </p:tavLst>
                                    </p:anim>
                                    <p:anim calcmode="lin" valueType="num">
                                      <p:cBhvr>
                                        <p:cTn id="24" dur="1000" fill="hold"/>
                                        <p:tgtEl>
                                          <p:spTgt spid="29"/>
                                        </p:tgtEl>
                                        <p:attrNameLst>
                                          <p:attrName>ppt_h</p:attrName>
                                        </p:attrNameLst>
                                      </p:cBhvr>
                                      <p:tavLst>
                                        <p:tav tm="0">
                                          <p:val>
                                            <p:fltVal val="0"/>
                                          </p:val>
                                        </p:tav>
                                        <p:tav tm="100000">
                                          <p:val>
                                            <p:strVal val="#ppt_h"/>
                                          </p:val>
                                        </p:tav>
                                      </p:tavLst>
                                    </p:anim>
                                    <p:anim calcmode="lin" valueType="num">
                                      <p:cBhvr>
                                        <p:cTn id="25" dur="1000" fill="hold"/>
                                        <p:tgtEl>
                                          <p:spTgt spid="29"/>
                                        </p:tgtEl>
                                        <p:attrNameLst>
                                          <p:attrName>style.rotation</p:attrName>
                                        </p:attrNameLst>
                                      </p:cBhvr>
                                      <p:tavLst>
                                        <p:tav tm="0">
                                          <p:val>
                                            <p:fltVal val="90"/>
                                          </p:val>
                                        </p:tav>
                                        <p:tav tm="100000">
                                          <p:val>
                                            <p:fltVal val="0"/>
                                          </p:val>
                                        </p:tav>
                                      </p:tavLst>
                                    </p:anim>
                                    <p:animEffect transition="in" filter="fade">
                                      <p:cBhvr>
                                        <p:cTn id="26" dur="1000"/>
                                        <p:tgtEl>
                                          <p:spTgt spid="29"/>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1000" fill="hold"/>
                                        <p:tgtEl>
                                          <p:spTgt spid="12"/>
                                        </p:tgtEl>
                                        <p:attrNameLst>
                                          <p:attrName>ppt_w</p:attrName>
                                        </p:attrNameLst>
                                      </p:cBhvr>
                                      <p:tavLst>
                                        <p:tav tm="0">
                                          <p:val>
                                            <p:fltVal val="0"/>
                                          </p:val>
                                        </p:tav>
                                        <p:tav tm="100000">
                                          <p:val>
                                            <p:strVal val="#ppt_w"/>
                                          </p:val>
                                        </p:tav>
                                      </p:tavLst>
                                    </p:anim>
                                    <p:anim calcmode="lin" valueType="num">
                                      <p:cBhvr>
                                        <p:cTn id="32" dur="1000" fill="hold"/>
                                        <p:tgtEl>
                                          <p:spTgt spid="12"/>
                                        </p:tgtEl>
                                        <p:attrNameLst>
                                          <p:attrName>ppt_h</p:attrName>
                                        </p:attrNameLst>
                                      </p:cBhvr>
                                      <p:tavLst>
                                        <p:tav tm="0">
                                          <p:val>
                                            <p:fltVal val="0"/>
                                          </p:val>
                                        </p:tav>
                                        <p:tav tm="100000">
                                          <p:val>
                                            <p:strVal val="#ppt_h"/>
                                          </p:val>
                                        </p:tav>
                                      </p:tavLst>
                                    </p:anim>
                                    <p:anim calcmode="lin" valueType="num">
                                      <p:cBhvr>
                                        <p:cTn id="33" dur="1000" fill="hold"/>
                                        <p:tgtEl>
                                          <p:spTgt spid="12"/>
                                        </p:tgtEl>
                                        <p:attrNameLst>
                                          <p:attrName>style.rotation</p:attrName>
                                        </p:attrNameLst>
                                      </p:cBhvr>
                                      <p:tavLst>
                                        <p:tav tm="0">
                                          <p:val>
                                            <p:fltVal val="90"/>
                                          </p:val>
                                        </p:tav>
                                        <p:tav tm="100000">
                                          <p:val>
                                            <p:fltVal val="0"/>
                                          </p:val>
                                        </p:tav>
                                      </p:tavLst>
                                    </p:anim>
                                    <p:animEffect transition="in" filter="fade">
                                      <p:cBhvr>
                                        <p:cTn id="34" dur="10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1000" fill="hold"/>
                                        <p:tgtEl>
                                          <p:spTgt spid="10"/>
                                        </p:tgtEl>
                                        <p:attrNameLst>
                                          <p:attrName>ppt_w</p:attrName>
                                        </p:attrNameLst>
                                      </p:cBhvr>
                                      <p:tavLst>
                                        <p:tav tm="0">
                                          <p:val>
                                            <p:fltVal val="0"/>
                                          </p:val>
                                        </p:tav>
                                        <p:tav tm="100000">
                                          <p:val>
                                            <p:strVal val="#ppt_w"/>
                                          </p:val>
                                        </p:tav>
                                      </p:tavLst>
                                    </p:anim>
                                    <p:anim calcmode="lin" valueType="num">
                                      <p:cBhvr>
                                        <p:cTn id="40" dur="1000" fill="hold"/>
                                        <p:tgtEl>
                                          <p:spTgt spid="10"/>
                                        </p:tgtEl>
                                        <p:attrNameLst>
                                          <p:attrName>ppt_h</p:attrName>
                                        </p:attrNameLst>
                                      </p:cBhvr>
                                      <p:tavLst>
                                        <p:tav tm="0">
                                          <p:val>
                                            <p:fltVal val="0"/>
                                          </p:val>
                                        </p:tav>
                                        <p:tav tm="100000">
                                          <p:val>
                                            <p:strVal val="#ppt_h"/>
                                          </p:val>
                                        </p:tav>
                                      </p:tavLst>
                                    </p:anim>
                                    <p:anim calcmode="lin" valueType="num">
                                      <p:cBhvr>
                                        <p:cTn id="41" dur="1000" fill="hold"/>
                                        <p:tgtEl>
                                          <p:spTgt spid="10"/>
                                        </p:tgtEl>
                                        <p:attrNameLst>
                                          <p:attrName>style.rotation</p:attrName>
                                        </p:attrNameLst>
                                      </p:cBhvr>
                                      <p:tavLst>
                                        <p:tav tm="0">
                                          <p:val>
                                            <p:fltVal val="90"/>
                                          </p:val>
                                        </p:tav>
                                        <p:tav tm="100000">
                                          <p:val>
                                            <p:fltVal val="0"/>
                                          </p:val>
                                        </p:tav>
                                      </p:tavLst>
                                    </p:anim>
                                    <p:animEffect transition="in" filter="fade">
                                      <p:cBhvr>
                                        <p:cTn id="42"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7" grpId="0" animBg="1"/>
      <p:bldP spid="29" grpId="0" animBg="1"/>
      <p:bldP spid="12" grpId="0" animBg="1"/>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4" y="296862"/>
            <a:ext cx="12436475" cy="875481"/>
          </a:xfrm>
          <a:solidFill>
            <a:schemeClr val="accent5"/>
          </a:solidFill>
        </p:spPr>
        <p:txBody>
          <a:bodyPr/>
          <a:lstStyle/>
          <a:p>
            <a:r>
              <a:rPr lang="en-US" sz="5200" dirty="0" smtClean="0">
                <a:solidFill>
                  <a:schemeClr val="bg1"/>
                </a:solidFill>
              </a:rPr>
              <a:t>Fixed Assets</a:t>
            </a:r>
            <a:endParaRPr lang="en-US" sz="5200" dirty="0">
              <a:solidFill>
                <a:schemeClr val="bg1"/>
              </a:solidFill>
            </a:endParaRPr>
          </a:p>
        </p:txBody>
      </p:sp>
      <p:sp>
        <p:nvSpPr>
          <p:cNvPr id="3" name="Content Placeholder 2"/>
          <p:cNvSpPr>
            <a:spLocks noGrp="1"/>
          </p:cNvSpPr>
          <p:nvPr>
            <p:ph idx="4294967295"/>
          </p:nvPr>
        </p:nvSpPr>
        <p:spPr>
          <a:xfrm>
            <a:off x="-334099" y="1306102"/>
            <a:ext cx="6553200" cy="5393418"/>
          </a:xfrm>
          <a:prstGeom prst="rect">
            <a:avLst/>
          </a:prstGeom>
        </p:spPr>
        <p:txBody>
          <a:bodyPr>
            <a:noAutofit/>
          </a:bodyPr>
          <a:lstStyle/>
          <a:p>
            <a:pPr marL="342900" lvl="1" indent="0">
              <a:buNone/>
            </a:pPr>
            <a:r>
              <a:rPr lang="en-US" sz="3300" dirty="0">
                <a:solidFill>
                  <a:schemeClr val="tx1"/>
                </a:solidFill>
                <a:latin typeface="+mj-lt"/>
              </a:rPr>
              <a:t>Historical Depreciation Reports</a:t>
            </a:r>
          </a:p>
          <a:p>
            <a:pPr marL="342900" lvl="1" indent="0">
              <a:buNone/>
            </a:pPr>
            <a:r>
              <a:rPr lang="en-US" sz="3300" dirty="0">
                <a:solidFill>
                  <a:schemeClr val="tx1"/>
                </a:solidFill>
                <a:latin typeface="+mj-lt"/>
              </a:rPr>
              <a:t>Reset History in Detail</a:t>
            </a:r>
          </a:p>
          <a:p>
            <a:pPr marL="342900" lvl="1" indent="0">
              <a:buNone/>
            </a:pPr>
            <a:r>
              <a:rPr lang="en-US" sz="3300" dirty="0">
                <a:solidFill>
                  <a:schemeClr val="tx1"/>
                </a:solidFill>
                <a:latin typeface="+mj-lt"/>
              </a:rPr>
              <a:t>Restrict Displaying Reset Transactions</a:t>
            </a:r>
          </a:p>
          <a:p>
            <a:pPr marL="342900" lvl="1" indent="0">
              <a:buNone/>
            </a:pPr>
            <a:r>
              <a:rPr lang="en-US" sz="3300" dirty="0">
                <a:solidFill>
                  <a:schemeClr val="tx1"/>
                </a:solidFill>
                <a:latin typeface="+mj-lt"/>
              </a:rPr>
              <a:t>Lock Fixed Assets Year</a:t>
            </a:r>
          </a:p>
          <a:p>
            <a:pPr marL="342900" lvl="1" indent="0">
              <a:buNone/>
            </a:pPr>
            <a:r>
              <a:rPr lang="en-US" sz="3300" dirty="0">
                <a:solidFill>
                  <a:schemeClr val="tx1"/>
                </a:solidFill>
                <a:latin typeface="+mj-lt"/>
              </a:rPr>
              <a:t>Process Progress Bars</a:t>
            </a:r>
          </a:p>
          <a:p>
            <a:pPr marL="342900" lvl="1" indent="0">
              <a:buNone/>
            </a:pPr>
            <a:r>
              <a:rPr lang="en-US" sz="3300" dirty="0">
                <a:solidFill>
                  <a:schemeClr val="tx1"/>
                </a:solidFill>
                <a:latin typeface="+mj-lt"/>
              </a:rPr>
              <a:t>Mass Depreciation Reversal</a:t>
            </a:r>
          </a:p>
          <a:p>
            <a:pPr marL="342900" lvl="1" indent="0">
              <a:buNone/>
            </a:pPr>
            <a:r>
              <a:rPr lang="en-US" sz="3300" dirty="0">
                <a:solidFill>
                  <a:schemeClr val="tx1"/>
                </a:solidFill>
                <a:latin typeface="+mj-lt"/>
              </a:rPr>
              <a:t>Independent Fixed Assets Calendars</a:t>
            </a:r>
          </a:p>
          <a:p>
            <a:pPr lvl="1"/>
            <a:endParaRPr lang="en-US" sz="3300" dirty="0">
              <a:solidFill>
                <a:schemeClr val="tx1"/>
              </a:solidFill>
              <a:latin typeface="+mj-lt"/>
            </a:endParaRPr>
          </a:p>
          <a:p>
            <a:endParaRPr lang="en-US" sz="3300" dirty="0">
              <a:solidFill>
                <a:schemeClr val="tx1"/>
              </a:solidFill>
            </a:endParaRPr>
          </a:p>
        </p:txBody>
      </p:sp>
      <p:sp>
        <p:nvSpPr>
          <p:cNvPr id="4" name="Content Placeholder 2"/>
          <p:cNvSpPr>
            <a:spLocks noGrp="1"/>
          </p:cNvSpPr>
          <p:nvPr>
            <p:ph idx="4294967295"/>
          </p:nvPr>
        </p:nvSpPr>
        <p:spPr>
          <a:xfrm>
            <a:off x="5989637" y="1231761"/>
            <a:ext cx="6447702" cy="5542101"/>
          </a:xfrm>
          <a:prstGeom prst="rect">
            <a:avLst/>
          </a:prstGeom>
        </p:spPr>
        <p:txBody>
          <a:bodyPr>
            <a:noAutofit/>
          </a:bodyPr>
          <a:lstStyle/>
          <a:p>
            <a:pPr marL="342900" lvl="1" indent="0">
              <a:buNone/>
            </a:pPr>
            <a:r>
              <a:rPr lang="en-US" sz="3300" dirty="0">
                <a:solidFill>
                  <a:schemeClr val="tx1"/>
                </a:solidFill>
                <a:latin typeface="+mj-lt"/>
              </a:rPr>
              <a:t>Define Short/Long Calendar Years</a:t>
            </a:r>
          </a:p>
          <a:p>
            <a:pPr marL="342900" lvl="1" indent="0">
              <a:buNone/>
            </a:pPr>
            <a:r>
              <a:rPr lang="en-US" sz="3300" dirty="0" err="1" smtClean="0">
                <a:solidFill>
                  <a:schemeClr val="tx1"/>
                </a:solidFill>
                <a:latin typeface="+mj-lt"/>
              </a:rPr>
              <a:t>Autogenerate</a:t>
            </a:r>
            <a:r>
              <a:rPr lang="en-US" sz="3300" dirty="0" smtClean="0">
                <a:solidFill>
                  <a:schemeClr val="tx1"/>
                </a:solidFill>
                <a:latin typeface="+mj-lt"/>
              </a:rPr>
              <a:t> </a:t>
            </a:r>
            <a:r>
              <a:rPr lang="en-US" sz="3300" dirty="0">
                <a:solidFill>
                  <a:schemeClr val="tx1"/>
                </a:solidFill>
                <a:latin typeface="+mj-lt"/>
              </a:rPr>
              <a:t>Next Asset ID</a:t>
            </a:r>
          </a:p>
          <a:p>
            <a:pPr marL="342900" lvl="1" indent="0">
              <a:buNone/>
            </a:pPr>
            <a:r>
              <a:rPr lang="en-US" sz="3300" dirty="0">
                <a:solidFill>
                  <a:schemeClr val="tx1"/>
                </a:solidFill>
                <a:latin typeface="+mj-lt"/>
              </a:rPr>
              <a:t>Intercompany Asset Transfer</a:t>
            </a:r>
          </a:p>
          <a:p>
            <a:pPr marL="342900" lvl="1" indent="0">
              <a:buNone/>
            </a:pPr>
            <a:r>
              <a:rPr lang="en-US" sz="3300" dirty="0">
                <a:solidFill>
                  <a:schemeClr val="tx1"/>
                </a:solidFill>
                <a:latin typeface="+mj-lt"/>
              </a:rPr>
              <a:t>Fixed Assets Transactions Batches</a:t>
            </a:r>
          </a:p>
          <a:p>
            <a:pPr marL="342900" lvl="1" indent="0">
              <a:buNone/>
            </a:pPr>
            <a:r>
              <a:rPr lang="en-US" sz="3300" dirty="0">
                <a:solidFill>
                  <a:schemeClr val="tx1"/>
                </a:solidFill>
                <a:latin typeface="+mj-lt"/>
              </a:rPr>
              <a:t>Post in Detail to General Ledger</a:t>
            </a:r>
          </a:p>
          <a:p>
            <a:pPr marL="342900" lvl="1" indent="0">
              <a:buNone/>
            </a:pPr>
            <a:r>
              <a:rPr lang="en-US" sz="3300" dirty="0">
                <a:solidFill>
                  <a:schemeClr val="tx1"/>
                </a:solidFill>
                <a:latin typeface="+mj-lt"/>
              </a:rPr>
              <a:t>Analytical Accounting Integration with Fixed Assets</a:t>
            </a:r>
          </a:p>
          <a:p>
            <a:pPr marL="342900" lvl="1" indent="0">
              <a:buNone/>
            </a:pPr>
            <a:r>
              <a:rPr lang="en-US" sz="3300" dirty="0">
                <a:solidFill>
                  <a:schemeClr val="tx1"/>
                </a:solidFill>
                <a:latin typeface="+mj-lt"/>
              </a:rPr>
              <a:t>Documentation Updates for MACRS</a:t>
            </a:r>
          </a:p>
          <a:p>
            <a:endParaRPr lang="en-US" sz="3300" dirty="0">
              <a:solidFill>
                <a:schemeClr val="tx1"/>
              </a:solidFill>
            </a:endParaRPr>
          </a:p>
        </p:txBody>
      </p:sp>
    </p:spTree>
    <p:extLst>
      <p:ext uri="{BB962C8B-B14F-4D97-AF65-F5344CB8AC3E}">
        <p14:creationId xmlns:p14="http://schemas.microsoft.com/office/powerpoint/2010/main" val="2614198069"/>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220663"/>
            <a:ext cx="12436475" cy="914400"/>
          </a:xfrm>
          <a:solidFill>
            <a:schemeClr val="accent5"/>
          </a:solidFill>
        </p:spPr>
        <p:txBody>
          <a:bodyPr/>
          <a:lstStyle/>
          <a:p>
            <a:r>
              <a:rPr lang="en-US" sz="5200" dirty="0" smtClean="0">
                <a:solidFill>
                  <a:schemeClr val="bg1"/>
                </a:solidFill>
              </a:rPr>
              <a:t>Other financials</a:t>
            </a:r>
            <a:endParaRPr lang="en-US" sz="5200" dirty="0">
              <a:solidFill>
                <a:schemeClr val="bg1"/>
              </a:solidFill>
            </a:endParaRPr>
          </a:p>
        </p:txBody>
      </p:sp>
      <p:sp>
        <p:nvSpPr>
          <p:cNvPr id="3" name="Content Placeholder 2"/>
          <p:cNvSpPr>
            <a:spLocks noGrp="1"/>
          </p:cNvSpPr>
          <p:nvPr>
            <p:ph idx="4294967295"/>
          </p:nvPr>
        </p:nvSpPr>
        <p:spPr>
          <a:xfrm>
            <a:off x="1952409" y="1476630"/>
            <a:ext cx="8530442" cy="4376583"/>
          </a:xfrm>
          <a:prstGeom prst="rect">
            <a:avLst/>
          </a:prstGeom>
        </p:spPr>
        <p:txBody>
          <a:bodyPr/>
          <a:lstStyle/>
          <a:p>
            <a:pPr marL="0" indent="0">
              <a:buNone/>
            </a:pPr>
            <a:r>
              <a:rPr lang="en-US" dirty="0">
                <a:solidFill>
                  <a:schemeClr val="tx1"/>
                </a:solidFill>
              </a:rPr>
              <a:t>eReconcile</a:t>
            </a:r>
          </a:p>
          <a:p>
            <a:pPr marL="342900" lvl="1" indent="0">
              <a:buNone/>
            </a:pPr>
            <a:r>
              <a:rPr lang="en-US" sz="2800" dirty="0">
                <a:solidFill>
                  <a:schemeClr val="tx1"/>
                </a:solidFill>
                <a:latin typeface="+mj-lt"/>
              </a:rPr>
              <a:t>Add BAI format support</a:t>
            </a:r>
          </a:p>
          <a:p>
            <a:pPr marL="0" indent="0">
              <a:buNone/>
            </a:pPr>
            <a:r>
              <a:rPr lang="en-US" dirty="0">
                <a:solidFill>
                  <a:schemeClr val="tx1"/>
                </a:solidFill>
              </a:rPr>
              <a:t>Encumbrance </a:t>
            </a:r>
            <a:r>
              <a:rPr lang="en-US" dirty="0" smtClean="0">
                <a:solidFill>
                  <a:schemeClr val="tx1"/>
                </a:solidFill>
              </a:rPr>
              <a:t>management</a:t>
            </a:r>
            <a:endParaRPr lang="en-US" dirty="0">
              <a:solidFill>
                <a:schemeClr val="tx1"/>
              </a:solidFill>
            </a:endParaRPr>
          </a:p>
          <a:p>
            <a:pPr marL="342900" lvl="1" indent="0">
              <a:buNone/>
            </a:pPr>
            <a:r>
              <a:rPr lang="en-US" sz="2800" dirty="0">
                <a:solidFill>
                  <a:schemeClr val="tx1"/>
                </a:solidFill>
                <a:latin typeface="+mj-lt"/>
              </a:rPr>
              <a:t>Integrate Encumbrance with GL Journal Entry</a:t>
            </a:r>
          </a:p>
          <a:p>
            <a:pPr marL="342900" lvl="1" indent="0">
              <a:buNone/>
            </a:pPr>
            <a:r>
              <a:rPr lang="en-US" sz="2800" dirty="0">
                <a:solidFill>
                  <a:schemeClr val="tx1"/>
                </a:solidFill>
                <a:latin typeface="+mj-lt"/>
              </a:rPr>
              <a:t>Assign Multiple GL Budgets for Encumbrance validation</a:t>
            </a:r>
          </a:p>
          <a:p>
            <a:pPr marL="342900" lvl="1" indent="0">
              <a:buNone/>
            </a:pPr>
            <a:r>
              <a:rPr lang="en-US" sz="2800" dirty="0">
                <a:solidFill>
                  <a:schemeClr val="tx1"/>
                </a:solidFill>
                <a:latin typeface="+mj-lt"/>
              </a:rPr>
              <a:t>Receipt Cost Difference Notification</a:t>
            </a:r>
          </a:p>
          <a:p>
            <a:endParaRPr lang="en-US" dirty="0">
              <a:solidFill>
                <a:schemeClr val="tx1"/>
              </a:solidFill>
            </a:endParaRPr>
          </a:p>
        </p:txBody>
      </p:sp>
    </p:spTree>
    <p:extLst>
      <p:ext uri="{BB962C8B-B14F-4D97-AF65-F5344CB8AC3E}">
        <p14:creationId xmlns:p14="http://schemas.microsoft.com/office/powerpoint/2010/main" val="2340910866"/>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1730"/>
            <a:ext cx="12436475" cy="841410"/>
          </a:xfrm>
          <a:solidFill>
            <a:schemeClr val="accent5"/>
          </a:solidFill>
        </p:spPr>
        <p:txBody>
          <a:bodyPr/>
          <a:lstStyle/>
          <a:p>
            <a:r>
              <a:rPr lang="en-US" sz="5200" dirty="0" smtClean="0">
                <a:solidFill>
                  <a:schemeClr val="bg1"/>
                </a:solidFill>
              </a:rPr>
              <a:t>Payables Management</a:t>
            </a:r>
            <a:endParaRPr lang="en-US" sz="5200" dirty="0">
              <a:solidFill>
                <a:schemeClr val="bg1"/>
              </a:solidFill>
            </a:endParaRPr>
          </a:p>
        </p:txBody>
      </p:sp>
      <p:sp>
        <p:nvSpPr>
          <p:cNvPr id="3" name="Content Placeholder 2"/>
          <p:cNvSpPr>
            <a:spLocks noGrp="1"/>
          </p:cNvSpPr>
          <p:nvPr>
            <p:ph idx="4294967295"/>
          </p:nvPr>
        </p:nvSpPr>
        <p:spPr>
          <a:xfrm>
            <a:off x="204451" y="1439862"/>
            <a:ext cx="6212224" cy="4764381"/>
          </a:xfrm>
          <a:prstGeom prst="rect">
            <a:avLst/>
          </a:prstGeom>
        </p:spPr>
        <p:txBody>
          <a:bodyPr/>
          <a:lstStyle/>
          <a:p>
            <a:pPr marL="0" indent="0">
              <a:buNone/>
            </a:pPr>
            <a:r>
              <a:rPr lang="en-US" sz="3200" dirty="0">
                <a:solidFill>
                  <a:schemeClr val="tx1"/>
                </a:solidFill>
              </a:rPr>
              <a:t>Void </a:t>
            </a:r>
            <a:r>
              <a:rPr lang="en-US" sz="3200" dirty="0" smtClean="0">
                <a:solidFill>
                  <a:schemeClr val="tx1"/>
                </a:solidFill>
              </a:rPr>
              <a:t>Check or </a:t>
            </a:r>
            <a:r>
              <a:rPr lang="en-US" sz="3200" dirty="0">
                <a:solidFill>
                  <a:schemeClr val="tx1"/>
                </a:solidFill>
              </a:rPr>
              <a:t>c</a:t>
            </a:r>
            <a:r>
              <a:rPr lang="en-US" sz="3200" dirty="0" smtClean="0">
                <a:solidFill>
                  <a:schemeClr val="tx1"/>
                </a:solidFill>
              </a:rPr>
              <a:t>redit </a:t>
            </a:r>
            <a:r>
              <a:rPr lang="en-US" sz="3200" dirty="0">
                <a:solidFill>
                  <a:schemeClr val="tx1"/>
                </a:solidFill>
              </a:rPr>
              <a:t>c</a:t>
            </a:r>
            <a:r>
              <a:rPr lang="en-US" sz="3200" dirty="0" smtClean="0">
                <a:solidFill>
                  <a:schemeClr val="tx1"/>
                </a:solidFill>
              </a:rPr>
              <a:t>ard payment</a:t>
            </a:r>
          </a:p>
          <a:p>
            <a:pPr marL="0" indent="0">
              <a:buNone/>
            </a:pPr>
            <a:r>
              <a:rPr lang="en-US" sz="3200" dirty="0" smtClean="0">
                <a:solidFill>
                  <a:schemeClr val="tx1"/>
                </a:solidFill>
              </a:rPr>
              <a:t>  Returns </a:t>
            </a:r>
            <a:r>
              <a:rPr lang="en-US" sz="3200" dirty="0">
                <a:solidFill>
                  <a:schemeClr val="tx1"/>
                </a:solidFill>
              </a:rPr>
              <a:t>applied </a:t>
            </a:r>
            <a:r>
              <a:rPr lang="en-US" sz="3200" dirty="0" smtClean="0">
                <a:solidFill>
                  <a:schemeClr val="tx1"/>
                </a:solidFill>
              </a:rPr>
              <a:t>credits</a:t>
            </a:r>
            <a:endParaRPr lang="en-US" sz="3200" dirty="0">
              <a:solidFill>
                <a:schemeClr val="tx1"/>
              </a:solidFill>
            </a:endParaRPr>
          </a:p>
          <a:p>
            <a:pPr marL="0" indent="0">
              <a:buNone/>
            </a:pPr>
            <a:r>
              <a:rPr lang="en-US" sz="3200" dirty="0" smtClean="0">
                <a:solidFill>
                  <a:schemeClr val="tx1"/>
                </a:solidFill>
              </a:rPr>
              <a:t>  Vendor’s </a:t>
            </a:r>
            <a:r>
              <a:rPr lang="en-US" sz="3200" dirty="0">
                <a:solidFill>
                  <a:schemeClr val="tx1"/>
                </a:solidFill>
              </a:rPr>
              <a:t>Credit Card </a:t>
            </a:r>
            <a:r>
              <a:rPr lang="en-US" sz="3200" dirty="0" smtClean="0">
                <a:solidFill>
                  <a:schemeClr val="tx1"/>
                </a:solidFill>
              </a:rPr>
              <a:t>Invoice</a:t>
            </a:r>
            <a:endParaRPr lang="en-US" sz="3200" dirty="0">
              <a:solidFill>
                <a:schemeClr val="tx1"/>
              </a:solidFill>
            </a:endParaRPr>
          </a:p>
          <a:p>
            <a:pPr marL="0" indent="0">
              <a:buNone/>
            </a:pPr>
            <a:r>
              <a:rPr lang="en-US" sz="3200" dirty="0" smtClean="0">
                <a:solidFill>
                  <a:schemeClr val="tx1"/>
                </a:solidFill>
              </a:rPr>
              <a:t>Enter </a:t>
            </a:r>
            <a:r>
              <a:rPr lang="en-US" sz="3200" dirty="0">
                <a:solidFill>
                  <a:schemeClr val="tx1"/>
                </a:solidFill>
              </a:rPr>
              <a:t>E</a:t>
            </a:r>
            <a:r>
              <a:rPr lang="en-US" sz="3200" dirty="0" smtClean="0">
                <a:solidFill>
                  <a:schemeClr val="tx1"/>
                </a:solidFill>
              </a:rPr>
              <a:t>FT Settlement Date</a:t>
            </a:r>
            <a:endParaRPr lang="en-US" sz="3200" dirty="0">
              <a:solidFill>
                <a:schemeClr val="tx1"/>
              </a:solidFill>
            </a:endParaRPr>
          </a:p>
          <a:p>
            <a:pPr marL="0" indent="0">
              <a:buNone/>
            </a:pPr>
            <a:r>
              <a:rPr lang="en-US" sz="3200" dirty="0">
                <a:solidFill>
                  <a:schemeClr val="tx1"/>
                </a:solidFill>
              </a:rPr>
              <a:t>EFT Length and Delimitation Options</a:t>
            </a:r>
          </a:p>
          <a:p>
            <a:pPr marL="0" indent="0">
              <a:buNone/>
            </a:pPr>
            <a:r>
              <a:rPr lang="en-US" sz="3200" dirty="0" smtClean="0">
                <a:solidFill>
                  <a:schemeClr val="tx1"/>
                </a:solidFill>
              </a:rPr>
              <a:t>Change </a:t>
            </a:r>
            <a:r>
              <a:rPr lang="en-US" sz="3200" dirty="0">
                <a:solidFill>
                  <a:schemeClr val="tx1"/>
                </a:solidFill>
              </a:rPr>
              <a:t>non-1099 Vendor and </a:t>
            </a:r>
            <a:r>
              <a:rPr lang="en-US" sz="3200" dirty="0" smtClean="0">
                <a:solidFill>
                  <a:schemeClr val="tx1"/>
                </a:solidFill>
              </a:rPr>
              <a:t>transactions</a:t>
            </a:r>
          </a:p>
          <a:p>
            <a:pPr marL="0" indent="0">
              <a:buNone/>
            </a:pPr>
            <a:r>
              <a:rPr lang="en-US" sz="3200" dirty="0" smtClean="0">
                <a:solidFill>
                  <a:schemeClr val="tx1"/>
                </a:solidFill>
              </a:rPr>
              <a:t>Document Attach</a:t>
            </a:r>
            <a:endParaRPr lang="en-US" sz="3200" dirty="0">
              <a:solidFill>
                <a:schemeClr val="tx1"/>
              </a:solidFill>
            </a:endParaRPr>
          </a:p>
        </p:txBody>
      </p:sp>
      <p:sp>
        <p:nvSpPr>
          <p:cNvPr id="4" name="Content Placeholder 2"/>
          <p:cNvSpPr>
            <a:spLocks noGrp="1"/>
          </p:cNvSpPr>
          <p:nvPr>
            <p:ph idx="4294967295"/>
          </p:nvPr>
        </p:nvSpPr>
        <p:spPr>
          <a:xfrm>
            <a:off x="6416675" y="1103140"/>
            <a:ext cx="6019800" cy="4764381"/>
          </a:xfrm>
          <a:prstGeom prst="rect">
            <a:avLst/>
          </a:prstGeom>
        </p:spPr>
        <p:txBody>
          <a:bodyPr/>
          <a:lstStyle/>
          <a:p>
            <a:pPr marL="0" indent="0">
              <a:buNone/>
            </a:pPr>
            <a:r>
              <a:rPr lang="en-US" sz="3200" dirty="0" smtClean="0">
                <a:solidFill>
                  <a:schemeClr val="tx1"/>
                </a:solidFill>
              </a:rPr>
              <a:t>Reprint Payables Checks </a:t>
            </a:r>
            <a:r>
              <a:rPr lang="en-US" sz="3200" dirty="0">
                <a:solidFill>
                  <a:schemeClr val="tx1"/>
                </a:solidFill>
              </a:rPr>
              <a:t>and Remittance Forms</a:t>
            </a:r>
          </a:p>
          <a:p>
            <a:pPr marL="0" indent="0">
              <a:buNone/>
            </a:pPr>
            <a:r>
              <a:rPr lang="en-US" sz="3200" dirty="0" smtClean="0">
                <a:solidFill>
                  <a:schemeClr val="tx1"/>
                </a:solidFill>
              </a:rPr>
              <a:t>Print 1096 </a:t>
            </a:r>
            <a:r>
              <a:rPr lang="en-US" sz="3200" dirty="0">
                <a:solidFill>
                  <a:schemeClr val="tx1"/>
                </a:solidFill>
              </a:rPr>
              <a:t>Form </a:t>
            </a:r>
          </a:p>
          <a:p>
            <a:pPr marL="0" indent="0">
              <a:buNone/>
            </a:pPr>
            <a:r>
              <a:rPr lang="en-US" sz="3200" dirty="0">
                <a:solidFill>
                  <a:schemeClr val="tx1"/>
                </a:solidFill>
              </a:rPr>
              <a:t>Save default sort order for Vendor </a:t>
            </a:r>
            <a:r>
              <a:rPr lang="en-US" sz="3200" dirty="0" smtClean="0">
                <a:solidFill>
                  <a:schemeClr val="tx1"/>
                </a:solidFill>
              </a:rPr>
              <a:t>Lookups</a:t>
            </a:r>
          </a:p>
          <a:p>
            <a:pPr marL="0" indent="0">
              <a:buNone/>
            </a:pPr>
            <a:r>
              <a:rPr lang="en-US" sz="3200" dirty="0">
                <a:solidFill>
                  <a:schemeClr val="tx1"/>
                </a:solidFill>
              </a:rPr>
              <a:t>Edit 1099 Transactions</a:t>
            </a:r>
          </a:p>
          <a:p>
            <a:pPr marL="0" indent="0">
              <a:buNone/>
            </a:pPr>
            <a:r>
              <a:rPr lang="en-US" sz="3200" dirty="0" smtClean="0">
                <a:solidFill>
                  <a:schemeClr val="tx1"/>
                </a:solidFill>
              </a:rPr>
              <a:t>Edit </a:t>
            </a:r>
            <a:r>
              <a:rPr lang="en-US" sz="3200" dirty="0">
                <a:solidFill>
                  <a:schemeClr val="tx1"/>
                </a:solidFill>
              </a:rPr>
              <a:t>Payables Transactions:  </a:t>
            </a:r>
          </a:p>
          <a:p>
            <a:pPr marL="342900" lvl="1" indent="0">
              <a:buNone/>
            </a:pPr>
            <a:r>
              <a:rPr lang="en-US" sz="3200" dirty="0">
                <a:solidFill>
                  <a:schemeClr val="tx1"/>
                </a:solidFill>
                <a:latin typeface="+mj-lt"/>
              </a:rPr>
              <a:t>Remit to Address </a:t>
            </a:r>
          </a:p>
          <a:p>
            <a:pPr marL="342900" lvl="1" indent="0">
              <a:buNone/>
            </a:pPr>
            <a:r>
              <a:rPr lang="en-US" sz="3200" dirty="0">
                <a:solidFill>
                  <a:schemeClr val="tx1"/>
                </a:solidFill>
                <a:latin typeface="+mj-lt"/>
              </a:rPr>
              <a:t>1099 Information </a:t>
            </a:r>
          </a:p>
        </p:txBody>
      </p:sp>
    </p:spTree>
    <p:extLst>
      <p:ext uri="{BB962C8B-B14F-4D97-AF65-F5344CB8AC3E}">
        <p14:creationId xmlns:p14="http://schemas.microsoft.com/office/powerpoint/2010/main" val="1271061736"/>
      </p:ext>
    </p:extLst>
  </p:cSld>
  <p:clrMapOvr>
    <a:masterClrMapping/>
  </p:clrMapOvr>
  <p:transition spd="slow">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5885"/>
            <a:ext cx="12436475" cy="879177"/>
          </a:xfrm>
          <a:solidFill>
            <a:schemeClr val="accent5"/>
          </a:solidFill>
        </p:spPr>
        <p:txBody>
          <a:bodyPr/>
          <a:lstStyle/>
          <a:p>
            <a:r>
              <a:rPr lang="en-US" sz="5200" dirty="0" smtClean="0">
                <a:solidFill>
                  <a:schemeClr val="bg1"/>
                </a:solidFill>
              </a:rPr>
              <a:t>Inventory</a:t>
            </a:r>
            <a:endParaRPr lang="en-US" sz="5200" dirty="0">
              <a:solidFill>
                <a:schemeClr val="bg1"/>
              </a:solidFill>
            </a:endParaRPr>
          </a:p>
        </p:txBody>
      </p:sp>
      <p:sp>
        <p:nvSpPr>
          <p:cNvPr id="3" name="Content Placeholder 2"/>
          <p:cNvSpPr>
            <a:spLocks noGrp="1"/>
          </p:cNvSpPr>
          <p:nvPr>
            <p:ph idx="4294967295"/>
          </p:nvPr>
        </p:nvSpPr>
        <p:spPr>
          <a:xfrm>
            <a:off x="2021521" y="1211262"/>
            <a:ext cx="8921115" cy="5158070"/>
          </a:xfrm>
          <a:prstGeom prst="rect">
            <a:avLst/>
          </a:prstGeom>
        </p:spPr>
        <p:txBody>
          <a:bodyPr>
            <a:normAutofit fontScale="92500" lnSpcReduction="10000"/>
          </a:bodyPr>
          <a:lstStyle/>
          <a:p>
            <a:pPr marL="0" indent="0">
              <a:buNone/>
            </a:pPr>
            <a:r>
              <a:rPr lang="en-US" dirty="0" smtClean="0">
                <a:solidFill>
                  <a:schemeClr val="tx1"/>
                </a:solidFill>
              </a:rPr>
              <a:t>Item </a:t>
            </a:r>
            <a:r>
              <a:rPr lang="en-US" dirty="0">
                <a:solidFill>
                  <a:schemeClr val="tx1"/>
                </a:solidFill>
              </a:rPr>
              <a:t>Standard Cost adjustment post to GL</a:t>
            </a:r>
          </a:p>
          <a:p>
            <a:pPr marL="0" indent="0">
              <a:buNone/>
            </a:pPr>
            <a:r>
              <a:rPr lang="en-US" dirty="0" smtClean="0">
                <a:solidFill>
                  <a:schemeClr val="tx1"/>
                </a:solidFill>
              </a:rPr>
              <a:t>Multi-Serial Number </a:t>
            </a:r>
            <a:r>
              <a:rPr lang="en-US" dirty="0">
                <a:solidFill>
                  <a:schemeClr val="tx1"/>
                </a:solidFill>
              </a:rPr>
              <a:t>select</a:t>
            </a:r>
          </a:p>
          <a:p>
            <a:pPr marL="0" indent="0">
              <a:buNone/>
            </a:pPr>
            <a:r>
              <a:rPr lang="en-US" dirty="0">
                <a:solidFill>
                  <a:schemeClr val="tx1"/>
                </a:solidFill>
              </a:rPr>
              <a:t>Inactivate Item</a:t>
            </a:r>
          </a:p>
          <a:p>
            <a:pPr marL="0" indent="0">
              <a:buNone/>
            </a:pPr>
            <a:r>
              <a:rPr lang="en-US" dirty="0" smtClean="0">
                <a:solidFill>
                  <a:schemeClr val="tx1"/>
                </a:solidFill>
              </a:rPr>
              <a:t>Inactivate </a:t>
            </a:r>
            <a:r>
              <a:rPr lang="en-US" dirty="0">
                <a:solidFill>
                  <a:schemeClr val="tx1"/>
                </a:solidFill>
              </a:rPr>
              <a:t>a Site </a:t>
            </a:r>
            <a:endParaRPr lang="en-US" dirty="0" smtClean="0">
              <a:solidFill>
                <a:schemeClr val="tx1"/>
              </a:solidFill>
            </a:endParaRPr>
          </a:p>
          <a:p>
            <a:pPr marL="0" indent="0">
              <a:buNone/>
            </a:pPr>
            <a:r>
              <a:rPr lang="en-US" dirty="0" smtClean="0">
                <a:solidFill>
                  <a:schemeClr val="tx1"/>
                </a:solidFill>
              </a:rPr>
              <a:t>Inactivate an Item/Site combination</a:t>
            </a:r>
            <a:endParaRPr lang="en-US" dirty="0">
              <a:solidFill>
                <a:schemeClr val="tx1"/>
              </a:solidFill>
            </a:endParaRPr>
          </a:p>
          <a:p>
            <a:pPr marL="0" indent="0">
              <a:buNone/>
            </a:pPr>
            <a:r>
              <a:rPr lang="en-US" dirty="0">
                <a:solidFill>
                  <a:schemeClr val="tx1"/>
                </a:solidFill>
              </a:rPr>
              <a:t>Reason Codes for stock movements/adjustments</a:t>
            </a:r>
          </a:p>
          <a:p>
            <a:pPr marL="0" indent="0">
              <a:buNone/>
            </a:pPr>
            <a:r>
              <a:rPr lang="en-US" dirty="0" smtClean="0">
                <a:solidFill>
                  <a:schemeClr val="tx1"/>
                </a:solidFill>
              </a:rPr>
              <a:t>Bin </a:t>
            </a:r>
            <a:r>
              <a:rPr lang="en-US" dirty="0">
                <a:solidFill>
                  <a:schemeClr val="tx1"/>
                </a:solidFill>
              </a:rPr>
              <a:t>Transfer </a:t>
            </a:r>
            <a:r>
              <a:rPr lang="en-US" dirty="0" smtClean="0">
                <a:solidFill>
                  <a:schemeClr val="tx1"/>
                </a:solidFill>
              </a:rPr>
              <a:t>History</a:t>
            </a:r>
          </a:p>
          <a:p>
            <a:pPr marL="0" indent="0">
              <a:buNone/>
            </a:pPr>
            <a:r>
              <a:rPr lang="en-US" dirty="0" smtClean="0">
                <a:solidFill>
                  <a:schemeClr val="tx1"/>
                </a:solidFill>
              </a:rPr>
              <a:t>Document Attach</a:t>
            </a:r>
            <a:endParaRPr lang="en-US" dirty="0">
              <a:solidFill>
                <a:schemeClr val="tx1"/>
              </a:solidFill>
            </a:endParaRPr>
          </a:p>
        </p:txBody>
      </p:sp>
    </p:spTree>
    <p:extLst>
      <p:ext uri="{BB962C8B-B14F-4D97-AF65-F5344CB8AC3E}">
        <p14:creationId xmlns:p14="http://schemas.microsoft.com/office/powerpoint/2010/main" val="3007773773"/>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296897"/>
            <a:ext cx="12436475" cy="917575"/>
          </a:xfrm>
          <a:solidFill>
            <a:schemeClr val="accent5"/>
          </a:solidFill>
        </p:spPr>
        <p:txBody>
          <a:bodyPr>
            <a:normAutofit/>
          </a:bodyPr>
          <a:lstStyle/>
          <a:p>
            <a:r>
              <a:rPr lang="en-US" sz="5200" dirty="0" smtClean="0">
                <a:solidFill>
                  <a:schemeClr val="bg1"/>
                </a:solidFill>
              </a:rPr>
              <a:t>Sales Order processing/manufacturing</a:t>
            </a:r>
            <a:endParaRPr lang="en-US" sz="5200" dirty="0">
              <a:solidFill>
                <a:schemeClr val="bg1"/>
              </a:solidFill>
            </a:endParaRPr>
          </a:p>
        </p:txBody>
      </p:sp>
      <p:sp>
        <p:nvSpPr>
          <p:cNvPr id="3" name="Content Placeholder 2"/>
          <p:cNvSpPr>
            <a:spLocks noGrp="1"/>
          </p:cNvSpPr>
          <p:nvPr>
            <p:ph idx="4294967295"/>
          </p:nvPr>
        </p:nvSpPr>
        <p:spPr>
          <a:xfrm>
            <a:off x="2027237" y="1592262"/>
            <a:ext cx="9378314" cy="4616063"/>
          </a:xfrm>
          <a:prstGeom prst="rect">
            <a:avLst/>
          </a:prstGeom>
        </p:spPr>
        <p:txBody>
          <a:bodyPr>
            <a:normAutofit fontScale="92500" lnSpcReduction="10000"/>
          </a:bodyPr>
          <a:lstStyle/>
          <a:p>
            <a:pPr marL="0" indent="0">
              <a:buNone/>
            </a:pPr>
            <a:r>
              <a:rPr lang="en-US" dirty="0">
                <a:solidFill>
                  <a:schemeClr val="tx1"/>
                </a:solidFill>
              </a:rPr>
              <a:t>Additional Word t</a:t>
            </a:r>
            <a:r>
              <a:rPr lang="en-US" dirty="0" smtClean="0">
                <a:solidFill>
                  <a:schemeClr val="tx1"/>
                </a:solidFill>
              </a:rPr>
              <a:t>emplates </a:t>
            </a:r>
            <a:r>
              <a:rPr lang="en-US" dirty="0">
                <a:solidFill>
                  <a:schemeClr val="tx1"/>
                </a:solidFill>
              </a:rPr>
              <a:t>for SOP</a:t>
            </a:r>
          </a:p>
          <a:p>
            <a:pPr marL="0" indent="0">
              <a:buNone/>
            </a:pPr>
            <a:r>
              <a:rPr lang="en-US" dirty="0" smtClean="0">
                <a:solidFill>
                  <a:schemeClr val="tx1"/>
                </a:solidFill>
              </a:rPr>
              <a:t>Print </a:t>
            </a:r>
            <a:r>
              <a:rPr lang="en-US" dirty="0">
                <a:solidFill>
                  <a:schemeClr val="tx1"/>
                </a:solidFill>
              </a:rPr>
              <a:t>Button on Pick List Shortage </a:t>
            </a:r>
            <a:r>
              <a:rPr lang="en-US" dirty="0" smtClean="0">
                <a:solidFill>
                  <a:schemeClr val="tx1"/>
                </a:solidFill>
              </a:rPr>
              <a:t>Inquiry (Manufacturing)</a:t>
            </a:r>
            <a:endParaRPr lang="en-US" dirty="0">
              <a:solidFill>
                <a:schemeClr val="tx1"/>
              </a:solidFill>
            </a:endParaRPr>
          </a:p>
          <a:p>
            <a:pPr marL="0" indent="0">
              <a:buNone/>
            </a:pPr>
            <a:r>
              <a:rPr lang="en-US" dirty="0">
                <a:solidFill>
                  <a:schemeClr val="tx1"/>
                </a:solidFill>
              </a:rPr>
              <a:t>Ship to Address has different Company Name</a:t>
            </a:r>
          </a:p>
          <a:p>
            <a:pPr marL="0" indent="0">
              <a:buNone/>
            </a:pPr>
            <a:r>
              <a:rPr lang="en-US" dirty="0" smtClean="0">
                <a:solidFill>
                  <a:schemeClr val="tx1"/>
                </a:solidFill>
              </a:rPr>
              <a:t>Link </a:t>
            </a:r>
            <a:r>
              <a:rPr lang="en-US" dirty="0">
                <a:solidFill>
                  <a:schemeClr val="tx1"/>
                </a:solidFill>
              </a:rPr>
              <a:t>Items for suggestions on Sales</a:t>
            </a:r>
          </a:p>
          <a:p>
            <a:pPr marL="0" indent="0">
              <a:buNone/>
            </a:pPr>
            <a:r>
              <a:rPr lang="en-US" dirty="0">
                <a:solidFill>
                  <a:schemeClr val="tx1"/>
                </a:solidFill>
              </a:rPr>
              <a:t>Consolidated </a:t>
            </a:r>
            <a:r>
              <a:rPr lang="en-US" dirty="0" smtClean="0">
                <a:solidFill>
                  <a:schemeClr val="tx1"/>
                </a:solidFill>
              </a:rPr>
              <a:t>invoicing</a:t>
            </a:r>
            <a:endParaRPr lang="en-US" dirty="0">
              <a:solidFill>
                <a:schemeClr val="tx1"/>
              </a:solidFill>
            </a:endParaRPr>
          </a:p>
          <a:p>
            <a:pPr marL="0" indent="0">
              <a:buNone/>
            </a:pPr>
            <a:r>
              <a:rPr lang="en-US" dirty="0" smtClean="0">
                <a:solidFill>
                  <a:schemeClr val="tx1"/>
                </a:solidFill>
              </a:rPr>
              <a:t>Integrate </a:t>
            </a:r>
            <a:r>
              <a:rPr lang="en-US" dirty="0">
                <a:solidFill>
                  <a:schemeClr val="tx1"/>
                </a:solidFill>
              </a:rPr>
              <a:t>AA with Copier </a:t>
            </a:r>
            <a:r>
              <a:rPr lang="en-US" dirty="0" smtClean="0">
                <a:solidFill>
                  <a:schemeClr val="tx1"/>
                </a:solidFill>
              </a:rPr>
              <a:t>Series</a:t>
            </a:r>
          </a:p>
          <a:p>
            <a:pPr marL="0" indent="0">
              <a:buNone/>
            </a:pPr>
            <a:r>
              <a:rPr lang="en-US" dirty="0" smtClean="0">
                <a:solidFill>
                  <a:schemeClr val="tx1"/>
                </a:solidFill>
              </a:rPr>
              <a:t>Document Attach</a:t>
            </a:r>
            <a:endParaRPr lang="en-US" dirty="0">
              <a:solidFill>
                <a:schemeClr val="tx1"/>
              </a:solidFill>
            </a:endParaRPr>
          </a:p>
        </p:txBody>
      </p:sp>
    </p:spTree>
    <p:extLst>
      <p:ext uri="{BB962C8B-B14F-4D97-AF65-F5344CB8AC3E}">
        <p14:creationId xmlns:p14="http://schemas.microsoft.com/office/powerpoint/2010/main" val="3263122735"/>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296897"/>
            <a:ext cx="12436475" cy="914365"/>
          </a:xfrm>
          <a:solidFill>
            <a:schemeClr val="accent5"/>
          </a:solidFill>
        </p:spPr>
        <p:txBody>
          <a:bodyPr/>
          <a:lstStyle/>
          <a:p>
            <a:r>
              <a:rPr lang="en-US" sz="5200" dirty="0" smtClean="0">
                <a:solidFill>
                  <a:schemeClr val="bg1"/>
                </a:solidFill>
              </a:rPr>
              <a:t>Purchase Order processing</a:t>
            </a:r>
            <a:endParaRPr lang="en-US" sz="5200" dirty="0">
              <a:solidFill>
                <a:schemeClr val="bg1"/>
              </a:solidFill>
            </a:endParaRPr>
          </a:p>
        </p:txBody>
      </p:sp>
      <p:sp>
        <p:nvSpPr>
          <p:cNvPr id="3" name="Content Placeholder 2"/>
          <p:cNvSpPr>
            <a:spLocks noGrp="1"/>
          </p:cNvSpPr>
          <p:nvPr>
            <p:ph idx="4294967295"/>
          </p:nvPr>
        </p:nvSpPr>
        <p:spPr>
          <a:xfrm>
            <a:off x="1952409" y="1476633"/>
            <a:ext cx="8530442" cy="5144829"/>
          </a:xfrm>
          <a:prstGeom prst="rect">
            <a:avLst/>
          </a:prstGeom>
        </p:spPr>
        <p:txBody>
          <a:bodyPr>
            <a:noAutofit/>
          </a:bodyPr>
          <a:lstStyle/>
          <a:p>
            <a:pPr marL="0" indent="0">
              <a:buNone/>
            </a:pPr>
            <a:r>
              <a:rPr lang="en-US" sz="3700" dirty="0">
                <a:solidFill>
                  <a:schemeClr val="tx1"/>
                </a:solidFill>
              </a:rPr>
              <a:t>Document Attach</a:t>
            </a:r>
          </a:p>
          <a:p>
            <a:pPr marL="0" indent="0">
              <a:buNone/>
            </a:pPr>
            <a:r>
              <a:rPr lang="en-US" sz="3700" dirty="0">
                <a:solidFill>
                  <a:schemeClr val="tx1"/>
                </a:solidFill>
              </a:rPr>
              <a:t>Tolerance Handling</a:t>
            </a:r>
          </a:p>
          <a:p>
            <a:pPr marL="0" indent="0">
              <a:buNone/>
            </a:pPr>
            <a:r>
              <a:rPr lang="en-US" sz="3700" dirty="0">
                <a:solidFill>
                  <a:schemeClr val="tx1"/>
                </a:solidFill>
              </a:rPr>
              <a:t>Track Serial Numbers for Drop Ship items</a:t>
            </a:r>
          </a:p>
          <a:p>
            <a:pPr marL="0" indent="0">
              <a:buNone/>
            </a:pPr>
            <a:r>
              <a:rPr lang="en-US" sz="3700" dirty="0">
                <a:solidFill>
                  <a:schemeClr val="tx1"/>
                </a:solidFill>
              </a:rPr>
              <a:t>Track Lot Numbers for Drop Ship items</a:t>
            </a:r>
          </a:p>
          <a:p>
            <a:pPr marL="0" indent="0">
              <a:buNone/>
            </a:pPr>
            <a:r>
              <a:rPr lang="en-US" sz="3700" dirty="0">
                <a:solidFill>
                  <a:schemeClr val="tx1"/>
                </a:solidFill>
              </a:rPr>
              <a:t>Prepayments on a PO</a:t>
            </a:r>
          </a:p>
          <a:p>
            <a:pPr marL="0" indent="0">
              <a:buNone/>
            </a:pPr>
            <a:r>
              <a:rPr lang="en-US" sz="3700" dirty="0">
                <a:solidFill>
                  <a:schemeClr val="tx1"/>
                </a:solidFill>
              </a:rPr>
              <a:t>Prevent PO close prior to Invoice Match</a:t>
            </a:r>
          </a:p>
          <a:p>
            <a:pPr marL="0" indent="0">
              <a:buNone/>
            </a:pPr>
            <a:r>
              <a:rPr lang="en-US" sz="3700" dirty="0">
                <a:solidFill>
                  <a:schemeClr val="tx1"/>
                </a:solidFill>
              </a:rPr>
              <a:t>Integrate AA with Copier Series</a:t>
            </a:r>
          </a:p>
          <a:p>
            <a:pPr marL="0" indent="0">
              <a:buNone/>
            </a:pPr>
            <a:r>
              <a:rPr lang="en-US" sz="3700" dirty="0">
                <a:solidFill>
                  <a:schemeClr val="tx1"/>
                </a:solidFill>
              </a:rPr>
              <a:t>Restrict Sales Documents to Purchase</a:t>
            </a:r>
          </a:p>
        </p:txBody>
      </p:sp>
    </p:spTree>
    <p:extLst>
      <p:ext uri="{BB962C8B-B14F-4D97-AF65-F5344CB8AC3E}">
        <p14:creationId xmlns:p14="http://schemas.microsoft.com/office/powerpoint/2010/main" val="1977471456"/>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0662"/>
            <a:ext cx="12436475" cy="838165"/>
          </a:xfrm>
          <a:solidFill>
            <a:schemeClr val="accent5"/>
          </a:solidFill>
        </p:spPr>
        <p:txBody>
          <a:bodyPr/>
          <a:lstStyle/>
          <a:p>
            <a:r>
              <a:rPr lang="en-US" sz="5100" dirty="0" smtClean="0">
                <a:solidFill>
                  <a:schemeClr val="bg1"/>
                </a:solidFill>
              </a:rPr>
              <a:t>Payroll, PTO Manager, and Human Resources  </a:t>
            </a:r>
            <a:endParaRPr lang="en-US" sz="5100" dirty="0">
              <a:solidFill>
                <a:schemeClr val="bg1"/>
              </a:solidFill>
            </a:endParaRPr>
          </a:p>
        </p:txBody>
      </p:sp>
      <p:sp>
        <p:nvSpPr>
          <p:cNvPr id="3" name="Content Placeholder 2"/>
          <p:cNvSpPr>
            <a:spLocks noGrp="1"/>
          </p:cNvSpPr>
          <p:nvPr>
            <p:ph idx="4294967295"/>
          </p:nvPr>
        </p:nvSpPr>
        <p:spPr>
          <a:xfrm>
            <a:off x="288981" y="1135062"/>
            <a:ext cx="6096317" cy="1971315"/>
          </a:xfrm>
          <a:prstGeom prst="rect">
            <a:avLst/>
          </a:prstGeom>
        </p:spPr>
        <p:txBody>
          <a:bodyPr>
            <a:noAutofit/>
          </a:bodyPr>
          <a:lstStyle/>
          <a:p>
            <a:pPr marL="0" indent="0">
              <a:buNone/>
            </a:pPr>
            <a:r>
              <a:rPr lang="en-US" sz="2856" dirty="0">
                <a:solidFill>
                  <a:schemeClr val="tx1"/>
                </a:solidFill>
              </a:rPr>
              <a:t>Check Build Exception Report</a:t>
            </a:r>
          </a:p>
          <a:p>
            <a:pPr marL="0" indent="0">
              <a:buNone/>
            </a:pPr>
            <a:r>
              <a:rPr lang="en-US" sz="2856" dirty="0">
                <a:solidFill>
                  <a:schemeClr val="tx1"/>
                </a:solidFill>
              </a:rPr>
              <a:t>Stop Duplicate Checks</a:t>
            </a:r>
          </a:p>
          <a:p>
            <a:pPr marL="0" indent="0">
              <a:buNone/>
            </a:pPr>
            <a:r>
              <a:rPr lang="en-US" sz="2856" dirty="0">
                <a:solidFill>
                  <a:schemeClr val="tx1"/>
                </a:solidFill>
              </a:rPr>
              <a:t>Pay Code History Edits</a:t>
            </a:r>
          </a:p>
          <a:p>
            <a:pPr marL="0" indent="0">
              <a:buNone/>
            </a:pPr>
            <a:r>
              <a:rPr lang="en-US" sz="2856" dirty="0">
                <a:solidFill>
                  <a:schemeClr val="tx1"/>
                </a:solidFill>
              </a:rPr>
              <a:t>Pay Code, Deduction and Benefit Modifier</a:t>
            </a:r>
          </a:p>
          <a:p>
            <a:pPr marL="0" indent="0">
              <a:buNone/>
            </a:pPr>
            <a:r>
              <a:rPr lang="en-US" sz="2856" dirty="0">
                <a:solidFill>
                  <a:schemeClr val="tx1"/>
                </a:solidFill>
              </a:rPr>
              <a:t>FICA and TSA Deductions </a:t>
            </a:r>
          </a:p>
          <a:p>
            <a:pPr marL="0" indent="0">
              <a:buNone/>
            </a:pPr>
            <a:r>
              <a:rPr lang="en-US" sz="2856" dirty="0">
                <a:solidFill>
                  <a:schemeClr val="tx1"/>
                </a:solidFill>
              </a:rPr>
              <a:t>Human Resource Calendar</a:t>
            </a:r>
          </a:p>
          <a:p>
            <a:pPr marL="0" indent="0">
              <a:buNone/>
            </a:pPr>
            <a:r>
              <a:rPr lang="en-US" sz="2856" dirty="0">
                <a:solidFill>
                  <a:schemeClr val="tx1"/>
                </a:solidFill>
              </a:rPr>
              <a:t>Negative Carryover</a:t>
            </a:r>
          </a:p>
          <a:p>
            <a:pPr marL="0" indent="0">
              <a:buNone/>
            </a:pPr>
            <a:r>
              <a:rPr lang="en-US" sz="2856" dirty="0">
                <a:solidFill>
                  <a:schemeClr val="tx1"/>
                </a:solidFill>
              </a:rPr>
              <a:t>PTO Detail and History </a:t>
            </a:r>
          </a:p>
          <a:p>
            <a:pPr marL="0" indent="0">
              <a:buNone/>
            </a:pPr>
            <a:r>
              <a:rPr lang="en-US" sz="2856" dirty="0">
                <a:solidFill>
                  <a:schemeClr val="tx1"/>
                </a:solidFill>
              </a:rPr>
              <a:t>PTO Manual Checks</a:t>
            </a:r>
          </a:p>
          <a:p>
            <a:pPr marL="0" indent="0">
              <a:buNone/>
            </a:pPr>
            <a:r>
              <a:rPr lang="en-US" sz="2856" dirty="0">
                <a:solidFill>
                  <a:schemeClr val="tx1"/>
                </a:solidFill>
              </a:rPr>
              <a:t>Year End PTO </a:t>
            </a:r>
            <a:endParaRPr lang="en-US" sz="2856" dirty="0" smtClean="0">
              <a:solidFill>
                <a:schemeClr val="tx1"/>
              </a:solidFill>
            </a:endParaRPr>
          </a:p>
          <a:p>
            <a:pPr marL="0" indent="0">
              <a:buNone/>
            </a:pPr>
            <a:r>
              <a:rPr lang="en-US" sz="2856" dirty="0">
                <a:solidFill>
                  <a:schemeClr val="tx1"/>
                </a:solidFill>
              </a:rPr>
              <a:t>Life Insurance </a:t>
            </a:r>
            <a:r>
              <a:rPr lang="en-US" sz="2856" dirty="0" smtClean="0">
                <a:solidFill>
                  <a:schemeClr val="tx1"/>
                </a:solidFill>
              </a:rPr>
              <a:t>enhancements</a:t>
            </a:r>
            <a:endParaRPr lang="en-US" sz="2856" dirty="0">
              <a:solidFill>
                <a:schemeClr val="tx1"/>
              </a:solidFill>
            </a:endParaRPr>
          </a:p>
          <a:p>
            <a:pPr marL="0" indent="0">
              <a:buNone/>
            </a:pPr>
            <a:endParaRPr lang="en-US" sz="2856" dirty="0">
              <a:solidFill>
                <a:schemeClr val="tx1"/>
              </a:solidFill>
            </a:endParaRPr>
          </a:p>
          <a:p>
            <a:pPr marL="0" indent="0">
              <a:buNone/>
            </a:pPr>
            <a:endParaRPr lang="en-US" sz="2856" dirty="0">
              <a:solidFill>
                <a:schemeClr val="tx1"/>
              </a:solidFill>
            </a:endParaRPr>
          </a:p>
          <a:p>
            <a:pPr marL="0" indent="0">
              <a:buNone/>
            </a:pPr>
            <a:endParaRPr lang="en-US" sz="2856" dirty="0">
              <a:solidFill>
                <a:schemeClr val="tx1"/>
              </a:solidFill>
            </a:endParaRPr>
          </a:p>
          <a:p>
            <a:pPr marL="0" indent="0">
              <a:buNone/>
            </a:pPr>
            <a:endParaRPr lang="en-US" sz="2856" dirty="0">
              <a:solidFill>
                <a:schemeClr val="tx1"/>
              </a:solidFill>
            </a:endParaRPr>
          </a:p>
        </p:txBody>
      </p:sp>
      <p:sp>
        <p:nvSpPr>
          <p:cNvPr id="4" name="Content Placeholder 2"/>
          <p:cNvSpPr>
            <a:spLocks noGrp="1"/>
          </p:cNvSpPr>
          <p:nvPr>
            <p:ph idx="4294967295"/>
          </p:nvPr>
        </p:nvSpPr>
        <p:spPr>
          <a:xfrm>
            <a:off x="6450256" y="1135062"/>
            <a:ext cx="5713628" cy="1971315"/>
          </a:xfrm>
          <a:prstGeom prst="rect">
            <a:avLst/>
          </a:prstGeom>
        </p:spPr>
        <p:txBody>
          <a:bodyPr>
            <a:noAutofit/>
          </a:bodyPr>
          <a:lstStyle/>
          <a:p>
            <a:pPr marL="0" indent="0">
              <a:buNone/>
            </a:pPr>
            <a:r>
              <a:rPr lang="en-US" sz="2856" dirty="0" smtClean="0">
                <a:solidFill>
                  <a:schemeClr val="tx1"/>
                </a:solidFill>
              </a:rPr>
              <a:t>Requisition </a:t>
            </a:r>
            <a:r>
              <a:rPr lang="en-US" sz="2856" dirty="0">
                <a:solidFill>
                  <a:schemeClr val="tx1"/>
                </a:solidFill>
              </a:rPr>
              <a:t>Navigation Lists </a:t>
            </a:r>
          </a:p>
          <a:p>
            <a:pPr marL="0" indent="0">
              <a:buNone/>
            </a:pPr>
            <a:r>
              <a:rPr lang="en-US" sz="2856" dirty="0">
                <a:solidFill>
                  <a:schemeClr val="tx1"/>
                </a:solidFill>
              </a:rPr>
              <a:t>Mandatory Arrears Templates </a:t>
            </a:r>
          </a:p>
          <a:p>
            <a:pPr marL="0" indent="0">
              <a:buNone/>
            </a:pPr>
            <a:r>
              <a:rPr lang="en-US" sz="2856" dirty="0">
                <a:solidFill>
                  <a:schemeClr val="tx1"/>
                </a:solidFill>
              </a:rPr>
              <a:t>Mandatory Arrears Tasks</a:t>
            </a:r>
          </a:p>
          <a:p>
            <a:pPr marL="0" indent="0">
              <a:buNone/>
            </a:pPr>
            <a:r>
              <a:rPr lang="en-US" sz="2856" dirty="0">
                <a:solidFill>
                  <a:schemeClr val="tx1"/>
                </a:solidFill>
              </a:rPr>
              <a:t>Deduction in Arrears Reporting</a:t>
            </a:r>
          </a:p>
          <a:p>
            <a:pPr marL="0" indent="0">
              <a:buNone/>
            </a:pPr>
            <a:r>
              <a:rPr lang="en-US" sz="2856" dirty="0">
                <a:solidFill>
                  <a:schemeClr val="tx1"/>
                </a:solidFill>
              </a:rPr>
              <a:t>Payroll Integration to Payables (PIP) Voucher Description</a:t>
            </a:r>
          </a:p>
          <a:p>
            <a:pPr marL="0" indent="0">
              <a:buNone/>
            </a:pPr>
            <a:r>
              <a:rPr lang="en-US" sz="2856" dirty="0">
                <a:solidFill>
                  <a:schemeClr val="tx1"/>
                </a:solidFill>
              </a:rPr>
              <a:t>PIP Document Numbers </a:t>
            </a:r>
          </a:p>
          <a:p>
            <a:pPr marL="0" indent="0">
              <a:buNone/>
            </a:pPr>
            <a:r>
              <a:rPr lang="en-US" sz="2856" dirty="0">
                <a:solidFill>
                  <a:schemeClr val="tx1"/>
                </a:solidFill>
              </a:rPr>
              <a:t>PIP Voucher Consolidation</a:t>
            </a:r>
          </a:p>
          <a:p>
            <a:pPr marL="0" indent="0">
              <a:buNone/>
            </a:pPr>
            <a:r>
              <a:rPr lang="en-US" sz="2856" dirty="0">
                <a:solidFill>
                  <a:schemeClr val="tx1"/>
                </a:solidFill>
              </a:rPr>
              <a:t>Advanced HR </a:t>
            </a:r>
            <a:r>
              <a:rPr lang="en-US" sz="2856" dirty="0" smtClean="0">
                <a:solidFill>
                  <a:schemeClr val="tx1"/>
                </a:solidFill>
              </a:rPr>
              <a:t>Warning </a:t>
            </a:r>
            <a:r>
              <a:rPr lang="en-US" sz="2856" dirty="0">
                <a:solidFill>
                  <a:schemeClr val="tx1"/>
                </a:solidFill>
              </a:rPr>
              <a:t>Notice </a:t>
            </a:r>
          </a:p>
          <a:p>
            <a:pPr marL="0" indent="0">
              <a:buNone/>
            </a:pPr>
            <a:r>
              <a:rPr lang="en-US" sz="2856" dirty="0">
                <a:solidFill>
                  <a:schemeClr val="tx1"/>
                </a:solidFill>
              </a:rPr>
              <a:t>Advanced HR </a:t>
            </a:r>
            <a:r>
              <a:rPr lang="en-US" sz="2856" dirty="0" smtClean="0">
                <a:solidFill>
                  <a:schemeClr val="tx1"/>
                </a:solidFill>
              </a:rPr>
              <a:t>Delete </a:t>
            </a:r>
            <a:r>
              <a:rPr lang="en-US" sz="2856" dirty="0">
                <a:solidFill>
                  <a:schemeClr val="tx1"/>
                </a:solidFill>
              </a:rPr>
              <a:t>History Records</a:t>
            </a:r>
          </a:p>
          <a:p>
            <a:pPr marL="0" indent="0">
              <a:buNone/>
            </a:pPr>
            <a:r>
              <a:rPr lang="en-US" sz="2856" dirty="0">
                <a:solidFill>
                  <a:schemeClr val="tx1"/>
                </a:solidFill>
              </a:rPr>
              <a:t>Custom Fields for Advanced HR </a:t>
            </a:r>
          </a:p>
          <a:p>
            <a:pPr marL="0" indent="0">
              <a:buNone/>
            </a:pPr>
            <a:endParaRPr lang="en-US" sz="2856" dirty="0">
              <a:solidFill>
                <a:schemeClr val="tx1"/>
              </a:solidFill>
            </a:endParaRPr>
          </a:p>
        </p:txBody>
      </p:sp>
    </p:spTree>
    <p:extLst>
      <p:ext uri="{BB962C8B-B14F-4D97-AF65-F5344CB8AC3E}">
        <p14:creationId xmlns:p14="http://schemas.microsoft.com/office/powerpoint/2010/main" val="1751343409"/>
      </p:ext>
    </p:extLst>
  </p:cSld>
  <p:clrMapOvr>
    <a:masterClrMapping/>
  </p:clrMapOvr>
  <p:transition spd="slow">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2"/>
          </p:nvPr>
        </p:nvSpPr>
        <p:spPr>
          <a:solidFill>
            <a:schemeClr val="accent5"/>
          </a:solidFill>
        </p:spPr>
        <p:txBody>
          <a:bodyPr/>
          <a:lstStyle/>
          <a:p>
            <a:r>
              <a:rPr lang="en-US" dirty="0" smtClean="0"/>
              <a:t>Microsoft Dynamics GP 2013 </a:t>
            </a:r>
          </a:p>
          <a:p>
            <a:r>
              <a:rPr lang="en-US" dirty="0" smtClean="0"/>
              <a:t>RTM </a:t>
            </a:r>
            <a:r>
              <a:rPr lang="en-US" dirty="0"/>
              <a:t>f</a:t>
            </a:r>
            <a:r>
              <a:rPr lang="en-US" dirty="0" smtClean="0"/>
              <a:t>eatures</a:t>
            </a:r>
            <a:endParaRPr lang="en-US" dirty="0"/>
          </a:p>
        </p:txBody>
      </p:sp>
      <p:sp>
        <p:nvSpPr>
          <p:cNvPr id="2" name="Title 1"/>
          <p:cNvSpPr>
            <a:spLocks noGrp="1"/>
          </p:cNvSpPr>
          <p:nvPr>
            <p:ph type="title"/>
          </p:nvPr>
        </p:nvSpPr>
        <p:spPr>
          <a:solidFill>
            <a:schemeClr val="bg1">
              <a:lumMod val="95000"/>
            </a:schemeClr>
          </a:solidFill>
        </p:spPr>
        <p:txBody>
          <a:bodyPr/>
          <a:lstStyle/>
          <a:p>
            <a:r>
              <a:rPr lang="en-US" dirty="0" smtClean="0"/>
              <a:t>DEMO</a:t>
            </a:r>
            <a:endParaRPr lang="en-US" dirty="0"/>
          </a:p>
        </p:txBody>
      </p:sp>
    </p:spTree>
    <p:extLst>
      <p:ext uri="{BB962C8B-B14F-4D97-AF65-F5344CB8AC3E}">
        <p14:creationId xmlns:p14="http://schemas.microsoft.com/office/powerpoint/2010/main" val="2011982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 name="Title 1"/>
          <p:cNvSpPr txBox="1">
            <a:spLocks/>
          </p:cNvSpPr>
          <p:nvPr/>
        </p:nvSpPr>
        <p:spPr>
          <a:xfrm>
            <a:off x="523181" y="611398"/>
            <a:ext cx="11313278" cy="1147102"/>
          </a:xfrm>
          <a:prstGeom prst="rect">
            <a:avLst/>
          </a:prstGeom>
        </p:spPr>
        <p:txBody>
          <a:bodyPr lIns="93260" tIns="46631" rIns="93260" bIns="46631" anchor="ctr"/>
          <a:lstStyle>
            <a:lvl1pPr algn="l" defTabSz="914363" rtl="0" eaLnBrk="1" latinLnBrk="0" hangingPunct="1">
              <a:lnSpc>
                <a:spcPct val="90000"/>
              </a:lnSpc>
              <a:spcBef>
                <a:spcPct val="0"/>
              </a:spcBef>
              <a:buNone/>
              <a:defRPr lang="en-US" sz="5400" b="0" kern="1200" cap="none" spc="-100" baseline="0" dirty="0" smtClean="0">
                <a:ln w="3175">
                  <a:noFill/>
                </a:ln>
                <a:gradFill flip="none" rotWithShape="1">
                  <a:gsLst>
                    <a:gs pos="0">
                      <a:schemeClr val="tx1">
                        <a:lumMod val="65000"/>
                        <a:lumOff val="35000"/>
                      </a:schemeClr>
                    </a:gs>
                    <a:gs pos="100000">
                      <a:schemeClr val="tx1">
                        <a:lumMod val="65000"/>
                        <a:lumOff val="35000"/>
                      </a:schemeClr>
                    </a:gs>
                  </a:gsLst>
                  <a:lin ang="5400000" scaled="0"/>
                  <a:tileRect/>
                </a:gradFill>
                <a:effectLst/>
                <a:latin typeface="+mj-lt"/>
                <a:ea typeface="+mn-ea"/>
                <a:cs typeface="Arial" charset="0"/>
              </a:defRPr>
            </a:lvl1pPr>
          </a:lstStyle>
          <a:p>
            <a:endParaRPr sz="9000" dirty="0">
              <a:gradFill>
                <a:gsLst>
                  <a:gs pos="96667">
                    <a:srgbClr val="FFFFFF"/>
                  </a:gs>
                  <a:gs pos="90000">
                    <a:srgbClr val="FFFFFF"/>
                  </a:gs>
                </a:gsLst>
                <a:lin ang="5400000" scaled="0"/>
              </a:gradFill>
              <a:cs typeface="Segoe UI" pitchFamily="34" charset="0"/>
            </a:endParaRPr>
          </a:p>
        </p:txBody>
      </p:sp>
      <p:sp>
        <p:nvSpPr>
          <p:cNvPr id="2" name="Title 1"/>
          <p:cNvSpPr>
            <a:spLocks noGrp="1"/>
          </p:cNvSpPr>
          <p:nvPr>
            <p:ph type="title" idx="4294967295"/>
          </p:nvPr>
        </p:nvSpPr>
        <p:spPr>
          <a:xfrm>
            <a:off x="14661" y="1668462"/>
            <a:ext cx="12085637" cy="1831975"/>
          </a:xfrm>
        </p:spPr>
        <p:txBody>
          <a:bodyPr/>
          <a:lstStyle/>
          <a:p>
            <a:r>
              <a:rPr lang="en-US" sz="8000" dirty="0" smtClean="0"/>
              <a:t>Microsoft Dynamics GP 2013</a:t>
            </a:r>
            <a:br>
              <a:rPr lang="en-US" sz="8000" dirty="0" smtClean="0"/>
            </a:br>
            <a:r>
              <a:rPr lang="en-US" sz="8000" dirty="0"/>
              <a:t/>
            </a:r>
            <a:br>
              <a:rPr lang="en-US" sz="8000" dirty="0"/>
            </a:br>
            <a:r>
              <a:rPr lang="en-US" sz="8800" dirty="0" smtClean="0"/>
              <a:t>SP1 features</a:t>
            </a:r>
            <a:endParaRPr lang="en-US" sz="8800" dirty="0"/>
          </a:p>
        </p:txBody>
      </p:sp>
    </p:spTree>
    <p:extLst>
      <p:ext uri="{BB962C8B-B14F-4D97-AF65-F5344CB8AC3E}">
        <p14:creationId xmlns:p14="http://schemas.microsoft.com/office/powerpoint/2010/main" val="4036913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2" y="291338"/>
            <a:ext cx="12434711" cy="843724"/>
          </a:xfrm>
          <a:solidFill>
            <a:schemeClr val="accent1"/>
          </a:solidFill>
        </p:spPr>
        <p:txBody>
          <a:bodyPr anchor="ctr"/>
          <a:lstStyle/>
          <a:p>
            <a:r>
              <a:rPr lang="en-US" sz="5200" dirty="0" smtClean="0">
                <a:solidFill>
                  <a:schemeClr val="bg1"/>
                </a:solidFill>
              </a:rPr>
              <a:t>Web </a:t>
            </a:r>
            <a:r>
              <a:rPr lang="en-US" sz="5200" dirty="0">
                <a:solidFill>
                  <a:schemeClr val="bg1"/>
                </a:solidFill>
              </a:rPr>
              <a:t>c</a:t>
            </a:r>
            <a:r>
              <a:rPr lang="en-US" sz="5200" dirty="0" smtClean="0">
                <a:solidFill>
                  <a:schemeClr val="bg1"/>
                </a:solidFill>
              </a:rPr>
              <a:t>lient modules and features</a:t>
            </a:r>
            <a:endParaRPr lang="en-US" sz="5200" dirty="0">
              <a:solidFill>
                <a:schemeClr val="bg1"/>
              </a:solidFill>
            </a:endParaRPr>
          </a:p>
        </p:txBody>
      </p:sp>
      <p:sp>
        <p:nvSpPr>
          <p:cNvPr id="3" name="Text Placeholder 2"/>
          <p:cNvSpPr>
            <a:spLocks noGrp="1"/>
          </p:cNvSpPr>
          <p:nvPr>
            <p:ph type="body" sz="quarter" idx="10"/>
          </p:nvPr>
        </p:nvSpPr>
        <p:spPr>
          <a:xfrm>
            <a:off x="289249" y="1994721"/>
            <a:ext cx="5918796" cy="3697851"/>
          </a:xfrm>
        </p:spPr>
        <p:txBody>
          <a:bodyPr/>
          <a:lstStyle/>
          <a:p>
            <a:r>
              <a:rPr lang="en-US" sz="4080" dirty="0"/>
              <a:t>Human Resources</a:t>
            </a:r>
          </a:p>
          <a:p>
            <a:r>
              <a:rPr lang="en-US" sz="4080" dirty="0"/>
              <a:t>US Payroll</a:t>
            </a:r>
          </a:p>
          <a:p>
            <a:r>
              <a:rPr lang="en-US" sz="4080" dirty="0"/>
              <a:t>Returns Management</a:t>
            </a:r>
          </a:p>
          <a:p>
            <a:r>
              <a:rPr lang="en-US" sz="4080" dirty="0"/>
              <a:t>Contract Management</a:t>
            </a:r>
          </a:p>
          <a:p>
            <a:r>
              <a:rPr lang="en-US" sz="4080" dirty="0"/>
              <a:t>Inventory Bill of Materials</a:t>
            </a:r>
          </a:p>
        </p:txBody>
      </p:sp>
      <p:sp>
        <p:nvSpPr>
          <p:cNvPr id="5" name="Text Placeholder 2"/>
          <p:cNvSpPr>
            <a:spLocks noGrp="1"/>
          </p:cNvSpPr>
          <p:nvPr>
            <p:ph type="body" sz="quarter" idx="10"/>
          </p:nvPr>
        </p:nvSpPr>
        <p:spPr>
          <a:xfrm>
            <a:off x="6498959" y="1994721"/>
            <a:ext cx="5485621" cy="4431142"/>
          </a:xfrm>
        </p:spPr>
        <p:txBody>
          <a:bodyPr/>
          <a:lstStyle/>
          <a:p>
            <a:r>
              <a:rPr lang="en-US" sz="4080" dirty="0"/>
              <a:t>Excel Based Budgeting</a:t>
            </a:r>
          </a:p>
          <a:p>
            <a:r>
              <a:rPr lang="en-US" sz="4080" dirty="0"/>
              <a:t>Field Level Security</a:t>
            </a:r>
          </a:p>
          <a:p>
            <a:r>
              <a:rPr lang="en-US" sz="4080" dirty="0"/>
              <a:t>ADP Integration</a:t>
            </a:r>
          </a:p>
          <a:p>
            <a:r>
              <a:rPr lang="en-US" sz="4080" dirty="0"/>
              <a:t>Autocomplete</a:t>
            </a:r>
          </a:p>
          <a:p>
            <a:r>
              <a:rPr lang="en-US" sz="4080" dirty="0"/>
              <a:t>BA Navigation Lists</a:t>
            </a:r>
          </a:p>
          <a:p>
            <a:endParaRPr lang="en-US" sz="4080" dirty="0"/>
          </a:p>
        </p:txBody>
      </p:sp>
    </p:spTree>
    <p:extLst>
      <p:ext uri="{BB962C8B-B14F-4D97-AF65-F5344CB8AC3E}">
        <p14:creationId xmlns:p14="http://schemas.microsoft.com/office/powerpoint/2010/main" val="757224062"/>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TextBox 79"/>
          <p:cNvSpPr txBox="1"/>
          <p:nvPr/>
        </p:nvSpPr>
        <p:spPr bwMode="auto">
          <a:xfrm>
            <a:off x="3971823" y="3244072"/>
            <a:ext cx="1766263" cy="2595891"/>
          </a:xfrm>
          <a:prstGeom prst="rect">
            <a:avLst/>
          </a:prstGeom>
          <a:solidFill>
            <a:srgbClr val="00B050"/>
          </a:solidFill>
          <a:ln w="15875" cap="sq" cmpd="sng" algn="ctr">
            <a:noFill/>
            <a:prstDash val="solid"/>
            <a:headEnd type="none" w="med" len="med"/>
            <a:tailEnd type="none" w="med" len="med"/>
          </a:ln>
          <a:effectLst/>
          <a:sp3d>
            <a:bevelT w="82550"/>
          </a:sp3d>
        </p:spPr>
        <p:txBody>
          <a:bodyPr lIns="93200" tIns="186400" rIns="46601" bIns="0">
            <a:noAutofit/>
          </a:bodyPr>
          <a:lstStyle/>
          <a:p>
            <a:pPr lvl="0"/>
            <a:r>
              <a:rPr lang="en-GB" sz="1799" dirty="0">
                <a:solidFill>
                  <a:schemeClr val="bg1"/>
                </a:solidFill>
              </a:rPr>
              <a:t>Web Client Wave Releases</a:t>
            </a:r>
          </a:p>
          <a:p>
            <a:pPr>
              <a:spcBef>
                <a:spcPts val="1020"/>
              </a:spcBef>
            </a:pPr>
            <a:r>
              <a:rPr lang="en-GB" sz="1799" dirty="0">
                <a:solidFill>
                  <a:schemeClr val="bg1"/>
                </a:solidFill>
              </a:rPr>
              <a:t>Functionality</a:t>
            </a:r>
          </a:p>
          <a:p>
            <a:pPr>
              <a:spcBef>
                <a:spcPts val="1020"/>
              </a:spcBef>
              <a:defRPr/>
            </a:pPr>
            <a:r>
              <a:rPr lang="en-US" sz="1799" dirty="0">
                <a:solidFill>
                  <a:schemeClr val="bg1"/>
                </a:solidFill>
              </a:rPr>
              <a:t>GP App for Office365</a:t>
            </a:r>
          </a:p>
          <a:p>
            <a:pPr>
              <a:spcBef>
                <a:spcPts val="1020"/>
              </a:spcBef>
            </a:pPr>
            <a:r>
              <a:rPr lang="en-GB" sz="1799" dirty="0">
                <a:solidFill>
                  <a:schemeClr val="bg1"/>
                </a:solidFill>
              </a:rPr>
              <a:t>BA Update</a:t>
            </a:r>
          </a:p>
        </p:txBody>
      </p:sp>
      <p:sp>
        <p:nvSpPr>
          <p:cNvPr id="68" name="TextBox 67"/>
          <p:cNvSpPr txBox="1"/>
          <p:nvPr/>
        </p:nvSpPr>
        <p:spPr bwMode="auto">
          <a:xfrm>
            <a:off x="-271444" y="3241854"/>
            <a:ext cx="468079" cy="2597892"/>
          </a:xfrm>
          <a:prstGeom prst="rect">
            <a:avLst/>
          </a:prstGeom>
          <a:solidFill>
            <a:schemeClr val="bg2"/>
          </a:solidFill>
          <a:ln w="15875" cap="sq" cmpd="sng" algn="ctr">
            <a:noFill/>
            <a:prstDash val="solid"/>
            <a:headEnd type="none" w="med" len="med"/>
            <a:tailEnd type="none" w="med" len="med"/>
          </a:ln>
          <a:effectLst/>
          <a:sp3d>
            <a:bevelT w="82550"/>
          </a:sp3d>
        </p:spPr>
        <p:txBody>
          <a:bodyPr lIns="93200" tIns="186400" rIns="46601" bIns="0">
            <a:noAutofit/>
          </a:bodyPr>
          <a:lstStyle/>
          <a:p>
            <a:pPr defTabSz="931813">
              <a:lnSpc>
                <a:spcPct val="90000"/>
              </a:lnSpc>
              <a:spcBef>
                <a:spcPts val="1835"/>
              </a:spcBef>
              <a:buSzPct val="90000"/>
              <a:defRPr/>
            </a:pPr>
            <a:endParaRPr lang="en-US" sz="1496" b="1" kern="0" dirty="0">
              <a:gradFill>
                <a:gsLst>
                  <a:gs pos="0">
                    <a:srgbClr val="FFFFFF"/>
                  </a:gs>
                  <a:gs pos="86000">
                    <a:srgbClr val="FFFFFF"/>
                  </a:gs>
                </a:gsLst>
                <a:lin ang="5400000" scaled="0"/>
              </a:gradFill>
            </a:endParaRPr>
          </a:p>
        </p:txBody>
      </p:sp>
      <p:sp>
        <p:nvSpPr>
          <p:cNvPr id="81" name="TextBox 80"/>
          <p:cNvSpPr txBox="1"/>
          <p:nvPr/>
        </p:nvSpPr>
        <p:spPr bwMode="auto">
          <a:xfrm>
            <a:off x="279435" y="3244070"/>
            <a:ext cx="1764350" cy="2595890"/>
          </a:xfrm>
          <a:prstGeom prst="rect">
            <a:avLst/>
          </a:prstGeom>
          <a:solidFill>
            <a:srgbClr val="00B050"/>
          </a:solidFill>
          <a:ln w="15875" cap="sq" cmpd="sng" algn="ctr">
            <a:noFill/>
            <a:prstDash val="solid"/>
            <a:headEnd type="none" w="med" len="med"/>
            <a:tailEnd type="none" w="med" len="med"/>
          </a:ln>
          <a:effectLst/>
          <a:sp3d>
            <a:bevelT w="82550"/>
          </a:sp3d>
        </p:spPr>
        <p:txBody>
          <a:bodyPr lIns="93200" tIns="186400" rIns="46601" bIns="0">
            <a:noAutofit/>
          </a:bodyPr>
          <a:lstStyle/>
          <a:p>
            <a:pPr>
              <a:lnSpc>
                <a:spcPct val="90000"/>
              </a:lnSpc>
              <a:spcBef>
                <a:spcPts val="1020"/>
              </a:spcBef>
              <a:buSzPct val="90000"/>
              <a:defRPr/>
            </a:pPr>
            <a:r>
              <a:rPr lang="en-GB" sz="1799" dirty="0">
                <a:solidFill>
                  <a:schemeClr val="bg1"/>
                </a:solidFill>
              </a:rPr>
              <a:t>Web Client</a:t>
            </a:r>
          </a:p>
          <a:p>
            <a:pPr>
              <a:lnSpc>
                <a:spcPct val="90000"/>
              </a:lnSpc>
              <a:spcBef>
                <a:spcPts val="1020"/>
              </a:spcBef>
              <a:buSzPct val="90000"/>
              <a:defRPr/>
            </a:pPr>
            <a:r>
              <a:rPr lang="en-GB" sz="1799" dirty="0">
                <a:solidFill>
                  <a:schemeClr val="bg1"/>
                </a:solidFill>
              </a:rPr>
              <a:t>Functionality</a:t>
            </a:r>
          </a:p>
          <a:p>
            <a:pPr>
              <a:lnSpc>
                <a:spcPct val="90000"/>
              </a:lnSpc>
              <a:spcBef>
                <a:spcPts val="1020"/>
              </a:spcBef>
              <a:buSzPct val="90000"/>
              <a:defRPr/>
            </a:pPr>
            <a:r>
              <a:rPr lang="en-GB" sz="1799" dirty="0">
                <a:solidFill>
                  <a:schemeClr val="bg1"/>
                </a:solidFill>
              </a:rPr>
              <a:t>Management </a:t>
            </a:r>
          </a:p>
          <a:p>
            <a:pPr>
              <a:lnSpc>
                <a:spcPct val="90000"/>
              </a:lnSpc>
              <a:spcBef>
                <a:spcPts val="1020"/>
              </a:spcBef>
              <a:buSzPct val="90000"/>
              <a:defRPr/>
            </a:pPr>
            <a:r>
              <a:rPr lang="en-GB" sz="1799" dirty="0">
                <a:solidFill>
                  <a:schemeClr val="bg1"/>
                </a:solidFill>
              </a:rPr>
              <a:t>Tools</a:t>
            </a:r>
          </a:p>
          <a:p>
            <a:pPr>
              <a:lnSpc>
                <a:spcPct val="90000"/>
              </a:lnSpc>
              <a:spcBef>
                <a:spcPts val="1020"/>
              </a:spcBef>
              <a:buSzPct val="90000"/>
              <a:defRPr/>
            </a:pPr>
            <a:r>
              <a:rPr lang="en-GB" sz="1799" dirty="0">
                <a:solidFill>
                  <a:schemeClr val="bg1"/>
                </a:solidFill>
              </a:rPr>
              <a:t>Hosting</a:t>
            </a:r>
          </a:p>
          <a:p>
            <a:pPr>
              <a:lnSpc>
                <a:spcPct val="90000"/>
              </a:lnSpc>
              <a:spcBef>
                <a:spcPts val="1020"/>
              </a:spcBef>
              <a:buSzPct val="90000"/>
              <a:defRPr/>
            </a:pPr>
            <a:r>
              <a:rPr lang="en-GB" sz="1799" dirty="0">
                <a:solidFill>
                  <a:schemeClr val="bg1"/>
                </a:solidFill>
              </a:rPr>
              <a:t>Business </a:t>
            </a:r>
            <a:r>
              <a:rPr lang="en-GB" sz="1799" dirty="0" err="1">
                <a:solidFill>
                  <a:schemeClr val="bg1"/>
                </a:solidFill>
              </a:rPr>
              <a:t>Analyzer</a:t>
            </a:r>
            <a:endParaRPr lang="en-GB" sz="1799" dirty="0">
              <a:solidFill>
                <a:schemeClr val="bg1"/>
              </a:solidFill>
            </a:endParaRPr>
          </a:p>
        </p:txBody>
      </p:sp>
      <p:sp>
        <p:nvSpPr>
          <p:cNvPr id="65" name="TextBox 64"/>
          <p:cNvSpPr txBox="1"/>
          <p:nvPr/>
        </p:nvSpPr>
        <p:spPr bwMode="auto">
          <a:xfrm>
            <a:off x="2126415" y="3241853"/>
            <a:ext cx="1762773" cy="2597894"/>
          </a:xfrm>
          <a:prstGeom prst="rect">
            <a:avLst/>
          </a:prstGeom>
          <a:solidFill>
            <a:srgbClr val="00B050"/>
          </a:solidFill>
          <a:ln w="15875" cap="sq" cmpd="sng" algn="ctr">
            <a:noFill/>
            <a:prstDash val="solid"/>
            <a:headEnd type="none" w="med" len="med"/>
            <a:tailEnd type="none" w="med" len="med"/>
          </a:ln>
          <a:effectLst/>
          <a:sp3d>
            <a:bevelT w="82550"/>
          </a:sp3d>
        </p:spPr>
        <p:txBody>
          <a:bodyPr lIns="93200" tIns="186400" rIns="46601" bIns="0">
            <a:noAutofit/>
          </a:bodyPr>
          <a:lstStyle/>
          <a:p>
            <a:pPr>
              <a:lnSpc>
                <a:spcPct val="90000"/>
              </a:lnSpc>
              <a:spcBef>
                <a:spcPts val="1020"/>
              </a:spcBef>
              <a:buSzPct val="90000"/>
              <a:defRPr/>
            </a:pPr>
            <a:r>
              <a:rPr lang="en-GB" sz="1799" dirty="0">
                <a:solidFill>
                  <a:schemeClr val="bg1"/>
                </a:solidFill>
              </a:rPr>
              <a:t>Web Client Wave Releases</a:t>
            </a:r>
          </a:p>
          <a:p>
            <a:pPr>
              <a:lnSpc>
                <a:spcPct val="90000"/>
              </a:lnSpc>
              <a:spcBef>
                <a:spcPts val="1020"/>
              </a:spcBef>
              <a:buSzPct val="90000"/>
              <a:defRPr/>
            </a:pPr>
            <a:r>
              <a:rPr lang="en-GB" sz="1799" dirty="0">
                <a:solidFill>
                  <a:schemeClr val="bg1"/>
                </a:solidFill>
              </a:rPr>
              <a:t>Functionality</a:t>
            </a:r>
          </a:p>
          <a:p>
            <a:pPr>
              <a:lnSpc>
                <a:spcPct val="90000"/>
              </a:lnSpc>
              <a:spcBef>
                <a:spcPts val="1020"/>
              </a:spcBef>
              <a:buSzPct val="90000"/>
              <a:defRPr/>
            </a:pPr>
            <a:r>
              <a:rPr lang="en-GB" sz="1799" dirty="0" err="1">
                <a:solidFill>
                  <a:schemeClr val="bg1"/>
                </a:solidFill>
              </a:rPr>
              <a:t>RapidStart</a:t>
            </a:r>
            <a:endParaRPr lang="en-GB" sz="1799" dirty="0">
              <a:solidFill>
                <a:schemeClr val="bg1"/>
              </a:solidFill>
            </a:endParaRPr>
          </a:p>
          <a:p>
            <a:pPr>
              <a:lnSpc>
                <a:spcPct val="90000"/>
              </a:lnSpc>
              <a:spcBef>
                <a:spcPts val="1020"/>
              </a:spcBef>
              <a:buSzPct val="90000"/>
              <a:defRPr/>
            </a:pPr>
            <a:r>
              <a:rPr lang="en-GB" sz="1799" dirty="0">
                <a:solidFill>
                  <a:schemeClr val="bg1"/>
                </a:solidFill>
              </a:rPr>
              <a:t>BA Off Domain</a:t>
            </a:r>
          </a:p>
          <a:p>
            <a:pPr>
              <a:lnSpc>
                <a:spcPct val="90000"/>
              </a:lnSpc>
              <a:spcBef>
                <a:spcPts val="1020"/>
              </a:spcBef>
              <a:buSzPct val="90000"/>
              <a:defRPr/>
            </a:pPr>
            <a:r>
              <a:rPr lang="en-GB" sz="1799" dirty="0">
                <a:solidFill>
                  <a:schemeClr val="bg1"/>
                </a:solidFill>
              </a:rPr>
              <a:t>On Azure</a:t>
            </a:r>
            <a:endParaRPr lang="en-US" sz="1799" dirty="0">
              <a:solidFill>
                <a:schemeClr val="bg1"/>
              </a:solidFill>
            </a:endParaRPr>
          </a:p>
        </p:txBody>
      </p:sp>
      <p:sp>
        <p:nvSpPr>
          <p:cNvPr id="53" name="TextBox 52"/>
          <p:cNvSpPr txBox="1"/>
          <p:nvPr/>
        </p:nvSpPr>
        <p:spPr bwMode="auto">
          <a:xfrm>
            <a:off x="2126418" y="2584235"/>
            <a:ext cx="1764516" cy="657619"/>
          </a:xfrm>
          <a:prstGeom prst="rect">
            <a:avLst/>
          </a:prstGeom>
          <a:solidFill>
            <a:schemeClr val="bg2"/>
          </a:solidFill>
          <a:ln w="15875" cap="sq" cmpd="sng" algn="ctr">
            <a:noFill/>
            <a:prstDash val="solid"/>
            <a:headEnd type="none" w="med" len="med"/>
            <a:tailEnd type="none" w="med" len="med"/>
          </a:ln>
          <a:effectLst/>
          <a:sp3d>
            <a:bevelT w="82550"/>
          </a:sp3d>
        </p:spPr>
        <p:txBody>
          <a:bodyPr lIns="93200" tIns="62131" rIns="46601" bIns="124262" anchor="b">
            <a:noAutofit/>
          </a:bodyPr>
          <a:lstStyle>
            <a:defPPr>
              <a:defRPr lang="en-US"/>
            </a:defPPr>
            <a:lvl1pPr algn="ctr" defTabSz="685807">
              <a:lnSpc>
                <a:spcPct val="90000"/>
              </a:lnSpc>
              <a:spcBef>
                <a:spcPts val="1000"/>
              </a:spcBef>
              <a:buSzPct val="90000"/>
              <a:defRPr sz="1800" kern="0" spc="-75">
                <a:ln w="18415" cmpd="sng">
                  <a:noFill/>
                  <a:prstDash val="solid"/>
                </a:ln>
                <a:gradFill>
                  <a:gsLst>
                    <a:gs pos="0">
                      <a:schemeClr val="tx1">
                        <a:lumMod val="50000"/>
                        <a:lumOff val="50000"/>
                      </a:schemeClr>
                    </a:gs>
                    <a:gs pos="77000">
                      <a:schemeClr val="tx1">
                        <a:lumMod val="50000"/>
                        <a:lumOff val="50000"/>
                      </a:schemeClr>
                    </a:gs>
                  </a:gsLst>
                  <a:lin ang="16200000" scaled="1"/>
                </a:gradFill>
                <a:latin typeface="+mj-lt"/>
              </a:defRPr>
            </a:lvl1pPr>
          </a:lstStyle>
          <a:p>
            <a:r>
              <a:rPr lang="en-US" sz="2447" dirty="0">
                <a:solidFill>
                  <a:schemeClr val="tx1"/>
                </a:solidFill>
              </a:rPr>
              <a:t>GP 2013 SP1</a:t>
            </a:r>
            <a:endParaRPr lang="en-US" sz="2299" dirty="0">
              <a:solidFill>
                <a:schemeClr val="tx1"/>
              </a:solidFill>
            </a:endParaRPr>
          </a:p>
        </p:txBody>
      </p:sp>
      <p:sp>
        <p:nvSpPr>
          <p:cNvPr id="58" name="TextBox 57"/>
          <p:cNvSpPr txBox="1"/>
          <p:nvPr/>
        </p:nvSpPr>
        <p:spPr bwMode="auto">
          <a:xfrm>
            <a:off x="279269" y="2584235"/>
            <a:ext cx="1764516" cy="657619"/>
          </a:xfrm>
          <a:prstGeom prst="rect">
            <a:avLst/>
          </a:prstGeom>
          <a:solidFill>
            <a:schemeClr val="bg2"/>
          </a:solidFill>
          <a:ln w="15875" cap="sq" cmpd="sng" algn="ctr">
            <a:noFill/>
            <a:prstDash val="solid"/>
            <a:headEnd type="none" w="med" len="med"/>
            <a:tailEnd type="none" w="med" len="med"/>
          </a:ln>
          <a:effectLst/>
          <a:sp3d>
            <a:bevelT w="82550"/>
          </a:sp3d>
        </p:spPr>
        <p:txBody>
          <a:bodyPr lIns="93200" tIns="62131" rIns="46601" bIns="124262" anchor="b">
            <a:noAutofit/>
          </a:bodyPr>
          <a:lstStyle>
            <a:defPPr>
              <a:defRPr lang="en-US"/>
            </a:defPPr>
            <a:lvl1pPr>
              <a:lnSpc>
                <a:spcPct val="90000"/>
              </a:lnSpc>
              <a:spcBef>
                <a:spcPts val="1000"/>
              </a:spcBef>
              <a:buSzPct val="90000"/>
              <a:defRPr sz="2800" kern="0" spc="-100">
                <a:gradFill>
                  <a:gsLst>
                    <a:gs pos="0">
                      <a:schemeClr val="bg1"/>
                    </a:gs>
                    <a:gs pos="100000">
                      <a:schemeClr val="bg1"/>
                    </a:gs>
                  </a:gsLst>
                  <a:lin ang="5400000" scaled="0"/>
                </a:gradFill>
                <a:latin typeface="Segoe Light" pitchFamily="34" charset="0"/>
              </a:defRPr>
            </a:lvl1pPr>
          </a:lstStyle>
          <a:p>
            <a:pPr algn="ctr" defTabSz="931813">
              <a:defRPr/>
            </a:pPr>
            <a:r>
              <a:rPr lang="en-US" sz="2447" dirty="0">
                <a:ln w="18415" cmpd="sng">
                  <a:noFill/>
                  <a:prstDash val="solid"/>
                </a:ln>
                <a:solidFill>
                  <a:schemeClr val="tx1"/>
                </a:solidFill>
                <a:latin typeface="Segoe UI Light"/>
              </a:rPr>
              <a:t>GP 2013</a:t>
            </a:r>
          </a:p>
        </p:txBody>
      </p:sp>
      <p:sp>
        <p:nvSpPr>
          <p:cNvPr id="59" name="TextBox 58"/>
          <p:cNvSpPr txBox="1"/>
          <p:nvPr/>
        </p:nvSpPr>
        <p:spPr bwMode="auto">
          <a:xfrm>
            <a:off x="3973569" y="2584235"/>
            <a:ext cx="1764516" cy="657619"/>
          </a:xfrm>
          <a:prstGeom prst="rect">
            <a:avLst/>
          </a:prstGeom>
          <a:solidFill>
            <a:schemeClr val="bg2"/>
          </a:solidFill>
          <a:ln w="15875" cap="sq" cmpd="sng" algn="ctr">
            <a:noFill/>
            <a:prstDash val="solid"/>
            <a:headEnd type="none" w="med" len="med"/>
            <a:tailEnd type="none" w="med" len="med"/>
          </a:ln>
          <a:effectLst/>
          <a:sp3d>
            <a:bevelT w="82550"/>
          </a:sp3d>
        </p:spPr>
        <p:txBody>
          <a:bodyPr lIns="93200" tIns="62131" rIns="46601" bIns="124262" anchor="b">
            <a:noAutofit/>
          </a:bodyPr>
          <a:lstStyle>
            <a:defPPr>
              <a:defRPr lang="en-US"/>
            </a:defPPr>
            <a:lvl1pPr algn="ctr" defTabSz="685807">
              <a:lnSpc>
                <a:spcPct val="90000"/>
              </a:lnSpc>
              <a:spcBef>
                <a:spcPts val="1000"/>
              </a:spcBef>
              <a:buSzPct val="90000"/>
              <a:defRPr sz="1800" kern="0" spc="-75">
                <a:ln w="18415" cmpd="sng">
                  <a:noFill/>
                  <a:prstDash val="solid"/>
                </a:ln>
                <a:gradFill>
                  <a:gsLst>
                    <a:gs pos="0">
                      <a:schemeClr val="tx1">
                        <a:lumMod val="50000"/>
                        <a:lumOff val="50000"/>
                      </a:schemeClr>
                    </a:gs>
                    <a:gs pos="77000">
                      <a:schemeClr val="tx1">
                        <a:lumMod val="50000"/>
                        <a:lumOff val="50000"/>
                      </a:schemeClr>
                    </a:gs>
                  </a:gsLst>
                  <a:lin ang="16200000" scaled="1"/>
                </a:gradFill>
                <a:latin typeface="+mj-lt"/>
              </a:defRPr>
            </a:lvl1pPr>
          </a:lstStyle>
          <a:p>
            <a:r>
              <a:rPr lang="en-US" sz="2447" dirty="0">
                <a:solidFill>
                  <a:schemeClr val="tx1"/>
                </a:solidFill>
              </a:rPr>
              <a:t>GP 2013 SP2</a:t>
            </a:r>
          </a:p>
        </p:txBody>
      </p:sp>
      <p:sp>
        <p:nvSpPr>
          <p:cNvPr id="61" name="TextBox 60"/>
          <p:cNvSpPr txBox="1"/>
          <p:nvPr/>
        </p:nvSpPr>
        <p:spPr bwMode="auto">
          <a:xfrm>
            <a:off x="5820720" y="3241853"/>
            <a:ext cx="1764516" cy="2597894"/>
          </a:xfrm>
          <a:prstGeom prst="rect">
            <a:avLst/>
          </a:prstGeom>
          <a:solidFill>
            <a:srgbClr val="00B050"/>
          </a:solidFill>
          <a:ln w="15875" cap="sq" cmpd="sng" algn="ctr">
            <a:noFill/>
            <a:prstDash val="solid"/>
            <a:headEnd type="none" w="med" len="med"/>
            <a:tailEnd type="none" w="med" len="med"/>
          </a:ln>
          <a:effectLst/>
          <a:sp3d>
            <a:bevelT w="82550"/>
          </a:sp3d>
        </p:spPr>
        <p:txBody>
          <a:bodyPr lIns="93200" tIns="186400" rIns="46601" bIns="0">
            <a:noAutofit/>
          </a:bodyPr>
          <a:lstStyle>
            <a:defPPr>
              <a:defRPr lang="en-US"/>
            </a:defPPr>
            <a:lvl1pPr defTabSz="931992">
              <a:lnSpc>
                <a:spcPct val="90000"/>
              </a:lnSpc>
              <a:spcBef>
                <a:spcPts val="1020"/>
              </a:spcBef>
              <a:buSzPct val="90000"/>
              <a:defRPr sz="1799" kern="0">
                <a:gradFill>
                  <a:gsLst>
                    <a:gs pos="0">
                      <a:srgbClr val="FFFFFF"/>
                    </a:gs>
                    <a:gs pos="86000">
                      <a:srgbClr val="FFFFFF"/>
                    </a:gs>
                  </a:gsLst>
                  <a:lin ang="5400000" scaled="0"/>
                </a:gradFill>
              </a:defRPr>
            </a:lvl1pPr>
          </a:lstStyle>
          <a:p>
            <a:pPr defTabSz="932597">
              <a:defRPr/>
            </a:pPr>
            <a:r>
              <a:rPr lang="en-US" kern="1200" dirty="0">
                <a:solidFill>
                  <a:schemeClr val="bg1"/>
                </a:solidFill>
              </a:rPr>
              <a:t>Functionality</a:t>
            </a:r>
          </a:p>
          <a:p>
            <a:pPr defTabSz="932597">
              <a:defRPr/>
            </a:pPr>
            <a:r>
              <a:rPr lang="en-US" kern="1200" dirty="0">
                <a:solidFill>
                  <a:schemeClr val="bg1"/>
                </a:solidFill>
              </a:rPr>
              <a:t>Requisitions</a:t>
            </a:r>
          </a:p>
          <a:p>
            <a:pPr defTabSz="932597">
              <a:defRPr/>
            </a:pPr>
            <a:r>
              <a:rPr lang="en-US" kern="1200" dirty="0">
                <a:solidFill>
                  <a:schemeClr val="bg1"/>
                </a:solidFill>
              </a:rPr>
              <a:t>Workflow</a:t>
            </a:r>
          </a:p>
          <a:p>
            <a:pPr defTabSz="932597">
              <a:defRPr/>
            </a:pPr>
            <a:r>
              <a:rPr lang="en-US" kern="1200" dirty="0">
                <a:solidFill>
                  <a:schemeClr val="bg1"/>
                </a:solidFill>
              </a:rPr>
              <a:t>Identity Management</a:t>
            </a:r>
          </a:p>
          <a:p>
            <a:pPr defTabSz="932597">
              <a:defRPr/>
            </a:pPr>
            <a:r>
              <a:rPr lang="en-US" kern="1200" dirty="0">
                <a:solidFill>
                  <a:schemeClr val="bg1"/>
                </a:solidFill>
              </a:rPr>
              <a:t>Companion Apps</a:t>
            </a:r>
          </a:p>
        </p:txBody>
      </p:sp>
      <p:sp>
        <p:nvSpPr>
          <p:cNvPr id="62" name="TextBox 61"/>
          <p:cNvSpPr txBox="1"/>
          <p:nvPr/>
        </p:nvSpPr>
        <p:spPr bwMode="auto">
          <a:xfrm>
            <a:off x="5820718" y="2584235"/>
            <a:ext cx="1764516" cy="657619"/>
          </a:xfrm>
          <a:prstGeom prst="rect">
            <a:avLst/>
          </a:prstGeom>
          <a:solidFill>
            <a:schemeClr val="bg2"/>
          </a:solidFill>
          <a:ln w="15875" cap="sq" cmpd="sng" algn="ctr">
            <a:noFill/>
            <a:prstDash val="solid"/>
            <a:headEnd type="none" w="med" len="med"/>
            <a:tailEnd type="none" w="med" len="med"/>
          </a:ln>
          <a:effectLst/>
          <a:sp3d>
            <a:bevelT w="82550"/>
          </a:sp3d>
        </p:spPr>
        <p:txBody>
          <a:bodyPr lIns="93200" tIns="62131" rIns="46601" bIns="124262" anchor="b">
            <a:noAutofit/>
          </a:bodyPr>
          <a:lstStyle>
            <a:defPPr>
              <a:defRPr lang="en-US"/>
            </a:defPPr>
            <a:lvl1pPr algn="ctr" defTabSz="685807">
              <a:lnSpc>
                <a:spcPct val="90000"/>
              </a:lnSpc>
              <a:spcBef>
                <a:spcPts val="1000"/>
              </a:spcBef>
              <a:buSzPct val="90000"/>
              <a:defRPr sz="1800" kern="0" spc="-75">
                <a:ln w="18415" cmpd="sng">
                  <a:noFill/>
                  <a:prstDash val="solid"/>
                </a:ln>
                <a:gradFill>
                  <a:gsLst>
                    <a:gs pos="0">
                      <a:schemeClr val="tx1">
                        <a:lumMod val="50000"/>
                        <a:lumOff val="50000"/>
                      </a:schemeClr>
                    </a:gs>
                    <a:gs pos="77000">
                      <a:schemeClr val="tx1">
                        <a:lumMod val="50000"/>
                        <a:lumOff val="50000"/>
                      </a:schemeClr>
                    </a:gs>
                  </a:gsLst>
                  <a:lin ang="16200000" scaled="1"/>
                </a:gradFill>
                <a:latin typeface="+mj-lt"/>
              </a:defRPr>
            </a:lvl1pPr>
          </a:lstStyle>
          <a:p>
            <a:r>
              <a:rPr lang="en-GB" sz="2447" dirty="0">
                <a:solidFill>
                  <a:schemeClr val="tx1"/>
                </a:solidFill>
              </a:rPr>
              <a:t>GP 2013 R2</a:t>
            </a:r>
            <a:endParaRPr lang="en-US" sz="2447" dirty="0">
              <a:solidFill>
                <a:schemeClr val="tx1"/>
              </a:solidFill>
            </a:endParaRPr>
          </a:p>
        </p:txBody>
      </p:sp>
      <p:sp>
        <p:nvSpPr>
          <p:cNvPr id="64" name="TextBox 63"/>
          <p:cNvSpPr txBox="1"/>
          <p:nvPr/>
        </p:nvSpPr>
        <p:spPr bwMode="auto">
          <a:xfrm>
            <a:off x="7667869" y="2584235"/>
            <a:ext cx="1764516" cy="657619"/>
          </a:xfrm>
          <a:prstGeom prst="rect">
            <a:avLst/>
          </a:prstGeom>
          <a:solidFill>
            <a:schemeClr val="bg2"/>
          </a:solidFill>
          <a:ln w="15875" cap="sq" cmpd="sng" algn="ctr">
            <a:noFill/>
            <a:prstDash val="solid"/>
            <a:headEnd type="none" w="med" len="med"/>
            <a:tailEnd type="none" w="med" len="med"/>
          </a:ln>
          <a:effectLst/>
          <a:sp3d>
            <a:bevelT w="82550"/>
          </a:sp3d>
        </p:spPr>
        <p:txBody>
          <a:bodyPr lIns="93200" tIns="62131" rIns="46601" bIns="124262" anchor="b">
            <a:noAutofit/>
          </a:bodyPr>
          <a:lstStyle>
            <a:defPPr>
              <a:defRPr lang="en-US"/>
            </a:defPPr>
            <a:lvl1pPr algn="ctr" defTabSz="685807">
              <a:lnSpc>
                <a:spcPct val="90000"/>
              </a:lnSpc>
              <a:spcBef>
                <a:spcPts val="1000"/>
              </a:spcBef>
              <a:buSzPct val="90000"/>
              <a:defRPr sz="1800" kern="0" spc="-75">
                <a:ln w="18415" cmpd="sng">
                  <a:noFill/>
                  <a:prstDash val="solid"/>
                </a:ln>
                <a:gradFill>
                  <a:gsLst>
                    <a:gs pos="0">
                      <a:schemeClr val="tx1">
                        <a:lumMod val="50000"/>
                        <a:lumOff val="50000"/>
                      </a:schemeClr>
                    </a:gs>
                    <a:gs pos="77000">
                      <a:schemeClr val="tx1">
                        <a:lumMod val="50000"/>
                        <a:lumOff val="50000"/>
                      </a:schemeClr>
                    </a:gs>
                  </a:gsLst>
                  <a:lin ang="16200000" scaled="1"/>
                </a:gradFill>
                <a:latin typeface="+mj-lt"/>
              </a:defRPr>
            </a:lvl1pPr>
          </a:lstStyle>
          <a:p>
            <a:r>
              <a:rPr lang="en-US" sz="2447" dirty="0">
                <a:solidFill>
                  <a:schemeClr val="tx1"/>
                </a:solidFill>
              </a:rPr>
              <a:t>GP 2015</a:t>
            </a:r>
          </a:p>
        </p:txBody>
      </p:sp>
      <p:sp>
        <p:nvSpPr>
          <p:cNvPr id="67" name="TextBox 66"/>
          <p:cNvSpPr txBox="1"/>
          <p:nvPr/>
        </p:nvSpPr>
        <p:spPr bwMode="auto">
          <a:xfrm>
            <a:off x="9515020" y="2584235"/>
            <a:ext cx="1764516" cy="657619"/>
          </a:xfrm>
          <a:prstGeom prst="rect">
            <a:avLst/>
          </a:prstGeom>
          <a:solidFill>
            <a:schemeClr val="bg2"/>
          </a:solidFill>
          <a:ln w="15875" cap="sq" cmpd="sng" algn="ctr">
            <a:noFill/>
            <a:prstDash val="solid"/>
            <a:headEnd type="none" w="med" len="med"/>
            <a:tailEnd type="none" w="med" len="med"/>
          </a:ln>
          <a:effectLst/>
          <a:sp3d>
            <a:bevelT w="82550"/>
          </a:sp3d>
        </p:spPr>
        <p:txBody>
          <a:bodyPr lIns="93200" tIns="62131" rIns="46601" bIns="124262" anchor="b">
            <a:noAutofit/>
          </a:bodyPr>
          <a:lstStyle>
            <a:defPPr>
              <a:defRPr lang="en-US"/>
            </a:defPPr>
            <a:lvl1pPr algn="ctr" defTabSz="685807">
              <a:lnSpc>
                <a:spcPct val="90000"/>
              </a:lnSpc>
              <a:spcBef>
                <a:spcPts val="1000"/>
              </a:spcBef>
              <a:buSzPct val="90000"/>
              <a:defRPr sz="1800" kern="0" spc="-75">
                <a:ln w="18415" cmpd="sng">
                  <a:noFill/>
                  <a:prstDash val="solid"/>
                </a:ln>
                <a:gradFill>
                  <a:gsLst>
                    <a:gs pos="0">
                      <a:schemeClr val="tx1">
                        <a:lumMod val="50000"/>
                        <a:lumOff val="50000"/>
                      </a:schemeClr>
                    </a:gs>
                    <a:gs pos="77000">
                      <a:schemeClr val="tx1">
                        <a:lumMod val="50000"/>
                        <a:lumOff val="50000"/>
                      </a:schemeClr>
                    </a:gs>
                  </a:gsLst>
                  <a:lin ang="16200000" scaled="1"/>
                </a:gradFill>
                <a:latin typeface="+mj-lt"/>
              </a:defRPr>
            </a:lvl1pPr>
          </a:lstStyle>
          <a:p>
            <a:r>
              <a:rPr lang="en-US" sz="2447" dirty="0">
                <a:solidFill>
                  <a:schemeClr val="tx1"/>
                </a:solidFill>
              </a:rPr>
              <a:t>GP “Next”</a:t>
            </a:r>
          </a:p>
        </p:txBody>
      </p:sp>
      <p:sp>
        <p:nvSpPr>
          <p:cNvPr id="69" name="TextBox 68"/>
          <p:cNvSpPr txBox="1"/>
          <p:nvPr/>
        </p:nvSpPr>
        <p:spPr bwMode="auto">
          <a:xfrm>
            <a:off x="-263178" y="2584235"/>
            <a:ext cx="459813" cy="657619"/>
          </a:xfrm>
          <a:prstGeom prst="rect">
            <a:avLst/>
          </a:prstGeom>
          <a:solidFill>
            <a:schemeClr val="bg2"/>
          </a:solidFill>
          <a:ln w="15875" cap="sq" cmpd="sng" algn="ctr">
            <a:noFill/>
            <a:prstDash val="solid"/>
            <a:headEnd type="none" w="med" len="med"/>
            <a:tailEnd type="none" w="med" len="med"/>
          </a:ln>
          <a:effectLst/>
          <a:sp3d>
            <a:bevelT w="82550"/>
          </a:sp3d>
        </p:spPr>
        <p:txBody>
          <a:bodyPr lIns="93200" tIns="186400" rIns="46601" bIns="0">
            <a:noAutofit/>
          </a:bodyPr>
          <a:lstStyle>
            <a:defPPr>
              <a:defRPr lang="en-US"/>
            </a:defPPr>
            <a:lvl1pPr>
              <a:lnSpc>
                <a:spcPct val="90000"/>
              </a:lnSpc>
              <a:spcBef>
                <a:spcPts val="1000"/>
              </a:spcBef>
              <a:buSzPct val="90000"/>
              <a:defRPr sz="2800" kern="0" spc="-100">
                <a:gradFill>
                  <a:gsLst>
                    <a:gs pos="0">
                      <a:schemeClr val="bg1"/>
                    </a:gs>
                    <a:gs pos="100000">
                      <a:schemeClr val="bg1"/>
                    </a:gs>
                  </a:gsLst>
                  <a:lin ang="5400000" scaled="0"/>
                </a:gradFill>
                <a:latin typeface="Segoe Light" pitchFamily="34" charset="0"/>
              </a:defRPr>
            </a:lvl1pPr>
          </a:lstStyle>
          <a:p>
            <a:pPr algn="ctr" defTabSz="931813">
              <a:defRPr/>
            </a:pPr>
            <a:endParaRPr lang="en-US" sz="2447" dirty="0">
              <a:solidFill>
                <a:schemeClr val="tx1"/>
              </a:solidFill>
              <a:latin typeface="Segoe UI Light"/>
            </a:endParaRPr>
          </a:p>
        </p:txBody>
      </p:sp>
      <p:sp>
        <p:nvSpPr>
          <p:cNvPr id="78" name="TextBox 77"/>
          <p:cNvSpPr txBox="1"/>
          <p:nvPr/>
        </p:nvSpPr>
        <p:spPr bwMode="auto">
          <a:xfrm>
            <a:off x="11188456" y="2584235"/>
            <a:ext cx="1547912" cy="657619"/>
          </a:xfrm>
          <a:prstGeom prst="rect">
            <a:avLst/>
          </a:prstGeom>
          <a:solidFill>
            <a:schemeClr val="bg2"/>
          </a:solidFill>
          <a:ln w="15875" cap="sq" cmpd="sng" algn="ctr">
            <a:noFill/>
            <a:prstDash val="solid"/>
            <a:headEnd type="none" w="med" len="med"/>
            <a:tailEnd type="none" w="med" len="med"/>
          </a:ln>
          <a:effectLst/>
          <a:sp3d>
            <a:bevelT w="82550"/>
          </a:sp3d>
        </p:spPr>
        <p:txBody>
          <a:bodyPr lIns="93200" tIns="62131" rIns="46601" bIns="124262" anchor="b">
            <a:noAutofit/>
          </a:bodyPr>
          <a:lstStyle>
            <a:defPPr>
              <a:defRPr lang="en-US"/>
            </a:defPPr>
            <a:lvl1pPr algn="ctr" defTabSz="685807">
              <a:lnSpc>
                <a:spcPct val="90000"/>
              </a:lnSpc>
              <a:spcBef>
                <a:spcPts val="1000"/>
              </a:spcBef>
              <a:buSzPct val="90000"/>
              <a:defRPr sz="1800" kern="0" spc="-75">
                <a:ln w="18415" cmpd="sng">
                  <a:noFill/>
                  <a:prstDash val="solid"/>
                </a:ln>
                <a:gradFill>
                  <a:gsLst>
                    <a:gs pos="0">
                      <a:schemeClr val="tx1">
                        <a:lumMod val="50000"/>
                        <a:lumOff val="50000"/>
                      </a:schemeClr>
                    </a:gs>
                    <a:gs pos="77000">
                      <a:schemeClr val="tx1">
                        <a:lumMod val="50000"/>
                        <a:lumOff val="50000"/>
                      </a:schemeClr>
                    </a:gs>
                  </a:gsLst>
                  <a:lin ang="16200000" scaled="1"/>
                </a:gradFill>
                <a:latin typeface="+mj-lt"/>
              </a:defRPr>
            </a:lvl1pPr>
          </a:lstStyle>
          <a:p>
            <a:r>
              <a:rPr lang="en-US" sz="2447" dirty="0">
                <a:solidFill>
                  <a:schemeClr val="tx1"/>
                </a:solidFill>
              </a:rPr>
              <a:t> </a:t>
            </a:r>
          </a:p>
        </p:txBody>
      </p:sp>
      <p:sp>
        <p:nvSpPr>
          <p:cNvPr id="11" name="Rectangle 10"/>
          <p:cNvSpPr/>
          <p:nvPr/>
        </p:nvSpPr>
        <p:spPr bwMode="auto">
          <a:xfrm>
            <a:off x="-645" y="2398"/>
            <a:ext cx="12429137" cy="2581837"/>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2131" tIns="62131" rIns="62131" bIns="62131" numCol="1" spcCol="0" rtlCol="0" fromWordArt="0" anchor="ctr" anchorCtr="0" forceAA="0" compatLnSpc="1">
            <a:prstTxWarp prst="textNoShape">
              <a:avLst/>
            </a:prstTxWarp>
            <a:noAutofit/>
          </a:bodyPr>
          <a:lstStyle/>
          <a:p>
            <a:pPr algn="ctr" defTabSz="1241993" fontAlgn="base">
              <a:spcBef>
                <a:spcPct val="0"/>
              </a:spcBef>
              <a:spcAft>
                <a:spcPct val="0"/>
              </a:spcAft>
            </a:pPr>
            <a:endParaRPr lang="en-US" sz="2447" dirty="0" err="1">
              <a:gradFill>
                <a:gsLst>
                  <a:gs pos="0">
                    <a:srgbClr val="FFFFFF"/>
                  </a:gs>
                  <a:gs pos="100000">
                    <a:srgbClr val="FFFFFF"/>
                  </a:gs>
                </a:gsLst>
                <a:lin ang="5400000" scaled="0"/>
              </a:gradFill>
              <a:ea typeface="Segoe UI" pitchFamily="34" charset="0"/>
              <a:cs typeface="Segoe UI" pitchFamily="34" charset="0"/>
            </a:endParaRPr>
          </a:p>
        </p:txBody>
      </p:sp>
      <p:sp>
        <p:nvSpPr>
          <p:cNvPr id="84" name="Rectangle 83"/>
          <p:cNvSpPr/>
          <p:nvPr/>
        </p:nvSpPr>
        <p:spPr bwMode="auto">
          <a:xfrm>
            <a:off x="2334838" y="1866997"/>
            <a:ext cx="1347678" cy="403301"/>
          </a:xfrm>
          <a:prstGeom prst="rect">
            <a:avLst/>
          </a:prstGeom>
          <a:noFill/>
        </p:spPr>
        <p:txBody>
          <a:bodyPr lIns="0" tIns="0" rIns="0" bIns="0" anchor="ctr">
            <a:spAutoFit/>
          </a:bodyPr>
          <a:lstStyle/>
          <a:p>
            <a:pPr algn="ctr" defTabSz="931813">
              <a:lnSpc>
                <a:spcPct val="90000"/>
              </a:lnSpc>
              <a:defRPr/>
            </a:pPr>
            <a:r>
              <a:rPr lang="en-US" sz="2855" kern="0" spc="-102" dirty="0">
                <a:ln w="18415" cmpd="sng">
                  <a:noFill/>
                  <a:prstDash val="solid"/>
                </a:ln>
                <a:solidFill>
                  <a:srgbClr val="00187A"/>
                </a:solidFill>
                <a:latin typeface="Segoe UI Light"/>
              </a:rPr>
              <a:t>2013 (H1)</a:t>
            </a:r>
          </a:p>
        </p:txBody>
      </p:sp>
      <p:sp>
        <p:nvSpPr>
          <p:cNvPr id="86" name="Rectangle 85"/>
          <p:cNvSpPr/>
          <p:nvPr/>
        </p:nvSpPr>
        <p:spPr bwMode="auto">
          <a:xfrm>
            <a:off x="4181988" y="1866998"/>
            <a:ext cx="1347678" cy="403301"/>
          </a:xfrm>
          <a:prstGeom prst="rect">
            <a:avLst/>
          </a:prstGeom>
          <a:noFill/>
        </p:spPr>
        <p:txBody>
          <a:bodyPr lIns="0" tIns="0" rIns="0" bIns="0" anchor="ctr">
            <a:spAutoFit/>
          </a:bodyPr>
          <a:lstStyle/>
          <a:p>
            <a:pPr algn="ctr" defTabSz="931813">
              <a:lnSpc>
                <a:spcPct val="90000"/>
              </a:lnSpc>
              <a:defRPr/>
            </a:pPr>
            <a:r>
              <a:rPr lang="en-US" sz="2855" kern="0" spc="-102" dirty="0">
                <a:ln w="18415" cmpd="sng">
                  <a:noFill/>
                  <a:prstDash val="solid"/>
                </a:ln>
                <a:solidFill>
                  <a:srgbClr val="00187A"/>
                </a:solidFill>
                <a:latin typeface="Segoe UI Light"/>
              </a:rPr>
              <a:t>2013 (H2)</a:t>
            </a:r>
          </a:p>
        </p:txBody>
      </p:sp>
      <p:sp>
        <p:nvSpPr>
          <p:cNvPr id="85" name="Rectangle 84"/>
          <p:cNvSpPr/>
          <p:nvPr/>
        </p:nvSpPr>
        <p:spPr bwMode="auto">
          <a:xfrm>
            <a:off x="6056316" y="1866998"/>
            <a:ext cx="1449374" cy="403301"/>
          </a:xfrm>
          <a:prstGeom prst="rect">
            <a:avLst/>
          </a:prstGeom>
        </p:spPr>
        <p:txBody>
          <a:bodyPr wrap="square" lIns="0" tIns="0" rIns="0" bIns="0" anchor="ctr">
            <a:spAutoFit/>
          </a:bodyPr>
          <a:lstStyle/>
          <a:p>
            <a:pPr algn="ctr" defTabSz="931813">
              <a:lnSpc>
                <a:spcPct val="90000"/>
              </a:lnSpc>
              <a:defRPr/>
            </a:pPr>
            <a:r>
              <a:rPr lang="en-US" sz="2855" kern="0" spc="-102" dirty="0">
                <a:ln w="18415" cmpd="sng">
                  <a:noFill/>
                  <a:prstDash val="solid"/>
                </a:ln>
                <a:solidFill>
                  <a:srgbClr val="00187A"/>
                </a:solidFill>
                <a:latin typeface="Segoe UI Light"/>
              </a:rPr>
              <a:t>2014 (H1)</a:t>
            </a:r>
          </a:p>
        </p:txBody>
      </p:sp>
      <p:sp>
        <p:nvSpPr>
          <p:cNvPr id="27" name="Rectangle 26"/>
          <p:cNvSpPr/>
          <p:nvPr/>
        </p:nvSpPr>
        <p:spPr bwMode="auto">
          <a:xfrm>
            <a:off x="7903466" y="1866999"/>
            <a:ext cx="1449375" cy="403301"/>
          </a:xfrm>
          <a:prstGeom prst="rect">
            <a:avLst/>
          </a:prstGeom>
        </p:spPr>
        <p:txBody>
          <a:bodyPr wrap="square" lIns="0" tIns="0" rIns="0" bIns="0" anchor="ctr">
            <a:spAutoFit/>
          </a:bodyPr>
          <a:lstStyle/>
          <a:p>
            <a:pPr algn="ctr" defTabSz="931813">
              <a:lnSpc>
                <a:spcPct val="90000"/>
              </a:lnSpc>
              <a:defRPr/>
            </a:pPr>
            <a:r>
              <a:rPr lang="en-US" sz="2855" kern="0" spc="-102" dirty="0">
                <a:ln w="18415" cmpd="sng">
                  <a:noFill/>
                  <a:prstDash val="solid"/>
                </a:ln>
                <a:solidFill>
                  <a:srgbClr val="00187A"/>
                </a:solidFill>
                <a:latin typeface="Segoe UI Light"/>
              </a:rPr>
              <a:t>2014 (H2)</a:t>
            </a:r>
          </a:p>
        </p:txBody>
      </p:sp>
      <p:sp>
        <p:nvSpPr>
          <p:cNvPr id="32" name="Rectangle 31"/>
          <p:cNvSpPr/>
          <p:nvPr/>
        </p:nvSpPr>
        <p:spPr bwMode="auto">
          <a:xfrm>
            <a:off x="9750616" y="1866998"/>
            <a:ext cx="1437839" cy="403301"/>
          </a:xfrm>
          <a:prstGeom prst="rect">
            <a:avLst/>
          </a:prstGeom>
        </p:spPr>
        <p:txBody>
          <a:bodyPr wrap="square" lIns="0" tIns="0" rIns="0" bIns="0" anchor="ctr">
            <a:spAutoFit/>
          </a:bodyPr>
          <a:lstStyle/>
          <a:p>
            <a:pPr algn="ctr" defTabSz="931813">
              <a:lnSpc>
                <a:spcPct val="90000"/>
              </a:lnSpc>
              <a:defRPr/>
            </a:pPr>
            <a:r>
              <a:rPr lang="en-US" sz="2855" kern="0" spc="-102" dirty="0">
                <a:ln w="18415" cmpd="sng">
                  <a:noFill/>
                  <a:prstDash val="solid"/>
                </a:ln>
                <a:solidFill>
                  <a:srgbClr val="00187A"/>
                </a:solidFill>
                <a:latin typeface="Segoe UI Light"/>
              </a:rPr>
              <a:t>2015</a:t>
            </a:r>
          </a:p>
        </p:txBody>
      </p:sp>
      <p:sp>
        <p:nvSpPr>
          <p:cNvPr id="2" name="Title 1"/>
          <p:cNvSpPr>
            <a:spLocks noGrp="1"/>
          </p:cNvSpPr>
          <p:nvPr>
            <p:ph type="title"/>
          </p:nvPr>
        </p:nvSpPr>
        <p:spPr/>
        <p:txBody>
          <a:bodyPr/>
          <a:lstStyle/>
          <a:p>
            <a:r>
              <a:rPr lang="en-US" dirty="0" smtClean="0">
                <a:solidFill>
                  <a:schemeClr val="tx1"/>
                </a:solidFill>
              </a:rPr>
              <a:t>Microsoft Dynamics GP Roadmap</a:t>
            </a:r>
            <a:endParaRPr lang="en-US" dirty="0">
              <a:solidFill>
                <a:schemeClr val="tx1"/>
              </a:solidFill>
            </a:endParaRPr>
          </a:p>
        </p:txBody>
      </p:sp>
      <p:sp>
        <p:nvSpPr>
          <p:cNvPr id="43" name="Rectangle 42"/>
          <p:cNvSpPr/>
          <p:nvPr/>
        </p:nvSpPr>
        <p:spPr bwMode="auto">
          <a:xfrm>
            <a:off x="487687" y="1866997"/>
            <a:ext cx="1347678" cy="403301"/>
          </a:xfrm>
          <a:prstGeom prst="rect">
            <a:avLst/>
          </a:prstGeom>
          <a:noFill/>
        </p:spPr>
        <p:txBody>
          <a:bodyPr lIns="0" tIns="0" rIns="0" bIns="0" anchor="ctr">
            <a:spAutoFit/>
          </a:bodyPr>
          <a:lstStyle/>
          <a:p>
            <a:pPr algn="ctr" defTabSz="931813">
              <a:lnSpc>
                <a:spcPct val="90000"/>
              </a:lnSpc>
              <a:defRPr/>
            </a:pPr>
            <a:r>
              <a:rPr lang="en-US" sz="2855" kern="0" spc="-102" dirty="0">
                <a:ln w="18415" cmpd="sng">
                  <a:noFill/>
                  <a:prstDash val="solid"/>
                </a:ln>
                <a:solidFill>
                  <a:srgbClr val="00187A"/>
                </a:solidFill>
                <a:latin typeface="Segoe UI Light"/>
              </a:rPr>
              <a:t>2012</a:t>
            </a:r>
          </a:p>
        </p:txBody>
      </p:sp>
      <p:sp>
        <p:nvSpPr>
          <p:cNvPr id="49" name="Oval 48"/>
          <p:cNvSpPr/>
          <p:nvPr/>
        </p:nvSpPr>
        <p:spPr bwMode="auto">
          <a:xfrm>
            <a:off x="964874" y="2281616"/>
            <a:ext cx="393305" cy="393208"/>
          </a:xfrm>
          <a:prstGeom prst="ellipse">
            <a:avLst/>
          </a:prstGeom>
          <a:solidFill>
            <a:schemeClr val="tx2"/>
          </a:solidFill>
          <a:ln w="38100">
            <a:solidFill>
              <a:schemeClr val="bg1"/>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24257" tIns="62129" rIns="124257" bIns="62129" numCol="1" rtlCol="0" anchor="ctr" anchorCtr="0" compatLnSpc="1">
            <a:prstTxWarp prst="textNoShape">
              <a:avLst/>
            </a:prstTxWarp>
          </a:bodyPr>
          <a:lstStyle/>
          <a:p>
            <a:pPr algn="ctr" defTabSz="931544" fontAlgn="base">
              <a:spcBef>
                <a:spcPct val="0"/>
              </a:spcBef>
              <a:spcAft>
                <a:spcPct val="0"/>
              </a:spcAft>
            </a:pPr>
            <a:endParaRPr lang="en-US" sz="2309" dirty="0">
              <a:solidFill>
                <a:schemeClr val="bg1"/>
              </a:solidFill>
              <a:latin typeface="Segoe UI Light"/>
            </a:endParaRPr>
          </a:p>
        </p:txBody>
      </p:sp>
      <p:sp>
        <p:nvSpPr>
          <p:cNvPr id="50" name="Rectangle 49"/>
          <p:cNvSpPr/>
          <p:nvPr/>
        </p:nvSpPr>
        <p:spPr bwMode="auto">
          <a:xfrm>
            <a:off x="11370253" y="1866997"/>
            <a:ext cx="1347678" cy="403301"/>
          </a:xfrm>
          <a:prstGeom prst="rect">
            <a:avLst/>
          </a:prstGeom>
          <a:noFill/>
        </p:spPr>
        <p:txBody>
          <a:bodyPr lIns="0" tIns="0" rIns="0" bIns="0" anchor="ctr">
            <a:spAutoFit/>
          </a:bodyPr>
          <a:lstStyle/>
          <a:p>
            <a:pPr algn="ctr" defTabSz="931813">
              <a:lnSpc>
                <a:spcPct val="90000"/>
              </a:lnSpc>
              <a:defRPr/>
            </a:pPr>
            <a:r>
              <a:rPr lang="en-US" sz="2855" kern="0" spc="-102" dirty="0">
                <a:ln w="18415" cmpd="sng">
                  <a:noFill/>
                  <a:prstDash val="solid"/>
                </a:ln>
                <a:solidFill>
                  <a:srgbClr val="00187A"/>
                </a:solidFill>
                <a:latin typeface="Segoe UI Light"/>
              </a:rPr>
              <a:t>2016+</a:t>
            </a:r>
          </a:p>
        </p:txBody>
      </p:sp>
      <p:sp>
        <p:nvSpPr>
          <p:cNvPr id="55" name="Oval 54"/>
          <p:cNvSpPr/>
          <p:nvPr/>
        </p:nvSpPr>
        <p:spPr bwMode="auto">
          <a:xfrm>
            <a:off x="2812024" y="2281616"/>
            <a:ext cx="393305" cy="393208"/>
          </a:xfrm>
          <a:prstGeom prst="ellipse">
            <a:avLst/>
          </a:prstGeom>
          <a:solidFill>
            <a:schemeClr val="tx2"/>
          </a:solidFill>
          <a:ln w="38100">
            <a:solidFill>
              <a:schemeClr val="bg1"/>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24257" tIns="62129" rIns="124257" bIns="62129" numCol="1" rtlCol="0" anchor="ctr" anchorCtr="0" compatLnSpc="1">
            <a:prstTxWarp prst="textNoShape">
              <a:avLst/>
            </a:prstTxWarp>
          </a:bodyPr>
          <a:lstStyle/>
          <a:p>
            <a:pPr algn="ctr" defTabSz="931544" fontAlgn="base">
              <a:spcBef>
                <a:spcPct val="0"/>
              </a:spcBef>
              <a:spcAft>
                <a:spcPct val="0"/>
              </a:spcAft>
            </a:pPr>
            <a:endParaRPr lang="en-US" sz="2309" dirty="0">
              <a:solidFill>
                <a:schemeClr val="bg1"/>
              </a:solidFill>
              <a:latin typeface="Segoe UI Light"/>
            </a:endParaRPr>
          </a:p>
        </p:txBody>
      </p:sp>
      <p:sp>
        <p:nvSpPr>
          <p:cNvPr id="56" name="Oval 55"/>
          <p:cNvSpPr/>
          <p:nvPr/>
        </p:nvSpPr>
        <p:spPr bwMode="auto">
          <a:xfrm>
            <a:off x="4659175" y="2281616"/>
            <a:ext cx="393305" cy="393208"/>
          </a:xfrm>
          <a:prstGeom prst="ellipse">
            <a:avLst/>
          </a:prstGeom>
          <a:solidFill>
            <a:schemeClr val="tx2"/>
          </a:solidFill>
          <a:ln w="38100">
            <a:solidFill>
              <a:schemeClr val="bg1"/>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24257" tIns="62129" rIns="124257" bIns="62129" numCol="1" rtlCol="0" anchor="ctr" anchorCtr="0" compatLnSpc="1">
            <a:prstTxWarp prst="textNoShape">
              <a:avLst/>
            </a:prstTxWarp>
          </a:bodyPr>
          <a:lstStyle/>
          <a:p>
            <a:pPr algn="ctr" defTabSz="931544" fontAlgn="base">
              <a:spcBef>
                <a:spcPct val="0"/>
              </a:spcBef>
              <a:spcAft>
                <a:spcPct val="0"/>
              </a:spcAft>
            </a:pPr>
            <a:endParaRPr lang="en-US" sz="2309" dirty="0">
              <a:solidFill>
                <a:schemeClr val="bg1"/>
              </a:solidFill>
              <a:latin typeface="Segoe UI Light"/>
            </a:endParaRPr>
          </a:p>
        </p:txBody>
      </p:sp>
      <p:sp>
        <p:nvSpPr>
          <p:cNvPr id="72" name="Oval 71"/>
          <p:cNvSpPr/>
          <p:nvPr/>
        </p:nvSpPr>
        <p:spPr bwMode="auto">
          <a:xfrm>
            <a:off x="6506325" y="2281616"/>
            <a:ext cx="393305" cy="393208"/>
          </a:xfrm>
          <a:prstGeom prst="ellipse">
            <a:avLst/>
          </a:prstGeom>
          <a:solidFill>
            <a:schemeClr val="tx2"/>
          </a:solidFill>
          <a:ln w="38100">
            <a:solidFill>
              <a:schemeClr val="bg1"/>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24257" tIns="62129" rIns="124257" bIns="62129" numCol="1" rtlCol="0" anchor="ctr" anchorCtr="0" compatLnSpc="1">
            <a:prstTxWarp prst="textNoShape">
              <a:avLst/>
            </a:prstTxWarp>
          </a:bodyPr>
          <a:lstStyle/>
          <a:p>
            <a:pPr algn="ctr" defTabSz="931544" fontAlgn="base">
              <a:spcBef>
                <a:spcPct val="0"/>
              </a:spcBef>
              <a:spcAft>
                <a:spcPct val="0"/>
              </a:spcAft>
            </a:pPr>
            <a:endParaRPr lang="en-US" sz="2309" dirty="0">
              <a:solidFill>
                <a:schemeClr val="bg1"/>
              </a:solidFill>
              <a:latin typeface="Segoe UI Light"/>
            </a:endParaRPr>
          </a:p>
        </p:txBody>
      </p:sp>
      <p:sp>
        <p:nvSpPr>
          <p:cNvPr id="74" name="Oval 73"/>
          <p:cNvSpPr/>
          <p:nvPr/>
        </p:nvSpPr>
        <p:spPr bwMode="auto">
          <a:xfrm>
            <a:off x="8353475" y="2281616"/>
            <a:ext cx="393305" cy="393208"/>
          </a:xfrm>
          <a:prstGeom prst="ellipse">
            <a:avLst/>
          </a:prstGeom>
          <a:solidFill>
            <a:schemeClr val="tx2"/>
          </a:solidFill>
          <a:ln w="38100">
            <a:solidFill>
              <a:schemeClr val="bg1"/>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24257" tIns="62129" rIns="124257" bIns="62129" numCol="1" rtlCol="0" anchor="ctr" anchorCtr="0" compatLnSpc="1">
            <a:prstTxWarp prst="textNoShape">
              <a:avLst/>
            </a:prstTxWarp>
          </a:bodyPr>
          <a:lstStyle/>
          <a:p>
            <a:pPr algn="ctr" defTabSz="931544" fontAlgn="base">
              <a:spcBef>
                <a:spcPct val="0"/>
              </a:spcBef>
              <a:spcAft>
                <a:spcPct val="0"/>
              </a:spcAft>
            </a:pPr>
            <a:endParaRPr lang="en-US" sz="2309" dirty="0">
              <a:solidFill>
                <a:schemeClr val="bg1"/>
              </a:solidFill>
              <a:latin typeface="Segoe UI Light"/>
            </a:endParaRPr>
          </a:p>
        </p:txBody>
      </p:sp>
      <p:sp>
        <p:nvSpPr>
          <p:cNvPr id="75" name="Oval 74"/>
          <p:cNvSpPr/>
          <p:nvPr/>
        </p:nvSpPr>
        <p:spPr bwMode="auto">
          <a:xfrm>
            <a:off x="10200626" y="2281616"/>
            <a:ext cx="393305" cy="393208"/>
          </a:xfrm>
          <a:prstGeom prst="ellipse">
            <a:avLst/>
          </a:prstGeom>
          <a:solidFill>
            <a:schemeClr val="tx2"/>
          </a:solidFill>
          <a:ln w="38100">
            <a:solidFill>
              <a:schemeClr val="bg1"/>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24257" tIns="62129" rIns="124257" bIns="62129" numCol="1" rtlCol="0" anchor="ctr" anchorCtr="0" compatLnSpc="1">
            <a:prstTxWarp prst="textNoShape">
              <a:avLst/>
            </a:prstTxWarp>
          </a:bodyPr>
          <a:lstStyle/>
          <a:p>
            <a:pPr algn="ctr" defTabSz="931544" fontAlgn="base">
              <a:spcBef>
                <a:spcPct val="0"/>
              </a:spcBef>
              <a:spcAft>
                <a:spcPct val="0"/>
              </a:spcAft>
            </a:pPr>
            <a:endParaRPr lang="en-US" sz="2309" dirty="0">
              <a:solidFill>
                <a:schemeClr val="bg1"/>
              </a:solidFill>
              <a:latin typeface="Segoe UI Light"/>
            </a:endParaRPr>
          </a:p>
        </p:txBody>
      </p:sp>
      <p:sp>
        <p:nvSpPr>
          <p:cNvPr id="76" name="Oval 75"/>
          <p:cNvSpPr/>
          <p:nvPr/>
        </p:nvSpPr>
        <p:spPr bwMode="auto">
          <a:xfrm>
            <a:off x="11865932" y="2281616"/>
            <a:ext cx="393305" cy="393208"/>
          </a:xfrm>
          <a:prstGeom prst="ellipse">
            <a:avLst/>
          </a:prstGeom>
          <a:solidFill>
            <a:schemeClr val="tx2"/>
          </a:solidFill>
          <a:ln w="38100">
            <a:solidFill>
              <a:schemeClr val="bg1"/>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24257" tIns="62129" rIns="124257" bIns="62129" numCol="1" rtlCol="0" anchor="ctr" anchorCtr="0" compatLnSpc="1">
            <a:prstTxWarp prst="textNoShape">
              <a:avLst/>
            </a:prstTxWarp>
          </a:bodyPr>
          <a:lstStyle/>
          <a:p>
            <a:pPr algn="ctr" defTabSz="931544" fontAlgn="base">
              <a:spcBef>
                <a:spcPct val="0"/>
              </a:spcBef>
              <a:spcAft>
                <a:spcPct val="0"/>
              </a:spcAft>
            </a:pPr>
            <a:endParaRPr lang="en-US" sz="2309" dirty="0">
              <a:solidFill>
                <a:schemeClr val="bg1"/>
              </a:solidFill>
              <a:latin typeface="Segoe UI Light"/>
            </a:endParaRPr>
          </a:p>
        </p:txBody>
      </p:sp>
      <p:cxnSp>
        <p:nvCxnSpPr>
          <p:cNvPr id="5" name="Straight Connector 4"/>
          <p:cNvCxnSpPr/>
          <p:nvPr/>
        </p:nvCxnSpPr>
        <p:spPr>
          <a:xfrm>
            <a:off x="-308520" y="2487823"/>
            <a:ext cx="12848762" cy="5275"/>
          </a:xfrm>
          <a:prstGeom prst="line">
            <a:avLst/>
          </a:prstGeom>
          <a:ln>
            <a:solidFill>
              <a:schemeClr val="tx2"/>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bwMode="auto">
          <a:xfrm>
            <a:off x="7667646" y="3241853"/>
            <a:ext cx="1764516" cy="2597894"/>
          </a:xfrm>
          <a:prstGeom prst="rect">
            <a:avLst/>
          </a:prstGeom>
          <a:solidFill>
            <a:srgbClr val="00B0F0"/>
          </a:solidFill>
          <a:ln w="15875" cap="sq" cmpd="sng" algn="ctr">
            <a:noFill/>
            <a:prstDash val="solid"/>
            <a:headEnd type="none" w="med" len="med"/>
            <a:tailEnd type="none" w="med" len="med"/>
          </a:ln>
          <a:effectLst/>
          <a:sp3d>
            <a:bevelT w="82550"/>
          </a:sp3d>
        </p:spPr>
        <p:txBody>
          <a:bodyPr lIns="93200" tIns="186400" rIns="46601" bIns="0">
            <a:noAutofit/>
          </a:bodyPr>
          <a:lstStyle/>
          <a:p>
            <a:pPr>
              <a:lnSpc>
                <a:spcPct val="90000"/>
              </a:lnSpc>
              <a:spcBef>
                <a:spcPts val="1020"/>
              </a:spcBef>
              <a:buSzPct val="90000"/>
              <a:defRPr/>
            </a:pPr>
            <a:r>
              <a:rPr lang="en-US" sz="1799" dirty="0">
                <a:solidFill>
                  <a:schemeClr val="bg1"/>
                </a:solidFill>
              </a:rPr>
              <a:t>Functionality</a:t>
            </a:r>
          </a:p>
          <a:p>
            <a:pPr>
              <a:lnSpc>
                <a:spcPct val="90000"/>
              </a:lnSpc>
              <a:spcBef>
                <a:spcPts val="1020"/>
              </a:spcBef>
              <a:buSzPct val="90000"/>
              <a:defRPr/>
            </a:pPr>
            <a:r>
              <a:rPr lang="en-US" sz="1799" dirty="0">
                <a:solidFill>
                  <a:schemeClr val="bg1"/>
                </a:solidFill>
              </a:rPr>
              <a:t>Workflow 2.0</a:t>
            </a:r>
          </a:p>
          <a:p>
            <a:pPr>
              <a:lnSpc>
                <a:spcPct val="90000"/>
              </a:lnSpc>
              <a:spcBef>
                <a:spcPts val="1020"/>
              </a:spcBef>
              <a:buSzPct val="90000"/>
              <a:defRPr/>
            </a:pPr>
            <a:r>
              <a:rPr lang="en-US" sz="1799" dirty="0">
                <a:solidFill>
                  <a:schemeClr val="bg1"/>
                </a:solidFill>
              </a:rPr>
              <a:t>Identity Management 2.0</a:t>
            </a:r>
          </a:p>
          <a:p>
            <a:pPr>
              <a:lnSpc>
                <a:spcPct val="90000"/>
              </a:lnSpc>
              <a:spcBef>
                <a:spcPts val="1020"/>
              </a:spcBef>
              <a:buSzPct val="90000"/>
              <a:defRPr/>
            </a:pPr>
            <a:r>
              <a:rPr lang="en-US" sz="1799" dirty="0">
                <a:solidFill>
                  <a:schemeClr val="bg1"/>
                </a:solidFill>
              </a:rPr>
              <a:t>Service Based Architecture</a:t>
            </a:r>
          </a:p>
        </p:txBody>
      </p:sp>
      <p:sp>
        <p:nvSpPr>
          <p:cNvPr id="35" name="TextBox 34"/>
          <p:cNvSpPr txBox="1"/>
          <p:nvPr/>
        </p:nvSpPr>
        <p:spPr bwMode="auto">
          <a:xfrm>
            <a:off x="9510180" y="3241852"/>
            <a:ext cx="3226187" cy="2597894"/>
          </a:xfrm>
          <a:prstGeom prst="rect">
            <a:avLst/>
          </a:prstGeom>
          <a:solidFill>
            <a:srgbClr val="00B0F0"/>
          </a:solidFill>
          <a:ln w="15875" cap="sq" cmpd="sng" algn="ctr">
            <a:noFill/>
            <a:prstDash val="solid"/>
            <a:headEnd type="none" w="med" len="med"/>
            <a:tailEnd type="none" w="med" len="med"/>
          </a:ln>
          <a:effectLst/>
          <a:sp3d>
            <a:bevelT w="82550"/>
          </a:sp3d>
        </p:spPr>
        <p:txBody>
          <a:bodyPr lIns="93200" tIns="186400" rIns="46601" bIns="0">
            <a:noAutofit/>
          </a:bodyPr>
          <a:lstStyle/>
          <a:p>
            <a:pPr>
              <a:lnSpc>
                <a:spcPct val="90000"/>
              </a:lnSpc>
              <a:spcBef>
                <a:spcPts val="1020"/>
              </a:spcBef>
              <a:buSzPct val="90000"/>
              <a:defRPr/>
            </a:pPr>
            <a:r>
              <a:rPr lang="en-GB" sz="1799" dirty="0">
                <a:solidFill>
                  <a:schemeClr val="bg1"/>
                </a:solidFill>
              </a:rPr>
              <a:t>Functionality and </a:t>
            </a:r>
          </a:p>
          <a:p>
            <a:pPr>
              <a:lnSpc>
                <a:spcPct val="90000"/>
              </a:lnSpc>
              <a:spcBef>
                <a:spcPts val="1020"/>
              </a:spcBef>
              <a:buSzPct val="90000"/>
              <a:defRPr/>
            </a:pPr>
            <a:r>
              <a:rPr lang="en-GB" sz="1799" dirty="0">
                <a:solidFill>
                  <a:schemeClr val="bg1"/>
                </a:solidFill>
              </a:rPr>
              <a:t>Technology releases </a:t>
            </a:r>
          </a:p>
          <a:p>
            <a:pPr>
              <a:lnSpc>
                <a:spcPct val="90000"/>
              </a:lnSpc>
              <a:spcBef>
                <a:spcPts val="1020"/>
              </a:spcBef>
              <a:buSzPct val="90000"/>
              <a:defRPr/>
            </a:pPr>
            <a:r>
              <a:rPr lang="en-GB" sz="1799" dirty="0">
                <a:solidFill>
                  <a:schemeClr val="bg1"/>
                </a:solidFill>
              </a:rPr>
              <a:t>every six months</a:t>
            </a:r>
            <a:endParaRPr lang="en-US" sz="1799" dirty="0">
              <a:solidFill>
                <a:schemeClr val="bg1"/>
              </a:solidFill>
            </a:endParaRPr>
          </a:p>
        </p:txBody>
      </p:sp>
      <p:sp>
        <p:nvSpPr>
          <p:cNvPr id="3" name="TextBox 2"/>
          <p:cNvSpPr txBox="1"/>
          <p:nvPr/>
        </p:nvSpPr>
        <p:spPr>
          <a:xfrm>
            <a:off x="1025253" y="3634243"/>
            <a:ext cx="10181216" cy="849463"/>
          </a:xfrm>
          <a:prstGeom prst="rect">
            <a:avLst/>
          </a:prstGeom>
          <a:solidFill>
            <a:schemeClr val="accent2">
              <a:lumMod val="75000"/>
              <a:lumOff val="25000"/>
            </a:schemeClr>
          </a:solidFill>
        </p:spPr>
        <p:txBody>
          <a:bodyPr wrap="square" lIns="182880" tIns="146304" rIns="182880" bIns="146304" rtlCol="0">
            <a:spAutoFit/>
          </a:bodyPr>
          <a:lstStyle/>
          <a:p>
            <a:pPr algn="ctr">
              <a:lnSpc>
                <a:spcPct val="90000"/>
              </a:lnSpc>
              <a:spcAft>
                <a:spcPts val="600"/>
              </a:spcAft>
            </a:pPr>
            <a:r>
              <a:rPr lang="en-US" sz="4000" dirty="0" smtClean="0">
                <a:solidFill>
                  <a:schemeClr val="bg1"/>
                </a:solidFill>
              </a:rPr>
              <a:t>Microsoft Dynamics GP R2 is now available!</a:t>
            </a:r>
          </a:p>
        </p:txBody>
      </p:sp>
    </p:spTree>
    <p:extLst>
      <p:ext uri="{BB962C8B-B14F-4D97-AF65-F5344CB8AC3E}">
        <p14:creationId xmlns:p14="http://schemas.microsoft.com/office/powerpoint/2010/main" val="105776074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23181" y="611398"/>
            <a:ext cx="11313278" cy="1147102"/>
          </a:xfrm>
          <a:prstGeom prst="rect">
            <a:avLst/>
          </a:prstGeom>
        </p:spPr>
        <p:txBody>
          <a:bodyPr lIns="93260" tIns="46631" rIns="93260" bIns="46631" anchor="ctr"/>
          <a:lstStyle>
            <a:lvl1pPr algn="l" defTabSz="914363" rtl="0" eaLnBrk="1" latinLnBrk="0" hangingPunct="1">
              <a:lnSpc>
                <a:spcPct val="90000"/>
              </a:lnSpc>
              <a:spcBef>
                <a:spcPct val="0"/>
              </a:spcBef>
              <a:buNone/>
              <a:defRPr lang="en-US" sz="5400" b="0" kern="1200" cap="none" spc="-100" baseline="0" dirty="0" smtClean="0">
                <a:ln w="3175">
                  <a:noFill/>
                </a:ln>
                <a:gradFill flip="none" rotWithShape="1">
                  <a:gsLst>
                    <a:gs pos="0">
                      <a:schemeClr val="tx1">
                        <a:lumMod val="65000"/>
                        <a:lumOff val="35000"/>
                      </a:schemeClr>
                    </a:gs>
                    <a:gs pos="100000">
                      <a:schemeClr val="tx1">
                        <a:lumMod val="65000"/>
                        <a:lumOff val="35000"/>
                      </a:schemeClr>
                    </a:gs>
                  </a:gsLst>
                  <a:lin ang="5400000" scaled="0"/>
                  <a:tileRect/>
                </a:gradFill>
                <a:effectLst/>
                <a:latin typeface="+mj-lt"/>
                <a:ea typeface="+mn-ea"/>
                <a:cs typeface="Arial" charset="0"/>
              </a:defRPr>
            </a:lvl1pPr>
          </a:lstStyle>
          <a:p>
            <a:endParaRPr sz="9000" dirty="0">
              <a:gradFill>
                <a:gsLst>
                  <a:gs pos="96667">
                    <a:srgbClr val="FFFFFF"/>
                  </a:gs>
                  <a:gs pos="90000">
                    <a:srgbClr val="FFFFFF"/>
                  </a:gs>
                </a:gsLst>
                <a:lin ang="5400000" scaled="0"/>
              </a:gradFill>
              <a:cs typeface="Segoe UI" pitchFamily="34" charset="0"/>
            </a:endParaRPr>
          </a:p>
        </p:txBody>
      </p:sp>
      <p:sp>
        <p:nvSpPr>
          <p:cNvPr id="2" name="Title 1"/>
          <p:cNvSpPr>
            <a:spLocks noGrp="1"/>
          </p:cNvSpPr>
          <p:nvPr>
            <p:ph type="title"/>
          </p:nvPr>
        </p:nvSpPr>
        <p:spPr>
          <a:xfrm>
            <a:off x="160020" y="1202112"/>
            <a:ext cx="12039599" cy="1831975"/>
          </a:xfrm>
        </p:spPr>
        <p:txBody>
          <a:bodyPr/>
          <a:lstStyle/>
          <a:p>
            <a:r>
              <a:rPr lang="en-US" sz="8000" dirty="0" smtClean="0"/>
              <a:t>Microsoft Dynamics GP 2013</a:t>
            </a:r>
            <a:r>
              <a:rPr lang="en-US" sz="8800" dirty="0" smtClean="0"/>
              <a:t> </a:t>
            </a:r>
            <a:br>
              <a:rPr lang="en-US" sz="8800" dirty="0" smtClean="0"/>
            </a:br>
            <a:r>
              <a:rPr lang="en-US" dirty="0"/>
              <a:t/>
            </a:r>
            <a:br>
              <a:rPr lang="en-US" dirty="0"/>
            </a:br>
            <a:r>
              <a:rPr lang="en-US" sz="8800" dirty="0" smtClean="0"/>
              <a:t>SP2 features</a:t>
            </a:r>
            <a:endParaRPr lang="en-US" sz="8800" dirty="0"/>
          </a:p>
        </p:txBody>
      </p:sp>
    </p:spTree>
    <p:extLst>
      <p:ext uri="{BB962C8B-B14F-4D97-AF65-F5344CB8AC3E}">
        <p14:creationId xmlns:p14="http://schemas.microsoft.com/office/powerpoint/2010/main" val="3628352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839638" y="1990698"/>
            <a:ext cx="5139079" cy="3697851"/>
          </a:xfrm>
        </p:spPr>
        <p:txBody>
          <a:bodyPr/>
          <a:lstStyle/>
          <a:p>
            <a:r>
              <a:rPr lang="en-US" sz="4080" dirty="0"/>
              <a:t>Project Series</a:t>
            </a:r>
          </a:p>
          <a:p>
            <a:r>
              <a:rPr lang="en-US" sz="4080" dirty="0"/>
              <a:t>Field Service</a:t>
            </a:r>
          </a:p>
          <a:p>
            <a:r>
              <a:rPr lang="en-US" sz="4080" dirty="0"/>
              <a:t>Manufacturing</a:t>
            </a:r>
          </a:p>
          <a:p>
            <a:r>
              <a:rPr lang="en-US" sz="4080" dirty="0"/>
              <a:t>ISV Extensibility</a:t>
            </a:r>
          </a:p>
          <a:p>
            <a:endParaRPr lang="en-US" sz="4080" dirty="0"/>
          </a:p>
        </p:txBody>
      </p:sp>
      <p:sp>
        <p:nvSpPr>
          <p:cNvPr id="5" name="Text Placeholder 2"/>
          <p:cNvSpPr>
            <a:spLocks noGrp="1"/>
          </p:cNvSpPr>
          <p:nvPr>
            <p:ph type="body" sz="quarter" idx="10"/>
          </p:nvPr>
        </p:nvSpPr>
        <p:spPr>
          <a:xfrm>
            <a:off x="5596502" y="1990697"/>
            <a:ext cx="6227547" cy="2187715"/>
          </a:xfrm>
        </p:spPr>
        <p:txBody>
          <a:bodyPr/>
          <a:lstStyle/>
          <a:p>
            <a:r>
              <a:rPr lang="en-US" sz="4080" dirty="0"/>
              <a:t>Fixed Assets Enhancements</a:t>
            </a:r>
          </a:p>
          <a:p>
            <a:r>
              <a:rPr lang="en-US" sz="4080" dirty="0"/>
              <a:t>Bank Activity Statements</a:t>
            </a:r>
          </a:p>
          <a:p>
            <a:r>
              <a:rPr lang="en-US" sz="4080" dirty="0"/>
              <a:t>Payment Doc Management</a:t>
            </a:r>
          </a:p>
        </p:txBody>
      </p:sp>
      <p:sp>
        <p:nvSpPr>
          <p:cNvPr id="7" name="Title 1"/>
          <p:cNvSpPr>
            <a:spLocks noGrp="1"/>
          </p:cNvSpPr>
          <p:nvPr>
            <p:ph type="title"/>
          </p:nvPr>
        </p:nvSpPr>
        <p:spPr>
          <a:xfrm>
            <a:off x="882" y="291338"/>
            <a:ext cx="12434711" cy="747810"/>
          </a:xfrm>
          <a:solidFill>
            <a:schemeClr val="accent1"/>
          </a:solidFill>
        </p:spPr>
        <p:txBody>
          <a:bodyPr anchor="ctr"/>
          <a:lstStyle/>
          <a:p>
            <a:r>
              <a:rPr lang="en-US" sz="5200" dirty="0" smtClean="0">
                <a:solidFill>
                  <a:schemeClr val="bg1"/>
                </a:solidFill>
              </a:rPr>
              <a:t>Web </a:t>
            </a:r>
            <a:r>
              <a:rPr lang="en-US" sz="5200" dirty="0">
                <a:solidFill>
                  <a:schemeClr val="bg1"/>
                </a:solidFill>
              </a:rPr>
              <a:t>c</a:t>
            </a:r>
            <a:r>
              <a:rPr lang="en-US" sz="5200" dirty="0" smtClean="0">
                <a:solidFill>
                  <a:schemeClr val="bg1"/>
                </a:solidFill>
              </a:rPr>
              <a:t>lient </a:t>
            </a:r>
            <a:r>
              <a:rPr lang="en-US" sz="5200" dirty="0">
                <a:solidFill>
                  <a:schemeClr val="bg1"/>
                </a:solidFill>
              </a:rPr>
              <a:t>m</a:t>
            </a:r>
            <a:r>
              <a:rPr lang="en-US" sz="5200" dirty="0" smtClean="0">
                <a:solidFill>
                  <a:schemeClr val="bg1"/>
                </a:solidFill>
              </a:rPr>
              <a:t>odules</a:t>
            </a:r>
            <a:endParaRPr lang="en-US" sz="5200" dirty="0">
              <a:solidFill>
                <a:schemeClr val="bg1"/>
              </a:solidFill>
            </a:endParaRPr>
          </a:p>
        </p:txBody>
      </p:sp>
    </p:spTree>
    <p:extLst>
      <p:ext uri="{BB962C8B-B14F-4D97-AF65-F5344CB8AC3E}">
        <p14:creationId xmlns:p14="http://schemas.microsoft.com/office/powerpoint/2010/main" val="1994573629"/>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880408" y="1990698"/>
            <a:ext cx="5704755" cy="3399713"/>
          </a:xfrm>
        </p:spPr>
        <p:txBody>
          <a:bodyPr/>
          <a:lstStyle/>
          <a:p>
            <a:r>
              <a:rPr lang="en-US" sz="4080" dirty="0" smtClean="0"/>
              <a:t>Modules </a:t>
            </a:r>
            <a:endParaRPr lang="en-US" sz="4080" dirty="0"/>
          </a:p>
          <a:p>
            <a:pPr marL="457200"/>
            <a:r>
              <a:rPr lang="en-US" sz="3672" dirty="0"/>
              <a:t>Invoicing</a:t>
            </a:r>
          </a:p>
          <a:p>
            <a:pPr marL="457200"/>
            <a:r>
              <a:rPr lang="en-US" sz="3672" dirty="0"/>
              <a:t>Canadian Payroll</a:t>
            </a:r>
          </a:p>
          <a:p>
            <a:pPr marL="457200"/>
            <a:r>
              <a:rPr lang="en-US" sz="3672" dirty="0"/>
              <a:t>Grant Management</a:t>
            </a:r>
          </a:p>
          <a:p>
            <a:pPr marL="457200"/>
            <a:r>
              <a:rPr lang="en-US" sz="3672" smtClean="0"/>
              <a:t>AFA</a:t>
            </a:r>
            <a:endParaRPr lang="en-US" sz="3672" dirty="0"/>
          </a:p>
        </p:txBody>
      </p:sp>
      <p:sp>
        <p:nvSpPr>
          <p:cNvPr id="5" name="Text Placeholder 2"/>
          <p:cNvSpPr>
            <a:spLocks noGrp="1"/>
          </p:cNvSpPr>
          <p:nvPr>
            <p:ph type="body" sz="quarter" idx="10"/>
          </p:nvPr>
        </p:nvSpPr>
        <p:spPr>
          <a:xfrm>
            <a:off x="6773722" y="1990698"/>
            <a:ext cx="5050327" cy="4143070"/>
          </a:xfrm>
        </p:spPr>
        <p:txBody>
          <a:bodyPr/>
          <a:lstStyle/>
          <a:p>
            <a:r>
              <a:rPr lang="en-US" sz="4080" dirty="0" smtClean="0"/>
              <a:t>Tools </a:t>
            </a:r>
            <a:endParaRPr lang="en-US" sz="4080" dirty="0"/>
          </a:p>
          <a:p>
            <a:pPr marL="457200"/>
            <a:r>
              <a:rPr lang="en-US" sz="3672" dirty="0"/>
              <a:t>Integration Manager</a:t>
            </a:r>
          </a:p>
          <a:p>
            <a:pPr marL="457200"/>
            <a:r>
              <a:rPr lang="en-US" sz="3672" dirty="0"/>
              <a:t>Report Writer</a:t>
            </a:r>
          </a:p>
          <a:p>
            <a:pPr marL="457200"/>
            <a:r>
              <a:rPr lang="en-US" sz="3672" dirty="0"/>
              <a:t>Modifier/VBA</a:t>
            </a:r>
          </a:p>
          <a:p>
            <a:pPr marL="457200"/>
            <a:r>
              <a:rPr lang="en-US" sz="3672" dirty="0"/>
              <a:t>MR Designer</a:t>
            </a:r>
          </a:p>
          <a:p>
            <a:pPr marL="457200"/>
            <a:r>
              <a:rPr lang="en-US" sz="3672" dirty="0"/>
              <a:t>Forecaster</a:t>
            </a:r>
          </a:p>
        </p:txBody>
      </p:sp>
      <p:sp>
        <p:nvSpPr>
          <p:cNvPr id="6" name="Title 1"/>
          <p:cNvSpPr txBox="1">
            <a:spLocks/>
          </p:cNvSpPr>
          <p:nvPr/>
        </p:nvSpPr>
        <p:spPr>
          <a:xfrm>
            <a:off x="882" y="393906"/>
            <a:ext cx="12434711" cy="822960"/>
          </a:xfrm>
          <a:prstGeom prst="rect">
            <a:avLst/>
          </a:prstGeom>
          <a:solidFill>
            <a:schemeClr val="accent1"/>
          </a:solidFill>
        </p:spPr>
        <p:txBody>
          <a:bodyPr vert="horz" wrap="square" lIns="149201" tIns="0" rIns="149201" bIns="0" rtlCol="0" anchor="ctr">
            <a:spAutoFit/>
          </a:bodyPr>
          <a:lstStyle>
            <a:lvl1pPr algn="l" defTabSz="914278" rtl="0" eaLnBrk="1" latinLnBrk="0" hangingPunct="1">
              <a:lnSpc>
                <a:spcPct val="90000"/>
              </a:lnSpc>
              <a:spcBef>
                <a:spcPct val="0"/>
              </a:spcBef>
              <a:buNone/>
              <a:defRPr lang="en-US" sz="5294" b="1" kern="1200" cap="none" spc="-100" baseline="0" dirty="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sz="4800" dirty="0">
                <a:solidFill>
                  <a:prstClr val="white"/>
                </a:solidFill>
              </a:rPr>
              <a:t>What’s NOT in </a:t>
            </a:r>
            <a:r>
              <a:rPr lang="en-US" sz="4800" dirty="0" smtClean="0">
                <a:solidFill>
                  <a:prstClr val="white"/>
                </a:solidFill>
              </a:rPr>
              <a:t>Microsoft </a:t>
            </a:r>
            <a:r>
              <a:rPr lang="en-US" sz="4800" dirty="0">
                <a:solidFill>
                  <a:prstClr val="white"/>
                </a:solidFill>
              </a:rPr>
              <a:t>Dynamics </a:t>
            </a:r>
            <a:r>
              <a:rPr sz="4800" dirty="0" smtClean="0">
                <a:solidFill>
                  <a:prstClr val="white"/>
                </a:solidFill>
              </a:rPr>
              <a:t>GP </a:t>
            </a:r>
            <a:r>
              <a:rPr sz="4800" dirty="0">
                <a:solidFill>
                  <a:prstClr val="white"/>
                </a:solidFill>
              </a:rPr>
              <a:t>w</a:t>
            </a:r>
            <a:r>
              <a:rPr sz="4800" dirty="0" smtClean="0">
                <a:solidFill>
                  <a:prstClr val="white"/>
                </a:solidFill>
              </a:rPr>
              <a:t>eb </a:t>
            </a:r>
            <a:r>
              <a:rPr sz="4800" dirty="0">
                <a:solidFill>
                  <a:prstClr val="white"/>
                </a:solidFill>
              </a:rPr>
              <a:t>c</a:t>
            </a:r>
            <a:r>
              <a:rPr sz="4800" dirty="0" smtClean="0">
                <a:solidFill>
                  <a:prstClr val="white"/>
                </a:solidFill>
              </a:rPr>
              <a:t>lient</a:t>
            </a:r>
            <a:r>
              <a:rPr sz="4800" dirty="0">
                <a:solidFill>
                  <a:prstClr val="white"/>
                </a:solidFill>
              </a:rPr>
              <a:t>?</a:t>
            </a:r>
          </a:p>
        </p:txBody>
      </p:sp>
    </p:spTree>
    <p:extLst>
      <p:ext uri="{BB962C8B-B14F-4D97-AF65-F5344CB8AC3E}">
        <p14:creationId xmlns:p14="http://schemas.microsoft.com/office/powerpoint/2010/main" val="707487298"/>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122237" y="1897062"/>
            <a:ext cx="6346684" cy="6445098"/>
          </a:xfrm>
        </p:spPr>
        <p:txBody>
          <a:bodyPr/>
          <a:lstStyle/>
          <a:p>
            <a:r>
              <a:rPr lang="en-US" sz="4080" dirty="0" smtClean="0"/>
              <a:t>SmartList Designer</a:t>
            </a:r>
          </a:p>
          <a:p>
            <a:r>
              <a:rPr lang="en-US" sz="4080" dirty="0" smtClean="0"/>
              <a:t>SmartList UI Enhancements</a:t>
            </a:r>
          </a:p>
          <a:p>
            <a:r>
              <a:rPr lang="en-US" sz="4080" dirty="0" smtClean="0"/>
              <a:t>Document Attach 2.0</a:t>
            </a:r>
          </a:p>
          <a:p>
            <a:r>
              <a:rPr lang="en-US" sz="4080" dirty="0"/>
              <a:t>	</a:t>
            </a:r>
            <a:r>
              <a:rPr lang="en-US" sz="4080" dirty="0" smtClean="0"/>
              <a:t>Email Attached</a:t>
            </a:r>
          </a:p>
          <a:p>
            <a:r>
              <a:rPr lang="en-US" sz="4080" dirty="0"/>
              <a:t>	</a:t>
            </a:r>
            <a:r>
              <a:rPr lang="en-US" sz="4080" dirty="0" smtClean="0"/>
              <a:t>Flow Attachments</a:t>
            </a:r>
          </a:p>
          <a:p>
            <a:r>
              <a:rPr lang="en-US" sz="4080" dirty="0" smtClean="0"/>
              <a:t>	Attachment Status</a:t>
            </a:r>
          </a:p>
          <a:p>
            <a:endParaRPr lang="en-US" sz="4080" dirty="0" smtClean="0"/>
          </a:p>
          <a:p>
            <a:endParaRPr lang="en-US" sz="4080" dirty="0" smtClean="0"/>
          </a:p>
          <a:p>
            <a:endParaRPr lang="en-US" sz="3672" dirty="0"/>
          </a:p>
        </p:txBody>
      </p:sp>
      <p:sp>
        <p:nvSpPr>
          <p:cNvPr id="5" name="Text Placeholder 2"/>
          <p:cNvSpPr>
            <a:spLocks noGrp="1"/>
          </p:cNvSpPr>
          <p:nvPr>
            <p:ph type="body" sz="quarter" idx="10"/>
          </p:nvPr>
        </p:nvSpPr>
        <p:spPr>
          <a:xfrm>
            <a:off x="6370637" y="1897062"/>
            <a:ext cx="5943600" cy="4190763"/>
          </a:xfrm>
        </p:spPr>
        <p:txBody>
          <a:bodyPr/>
          <a:lstStyle/>
          <a:p>
            <a:r>
              <a:rPr lang="en-US" sz="4080" dirty="0" smtClean="0"/>
              <a:t>Web Client Keyboard Shortcuts</a:t>
            </a:r>
          </a:p>
          <a:p>
            <a:r>
              <a:rPr lang="en-US" sz="4080" dirty="0" smtClean="0"/>
              <a:t>Customer Combiner</a:t>
            </a:r>
          </a:p>
          <a:p>
            <a:r>
              <a:rPr lang="en-US" sz="4080" dirty="0" smtClean="0"/>
              <a:t>Customer Modifier</a:t>
            </a:r>
          </a:p>
          <a:p>
            <a:r>
              <a:rPr lang="en-US" sz="4080" dirty="0" smtClean="0"/>
              <a:t>Vendor Combiner</a:t>
            </a:r>
          </a:p>
          <a:p>
            <a:r>
              <a:rPr lang="en-US" sz="4080" dirty="0" smtClean="0"/>
              <a:t>Vendor Modifier</a:t>
            </a:r>
            <a:endParaRPr lang="en-US" sz="3672" dirty="0"/>
          </a:p>
        </p:txBody>
      </p:sp>
      <p:sp>
        <p:nvSpPr>
          <p:cNvPr id="6" name="Title 1"/>
          <p:cNvSpPr txBox="1">
            <a:spLocks/>
          </p:cNvSpPr>
          <p:nvPr/>
        </p:nvSpPr>
        <p:spPr>
          <a:xfrm>
            <a:off x="882" y="472987"/>
            <a:ext cx="12434711" cy="664797"/>
          </a:xfrm>
          <a:prstGeom prst="rect">
            <a:avLst/>
          </a:prstGeom>
          <a:solidFill>
            <a:schemeClr val="accent1"/>
          </a:solidFill>
        </p:spPr>
        <p:txBody>
          <a:bodyPr vert="horz" wrap="square" lIns="149201" tIns="0" rIns="149201" bIns="0" rtlCol="0" anchor="ctr">
            <a:spAutoFit/>
          </a:bodyPr>
          <a:lstStyle>
            <a:lvl1pPr algn="l" defTabSz="914278" rtl="0" eaLnBrk="1" latinLnBrk="0" hangingPunct="1">
              <a:lnSpc>
                <a:spcPct val="90000"/>
              </a:lnSpc>
              <a:spcBef>
                <a:spcPct val="0"/>
              </a:spcBef>
              <a:buNone/>
              <a:defRPr lang="en-US" sz="5294" b="1" kern="1200" cap="none" spc="-100" baseline="0" dirty="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sz="4800" dirty="0" smtClean="0">
                <a:solidFill>
                  <a:prstClr val="white"/>
                </a:solidFill>
              </a:rPr>
              <a:t>SP2 Features</a:t>
            </a:r>
            <a:endParaRPr sz="4800" dirty="0">
              <a:solidFill>
                <a:prstClr val="white"/>
              </a:solidFill>
            </a:endParaRPr>
          </a:p>
        </p:txBody>
      </p:sp>
    </p:spTree>
    <p:extLst>
      <p:ext uri="{BB962C8B-B14F-4D97-AF65-F5344CB8AC3E}">
        <p14:creationId xmlns:p14="http://schemas.microsoft.com/office/powerpoint/2010/main" val="2489192748"/>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2" y="283851"/>
            <a:ext cx="12434711" cy="762786"/>
          </a:xfrm>
          <a:solidFill>
            <a:schemeClr val="accent1"/>
          </a:solidFill>
        </p:spPr>
        <p:txBody>
          <a:bodyPr anchor="ctr"/>
          <a:lstStyle/>
          <a:p>
            <a:r>
              <a:rPr lang="en-US" sz="5200" dirty="0" smtClean="0">
                <a:solidFill>
                  <a:schemeClr val="bg1"/>
                </a:solidFill>
              </a:rPr>
              <a:t>Financials and HR/Payroll</a:t>
            </a:r>
            <a:endParaRPr lang="en-US" sz="5200" dirty="0">
              <a:solidFill>
                <a:schemeClr val="bg1"/>
              </a:solidFill>
            </a:endParaRPr>
          </a:p>
        </p:txBody>
      </p:sp>
      <p:sp>
        <p:nvSpPr>
          <p:cNvPr id="3" name="Text Placeholder 2"/>
          <p:cNvSpPr>
            <a:spLocks noGrp="1"/>
          </p:cNvSpPr>
          <p:nvPr>
            <p:ph type="body" sz="quarter" idx="10"/>
          </p:nvPr>
        </p:nvSpPr>
        <p:spPr>
          <a:xfrm>
            <a:off x="275483" y="1983244"/>
            <a:ext cx="8990754" cy="5278496"/>
          </a:xfrm>
        </p:spPr>
        <p:txBody>
          <a:bodyPr/>
          <a:lstStyle/>
          <a:p>
            <a:r>
              <a:rPr lang="en-US" dirty="0" smtClean="0"/>
              <a:t>Financials</a:t>
            </a:r>
          </a:p>
          <a:p>
            <a:pPr lvl="2"/>
            <a:r>
              <a:rPr lang="en-US" sz="2800" dirty="0" smtClean="0">
                <a:latin typeface="+mj-lt"/>
              </a:rPr>
              <a:t>Void Payables Enhancements</a:t>
            </a:r>
          </a:p>
          <a:p>
            <a:pPr lvl="2"/>
            <a:r>
              <a:rPr lang="en-US" sz="2800" dirty="0" smtClean="0">
                <a:latin typeface="+mj-lt"/>
              </a:rPr>
              <a:t>Reconcile Bank without Marking Transactions</a:t>
            </a:r>
          </a:p>
          <a:p>
            <a:pPr lvl="2"/>
            <a:r>
              <a:rPr lang="en-US" sz="2800" dirty="0" smtClean="0">
                <a:latin typeface="+mj-lt"/>
              </a:rPr>
              <a:t>Checkbook ID on Payment Inquiry</a:t>
            </a:r>
          </a:p>
          <a:p>
            <a:pPr lvl="2"/>
            <a:r>
              <a:rPr lang="en-US" sz="2800" dirty="0" smtClean="0">
                <a:latin typeface="+mj-lt"/>
              </a:rPr>
              <a:t>AA Finance Charge Assessment</a:t>
            </a:r>
          </a:p>
          <a:p>
            <a:r>
              <a:rPr lang="en-US" dirty="0" smtClean="0"/>
              <a:t>HR and Payroll</a:t>
            </a:r>
            <a:endParaRPr lang="en-US" dirty="0"/>
          </a:p>
          <a:p>
            <a:pPr lvl="2"/>
            <a:r>
              <a:rPr lang="en-US" sz="2800" dirty="0" smtClean="0">
                <a:latin typeface="+mj-lt"/>
              </a:rPr>
              <a:t>Payroll Inquiry Check Date Sort</a:t>
            </a:r>
          </a:p>
          <a:p>
            <a:pPr lvl="2"/>
            <a:r>
              <a:rPr lang="en-US" sz="2800" dirty="0" smtClean="0">
                <a:latin typeface="+mj-lt"/>
              </a:rPr>
              <a:t>Applicant E-mail Address</a:t>
            </a:r>
            <a:endParaRPr lang="en-US" sz="2800" dirty="0">
              <a:latin typeface="+mj-lt"/>
            </a:endParaRPr>
          </a:p>
          <a:p>
            <a:endParaRPr lang="en-US" sz="2856" dirty="0" smtClean="0"/>
          </a:p>
          <a:p>
            <a:endParaRPr lang="en-US" sz="2856" dirty="0"/>
          </a:p>
        </p:txBody>
      </p:sp>
    </p:spTree>
    <p:extLst>
      <p:ext uri="{BB962C8B-B14F-4D97-AF65-F5344CB8AC3E}">
        <p14:creationId xmlns:p14="http://schemas.microsoft.com/office/powerpoint/2010/main" val="1122448837"/>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516062"/>
            <a:ext cx="12085637" cy="2212976"/>
          </a:xfrm>
        </p:spPr>
        <p:txBody>
          <a:bodyPr/>
          <a:lstStyle/>
          <a:p>
            <a:r>
              <a:rPr lang="en-US" sz="8000" dirty="0" smtClean="0"/>
              <a:t>Microsoft Dynamics GP 2013 </a:t>
            </a:r>
            <a:br>
              <a:rPr lang="en-US" sz="8000" dirty="0" smtClean="0"/>
            </a:br>
            <a:r>
              <a:rPr lang="en-US" sz="8000" dirty="0" smtClean="0"/>
              <a:t/>
            </a:r>
            <a:br>
              <a:rPr lang="en-US" sz="8000" dirty="0" smtClean="0"/>
            </a:br>
            <a:r>
              <a:rPr lang="en-US" sz="8800" dirty="0" smtClean="0"/>
              <a:t>R2 features</a:t>
            </a:r>
            <a:endParaRPr lang="en-US" sz="8800" dirty="0"/>
          </a:p>
        </p:txBody>
      </p:sp>
    </p:spTree>
    <p:extLst>
      <p:ext uri="{BB962C8B-B14F-4D97-AF65-F5344CB8AC3E}">
        <p14:creationId xmlns:p14="http://schemas.microsoft.com/office/powerpoint/2010/main" val="470520059"/>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4058330" y="1074162"/>
            <a:ext cx="7866470" cy="5725071"/>
            <a:chOff x="3978252" y="1053196"/>
            <a:chExt cx="7712926" cy="5613324"/>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78252" y="1869440"/>
              <a:ext cx="7712926" cy="4797080"/>
            </a:xfrm>
            <a:prstGeom prst="rect">
              <a:avLst/>
            </a:prstGeom>
          </p:spPr>
        </p:pic>
        <p:sp>
          <p:nvSpPr>
            <p:cNvPr id="2" name="TextBox 1"/>
            <p:cNvSpPr txBox="1"/>
            <p:nvPr/>
          </p:nvSpPr>
          <p:spPr>
            <a:xfrm>
              <a:off x="7183120" y="1053196"/>
              <a:ext cx="4267812" cy="627916"/>
            </a:xfrm>
            <a:prstGeom prst="rect">
              <a:avLst/>
            </a:prstGeom>
            <a:noFill/>
          </p:spPr>
          <p:txBody>
            <a:bodyPr wrap="none" lIns="186521" tIns="149217" rIns="186521" bIns="149217" rtlCol="0">
              <a:spAutoFit/>
            </a:bodyPr>
            <a:lstStyle/>
            <a:p>
              <a:pPr>
                <a:lnSpc>
                  <a:spcPct val="90000"/>
                </a:lnSpc>
                <a:spcAft>
                  <a:spcPts val="612"/>
                </a:spcAft>
              </a:pPr>
              <a:r>
                <a:rPr lang="en-US" sz="2448" dirty="0" smtClean="0">
                  <a:gradFill>
                    <a:gsLst>
                      <a:gs pos="2917">
                        <a:schemeClr val="tx1"/>
                      </a:gs>
                      <a:gs pos="30000">
                        <a:schemeClr val="tx1"/>
                      </a:gs>
                    </a:gsLst>
                    <a:lin ang="5400000" scaled="0"/>
                  </a:gradFill>
                </a:rPr>
                <a:t>Microsoft Dynamics GP </a:t>
              </a:r>
              <a:r>
                <a:rPr lang="en-US" sz="2448" dirty="0">
                  <a:gradFill>
                    <a:gsLst>
                      <a:gs pos="2917">
                        <a:schemeClr val="tx1"/>
                      </a:gs>
                      <a:gs pos="30000">
                        <a:schemeClr val="tx1"/>
                      </a:gs>
                    </a:gsLst>
                    <a:lin ang="5400000" scaled="0"/>
                  </a:gradFill>
                </a:rPr>
                <a:t>2013</a:t>
              </a:r>
            </a:p>
          </p:txBody>
        </p:sp>
      </p:grpSp>
      <p:grpSp>
        <p:nvGrpSpPr>
          <p:cNvPr id="7" name="Group 6"/>
          <p:cNvGrpSpPr/>
          <p:nvPr/>
        </p:nvGrpSpPr>
        <p:grpSpPr>
          <a:xfrm>
            <a:off x="4083497" y="1075381"/>
            <a:ext cx="8153409" cy="5566471"/>
            <a:chOff x="4049372" y="1234027"/>
            <a:chExt cx="7899037" cy="5021031"/>
          </a:xfrm>
        </p:grpSpPr>
        <p:grpSp>
          <p:nvGrpSpPr>
            <p:cNvPr id="8" name="Group 7"/>
            <p:cNvGrpSpPr/>
            <p:nvPr/>
          </p:nvGrpSpPr>
          <p:grpSpPr>
            <a:xfrm>
              <a:off x="4049372" y="1907906"/>
              <a:ext cx="7899037" cy="4347152"/>
              <a:chOff x="249837" y="2258213"/>
              <a:chExt cx="11564565" cy="4167073"/>
            </a:xfrm>
          </p:grpSpPr>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315966" y="2457724"/>
                <a:ext cx="1047452" cy="1047452"/>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20843" y="2348220"/>
                <a:ext cx="2251494" cy="1266466"/>
              </a:xfrm>
              <a:prstGeom prst="rect">
                <a:avLst/>
              </a:prstGeom>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01257" y="2348220"/>
                <a:ext cx="2013439" cy="1266924"/>
              </a:xfrm>
              <a:prstGeom prst="rect">
                <a:avLst/>
              </a:prstGeom>
            </p:spPr>
          </p:pic>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443619" y="2348219"/>
                <a:ext cx="1874637" cy="1266466"/>
              </a:xfrm>
              <a:prstGeom prst="rect">
                <a:avLst/>
              </a:prstGeom>
            </p:spPr>
          </p:pic>
          <p:pic>
            <p:nvPicPr>
              <p:cNvPr id="14" name="Picture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920843" y="4871628"/>
                <a:ext cx="2259961" cy="1318604"/>
              </a:xfrm>
              <a:prstGeom prst="rect">
                <a:avLst/>
              </a:prstGeom>
            </p:spPr>
          </p:pic>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137683" y="4952569"/>
                <a:ext cx="2115511" cy="947468"/>
              </a:xfrm>
              <a:prstGeom prst="rect">
                <a:avLst/>
              </a:prstGeom>
            </p:spPr>
          </p:pic>
          <p:cxnSp>
            <p:nvCxnSpPr>
              <p:cNvPr id="16" name="Straight Arrow Connector 15"/>
              <p:cNvCxnSpPr/>
              <p:nvPr/>
            </p:nvCxnSpPr>
            <p:spPr>
              <a:xfrm>
                <a:off x="1487209" y="2981450"/>
                <a:ext cx="1218854" cy="0"/>
              </a:xfrm>
              <a:prstGeom prst="straightConnector1">
                <a:avLst/>
              </a:prstGeom>
              <a:ln w="38100">
                <a:tailEnd type="triangle"/>
              </a:ln>
            </p:spPr>
            <p:style>
              <a:lnRef idx="3">
                <a:schemeClr val="accent2"/>
              </a:lnRef>
              <a:fillRef idx="0">
                <a:schemeClr val="accent2"/>
              </a:fillRef>
              <a:effectRef idx="2">
                <a:schemeClr val="accent2"/>
              </a:effectRef>
              <a:fontRef idx="minor">
                <a:schemeClr val="tx1"/>
              </a:fontRef>
            </p:style>
          </p:cxnSp>
          <p:cxnSp>
            <p:nvCxnSpPr>
              <p:cNvPr id="17" name="Straight Arrow Connector 16"/>
              <p:cNvCxnSpPr/>
              <p:nvPr/>
            </p:nvCxnSpPr>
            <p:spPr>
              <a:xfrm>
                <a:off x="5305651" y="2981450"/>
                <a:ext cx="885573" cy="0"/>
              </a:xfrm>
              <a:prstGeom prst="straightConnector1">
                <a:avLst/>
              </a:prstGeom>
              <a:ln w="38100">
                <a:tailEnd type="triangle"/>
              </a:ln>
            </p:spPr>
            <p:style>
              <a:lnRef idx="3">
                <a:schemeClr val="accent2"/>
              </a:lnRef>
              <a:fillRef idx="0">
                <a:schemeClr val="accent2"/>
              </a:fillRef>
              <a:effectRef idx="2">
                <a:schemeClr val="accent2"/>
              </a:effectRef>
              <a:fontRef idx="minor">
                <a:schemeClr val="tx1"/>
              </a:fontRef>
            </p:style>
          </p:cxnSp>
          <p:cxnSp>
            <p:nvCxnSpPr>
              <p:cNvPr id="18" name="Straight Arrow Connector 17"/>
              <p:cNvCxnSpPr/>
              <p:nvPr/>
            </p:nvCxnSpPr>
            <p:spPr>
              <a:xfrm>
                <a:off x="8437607" y="3000492"/>
                <a:ext cx="885573" cy="0"/>
              </a:xfrm>
              <a:prstGeom prst="straightConnector1">
                <a:avLst/>
              </a:prstGeom>
              <a:ln w="38100">
                <a:tailEnd type="triangle"/>
              </a:ln>
            </p:spPr>
            <p:style>
              <a:lnRef idx="3">
                <a:schemeClr val="accent2"/>
              </a:lnRef>
              <a:fillRef idx="0">
                <a:schemeClr val="accent2"/>
              </a:fillRef>
              <a:effectRef idx="2">
                <a:schemeClr val="accent2"/>
              </a:effectRef>
              <a:fontRef idx="minor">
                <a:schemeClr val="tx1"/>
              </a:fontRef>
            </p:style>
          </p:cxnSp>
          <p:cxnSp>
            <p:nvCxnSpPr>
              <p:cNvPr id="19" name="Straight Arrow Connector 18"/>
              <p:cNvCxnSpPr/>
              <p:nvPr/>
            </p:nvCxnSpPr>
            <p:spPr>
              <a:xfrm>
                <a:off x="5218782" y="5481051"/>
                <a:ext cx="885573" cy="0"/>
              </a:xfrm>
              <a:prstGeom prst="straightConnector1">
                <a:avLst/>
              </a:prstGeom>
              <a:ln w="38100">
                <a:tailEnd type="triangle"/>
              </a:ln>
            </p:spPr>
            <p:style>
              <a:lnRef idx="3">
                <a:schemeClr val="accent2"/>
              </a:lnRef>
              <a:fillRef idx="0">
                <a:schemeClr val="accent2"/>
              </a:fillRef>
              <a:effectRef idx="2">
                <a:schemeClr val="accent2"/>
              </a:effectRef>
              <a:fontRef idx="minor">
                <a:schemeClr val="tx1"/>
              </a:fontRef>
            </p:style>
          </p:cxnSp>
          <p:cxnSp>
            <p:nvCxnSpPr>
              <p:cNvPr id="20" name="Elbow Connector 19"/>
              <p:cNvCxnSpPr>
                <a:stCxn id="13" idx="2"/>
                <a:endCxn id="14" idx="0"/>
              </p:cNvCxnSpPr>
              <p:nvPr/>
            </p:nvCxnSpPr>
            <p:spPr>
              <a:xfrm rot="5400000">
                <a:off x="6587407" y="1078102"/>
                <a:ext cx="1256944" cy="6330113"/>
              </a:xfrm>
              <a:prstGeom prst="bentConnector3">
                <a:avLst>
                  <a:gd name="adj1" fmla="val 50000"/>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3113506" y="3648340"/>
                <a:ext cx="2546635" cy="233701"/>
              </a:xfrm>
              <a:prstGeom prst="rect">
                <a:avLst/>
              </a:prstGeom>
              <a:noFill/>
            </p:spPr>
            <p:txBody>
              <a:bodyPr wrap="none" rtlCol="0">
                <a:spAutoFit/>
              </a:bodyPr>
              <a:lstStyle/>
              <a:p>
                <a:r>
                  <a:rPr lang="en-US" sz="1122" dirty="0"/>
                  <a:t>GP Login: Windows Auth</a:t>
                </a:r>
              </a:p>
            </p:txBody>
          </p:sp>
          <p:sp>
            <p:nvSpPr>
              <p:cNvPr id="22" name="TextBox 21"/>
              <p:cNvSpPr txBox="1"/>
              <p:nvPr/>
            </p:nvSpPr>
            <p:spPr>
              <a:xfrm>
                <a:off x="6510548" y="3648340"/>
                <a:ext cx="2064301" cy="233701"/>
              </a:xfrm>
              <a:prstGeom prst="rect">
                <a:avLst/>
              </a:prstGeom>
              <a:noFill/>
            </p:spPr>
            <p:txBody>
              <a:bodyPr wrap="none" rtlCol="0">
                <a:spAutoFit/>
              </a:bodyPr>
              <a:lstStyle/>
              <a:p>
                <a:r>
                  <a:rPr lang="en-US" sz="1122" dirty="0"/>
                  <a:t>GP Login: SQL Auth</a:t>
                </a:r>
              </a:p>
            </p:txBody>
          </p:sp>
          <p:sp>
            <p:nvSpPr>
              <p:cNvPr id="23" name="TextBox 22"/>
              <p:cNvSpPr txBox="1"/>
              <p:nvPr/>
            </p:nvSpPr>
            <p:spPr>
              <a:xfrm>
                <a:off x="9736188" y="3648669"/>
                <a:ext cx="2078214" cy="233701"/>
              </a:xfrm>
              <a:prstGeom prst="rect">
                <a:avLst/>
              </a:prstGeom>
              <a:noFill/>
            </p:spPr>
            <p:txBody>
              <a:bodyPr wrap="none" rtlCol="0">
                <a:spAutoFit/>
              </a:bodyPr>
              <a:lstStyle/>
              <a:p>
                <a:r>
                  <a:rPr lang="en-US" sz="1122" dirty="0"/>
                  <a:t>GP Login: Company</a:t>
                </a:r>
              </a:p>
            </p:txBody>
          </p:sp>
          <p:sp>
            <p:nvSpPr>
              <p:cNvPr id="24" name="TextBox 23"/>
              <p:cNvSpPr txBox="1"/>
              <p:nvPr/>
            </p:nvSpPr>
            <p:spPr>
              <a:xfrm>
                <a:off x="3396956" y="6191585"/>
                <a:ext cx="1656171" cy="233701"/>
              </a:xfrm>
              <a:prstGeom prst="rect">
                <a:avLst/>
              </a:prstGeom>
              <a:noFill/>
            </p:spPr>
            <p:txBody>
              <a:bodyPr wrap="none" rtlCol="0">
                <a:spAutoFit/>
              </a:bodyPr>
              <a:lstStyle/>
              <a:p>
                <a:r>
                  <a:rPr lang="en-US" sz="1122" dirty="0"/>
                  <a:t>GP Home Page</a:t>
                </a:r>
              </a:p>
            </p:txBody>
          </p:sp>
          <p:sp>
            <p:nvSpPr>
              <p:cNvPr id="25" name="TextBox 24"/>
              <p:cNvSpPr txBox="1"/>
              <p:nvPr/>
            </p:nvSpPr>
            <p:spPr>
              <a:xfrm>
                <a:off x="6263149" y="5928697"/>
                <a:ext cx="2820268" cy="233701"/>
              </a:xfrm>
              <a:prstGeom prst="rect">
                <a:avLst/>
              </a:prstGeom>
              <a:noFill/>
            </p:spPr>
            <p:txBody>
              <a:bodyPr wrap="none" rtlCol="0">
                <a:spAutoFit/>
              </a:bodyPr>
              <a:lstStyle/>
              <a:p>
                <a:r>
                  <a:rPr lang="en-US" sz="1122" dirty="0"/>
                  <a:t>Exchange Login: Send Email</a:t>
                </a:r>
              </a:p>
            </p:txBody>
          </p:sp>
          <p:grpSp>
            <p:nvGrpSpPr>
              <p:cNvPr id="26" name="Group 25"/>
              <p:cNvGrpSpPr/>
              <p:nvPr/>
            </p:nvGrpSpPr>
            <p:grpSpPr>
              <a:xfrm>
                <a:off x="6311663" y="2275695"/>
                <a:ext cx="1951443" cy="1406756"/>
                <a:chOff x="4315652" y="839504"/>
                <a:chExt cx="1754655" cy="1728462"/>
              </a:xfrm>
            </p:grpSpPr>
            <p:cxnSp>
              <p:nvCxnSpPr>
                <p:cNvPr id="34" name="Straight Connector 33"/>
                <p:cNvCxnSpPr/>
                <p:nvPr/>
              </p:nvCxnSpPr>
              <p:spPr>
                <a:xfrm flipH="1">
                  <a:off x="4323349" y="839504"/>
                  <a:ext cx="1741896" cy="172846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4315652" y="848354"/>
                  <a:ext cx="1754655" cy="171961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7" name="TextBox 26"/>
              <p:cNvSpPr txBox="1"/>
              <p:nvPr/>
            </p:nvSpPr>
            <p:spPr>
              <a:xfrm>
                <a:off x="249837" y="3520601"/>
                <a:ext cx="2307787" cy="233701"/>
              </a:xfrm>
              <a:prstGeom prst="rect">
                <a:avLst/>
              </a:prstGeom>
              <a:noFill/>
            </p:spPr>
            <p:txBody>
              <a:bodyPr wrap="none" rtlCol="0">
                <a:spAutoFit/>
              </a:bodyPr>
              <a:lstStyle/>
              <a:p>
                <a:r>
                  <a:rPr lang="en-US" sz="1122" dirty="0"/>
                  <a:t>GP User: ON DOMAIN</a:t>
                </a:r>
              </a:p>
            </p:txBody>
          </p:sp>
          <p:grpSp>
            <p:nvGrpSpPr>
              <p:cNvPr id="28" name="Group 27"/>
              <p:cNvGrpSpPr/>
              <p:nvPr/>
            </p:nvGrpSpPr>
            <p:grpSpPr>
              <a:xfrm>
                <a:off x="9420277" y="2282897"/>
                <a:ext cx="1951443" cy="1406756"/>
                <a:chOff x="4315652" y="839504"/>
                <a:chExt cx="1754655" cy="1728462"/>
              </a:xfrm>
            </p:grpSpPr>
            <p:cxnSp>
              <p:nvCxnSpPr>
                <p:cNvPr id="32" name="Straight Connector 31"/>
                <p:cNvCxnSpPr/>
                <p:nvPr/>
              </p:nvCxnSpPr>
              <p:spPr>
                <a:xfrm flipH="1">
                  <a:off x="4323349" y="839504"/>
                  <a:ext cx="1741896" cy="172846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4315652" y="848354"/>
                  <a:ext cx="1754655" cy="171961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9" name="Group 28"/>
              <p:cNvGrpSpPr/>
              <p:nvPr/>
            </p:nvGrpSpPr>
            <p:grpSpPr>
              <a:xfrm>
                <a:off x="3060461" y="2258213"/>
                <a:ext cx="1951443" cy="1406756"/>
                <a:chOff x="4315652" y="839504"/>
                <a:chExt cx="1754655" cy="1728462"/>
              </a:xfrm>
            </p:grpSpPr>
            <p:cxnSp>
              <p:nvCxnSpPr>
                <p:cNvPr id="30" name="Straight Connector 29"/>
                <p:cNvCxnSpPr/>
                <p:nvPr/>
              </p:nvCxnSpPr>
              <p:spPr>
                <a:xfrm flipH="1">
                  <a:off x="4323349" y="839504"/>
                  <a:ext cx="1741896" cy="172846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4315652" y="848354"/>
                  <a:ext cx="1754655" cy="171961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sp>
          <p:nvSpPr>
            <p:cNvPr id="9" name="TextBox 8"/>
            <p:cNvSpPr txBox="1"/>
            <p:nvPr/>
          </p:nvSpPr>
          <p:spPr>
            <a:xfrm>
              <a:off x="7191681" y="1234027"/>
              <a:ext cx="4647154" cy="577664"/>
            </a:xfrm>
            <a:prstGeom prst="rect">
              <a:avLst/>
            </a:prstGeom>
            <a:noFill/>
          </p:spPr>
          <p:txBody>
            <a:bodyPr wrap="none" lIns="186521" tIns="149217" rIns="186521" bIns="149217" rtlCol="0">
              <a:spAutoFit/>
            </a:bodyPr>
            <a:lstStyle/>
            <a:p>
              <a:pPr>
                <a:lnSpc>
                  <a:spcPct val="90000"/>
                </a:lnSpc>
                <a:spcAft>
                  <a:spcPts val="612"/>
                </a:spcAft>
              </a:pPr>
              <a:r>
                <a:rPr lang="en-US" sz="2448" dirty="0" smtClean="0">
                  <a:gradFill>
                    <a:gsLst>
                      <a:gs pos="2917">
                        <a:schemeClr val="tx1"/>
                      </a:gs>
                      <a:gs pos="30000">
                        <a:schemeClr val="tx1"/>
                      </a:gs>
                    </a:gsLst>
                    <a:lin ang="5400000" scaled="0"/>
                  </a:gradFill>
                </a:rPr>
                <a:t>Microsoft Dynamics GP </a:t>
              </a:r>
              <a:r>
                <a:rPr lang="en-US" sz="2448" dirty="0">
                  <a:gradFill>
                    <a:gsLst>
                      <a:gs pos="2917">
                        <a:schemeClr val="tx1"/>
                      </a:gs>
                      <a:gs pos="30000">
                        <a:schemeClr val="tx1"/>
                      </a:gs>
                    </a:gsLst>
                    <a:lin ang="5400000" scaled="0"/>
                  </a:gradFill>
                </a:rPr>
                <a:t>2013 R2</a:t>
              </a:r>
            </a:p>
          </p:txBody>
        </p:sp>
      </p:grpSp>
      <p:sp>
        <p:nvSpPr>
          <p:cNvPr id="44" name="Rectangle 43"/>
          <p:cNvSpPr/>
          <p:nvPr/>
        </p:nvSpPr>
        <p:spPr>
          <a:xfrm>
            <a:off x="-6214" y="156821"/>
            <a:ext cx="12436475" cy="923330"/>
          </a:xfrm>
          <a:prstGeom prst="rect">
            <a:avLst/>
          </a:prstGeom>
          <a:solidFill>
            <a:schemeClr val="accent6"/>
          </a:solidFill>
        </p:spPr>
        <p:txBody>
          <a:bodyPr wrap="square">
            <a:spAutoFit/>
          </a:bodyPr>
          <a:lstStyle/>
          <a:p>
            <a:r>
              <a:rPr lang="en-US" sz="5200" spc="-102" dirty="0">
                <a:ln w="3175">
                  <a:noFill/>
                </a:ln>
                <a:solidFill>
                  <a:schemeClr val="bg1"/>
                </a:solidFill>
                <a:latin typeface="Segoe UI Light"/>
                <a:cs typeface="Segoe UI" pitchFamily="34" charset="0"/>
              </a:rPr>
              <a:t>Identity </a:t>
            </a:r>
            <a:r>
              <a:rPr lang="en-US" sz="5200" spc="-102" dirty="0" smtClean="0">
                <a:ln w="3175">
                  <a:noFill/>
                </a:ln>
                <a:solidFill>
                  <a:schemeClr val="bg1"/>
                </a:solidFill>
                <a:latin typeface="Segoe UI Light"/>
                <a:cs typeface="Segoe UI" pitchFamily="34" charset="0"/>
              </a:rPr>
              <a:t>management</a:t>
            </a:r>
            <a:endParaRPr lang="en-US" sz="5200" dirty="0">
              <a:solidFill>
                <a:schemeClr val="bg1"/>
              </a:solidFill>
            </a:endParaRPr>
          </a:p>
        </p:txBody>
      </p:sp>
      <p:sp>
        <p:nvSpPr>
          <p:cNvPr id="46" name="Rectangle 45"/>
          <p:cNvSpPr/>
          <p:nvPr/>
        </p:nvSpPr>
        <p:spPr>
          <a:xfrm>
            <a:off x="267749" y="1472783"/>
            <a:ext cx="3394229" cy="3170099"/>
          </a:xfrm>
          <a:prstGeom prst="rect">
            <a:avLst/>
          </a:prstGeom>
        </p:spPr>
        <p:txBody>
          <a:bodyPr wrap="square">
            <a:spAutoFit/>
          </a:bodyPr>
          <a:lstStyle/>
          <a:p>
            <a:pPr lvl="0">
              <a:lnSpc>
                <a:spcPct val="90000"/>
              </a:lnSpc>
              <a:spcBef>
                <a:spcPct val="20000"/>
              </a:spcBef>
              <a:buSzPct val="90000"/>
            </a:pPr>
            <a:r>
              <a:rPr lang="en-US" sz="4000" dirty="0">
                <a:gradFill>
                  <a:gsLst>
                    <a:gs pos="1250">
                      <a:srgbClr val="442359"/>
                    </a:gs>
                    <a:gs pos="99000">
                      <a:srgbClr val="442359"/>
                    </a:gs>
                  </a:gsLst>
                  <a:lin ang="5400000" scaled="0"/>
                </a:gradFill>
                <a:latin typeface="Segoe UI Light"/>
              </a:rPr>
              <a:t>What is it?</a:t>
            </a:r>
          </a:p>
          <a:p>
            <a:pPr marL="0" lvl="1">
              <a:lnSpc>
                <a:spcPct val="90000"/>
              </a:lnSpc>
              <a:spcBef>
                <a:spcPct val="20000"/>
              </a:spcBef>
              <a:buSzPct val="90000"/>
            </a:pPr>
            <a:r>
              <a:rPr lang="en-US" sz="2000" dirty="0">
                <a:gradFill>
                  <a:gsLst>
                    <a:gs pos="1250">
                      <a:srgbClr val="505050"/>
                    </a:gs>
                    <a:gs pos="100000">
                      <a:srgbClr val="505050"/>
                    </a:gs>
                  </a:gsLst>
                  <a:lin ang="5400000" scaled="0"/>
                </a:gradFill>
              </a:rPr>
              <a:t>Simplify </a:t>
            </a:r>
            <a:r>
              <a:rPr lang="en-US" sz="2000" dirty="0" smtClean="0">
                <a:gradFill>
                  <a:gsLst>
                    <a:gs pos="1250">
                      <a:srgbClr val="505050"/>
                    </a:gs>
                    <a:gs pos="100000">
                      <a:srgbClr val="505050"/>
                    </a:gs>
                  </a:gsLst>
                  <a:lin ang="5400000" scaled="0"/>
                </a:gradFill>
              </a:rPr>
              <a:t>web </a:t>
            </a:r>
            <a:r>
              <a:rPr lang="en-US" sz="2000" dirty="0">
                <a:gradFill>
                  <a:gsLst>
                    <a:gs pos="1250">
                      <a:srgbClr val="505050"/>
                    </a:gs>
                    <a:gs pos="100000">
                      <a:srgbClr val="505050"/>
                    </a:gs>
                  </a:gsLst>
                  <a:lin ang="5400000" scaled="0"/>
                </a:gradFill>
              </a:rPr>
              <a:t>c</a:t>
            </a:r>
            <a:r>
              <a:rPr lang="en-US" sz="2000" dirty="0" smtClean="0">
                <a:gradFill>
                  <a:gsLst>
                    <a:gs pos="1250">
                      <a:srgbClr val="505050"/>
                    </a:gs>
                    <a:gs pos="100000">
                      <a:srgbClr val="505050"/>
                    </a:gs>
                  </a:gsLst>
                  <a:lin ang="5400000" scaled="0"/>
                </a:gradFill>
              </a:rPr>
              <a:t>lient logins</a:t>
            </a:r>
          </a:p>
          <a:p>
            <a:pPr marL="0" lvl="1">
              <a:lnSpc>
                <a:spcPct val="90000"/>
              </a:lnSpc>
              <a:spcBef>
                <a:spcPct val="20000"/>
              </a:spcBef>
              <a:buSzPct val="90000"/>
            </a:pPr>
            <a:endParaRPr lang="en-US" sz="2000" dirty="0">
              <a:gradFill>
                <a:gsLst>
                  <a:gs pos="1250">
                    <a:srgbClr val="505050"/>
                  </a:gs>
                  <a:gs pos="100000">
                    <a:srgbClr val="505050"/>
                  </a:gs>
                </a:gsLst>
                <a:lin ang="5400000" scaled="0"/>
              </a:gradFill>
            </a:endParaRPr>
          </a:p>
          <a:p>
            <a:pPr marL="0" lvl="1">
              <a:lnSpc>
                <a:spcPct val="90000"/>
              </a:lnSpc>
              <a:spcBef>
                <a:spcPct val="20000"/>
              </a:spcBef>
              <a:buSzPct val="90000"/>
            </a:pPr>
            <a:r>
              <a:rPr lang="en-US" sz="2000" dirty="0">
                <a:gradFill>
                  <a:gsLst>
                    <a:gs pos="1250">
                      <a:srgbClr val="505050"/>
                    </a:gs>
                    <a:gs pos="100000">
                      <a:srgbClr val="505050"/>
                    </a:gs>
                  </a:gsLst>
                  <a:lin ang="5400000" scaled="0"/>
                </a:gradFill>
              </a:rPr>
              <a:t>Reduce </a:t>
            </a:r>
            <a:r>
              <a:rPr lang="en-US" sz="2000" dirty="0" smtClean="0">
                <a:gradFill>
                  <a:gsLst>
                    <a:gs pos="1250">
                      <a:srgbClr val="505050"/>
                    </a:gs>
                    <a:gs pos="100000">
                      <a:srgbClr val="505050"/>
                    </a:gs>
                  </a:gsLst>
                  <a:lin ang="5400000" scaled="0"/>
                </a:gradFill>
              </a:rPr>
              <a:t>identity </a:t>
            </a:r>
            <a:r>
              <a:rPr lang="en-US" sz="2000" dirty="0">
                <a:gradFill>
                  <a:gsLst>
                    <a:gs pos="1250">
                      <a:srgbClr val="505050"/>
                    </a:gs>
                    <a:gs pos="100000">
                      <a:srgbClr val="505050"/>
                    </a:gs>
                  </a:gsLst>
                  <a:lin ang="5400000" scaled="0"/>
                </a:gradFill>
              </a:rPr>
              <a:t>m</a:t>
            </a:r>
            <a:r>
              <a:rPr lang="en-US" sz="2000" dirty="0" smtClean="0">
                <a:gradFill>
                  <a:gsLst>
                    <a:gs pos="1250">
                      <a:srgbClr val="505050"/>
                    </a:gs>
                    <a:gs pos="100000">
                      <a:srgbClr val="505050"/>
                    </a:gs>
                  </a:gsLst>
                  <a:lin ang="5400000" scaled="0"/>
                </a:gradFill>
              </a:rPr>
              <a:t>aintenance </a:t>
            </a:r>
            <a:r>
              <a:rPr lang="en-US" sz="2000" dirty="0">
                <a:gradFill>
                  <a:gsLst>
                    <a:gs pos="1250">
                      <a:srgbClr val="505050"/>
                    </a:gs>
                    <a:gs pos="100000">
                      <a:srgbClr val="505050"/>
                    </a:gs>
                  </a:gsLst>
                  <a:lin ang="5400000" scaled="0"/>
                </a:gradFill>
              </a:rPr>
              <a:t>between </a:t>
            </a:r>
            <a:r>
              <a:rPr lang="en-US" sz="2000" dirty="0" smtClean="0">
                <a:gradFill>
                  <a:gsLst>
                    <a:gs pos="1250">
                      <a:srgbClr val="505050"/>
                    </a:gs>
                    <a:gs pos="100000">
                      <a:srgbClr val="505050"/>
                    </a:gs>
                  </a:gsLst>
                  <a:lin ang="5400000" scaled="0"/>
                </a:gradFill>
              </a:rPr>
              <a:t>apps</a:t>
            </a:r>
          </a:p>
          <a:p>
            <a:pPr marL="0" lvl="1">
              <a:lnSpc>
                <a:spcPct val="90000"/>
              </a:lnSpc>
              <a:spcBef>
                <a:spcPct val="20000"/>
              </a:spcBef>
              <a:buSzPct val="90000"/>
            </a:pPr>
            <a:endParaRPr lang="en-US" sz="2000" dirty="0">
              <a:gradFill>
                <a:gsLst>
                  <a:gs pos="1250">
                    <a:srgbClr val="505050"/>
                  </a:gs>
                  <a:gs pos="100000">
                    <a:srgbClr val="505050"/>
                  </a:gs>
                </a:gsLst>
                <a:lin ang="5400000" scaled="0"/>
              </a:gradFill>
            </a:endParaRPr>
          </a:p>
          <a:p>
            <a:pPr marL="0" lvl="1">
              <a:lnSpc>
                <a:spcPct val="90000"/>
              </a:lnSpc>
              <a:spcBef>
                <a:spcPct val="20000"/>
              </a:spcBef>
              <a:buSzPct val="90000"/>
            </a:pPr>
            <a:r>
              <a:rPr lang="en-US" sz="2000" dirty="0">
                <a:gradFill>
                  <a:gsLst>
                    <a:gs pos="1250">
                      <a:srgbClr val="505050"/>
                    </a:gs>
                    <a:gs pos="100000">
                      <a:srgbClr val="505050"/>
                    </a:gs>
                  </a:gsLst>
                  <a:lin ang="5400000" scaled="0"/>
                </a:gradFill>
              </a:rPr>
              <a:t>Support companion app and </a:t>
            </a:r>
            <a:r>
              <a:rPr lang="en-US" sz="2000" dirty="0" smtClean="0">
                <a:gradFill>
                  <a:gsLst>
                    <a:gs pos="1250">
                      <a:srgbClr val="505050"/>
                    </a:gs>
                    <a:gs pos="100000">
                      <a:srgbClr val="505050"/>
                    </a:gs>
                  </a:gsLst>
                  <a:lin ang="5400000" scaled="0"/>
                </a:gradFill>
              </a:rPr>
              <a:t>service-based </a:t>
            </a:r>
            <a:r>
              <a:rPr lang="en-US" sz="2000" dirty="0">
                <a:gradFill>
                  <a:gsLst>
                    <a:gs pos="1250">
                      <a:srgbClr val="505050"/>
                    </a:gs>
                    <a:gs pos="100000">
                      <a:srgbClr val="505050"/>
                    </a:gs>
                  </a:gsLst>
                  <a:lin ang="5400000" scaled="0"/>
                </a:gradFill>
              </a:rPr>
              <a:t>a</a:t>
            </a:r>
            <a:r>
              <a:rPr lang="en-US" sz="2000" dirty="0" smtClean="0">
                <a:gradFill>
                  <a:gsLst>
                    <a:gs pos="1250">
                      <a:srgbClr val="505050"/>
                    </a:gs>
                    <a:gs pos="100000">
                      <a:srgbClr val="505050"/>
                    </a:gs>
                  </a:gsLst>
                  <a:lin ang="5400000" scaled="0"/>
                </a:gradFill>
              </a:rPr>
              <a:t>rchitecture </a:t>
            </a:r>
            <a:r>
              <a:rPr lang="en-US" sz="2000" dirty="0">
                <a:gradFill>
                  <a:gsLst>
                    <a:gs pos="1250">
                      <a:srgbClr val="505050"/>
                    </a:gs>
                    <a:gs pos="100000">
                      <a:srgbClr val="505050"/>
                    </a:gs>
                  </a:gsLst>
                  <a:lin ang="5400000" scaled="0"/>
                </a:gradFill>
              </a:rPr>
              <a:t>scenarios</a:t>
            </a:r>
          </a:p>
        </p:txBody>
      </p:sp>
    </p:spTree>
    <p:extLst>
      <p:ext uri="{BB962C8B-B14F-4D97-AF65-F5344CB8AC3E}">
        <p14:creationId xmlns:p14="http://schemas.microsoft.com/office/powerpoint/2010/main" val="200658949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par>
                                <p:cTn id="7" presetID="2" presetClass="entr" presetSubtype="4" fill="hold" nodeType="withEffect">
                                  <p:stCondLst>
                                    <p:cond delay="0"/>
                                  </p:stCondLst>
                                  <p:childTnLst>
                                    <p:set>
                                      <p:cBhvr>
                                        <p:cTn id="8" dur="1" fill="hold">
                                          <p:stCondLst>
                                            <p:cond delay="0"/>
                                          </p:stCondLst>
                                        </p:cTn>
                                        <p:tgtEl>
                                          <p:spTgt spid="7"/>
                                        </p:tgtEl>
                                        <p:attrNameLst>
                                          <p:attrName>style.visibility</p:attrName>
                                        </p:attrNameLst>
                                      </p:cBhvr>
                                      <p:to>
                                        <p:strVal val="visible"/>
                                      </p:to>
                                    </p:set>
                                    <p:anim calcmode="lin" valueType="num">
                                      <p:cBhvr additive="base">
                                        <p:cTn id="9" dur="500" fill="hold"/>
                                        <p:tgtEl>
                                          <p:spTgt spid="7"/>
                                        </p:tgtEl>
                                        <p:attrNameLst>
                                          <p:attrName>ppt_x</p:attrName>
                                        </p:attrNameLst>
                                      </p:cBhvr>
                                      <p:tavLst>
                                        <p:tav tm="0">
                                          <p:val>
                                            <p:strVal val="#ppt_x"/>
                                          </p:val>
                                        </p:tav>
                                        <p:tav tm="100000">
                                          <p:val>
                                            <p:strVal val="#ppt_x"/>
                                          </p:val>
                                        </p:tav>
                                      </p:tavLst>
                                    </p:anim>
                                    <p:anim calcmode="lin" valueType="num">
                                      <p:cBhvr additive="base">
                                        <p:cTn id="1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882" y="-1"/>
            <a:ext cx="3696090" cy="6994525"/>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72690" tIns="72690" rIns="186494" bIns="36344" numCol="1" spcCol="0" rtlCol="0" fromWordArt="0" anchor="t" anchorCtr="0" forceAA="0" compatLnSpc="1">
            <a:prstTxWarp prst="textNoShape">
              <a:avLst/>
            </a:prstTxWarp>
            <a:noAutofit/>
          </a:bodyPr>
          <a:lstStyle/>
          <a:p>
            <a:pPr algn="ctr" defTabSz="726879">
              <a:spcBef>
                <a:spcPct val="0"/>
              </a:spcBef>
              <a:spcAft>
                <a:spcPts val="477"/>
              </a:spcAft>
            </a:pPr>
            <a:r>
              <a:rPr lang="en-US" sz="4488" spc="-40" dirty="0">
                <a:gradFill>
                  <a:gsLst>
                    <a:gs pos="0">
                      <a:srgbClr val="FFFFFF"/>
                    </a:gs>
                    <a:gs pos="100000">
                      <a:srgbClr val="FFFFFF"/>
                    </a:gs>
                  </a:gsLst>
                  <a:lin ang="5400000" scaled="0"/>
                </a:gradFill>
                <a:latin typeface="+mj-lt"/>
                <a:cs typeface="Arial" charset="0"/>
              </a:rPr>
              <a:t>Workflow</a:t>
            </a:r>
            <a:endParaRPr lang="en-US" sz="2856" spc="-40" dirty="0">
              <a:gradFill>
                <a:gsLst>
                  <a:gs pos="0">
                    <a:srgbClr val="FFFFFF"/>
                  </a:gs>
                  <a:gs pos="100000">
                    <a:srgbClr val="FFFFFF"/>
                  </a:gs>
                </a:gsLst>
                <a:lin ang="5400000" scaled="0"/>
              </a:gradFill>
              <a:latin typeface="+mj-lt"/>
              <a:cs typeface="Arial" charset="0"/>
            </a:endParaRPr>
          </a:p>
        </p:txBody>
      </p:sp>
      <p:pic>
        <p:nvPicPr>
          <p:cNvPr id="5" name="Picture 4"/>
          <p:cNvPicPr>
            <a:picLocks noChangeAspect="1"/>
          </p:cNvPicPr>
          <p:nvPr/>
        </p:nvPicPr>
        <p:blipFill>
          <a:blip r:embed="rId3"/>
          <a:stretch>
            <a:fillRect/>
          </a:stretch>
        </p:blipFill>
        <p:spPr>
          <a:xfrm>
            <a:off x="4548555" y="456079"/>
            <a:ext cx="7573853" cy="5829411"/>
          </a:xfrm>
          <a:prstGeom prst="rect">
            <a:avLst/>
          </a:prstGeom>
        </p:spPr>
      </p:pic>
      <p:sp>
        <p:nvSpPr>
          <p:cNvPr id="2" name="TextBox 1"/>
          <p:cNvSpPr txBox="1"/>
          <p:nvPr/>
        </p:nvSpPr>
        <p:spPr>
          <a:xfrm>
            <a:off x="158235" y="942858"/>
            <a:ext cx="3381383" cy="5367351"/>
          </a:xfrm>
          <a:prstGeom prst="rect">
            <a:avLst/>
          </a:prstGeom>
          <a:noFill/>
        </p:spPr>
        <p:txBody>
          <a:bodyPr wrap="square" lIns="186521" tIns="149217" rIns="186521" bIns="149217" rtlCol="0">
            <a:spAutoFit/>
          </a:bodyPr>
          <a:lstStyle/>
          <a:p>
            <a:pPr defTabSz="932472">
              <a:lnSpc>
                <a:spcPct val="90000"/>
              </a:lnSpc>
              <a:spcBef>
                <a:spcPts val="1199"/>
              </a:spcBef>
              <a:buSzPct val="90000"/>
            </a:pPr>
            <a:r>
              <a:rPr lang="en-US" sz="3200" b="1" dirty="0">
                <a:solidFill>
                  <a:schemeClr val="bg1"/>
                </a:solidFill>
                <a:latin typeface="+mj-lt"/>
              </a:rPr>
              <a:t>Replace existing </a:t>
            </a:r>
          </a:p>
          <a:p>
            <a:pPr defTabSz="932472">
              <a:lnSpc>
                <a:spcPct val="90000"/>
              </a:lnSpc>
              <a:spcBef>
                <a:spcPts val="1199"/>
              </a:spcBef>
              <a:buSzPct val="90000"/>
            </a:pPr>
            <a:r>
              <a:rPr lang="en-US" sz="3200" b="1" dirty="0">
                <a:solidFill>
                  <a:schemeClr val="bg1"/>
                </a:solidFill>
                <a:latin typeface="+mj-lt"/>
              </a:rPr>
              <a:t>w</a:t>
            </a:r>
            <a:r>
              <a:rPr lang="en-US" sz="3200" b="1" dirty="0" smtClean="0">
                <a:solidFill>
                  <a:schemeClr val="bg1"/>
                </a:solidFill>
                <a:latin typeface="+mj-lt"/>
              </a:rPr>
              <a:t>orkflow</a:t>
            </a:r>
            <a:endParaRPr lang="en-US" sz="3200" b="1" dirty="0">
              <a:solidFill>
                <a:schemeClr val="bg1"/>
              </a:solidFill>
              <a:latin typeface="+mj-lt"/>
            </a:endParaRPr>
          </a:p>
          <a:p>
            <a:pPr defTabSz="932472">
              <a:lnSpc>
                <a:spcPct val="90000"/>
              </a:lnSpc>
              <a:spcBef>
                <a:spcPts val="1199"/>
              </a:spcBef>
              <a:buSzPct val="90000"/>
            </a:pPr>
            <a:endParaRPr lang="en-US" sz="3200" b="1" dirty="0">
              <a:solidFill>
                <a:schemeClr val="bg1"/>
              </a:solidFill>
              <a:latin typeface="+mj-lt"/>
            </a:endParaRPr>
          </a:p>
          <a:p>
            <a:pPr defTabSz="932472">
              <a:lnSpc>
                <a:spcPct val="90000"/>
              </a:lnSpc>
              <a:spcBef>
                <a:spcPts val="1199"/>
              </a:spcBef>
              <a:buSzPct val="90000"/>
            </a:pPr>
            <a:r>
              <a:rPr lang="en-US" sz="3200" b="1" dirty="0">
                <a:solidFill>
                  <a:schemeClr val="bg1"/>
                </a:solidFill>
                <a:latin typeface="+mj-lt"/>
              </a:rPr>
              <a:t>Five workflow types</a:t>
            </a:r>
          </a:p>
          <a:p>
            <a:pPr defTabSz="932472">
              <a:lnSpc>
                <a:spcPct val="90000"/>
              </a:lnSpc>
              <a:spcBef>
                <a:spcPts val="1199"/>
              </a:spcBef>
              <a:buSzPct val="90000"/>
            </a:pPr>
            <a:endParaRPr lang="en-US" sz="3200" b="1" dirty="0">
              <a:solidFill>
                <a:schemeClr val="bg1"/>
              </a:solidFill>
              <a:latin typeface="+mj-lt"/>
            </a:endParaRPr>
          </a:p>
          <a:p>
            <a:pPr defTabSz="932472">
              <a:lnSpc>
                <a:spcPct val="90000"/>
              </a:lnSpc>
              <a:spcBef>
                <a:spcPts val="1199"/>
              </a:spcBef>
              <a:buSzPct val="90000"/>
            </a:pPr>
            <a:r>
              <a:rPr lang="en-US" sz="3200" b="1" dirty="0">
                <a:solidFill>
                  <a:schemeClr val="bg1"/>
                </a:solidFill>
                <a:latin typeface="+mj-lt"/>
              </a:rPr>
              <a:t>Dex-based</a:t>
            </a:r>
          </a:p>
          <a:p>
            <a:pPr defTabSz="932472">
              <a:lnSpc>
                <a:spcPct val="90000"/>
              </a:lnSpc>
              <a:spcBef>
                <a:spcPts val="1199"/>
              </a:spcBef>
              <a:buSzPct val="90000"/>
            </a:pPr>
            <a:endParaRPr lang="en-US" sz="3200" b="1" dirty="0">
              <a:solidFill>
                <a:schemeClr val="bg1"/>
              </a:solidFill>
              <a:latin typeface="+mj-lt"/>
            </a:endParaRPr>
          </a:p>
          <a:p>
            <a:pPr defTabSz="932472">
              <a:lnSpc>
                <a:spcPct val="90000"/>
              </a:lnSpc>
              <a:spcBef>
                <a:spcPts val="1199"/>
              </a:spcBef>
              <a:buSzPct val="90000"/>
            </a:pPr>
            <a:r>
              <a:rPr lang="en-US" sz="3200" b="1" dirty="0">
                <a:solidFill>
                  <a:schemeClr val="bg1"/>
                </a:solidFill>
                <a:latin typeface="+mj-lt"/>
              </a:rPr>
              <a:t>Email </a:t>
            </a:r>
            <a:r>
              <a:rPr lang="en-US" sz="3200" b="1" dirty="0" smtClean="0">
                <a:solidFill>
                  <a:schemeClr val="bg1"/>
                </a:solidFill>
                <a:latin typeface="+mj-lt"/>
              </a:rPr>
              <a:t>approval</a:t>
            </a:r>
            <a:endParaRPr lang="en-US" sz="3200" b="1" dirty="0">
              <a:solidFill>
                <a:schemeClr val="bg1"/>
              </a:solidFill>
              <a:latin typeface="+mj-lt"/>
            </a:endParaRPr>
          </a:p>
        </p:txBody>
      </p:sp>
    </p:spTree>
    <p:extLst>
      <p:ext uri="{BB962C8B-B14F-4D97-AF65-F5344CB8AC3E}">
        <p14:creationId xmlns:p14="http://schemas.microsoft.com/office/powerpoint/2010/main" val="17759236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US" dirty="0"/>
          </a:p>
        </p:txBody>
      </p:sp>
      <p:pic>
        <p:nvPicPr>
          <p:cNvPr id="4" name="Content Placeholder 3"/>
          <p:cNvPicPr>
            <a:picLocks noChangeAspect="1"/>
          </p:cNvPicPr>
          <p:nvPr/>
        </p:nvPicPr>
        <p:blipFill>
          <a:blip r:embed="rId3"/>
          <a:stretch>
            <a:fillRect/>
          </a:stretch>
        </p:blipFill>
        <p:spPr>
          <a:xfrm>
            <a:off x="3650835" y="498"/>
            <a:ext cx="6278396" cy="4868172"/>
          </a:xfrm>
          <a:prstGeom prst="rect">
            <a:avLst/>
          </a:prstGeom>
        </p:spPr>
      </p:pic>
      <p:pic>
        <p:nvPicPr>
          <p:cNvPr id="5" name="Picture 4"/>
          <p:cNvPicPr>
            <a:picLocks noChangeAspect="1"/>
          </p:cNvPicPr>
          <p:nvPr/>
        </p:nvPicPr>
        <p:blipFill>
          <a:blip r:embed="rId4"/>
          <a:stretch>
            <a:fillRect/>
          </a:stretch>
        </p:blipFill>
        <p:spPr>
          <a:xfrm>
            <a:off x="4509169" y="1841237"/>
            <a:ext cx="7926424" cy="5148192"/>
          </a:xfrm>
          <a:prstGeom prst="rect">
            <a:avLst/>
          </a:prstGeom>
        </p:spPr>
      </p:pic>
      <p:sp>
        <p:nvSpPr>
          <p:cNvPr id="7" name="Rectangle 6"/>
          <p:cNvSpPr/>
          <p:nvPr/>
        </p:nvSpPr>
        <p:spPr bwMode="auto">
          <a:xfrm>
            <a:off x="1763" y="497"/>
            <a:ext cx="3649071" cy="6993533"/>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72690" tIns="72690" rIns="186494" bIns="36344" numCol="1" spcCol="0" rtlCol="0" fromWordArt="0" anchor="t" anchorCtr="0" forceAA="0" compatLnSpc="1">
            <a:prstTxWarp prst="textNoShape">
              <a:avLst/>
            </a:prstTxWarp>
            <a:noAutofit/>
          </a:bodyPr>
          <a:lstStyle/>
          <a:p>
            <a:pPr algn="ctr" defTabSz="726879">
              <a:spcBef>
                <a:spcPct val="0"/>
              </a:spcBef>
              <a:spcAft>
                <a:spcPts val="477"/>
              </a:spcAft>
            </a:pPr>
            <a:r>
              <a:rPr lang="en-US" sz="4488" spc="-40" dirty="0">
                <a:gradFill>
                  <a:gsLst>
                    <a:gs pos="0">
                      <a:srgbClr val="FFFFFF"/>
                    </a:gs>
                    <a:gs pos="100000">
                      <a:srgbClr val="FFFFFF"/>
                    </a:gs>
                  </a:gsLst>
                  <a:lin ang="5400000" scaled="0"/>
                </a:gradFill>
                <a:latin typeface="+mj-lt"/>
                <a:cs typeface="Arial" charset="0"/>
              </a:rPr>
              <a:t>Requisition</a:t>
            </a:r>
          </a:p>
          <a:p>
            <a:pPr defTabSz="726879">
              <a:spcBef>
                <a:spcPct val="0"/>
              </a:spcBef>
              <a:spcAft>
                <a:spcPts val="477"/>
              </a:spcAft>
            </a:pPr>
            <a:endParaRPr lang="en-US" sz="2856" spc="-40" dirty="0">
              <a:gradFill>
                <a:gsLst>
                  <a:gs pos="0">
                    <a:srgbClr val="FFFFFF"/>
                  </a:gs>
                  <a:gs pos="100000">
                    <a:srgbClr val="FFFFFF"/>
                  </a:gs>
                </a:gsLst>
                <a:lin ang="5400000" scaled="0"/>
              </a:gradFill>
              <a:latin typeface="+mj-lt"/>
              <a:cs typeface="Arial" charset="0"/>
            </a:endParaRPr>
          </a:p>
          <a:p>
            <a:pPr defTabSz="726879">
              <a:spcBef>
                <a:spcPct val="0"/>
              </a:spcBef>
              <a:spcAft>
                <a:spcPts val="477"/>
              </a:spcAft>
            </a:pPr>
            <a:endParaRPr lang="en-US" sz="2856" spc="-40" dirty="0">
              <a:gradFill>
                <a:gsLst>
                  <a:gs pos="0">
                    <a:srgbClr val="FFFFFF"/>
                  </a:gs>
                  <a:gs pos="100000">
                    <a:srgbClr val="FFFFFF"/>
                  </a:gs>
                </a:gsLst>
                <a:lin ang="5400000" scaled="0"/>
              </a:gradFill>
              <a:latin typeface="+mj-lt"/>
              <a:cs typeface="Arial" charset="0"/>
            </a:endParaRPr>
          </a:p>
        </p:txBody>
      </p:sp>
      <p:sp>
        <p:nvSpPr>
          <p:cNvPr id="8" name="Text Placeholder 2"/>
          <p:cNvSpPr txBox="1">
            <a:spLocks/>
          </p:cNvSpPr>
          <p:nvPr/>
        </p:nvSpPr>
        <p:spPr>
          <a:xfrm>
            <a:off x="376068" y="1841237"/>
            <a:ext cx="2951100" cy="3723295"/>
          </a:xfrm>
          <a:prstGeom prst="rect">
            <a:avLst/>
          </a:prstGeom>
        </p:spPr>
        <p:txBody>
          <a:bodyPr vert="horz" lIns="0" tIns="46626" rIns="93251" bIns="46626" rtlCol="0" anchor="ctr"/>
          <a:lstStyle>
            <a:defPPr>
              <a:defRPr lang="en-US"/>
            </a:defPPr>
            <a:lvl1pPr marL="0" algn="l" defTabSz="914400" rtl="0" eaLnBrk="1" latinLnBrk="0" hangingPunct="1">
              <a:defRPr sz="1176" kern="1200">
                <a:gradFill>
                  <a:gsLst>
                    <a:gs pos="0">
                      <a:schemeClr val="bg2">
                        <a:lumMod val="75000"/>
                      </a:schemeClr>
                    </a:gs>
                    <a:gs pos="100000">
                      <a:schemeClr val="bg2">
                        <a:lumMod val="75000"/>
                      </a:schemeClr>
                    </a:gs>
                  </a:gsLst>
                  <a:lin ang="5400000" scaled="0"/>
                </a:gra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56" dirty="0">
                <a:solidFill>
                  <a:schemeClr val="bg1"/>
                </a:solidFill>
              </a:rPr>
              <a:t>Replace existing Req Management</a:t>
            </a:r>
          </a:p>
          <a:p>
            <a:endParaRPr lang="en-US" sz="2856" dirty="0">
              <a:solidFill>
                <a:schemeClr val="bg1"/>
              </a:solidFill>
            </a:endParaRPr>
          </a:p>
          <a:p>
            <a:r>
              <a:rPr lang="en-US" sz="2856" dirty="0">
                <a:solidFill>
                  <a:schemeClr val="bg1"/>
                </a:solidFill>
              </a:rPr>
              <a:t>Order items and goods</a:t>
            </a:r>
          </a:p>
          <a:p>
            <a:endParaRPr lang="en-US" sz="2856" dirty="0">
              <a:solidFill>
                <a:schemeClr val="bg1"/>
              </a:solidFill>
            </a:endParaRPr>
          </a:p>
          <a:p>
            <a:r>
              <a:rPr lang="en-US" sz="2856" dirty="0">
                <a:solidFill>
                  <a:schemeClr val="bg1"/>
                </a:solidFill>
              </a:rPr>
              <a:t>Combine requisitions to a single PO</a:t>
            </a:r>
          </a:p>
          <a:p>
            <a:endParaRPr lang="en-US" sz="2856" dirty="0">
              <a:solidFill>
                <a:schemeClr val="bg1"/>
              </a:solidFill>
            </a:endParaRPr>
          </a:p>
          <a:p>
            <a:r>
              <a:rPr lang="en-US" sz="2856" dirty="0">
                <a:solidFill>
                  <a:schemeClr val="bg1"/>
                </a:solidFill>
              </a:rPr>
              <a:t>Requisition </a:t>
            </a:r>
            <a:r>
              <a:rPr lang="en-US" sz="2856" dirty="0" smtClean="0">
                <a:solidFill>
                  <a:schemeClr val="bg1"/>
                </a:solidFill>
              </a:rPr>
              <a:t>workflow</a:t>
            </a:r>
            <a:endParaRPr lang="en-US" sz="2856" dirty="0">
              <a:solidFill>
                <a:schemeClr val="bg1"/>
              </a:solidFill>
            </a:endParaRPr>
          </a:p>
        </p:txBody>
      </p:sp>
    </p:spTree>
    <p:extLst>
      <p:ext uri="{BB962C8B-B14F-4D97-AF65-F5344CB8AC3E}">
        <p14:creationId xmlns:p14="http://schemas.microsoft.com/office/powerpoint/2010/main" val="234796074"/>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2" y="283851"/>
            <a:ext cx="12434711" cy="762786"/>
          </a:xfrm>
          <a:solidFill>
            <a:schemeClr val="accent6"/>
          </a:solidFill>
        </p:spPr>
        <p:txBody>
          <a:bodyPr anchor="ctr"/>
          <a:lstStyle/>
          <a:p>
            <a:r>
              <a:rPr lang="en-US" sz="5200" dirty="0" smtClean="0">
                <a:solidFill>
                  <a:schemeClr val="bg1"/>
                </a:solidFill>
              </a:rPr>
              <a:t>System Wide</a:t>
            </a:r>
            <a:endParaRPr lang="en-US" sz="5200" dirty="0">
              <a:solidFill>
                <a:schemeClr val="bg1"/>
              </a:solidFill>
            </a:endParaRPr>
          </a:p>
        </p:txBody>
      </p:sp>
      <p:sp>
        <p:nvSpPr>
          <p:cNvPr id="3" name="Text Placeholder 2"/>
          <p:cNvSpPr>
            <a:spLocks noGrp="1"/>
          </p:cNvSpPr>
          <p:nvPr>
            <p:ph type="body" sz="quarter" idx="10"/>
          </p:nvPr>
        </p:nvSpPr>
        <p:spPr>
          <a:xfrm>
            <a:off x="122237" y="1211262"/>
            <a:ext cx="5943600" cy="5638467"/>
          </a:xfrm>
        </p:spPr>
        <p:txBody>
          <a:bodyPr/>
          <a:lstStyle/>
          <a:p>
            <a:r>
              <a:rPr lang="en-US" sz="3400" dirty="0" smtClean="0"/>
              <a:t>SmartList Designer 2.0</a:t>
            </a:r>
          </a:p>
          <a:p>
            <a:r>
              <a:rPr lang="en-US" dirty="0"/>
              <a:t>	</a:t>
            </a:r>
            <a:r>
              <a:rPr lang="en-US" sz="2800" dirty="0" smtClean="0"/>
              <a:t>Create Go-</a:t>
            </a:r>
            <a:r>
              <a:rPr lang="en-US" sz="2800" dirty="0" err="1" smtClean="0"/>
              <a:t>To’s</a:t>
            </a:r>
            <a:r>
              <a:rPr lang="en-US" sz="2800" dirty="0" smtClean="0"/>
              <a:t> or use existing</a:t>
            </a:r>
          </a:p>
          <a:p>
            <a:r>
              <a:rPr lang="en-US" sz="2800" dirty="0"/>
              <a:t>	</a:t>
            </a:r>
            <a:r>
              <a:rPr lang="en-US" sz="2800" dirty="0" smtClean="0"/>
              <a:t>Navigation</a:t>
            </a:r>
          </a:p>
          <a:p>
            <a:r>
              <a:rPr lang="en-US" sz="3400" dirty="0" smtClean="0"/>
              <a:t>Take company offline</a:t>
            </a:r>
          </a:p>
          <a:p>
            <a:r>
              <a:rPr lang="en-US" sz="3400" dirty="0" smtClean="0"/>
              <a:t>Send messages</a:t>
            </a:r>
          </a:p>
          <a:p>
            <a:r>
              <a:rPr lang="en-US" sz="3400" dirty="0" smtClean="0"/>
              <a:t>Azure backups</a:t>
            </a:r>
          </a:p>
          <a:p>
            <a:r>
              <a:rPr lang="en-US" sz="3400" dirty="0" smtClean="0"/>
              <a:t>Reverse GL year end close</a:t>
            </a:r>
          </a:p>
          <a:p>
            <a:r>
              <a:rPr lang="en-US" sz="3400" dirty="0" smtClean="0"/>
              <a:t>Print and E-mail documents together</a:t>
            </a:r>
            <a:endParaRPr lang="en-US" sz="3400" dirty="0"/>
          </a:p>
        </p:txBody>
      </p:sp>
      <p:sp>
        <p:nvSpPr>
          <p:cNvPr id="6" name="Text Placeholder 2"/>
          <p:cNvSpPr>
            <a:spLocks noGrp="1"/>
          </p:cNvSpPr>
          <p:nvPr>
            <p:ph type="body" sz="quarter" idx="10"/>
          </p:nvPr>
        </p:nvSpPr>
        <p:spPr>
          <a:xfrm>
            <a:off x="6043990" y="1046637"/>
            <a:ext cx="6369756" cy="6020110"/>
          </a:xfrm>
        </p:spPr>
        <p:txBody>
          <a:bodyPr/>
          <a:lstStyle/>
          <a:p>
            <a:r>
              <a:rPr lang="en-US" sz="3400" dirty="0" smtClean="0"/>
              <a:t>Print or E-mail any report with Word</a:t>
            </a:r>
          </a:p>
          <a:p>
            <a:r>
              <a:rPr lang="en-US" sz="3400" dirty="0" smtClean="0"/>
              <a:t>E-mail address assigned by document type</a:t>
            </a:r>
          </a:p>
          <a:p>
            <a:r>
              <a:rPr lang="en-US" sz="3400" dirty="0" smtClean="0"/>
              <a:t>Document attach 2.0</a:t>
            </a:r>
          </a:p>
          <a:p>
            <a:pPr>
              <a:lnSpc>
                <a:spcPct val="80000"/>
              </a:lnSpc>
              <a:spcBef>
                <a:spcPts val="0"/>
              </a:spcBef>
            </a:pPr>
            <a:r>
              <a:rPr lang="en-US" dirty="0" smtClean="0"/>
              <a:t>  </a:t>
            </a:r>
            <a:r>
              <a:rPr lang="en-US" sz="2800" dirty="0" smtClean="0"/>
              <a:t>Integration with payables management</a:t>
            </a:r>
          </a:p>
          <a:p>
            <a:pPr>
              <a:lnSpc>
                <a:spcPct val="80000"/>
              </a:lnSpc>
              <a:spcBef>
                <a:spcPts val="0"/>
              </a:spcBef>
            </a:pPr>
            <a:r>
              <a:rPr lang="en-US" dirty="0" smtClean="0"/>
              <a:t>  </a:t>
            </a:r>
            <a:r>
              <a:rPr lang="en-US" sz="2800" dirty="0" smtClean="0"/>
              <a:t>Ole notes</a:t>
            </a:r>
          </a:p>
          <a:p>
            <a:pPr>
              <a:lnSpc>
                <a:spcPct val="80000"/>
              </a:lnSpc>
              <a:spcBef>
                <a:spcPts val="0"/>
              </a:spcBef>
            </a:pPr>
            <a:r>
              <a:rPr lang="en-US" sz="2800" dirty="0" smtClean="0"/>
              <a:t>   Scan and attach</a:t>
            </a:r>
          </a:p>
          <a:p>
            <a:r>
              <a:rPr lang="en-US" sz="3400" dirty="0" smtClean="0"/>
              <a:t>SSRS reports on transaction windows</a:t>
            </a:r>
          </a:p>
          <a:p>
            <a:r>
              <a:rPr lang="en-US" sz="3400" dirty="0" smtClean="0"/>
              <a:t>Ribbons on </a:t>
            </a:r>
            <a:r>
              <a:rPr lang="en-US" sz="3400" dirty="0"/>
              <a:t>d</a:t>
            </a:r>
            <a:r>
              <a:rPr lang="en-US" sz="3400" dirty="0" smtClean="0"/>
              <a:t>esktop windows</a:t>
            </a:r>
            <a:endParaRPr lang="en-US" sz="3400" dirty="0"/>
          </a:p>
        </p:txBody>
      </p:sp>
    </p:spTree>
    <p:extLst>
      <p:ext uri="{BB962C8B-B14F-4D97-AF65-F5344CB8AC3E}">
        <p14:creationId xmlns:p14="http://schemas.microsoft.com/office/powerpoint/2010/main" val="920208445"/>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0" y="1516062"/>
            <a:ext cx="11887200" cy="1831975"/>
          </a:xfrm>
        </p:spPr>
        <p:txBody>
          <a:bodyPr/>
          <a:lstStyle/>
          <a:p>
            <a:r>
              <a:rPr lang="en-US" sz="8800" dirty="0" smtClean="0"/>
              <a:t>Microsoft Dynamics GP</a:t>
            </a:r>
            <a:br>
              <a:rPr lang="en-US" sz="8800" dirty="0" smtClean="0"/>
            </a:br>
            <a:r>
              <a:rPr lang="en-US" sz="8800" dirty="0"/>
              <a:t/>
            </a:r>
            <a:br>
              <a:rPr lang="en-US" sz="8800" dirty="0"/>
            </a:br>
            <a:r>
              <a:rPr lang="en-US" sz="8000" dirty="0" smtClean="0"/>
              <a:t>Web </a:t>
            </a:r>
            <a:r>
              <a:rPr lang="en-US" sz="8000" dirty="0"/>
              <a:t>client </a:t>
            </a:r>
            <a:r>
              <a:rPr lang="en-US" sz="8000" dirty="0" smtClean="0"/>
              <a:t>and architecture</a:t>
            </a:r>
            <a:endParaRPr lang="en-US" sz="8000" dirty="0"/>
          </a:p>
        </p:txBody>
      </p:sp>
    </p:spTree>
    <p:extLst>
      <p:ext uri="{BB962C8B-B14F-4D97-AF65-F5344CB8AC3E}">
        <p14:creationId xmlns:p14="http://schemas.microsoft.com/office/powerpoint/2010/main" val="3606414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74638" y="1212850"/>
            <a:ext cx="11887200" cy="3785652"/>
          </a:xfrm>
        </p:spPr>
        <p:txBody>
          <a:bodyPr/>
          <a:lstStyle/>
          <a:p>
            <a:r>
              <a:rPr lang="en-US" dirty="0" smtClean="0"/>
              <a:t>SSRS reports on transaction forms</a:t>
            </a:r>
          </a:p>
          <a:p>
            <a:r>
              <a:rPr lang="en-US" sz="2000" dirty="0" smtClean="0">
                <a:solidFill>
                  <a:schemeClr val="tx1"/>
                </a:solidFill>
              </a:rPr>
              <a:t>Enables </a:t>
            </a:r>
            <a:r>
              <a:rPr lang="en-US" sz="2000" dirty="0">
                <a:solidFill>
                  <a:schemeClr val="tx1"/>
                </a:solidFill>
              </a:rPr>
              <a:t>SSRS </a:t>
            </a:r>
            <a:r>
              <a:rPr lang="en-US" sz="2000" dirty="0" smtClean="0">
                <a:solidFill>
                  <a:schemeClr val="tx1"/>
                </a:solidFill>
              </a:rPr>
              <a:t>report rendering </a:t>
            </a:r>
            <a:r>
              <a:rPr lang="en-US" sz="2000" dirty="0">
                <a:solidFill>
                  <a:schemeClr val="tx1"/>
                </a:solidFill>
              </a:rPr>
              <a:t>from </a:t>
            </a:r>
            <a:r>
              <a:rPr lang="en-US" sz="2000" dirty="0" smtClean="0">
                <a:solidFill>
                  <a:schemeClr val="tx1"/>
                </a:solidFill>
              </a:rPr>
              <a:t>transaction </a:t>
            </a:r>
            <a:r>
              <a:rPr lang="en-US" sz="2000" dirty="0">
                <a:solidFill>
                  <a:schemeClr val="tx1"/>
                </a:solidFill>
              </a:rPr>
              <a:t>w</a:t>
            </a:r>
            <a:r>
              <a:rPr lang="en-US" sz="2000" dirty="0" smtClean="0">
                <a:solidFill>
                  <a:schemeClr val="tx1"/>
                </a:solidFill>
              </a:rPr>
              <a:t>indows</a:t>
            </a:r>
            <a:endParaRPr lang="en-US" sz="2000" dirty="0">
              <a:solidFill>
                <a:schemeClr val="tx1"/>
              </a:solidFill>
            </a:endParaRPr>
          </a:p>
          <a:p>
            <a:r>
              <a:rPr lang="en-US" sz="2000" dirty="0">
                <a:solidFill>
                  <a:schemeClr val="tx1"/>
                </a:solidFill>
              </a:rPr>
              <a:t>Personalized SSRS r</a:t>
            </a:r>
            <a:r>
              <a:rPr lang="en-US" sz="2000" dirty="0" smtClean="0">
                <a:solidFill>
                  <a:schemeClr val="tx1"/>
                </a:solidFill>
              </a:rPr>
              <a:t>eports based </a:t>
            </a:r>
            <a:r>
              <a:rPr lang="en-US" sz="2000" dirty="0">
                <a:solidFill>
                  <a:schemeClr val="tx1"/>
                </a:solidFill>
              </a:rPr>
              <a:t>on y</a:t>
            </a:r>
            <a:r>
              <a:rPr lang="en-US" sz="2000" dirty="0" smtClean="0">
                <a:solidFill>
                  <a:schemeClr val="tx1"/>
                </a:solidFill>
              </a:rPr>
              <a:t>our </a:t>
            </a:r>
            <a:r>
              <a:rPr lang="en-US" sz="2000" dirty="0">
                <a:solidFill>
                  <a:schemeClr val="tx1"/>
                </a:solidFill>
              </a:rPr>
              <a:t>BI </a:t>
            </a:r>
            <a:r>
              <a:rPr lang="en-US" sz="2000" dirty="0" smtClean="0">
                <a:solidFill>
                  <a:schemeClr val="tx1"/>
                </a:solidFill>
              </a:rPr>
              <a:t>needs</a:t>
            </a:r>
            <a:endParaRPr lang="en-US" sz="2000" dirty="0">
              <a:solidFill>
                <a:schemeClr val="tx1"/>
              </a:solidFill>
            </a:endParaRPr>
          </a:p>
          <a:p>
            <a:r>
              <a:rPr lang="en-US" dirty="0" smtClean="0">
                <a:gradFill>
                  <a:gsLst>
                    <a:gs pos="1250">
                      <a:srgbClr val="442359"/>
                    </a:gs>
                    <a:gs pos="99000">
                      <a:srgbClr val="442359"/>
                    </a:gs>
                  </a:gsLst>
                  <a:lin ang="5400000" scaled="0"/>
                </a:gradFill>
              </a:rPr>
              <a:t>Ribbons in the desktop client</a:t>
            </a:r>
          </a:p>
          <a:p>
            <a:pPr lvl="0"/>
            <a:r>
              <a:rPr lang="en-US" sz="2000" dirty="0" smtClean="0">
                <a:solidFill>
                  <a:srgbClr val="505050"/>
                </a:solidFill>
              </a:rPr>
              <a:t>Freshen </a:t>
            </a:r>
            <a:r>
              <a:rPr lang="en-US" sz="2000" dirty="0">
                <a:solidFill>
                  <a:srgbClr val="505050"/>
                </a:solidFill>
              </a:rPr>
              <a:t>d</a:t>
            </a:r>
            <a:r>
              <a:rPr lang="en-US" sz="2000" dirty="0" smtClean="0">
                <a:solidFill>
                  <a:srgbClr val="505050"/>
                </a:solidFill>
              </a:rPr>
              <a:t>esktop client </a:t>
            </a:r>
            <a:r>
              <a:rPr lang="en-US" sz="2000" dirty="0">
                <a:solidFill>
                  <a:srgbClr val="505050"/>
                </a:solidFill>
              </a:rPr>
              <a:t>UI</a:t>
            </a:r>
          </a:p>
          <a:p>
            <a:pPr lvl="0"/>
            <a:r>
              <a:rPr lang="en-US" sz="2000" dirty="0">
                <a:solidFill>
                  <a:srgbClr val="505050"/>
                </a:solidFill>
              </a:rPr>
              <a:t>Include ribbons on all forms</a:t>
            </a:r>
          </a:p>
          <a:p>
            <a:pPr lvl="0"/>
            <a:endParaRPr lang="en-US" dirty="0" smtClean="0">
              <a:gradFill>
                <a:gsLst>
                  <a:gs pos="1250">
                    <a:srgbClr val="442359"/>
                  </a:gs>
                  <a:gs pos="99000">
                    <a:srgbClr val="442359"/>
                  </a:gs>
                </a:gsLst>
                <a:lin ang="5400000" scaled="0"/>
              </a:gradFill>
            </a:endParaRPr>
          </a:p>
          <a:p>
            <a:endParaRPr lang="en-US" sz="2000" dirty="0" smtClean="0">
              <a:solidFill>
                <a:schemeClr val="tx1"/>
              </a:solidFill>
            </a:endParaRPr>
          </a:p>
        </p:txBody>
      </p:sp>
      <p:sp>
        <p:nvSpPr>
          <p:cNvPr id="4" name="Title 3"/>
          <p:cNvSpPr>
            <a:spLocks noGrp="1"/>
          </p:cNvSpPr>
          <p:nvPr>
            <p:ph type="title"/>
          </p:nvPr>
        </p:nvSpPr>
        <p:spPr>
          <a:xfrm>
            <a:off x="-1" y="295275"/>
            <a:ext cx="12436475" cy="917575"/>
          </a:xfrm>
          <a:solidFill>
            <a:schemeClr val="accent6"/>
          </a:solidFill>
        </p:spPr>
        <p:txBody>
          <a:bodyPr/>
          <a:lstStyle/>
          <a:p>
            <a:r>
              <a:rPr lang="en-US" sz="5200" dirty="0" smtClean="0">
                <a:solidFill>
                  <a:schemeClr val="bg1"/>
                </a:solidFill>
              </a:rPr>
              <a:t>Form changes</a:t>
            </a:r>
            <a:endParaRPr lang="en-US" sz="5200" dirty="0">
              <a:solidFill>
                <a:schemeClr val="bg1"/>
              </a:solidFill>
            </a:endParaRPr>
          </a:p>
        </p:txBody>
      </p:sp>
    </p:spTree>
    <p:extLst>
      <p:ext uri="{BB962C8B-B14F-4D97-AF65-F5344CB8AC3E}">
        <p14:creationId xmlns:p14="http://schemas.microsoft.com/office/powerpoint/2010/main" val="159943022"/>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2" y="283851"/>
            <a:ext cx="12434711" cy="762786"/>
          </a:xfrm>
          <a:solidFill>
            <a:schemeClr val="accent6"/>
          </a:solidFill>
        </p:spPr>
        <p:txBody>
          <a:bodyPr anchor="ctr"/>
          <a:lstStyle/>
          <a:p>
            <a:r>
              <a:rPr lang="en-US" sz="5200" dirty="0" smtClean="0">
                <a:solidFill>
                  <a:schemeClr val="bg1"/>
                </a:solidFill>
              </a:rPr>
              <a:t>Financials</a:t>
            </a:r>
            <a:endParaRPr lang="en-US" sz="5200" dirty="0">
              <a:solidFill>
                <a:schemeClr val="bg1"/>
              </a:solidFill>
            </a:endParaRPr>
          </a:p>
        </p:txBody>
      </p:sp>
      <p:sp>
        <p:nvSpPr>
          <p:cNvPr id="3" name="Text Placeholder 2"/>
          <p:cNvSpPr>
            <a:spLocks noGrp="1"/>
          </p:cNvSpPr>
          <p:nvPr>
            <p:ph type="body" sz="quarter" idx="10"/>
          </p:nvPr>
        </p:nvSpPr>
        <p:spPr>
          <a:xfrm>
            <a:off x="275483" y="1592262"/>
            <a:ext cx="9905154" cy="6555641"/>
          </a:xfrm>
        </p:spPr>
        <p:txBody>
          <a:bodyPr/>
          <a:lstStyle/>
          <a:p>
            <a:r>
              <a:rPr lang="en-US" dirty="0" smtClean="0"/>
              <a:t>Reverse Fiscal Year</a:t>
            </a:r>
          </a:p>
          <a:p>
            <a:r>
              <a:rPr lang="en-US" dirty="0" smtClean="0"/>
              <a:t>Default Asset ID from Asset Class</a:t>
            </a:r>
          </a:p>
          <a:p>
            <a:r>
              <a:rPr lang="en-US" dirty="0" smtClean="0"/>
              <a:t>Integration of Multicurrency Revaluation with AA</a:t>
            </a:r>
          </a:p>
          <a:p>
            <a:r>
              <a:rPr lang="en-US" dirty="0" smtClean="0"/>
              <a:t>Copy and Paste from Excel to GL</a:t>
            </a:r>
          </a:p>
          <a:p>
            <a:r>
              <a:rPr lang="en-US" dirty="0" smtClean="0"/>
              <a:t>Reprint Outstanding Transaction Report</a:t>
            </a:r>
          </a:p>
          <a:p>
            <a:r>
              <a:rPr lang="en-US" dirty="0" smtClean="0"/>
              <a:t>Default Sort Order for Payables Checks</a:t>
            </a:r>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339427197"/>
      </p:ext>
    </p:extLst>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2" y="283851"/>
            <a:ext cx="12434711" cy="762786"/>
          </a:xfrm>
          <a:solidFill>
            <a:schemeClr val="accent6"/>
          </a:solidFill>
        </p:spPr>
        <p:txBody>
          <a:bodyPr anchor="ctr"/>
          <a:lstStyle/>
          <a:p>
            <a:r>
              <a:rPr lang="en-US" sz="5200" dirty="0" smtClean="0">
                <a:solidFill>
                  <a:schemeClr val="bg1"/>
                </a:solidFill>
              </a:rPr>
              <a:t>Distribution</a:t>
            </a:r>
            <a:endParaRPr lang="en-US" sz="5200" dirty="0">
              <a:solidFill>
                <a:schemeClr val="bg1"/>
              </a:solidFill>
            </a:endParaRPr>
          </a:p>
        </p:txBody>
      </p:sp>
      <p:sp>
        <p:nvSpPr>
          <p:cNvPr id="3" name="Text Placeholder 2"/>
          <p:cNvSpPr>
            <a:spLocks noGrp="1"/>
          </p:cNvSpPr>
          <p:nvPr>
            <p:ph type="body" sz="quarter" idx="10"/>
          </p:nvPr>
        </p:nvSpPr>
        <p:spPr>
          <a:xfrm>
            <a:off x="275483" y="1592262"/>
            <a:ext cx="9905154" cy="6555641"/>
          </a:xfrm>
        </p:spPr>
        <p:txBody>
          <a:bodyPr/>
          <a:lstStyle/>
          <a:p>
            <a:r>
              <a:rPr lang="en-US" dirty="0" smtClean="0"/>
              <a:t>Suggested Item Enhancements</a:t>
            </a:r>
          </a:p>
          <a:p>
            <a:r>
              <a:rPr lang="en-US" dirty="0" smtClean="0"/>
              <a:t>Assign Item to Multiple Sites</a:t>
            </a:r>
          </a:p>
          <a:p>
            <a:r>
              <a:rPr lang="en-US" dirty="0" smtClean="0"/>
              <a:t>PO Prepayment Enhancements</a:t>
            </a:r>
          </a:p>
          <a:p>
            <a:r>
              <a:rPr lang="en-US" dirty="0" smtClean="0"/>
              <a:t>SSRS Encumbrance Summary and Detail Reports</a:t>
            </a:r>
          </a:p>
          <a:p>
            <a:endParaRPr lang="en-US" dirty="0" smtClean="0"/>
          </a:p>
          <a:p>
            <a:endParaRPr lang="en-US" dirty="0" smtClean="0"/>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3023629327"/>
      </p:ext>
    </p:extLst>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p:cNvSpPr/>
          <p:nvPr/>
        </p:nvSpPr>
        <p:spPr bwMode="auto">
          <a:xfrm>
            <a:off x="598786" y="2233972"/>
            <a:ext cx="3232021" cy="4760057"/>
          </a:xfrm>
          <a:prstGeom prst="rect">
            <a:avLst/>
          </a:prstGeom>
          <a:solidFill>
            <a:srgbClr val="EAEAEA"/>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76" tIns="146220" rIns="182776" bIns="146220" numCol="1" spcCol="0" rtlCol="0" fromWordArt="0" anchor="t" anchorCtr="0" forceAA="0" compatLnSpc="1">
            <a:prstTxWarp prst="textNoShape">
              <a:avLst/>
            </a:prstTxWarp>
            <a:noAutofit/>
          </a:bodyPr>
          <a:lstStyle/>
          <a:p>
            <a:pPr algn="ctr" defTabSz="932563">
              <a:lnSpc>
                <a:spcPct val="90000"/>
              </a:lnSpc>
              <a:spcAft>
                <a:spcPts val="600"/>
              </a:spcAft>
            </a:pPr>
            <a:endParaRPr lang="en-US" sz="1632" dirty="0">
              <a:gradFill>
                <a:gsLst>
                  <a:gs pos="2917">
                    <a:srgbClr val="000000"/>
                  </a:gs>
                  <a:gs pos="30000">
                    <a:srgbClr val="000000"/>
                  </a:gs>
                </a:gsLst>
                <a:lin ang="5400000" scaled="0"/>
              </a:gra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8302" y="2227730"/>
            <a:ext cx="3223070" cy="2706146"/>
          </a:xfrm>
          <a:prstGeom prst="rect">
            <a:avLst/>
          </a:prstGeom>
          <a:ln>
            <a:solidFill>
              <a:schemeClr val="bg2"/>
            </a:solidFill>
          </a:ln>
        </p:spPr>
      </p:pic>
      <p:sp>
        <p:nvSpPr>
          <p:cNvPr id="30" name="Rectangle 29"/>
          <p:cNvSpPr/>
          <p:nvPr/>
        </p:nvSpPr>
        <p:spPr bwMode="auto">
          <a:xfrm>
            <a:off x="4060728" y="2233972"/>
            <a:ext cx="3189134" cy="4760057"/>
          </a:xfrm>
          <a:prstGeom prst="rect">
            <a:avLst/>
          </a:prstGeom>
          <a:solidFill>
            <a:srgbClr val="EAEAEA"/>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76" tIns="146220" rIns="182776" bIns="146220" numCol="1" spcCol="0" rtlCol="0" fromWordArt="0" anchor="t" anchorCtr="0" forceAA="0" compatLnSpc="1">
            <a:prstTxWarp prst="textNoShape">
              <a:avLst/>
            </a:prstTxWarp>
            <a:noAutofit/>
          </a:bodyPr>
          <a:lstStyle/>
          <a:p>
            <a:pPr algn="ctr" defTabSz="932563">
              <a:lnSpc>
                <a:spcPct val="90000"/>
              </a:lnSpc>
              <a:spcAft>
                <a:spcPts val="600"/>
              </a:spcAft>
            </a:pPr>
            <a:endParaRPr lang="en-US" sz="1632" dirty="0">
              <a:gradFill>
                <a:gsLst>
                  <a:gs pos="2917">
                    <a:srgbClr val="000000"/>
                  </a:gs>
                  <a:gs pos="30000">
                    <a:srgbClr val="000000"/>
                  </a:gs>
                </a:gsLst>
                <a:lin ang="5400000" scaled="0"/>
              </a:gradFill>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44720" y="2227729"/>
            <a:ext cx="3208200" cy="2693661"/>
          </a:xfrm>
          <a:prstGeom prst="rect">
            <a:avLst/>
          </a:prstGeom>
        </p:spPr>
      </p:pic>
      <p:sp>
        <p:nvSpPr>
          <p:cNvPr id="31" name="Rectangle 30"/>
          <p:cNvSpPr/>
          <p:nvPr/>
        </p:nvSpPr>
        <p:spPr bwMode="auto">
          <a:xfrm>
            <a:off x="7442527" y="2233972"/>
            <a:ext cx="4277819" cy="4760057"/>
          </a:xfrm>
          <a:prstGeom prst="rect">
            <a:avLst/>
          </a:prstGeom>
          <a:solidFill>
            <a:srgbClr val="6887B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76" tIns="146220" rIns="182776" bIns="146220" numCol="1" spcCol="0" rtlCol="0" fromWordArt="0" anchor="ctr" anchorCtr="0" forceAA="0" compatLnSpc="1">
            <a:prstTxWarp prst="textNoShape">
              <a:avLst/>
            </a:prstTxWarp>
            <a:noAutofit/>
          </a:bodyPr>
          <a:lstStyle/>
          <a:p>
            <a:pPr algn="ctr" defTabSz="932563">
              <a:lnSpc>
                <a:spcPct val="90000"/>
              </a:lnSpc>
              <a:spcAft>
                <a:spcPts val="600"/>
              </a:spcAft>
            </a:pPr>
            <a:r>
              <a:rPr lang="en-US" sz="3264" dirty="0">
                <a:solidFill>
                  <a:schemeClr val="bg1">
                    <a:lumMod val="95000"/>
                  </a:schemeClr>
                </a:solidFill>
              </a:rPr>
              <a:t>Business Portal </a:t>
            </a:r>
          </a:p>
          <a:p>
            <a:pPr algn="ctr" defTabSz="932563">
              <a:lnSpc>
                <a:spcPct val="90000"/>
              </a:lnSpc>
              <a:spcAft>
                <a:spcPts val="600"/>
              </a:spcAft>
            </a:pPr>
            <a:r>
              <a:rPr lang="en-US" sz="3264" dirty="0">
                <a:solidFill>
                  <a:schemeClr val="bg1">
                    <a:lumMod val="95000"/>
                  </a:schemeClr>
                </a:solidFill>
              </a:rPr>
              <a:t>will not be released </a:t>
            </a:r>
          </a:p>
          <a:p>
            <a:pPr algn="ctr" defTabSz="932563">
              <a:lnSpc>
                <a:spcPct val="90000"/>
              </a:lnSpc>
              <a:spcAft>
                <a:spcPts val="600"/>
              </a:spcAft>
            </a:pPr>
            <a:r>
              <a:rPr lang="en-US" sz="3264" dirty="0">
                <a:solidFill>
                  <a:schemeClr val="bg1">
                    <a:lumMod val="95000"/>
                  </a:schemeClr>
                </a:solidFill>
              </a:rPr>
              <a:t>for Microsoft Dynamics GP 2015</a:t>
            </a:r>
          </a:p>
        </p:txBody>
      </p:sp>
      <p:sp>
        <p:nvSpPr>
          <p:cNvPr id="2" name="Title 1"/>
          <p:cNvSpPr>
            <a:spLocks noGrp="1"/>
          </p:cNvSpPr>
          <p:nvPr>
            <p:ph type="title"/>
          </p:nvPr>
        </p:nvSpPr>
        <p:spPr/>
        <p:txBody>
          <a:bodyPr/>
          <a:lstStyle/>
          <a:p>
            <a:r>
              <a:rPr lang="en-US" sz="4799" dirty="0"/>
              <a:t>Business Portal </a:t>
            </a:r>
            <a:r>
              <a:rPr lang="en-US" sz="4799" dirty="0" smtClean="0"/>
              <a:t>replacement </a:t>
            </a:r>
            <a:r>
              <a:rPr lang="en-US" sz="4799" dirty="0"/>
              <a:t>s</a:t>
            </a:r>
            <a:r>
              <a:rPr lang="en-US" sz="4799" dirty="0" smtClean="0"/>
              <a:t>trategy</a:t>
            </a:r>
            <a:endParaRPr lang="en-US" sz="4799" dirty="0"/>
          </a:p>
        </p:txBody>
      </p:sp>
      <p:sp>
        <p:nvSpPr>
          <p:cNvPr id="29" name="Rectangle 28"/>
          <p:cNvSpPr/>
          <p:nvPr/>
        </p:nvSpPr>
        <p:spPr bwMode="auto">
          <a:xfrm>
            <a:off x="598787" y="1212849"/>
            <a:ext cx="11121560" cy="924772"/>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20" tIns="149154" rIns="93220" bIns="149154" numCol="1" spcCol="0" rtlCol="0" fromWordArt="0" anchor="ctr" anchorCtr="0" forceAA="0" compatLnSpc="1">
            <a:prstTxWarp prst="textNoShape">
              <a:avLst/>
            </a:prstTxWarp>
            <a:noAutofit/>
          </a:bodyPr>
          <a:lstStyle/>
          <a:p>
            <a:pPr defTabSz="950740"/>
            <a:r>
              <a:rPr lang="en-US" sz="2040" dirty="0">
                <a:solidFill>
                  <a:srgbClr val="FFFFFF"/>
                </a:solidFill>
              </a:rPr>
              <a:t>Replace Business Portal with employee </a:t>
            </a:r>
            <a:r>
              <a:rPr lang="en-US" sz="2040" dirty="0" smtClean="0">
                <a:solidFill>
                  <a:srgbClr val="FFFFFF"/>
                </a:solidFill>
              </a:rPr>
              <a:t>self-service </a:t>
            </a:r>
            <a:r>
              <a:rPr lang="en-US" sz="2040" dirty="0">
                <a:solidFill>
                  <a:srgbClr val="FFFFFF"/>
                </a:solidFill>
              </a:rPr>
              <a:t>functionality within Microsoft Dynamics GP web client </a:t>
            </a:r>
          </a:p>
        </p:txBody>
      </p:sp>
      <p:sp>
        <p:nvSpPr>
          <p:cNvPr id="33" name="Rectangle 32"/>
          <p:cNvSpPr/>
          <p:nvPr/>
        </p:nvSpPr>
        <p:spPr bwMode="auto">
          <a:xfrm>
            <a:off x="4036236" y="5248019"/>
            <a:ext cx="3119264" cy="1741691"/>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20" tIns="146220" rIns="93220" bIns="146220" numCol="1" spcCol="0" rtlCol="0" fromWordArt="0" anchor="t" anchorCtr="0" forceAA="0" compatLnSpc="1">
            <a:prstTxWarp prst="textNoShape">
              <a:avLst/>
            </a:prstTxWarp>
            <a:noAutofit/>
          </a:bodyPr>
          <a:lstStyle/>
          <a:p>
            <a:pPr defTabSz="932563">
              <a:lnSpc>
                <a:spcPct val="90000"/>
              </a:lnSpc>
              <a:spcAft>
                <a:spcPts val="600"/>
              </a:spcAft>
            </a:pPr>
            <a:r>
              <a:rPr lang="en-US" sz="1632" dirty="0">
                <a:solidFill>
                  <a:schemeClr val="tx1"/>
                </a:solidFill>
              </a:rPr>
              <a:t>Augmented by apps such as:</a:t>
            </a:r>
            <a:endParaRPr lang="en-US" sz="1632" b="1" dirty="0">
              <a:solidFill>
                <a:schemeClr val="tx1"/>
              </a:solidFill>
            </a:endParaRPr>
          </a:p>
          <a:p>
            <a:pPr marL="236387" lvl="1" defTabSz="932563">
              <a:lnSpc>
                <a:spcPct val="90000"/>
              </a:lnSpc>
              <a:spcAft>
                <a:spcPts val="600"/>
              </a:spcAft>
            </a:pPr>
            <a:r>
              <a:rPr lang="en-US" sz="1632" dirty="0">
                <a:solidFill>
                  <a:srgbClr val="282828"/>
                </a:solidFill>
              </a:rPr>
              <a:t>Business Analyzer</a:t>
            </a:r>
          </a:p>
          <a:p>
            <a:pPr marL="236387" lvl="1" defTabSz="932563">
              <a:lnSpc>
                <a:spcPct val="90000"/>
              </a:lnSpc>
              <a:spcAft>
                <a:spcPts val="600"/>
              </a:spcAft>
            </a:pPr>
            <a:r>
              <a:rPr lang="en-US" sz="1632" dirty="0">
                <a:solidFill>
                  <a:srgbClr val="282828"/>
                </a:solidFill>
              </a:rPr>
              <a:t>Procurement</a:t>
            </a:r>
          </a:p>
          <a:p>
            <a:pPr marL="236387" lvl="1" defTabSz="932563">
              <a:lnSpc>
                <a:spcPct val="90000"/>
              </a:lnSpc>
              <a:spcAft>
                <a:spcPts val="600"/>
              </a:spcAft>
            </a:pPr>
            <a:r>
              <a:rPr lang="en-US" sz="1632" dirty="0">
                <a:solidFill>
                  <a:srgbClr val="282828"/>
                </a:solidFill>
              </a:rPr>
              <a:t>Time Management</a:t>
            </a:r>
          </a:p>
          <a:p>
            <a:pPr marL="236387" lvl="1" defTabSz="932563">
              <a:lnSpc>
                <a:spcPct val="90000"/>
              </a:lnSpc>
              <a:spcAft>
                <a:spcPts val="600"/>
              </a:spcAft>
            </a:pPr>
            <a:r>
              <a:rPr lang="en-US" sz="1632" dirty="0">
                <a:solidFill>
                  <a:srgbClr val="282828"/>
                </a:solidFill>
              </a:rPr>
              <a:t>Others (tbd)</a:t>
            </a:r>
          </a:p>
          <a:p>
            <a:pPr defTabSz="932563">
              <a:lnSpc>
                <a:spcPct val="90000"/>
              </a:lnSpc>
              <a:spcAft>
                <a:spcPts val="600"/>
              </a:spcAft>
            </a:pPr>
            <a:endParaRPr lang="en-US" sz="1632" dirty="0">
              <a:solidFill>
                <a:srgbClr val="282828"/>
              </a:solidFill>
            </a:endParaRPr>
          </a:p>
        </p:txBody>
      </p:sp>
      <p:sp>
        <p:nvSpPr>
          <p:cNvPr id="35" name="Rectangle 34"/>
          <p:cNvSpPr/>
          <p:nvPr/>
        </p:nvSpPr>
        <p:spPr bwMode="auto">
          <a:xfrm>
            <a:off x="665600" y="5249334"/>
            <a:ext cx="3114420" cy="1741691"/>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20" tIns="146220" rIns="93220" bIns="146220" numCol="1" spcCol="0" rtlCol="0" fromWordArt="0" anchor="t" anchorCtr="0" forceAA="0" compatLnSpc="1">
            <a:prstTxWarp prst="textNoShape">
              <a:avLst/>
            </a:prstTxWarp>
            <a:noAutofit/>
          </a:bodyPr>
          <a:lstStyle/>
          <a:p>
            <a:pPr defTabSz="932563">
              <a:spcAft>
                <a:spcPts val="600"/>
              </a:spcAft>
            </a:pPr>
            <a:r>
              <a:rPr lang="en-US" sz="1632" dirty="0">
                <a:solidFill>
                  <a:srgbClr val="282828"/>
                </a:solidFill>
              </a:rPr>
              <a:t>Limited User Role</a:t>
            </a:r>
          </a:p>
          <a:p>
            <a:pPr defTabSz="932563">
              <a:spcAft>
                <a:spcPts val="600"/>
              </a:spcAft>
            </a:pPr>
            <a:r>
              <a:rPr lang="en-US" sz="1632" dirty="0">
                <a:solidFill>
                  <a:srgbClr val="282828"/>
                </a:solidFill>
              </a:rPr>
              <a:t>Requisition Management</a:t>
            </a:r>
          </a:p>
          <a:p>
            <a:pPr defTabSz="932563">
              <a:spcAft>
                <a:spcPts val="600"/>
              </a:spcAft>
            </a:pPr>
            <a:r>
              <a:rPr lang="en-US" sz="1632" dirty="0">
                <a:solidFill>
                  <a:srgbClr val="282828"/>
                </a:solidFill>
              </a:rPr>
              <a:t>Employee </a:t>
            </a:r>
            <a:r>
              <a:rPr lang="en-US" sz="1632" dirty="0" smtClean="0">
                <a:solidFill>
                  <a:srgbClr val="282828"/>
                </a:solidFill>
              </a:rPr>
              <a:t>Self-Service</a:t>
            </a:r>
            <a:endParaRPr lang="en-US" sz="1632" dirty="0">
              <a:solidFill>
                <a:srgbClr val="282828"/>
              </a:solidFill>
            </a:endParaRPr>
          </a:p>
          <a:p>
            <a:pPr defTabSz="932563">
              <a:spcAft>
                <a:spcPts val="600"/>
              </a:spcAft>
            </a:pPr>
            <a:r>
              <a:rPr lang="en-US" sz="1632" dirty="0">
                <a:solidFill>
                  <a:srgbClr val="282828"/>
                </a:solidFill>
              </a:rPr>
              <a:t>Project Time </a:t>
            </a:r>
          </a:p>
          <a:p>
            <a:pPr defTabSz="932563">
              <a:spcAft>
                <a:spcPts val="600"/>
              </a:spcAft>
            </a:pPr>
            <a:r>
              <a:rPr lang="en-US" sz="1632" dirty="0">
                <a:solidFill>
                  <a:srgbClr val="282828"/>
                </a:solidFill>
              </a:rPr>
              <a:t>Project Expense</a:t>
            </a:r>
          </a:p>
        </p:txBody>
      </p:sp>
      <p:sp>
        <p:nvSpPr>
          <p:cNvPr id="22" name="Rectangle 21"/>
          <p:cNvSpPr/>
          <p:nvPr/>
        </p:nvSpPr>
        <p:spPr bwMode="auto">
          <a:xfrm>
            <a:off x="8873880" y="2229653"/>
            <a:ext cx="2846467" cy="4760057"/>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82776" tIns="146220" rIns="182776" bIns="1462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90000"/>
              </a:lnSpc>
              <a:spcAft>
                <a:spcPts val="600"/>
              </a:spcAft>
            </a:pPr>
            <a:endParaRPr lang="en-US" sz="1632" dirty="0">
              <a:gradFill>
                <a:gsLst>
                  <a:gs pos="2917">
                    <a:srgbClr val="282828"/>
                  </a:gs>
                  <a:gs pos="30000">
                    <a:srgbClr val="282828"/>
                  </a:gs>
                </a:gsLst>
                <a:lin ang="5400000" scaled="0"/>
              </a:gradFill>
            </a:endParaRPr>
          </a:p>
        </p:txBody>
      </p:sp>
      <p:sp>
        <p:nvSpPr>
          <p:cNvPr id="6" name="TextBox 5"/>
          <p:cNvSpPr txBox="1"/>
          <p:nvPr/>
        </p:nvSpPr>
        <p:spPr>
          <a:xfrm>
            <a:off x="578631" y="4865428"/>
            <a:ext cx="3232021" cy="527358"/>
          </a:xfrm>
          <a:prstGeom prst="rect">
            <a:avLst/>
          </a:prstGeom>
          <a:noFill/>
        </p:spPr>
        <p:txBody>
          <a:bodyPr wrap="square" lIns="186521" tIns="149217" rIns="186521" bIns="149217" rtlCol="0">
            <a:spAutoFit/>
          </a:bodyPr>
          <a:lstStyle/>
          <a:p>
            <a:pPr>
              <a:lnSpc>
                <a:spcPct val="90000"/>
              </a:lnSpc>
            </a:pPr>
            <a:r>
              <a:rPr lang="en-US" sz="1632" b="1" dirty="0">
                <a:gradFill>
                  <a:gsLst>
                    <a:gs pos="2917">
                      <a:srgbClr val="282828"/>
                    </a:gs>
                    <a:gs pos="30000">
                      <a:srgbClr val="282828"/>
                    </a:gs>
                  </a:gsLst>
                  <a:lin ang="5400000" scaled="0"/>
                </a:gradFill>
              </a:rPr>
              <a:t>Web </a:t>
            </a:r>
            <a:r>
              <a:rPr lang="en-US" sz="1632" b="1" dirty="0" smtClean="0">
                <a:gradFill>
                  <a:gsLst>
                    <a:gs pos="2917">
                      <a:srgbClr val="282828"/>
                    </a:gs>
                    <a:gs pos="30000">
                      <a:srgbClr val="282828"/>
                    </a:gs>
                  </a:gsLst>
                  <a:lin ang="5400000" scaled="0"/>
                </a:gradFill>
              </a:rPr>
              <a:t>client</a:t>
            </a:r>
            <a:endParaRPr lang="en-US" sz="1632" b="1" dirty="0">
              <a:gradFill>
                <a:gsLst>
                  <a:gs pos="2917">
                    <a:srgbClr val="282828"/>
                  </a:gs>
                  <a:gs pos="30000">
                    <a:srgbClr val="282828"/>
                  </a:gs>
                </a:gsLst>
                <a:lin ang="5400000" scaled="0"/>
              </a:gradFill>
            </a:endParaRPr>
          </a:p>
        </p:txBody>
      </p:sp>
      <p:sp>
        <p:nvSpPr>
          <p:cNvPr id="38" name="TextBox 37"/>
          <p:cNvSpPr txBox="1"/>
          <p:nvPr/>
        </p:nvSpPr>
        <p:spPr>
          <a:xfrm>
            <a:off x="3980585" y="4891323"/>
            <a:ext cx="3232021" cy="527358"/>
          </a:xfrm>
          <a:prstGeom prst="rect">
            <a:avLst/>
          </a:prstGeom>
          <a:noFill/>
        </p:spPr>
        <p:txBody>
          <a:bodyPr wrap="square" lIns="186521" tIns="149217" rIns="186521" bIns="149217" rtlCol="0">
            <a:spAutoFit/>
          </a:bodyPr>
          <a:lstStyle/>
          <a:p>
            <a:pPr>
              <a:lnSpc>
                <a:spcPct val="90000"/>
              </a:lnSpc>
            </a:pPr>
            <a:r>
              <a:rPr lang="en-US" sz="1632" b="1" dirty="0">
                <a:gradFill>
                  <a:gsLst>
                    <a:gs pos="2917">
                      <a:srgbClr val="282828"/>
                    </a:gs>
                    <a:gs pos="30000">
                      <a:srgbClr val="282828"/>
                    </a:gs>
                  </a:gsLst>
                  <a:lin ang="5400000" scaled="0"/>
                </a:gradFill>
              </a:rPr>
              <a:t>Apps</a:t>
            </a:r>
            <a:endParaRPr lang="en-US" sz="2040" b="1" dirty="0">
              <a:gradFill>
                <a:gsLst>
                  <a:gs pos="2917">
                    <a:srgbClr val="282828"/>
                  </a:gs>
                  <a:gs pos="30000">
                    <a:srgbClr val="282828"/>
                  </a:gs>
                </a:gsLst>
                <a:lin ang="5400000" scaled="0"/>
              </a:gradFill>
            </a:endParaRPr>
          </a:p>
        </p:txBody>
      </p:sp>
    </p:spTree>
    <p:extLst>
      <p:ext uri="{BB962C8B-B14F-4D97-AF65-F5344CB8AC3E}">
        <p14:creationId xmlns:p14="http://schemas.microsoft.com/office/powerpoint/2010/main" val="1257607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2" y="291349"/>
            <a:ext cx="12434711" cy="747791"/>
          </a:xfrm>
          <a:solidFill>
            <a:schemeClr val="accent6"/>
          </a:solidFill>
        </p:spPr>
        <p:txBody>
          <a:bodyPr anchor="ctr"/>
          <a:lstStyle/>
          <a:p>
            <a:r>
              <a:rPr lang="en-US" sz="4200" dirty="0" smtClean="0">
                <a:solidFill>
                  <a:schemeClr val="bg1"/>
                </a:solidFill>
              </a:rPr>
              <a:t>Self-service home </a:t>
            </a:r>
            <a:r>
              <a:rPr lang="en-US" sz="4200" dirty="0">
                <a:solidFill>
                  <a:schemeClr val="bg1"/>
                </a:solidFill>
              </a:rPr>
              <a:t>p</a:t>
            </a:r>
            <a:r>
              <a:rPr lang="en-US" sz="4200" dirty="0" smtClean="0">
                <a:solidFill>
                  <a:schemeClr val="bg1"/>
                </a:solidFill>
              </a:rPr>
              <a:t>age</a:t>
            </a:r>
            <a:endParaRPr lang="en-US" sz="4200" dirty="0">
              <a:solidFill>
                <a:schemeClr val="bg1"/>
              </a:solidFill>
            </a:endParaRPr>
          </a:p>
        </p:txBody>
      </p:sp>
      <p:sp>
        <p:nvSpPr>
          <p:cNvPr id="3" name="Text Placeholder 2"/>
          <p:cNvSpPr>
            <a:spLocks noGrp="1"/>
          </p:cNvSpPr>
          <p:nvPr>
            <p:ph type="body" sz="quarter" idx="10"/>
          </p:nvPr>
        </p:nvSpPr>
        <p:spPr>
          <a:xfrm>
            <a:off x="405890" y="2147195"/>
            <a:ext cx="5812346" cy="3484031"/>
          </a:xfrm>
        </p:spPr>
        <p:txBody>
          <a:bodyPr/>
          <a:lstStyle/>
          <a:p>
            <a:r>
              <a:rPr lang="en-US" dirty="0" smtClean="0"/>
              <a:t>New </a:t>
            </a:r>
            <a:r>
              <a:rPr lang="en-US" dirty="0"/>
              <a:t>h</a:t>
            </a:r>
            <a:r>
              <a:rPr lang="en-US" dirty="0" smtClean="0"/>
              <a:t>ome page content page</a:t>
            </a:r>
          </a:p>
          <a:p>
            <a:r>
              <a:rPr lang="en-US" dirty="0" smtClean="0"/>
              <a:t>Quick and simplified </a:t>
            </a:r>
            <a:r>
              <a:rPr lang="en-US" dirty="0"/>
              <a:t>n</a:t>
            </a:r>
            <a:r>
              <a:rPr lang="en-US" dirty="0" smtClean="0"/>
              <a:t>avigation</a:t>
            </a:r>
          </a:p>
          <a:p>
            <a:r>
              <a:rPr lang="en-US" dirty="0" smtClean="0"/>
              <a:t>Preview important </a:t>
            </a:r>
            <a:r>
              <a:rPr lang="en-US" dirty="0"/>
              <a:t>i</a:t>
            </a:r>
            <a:r>
              <a:rPr lang="en-US" dirty="0" smtClean="0"/>
              <a:t>nformation</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7410" y="2153368"/>
            <a:ext cx="6703438" cy="3390719"/>
          </a:xfrm>
          <a:prstGeom prst="rect">
            <a:avLst/>
          </a:prstGeom>
          <a:effectLst>
            <a:reflection blurRad="6350" stA="49000" endPos="21000" dist="88900" dir="5400000" sy="-100000" algn="bl" rotWithShape="0"/>
          </a:effectLst>
        </p:spPr>
      </p:pic>
    </p:spTree>
    <p:extLst>
      <p:ext uri="{BB962C8B-B14F-4D97-AF65-F5344CB8AC3E}">
        <p14:creationId xmlns:p14="http://schemas.microsoft.com/office/powerpoint/2010/main" val="1906476096"/>
      </p:ext>
    </p:extLst>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2" y="291349"/>
            <a:ext cx="12434711" cy="747791"/>
          </a:xfrm>
          <a:solidFill>
            <a:schemeClr val="accent6"/>
          </a:solidFill>
        </p:spPr>
        <p:txBody>
          <a:bodyPr anchor="ctr"/>
          <a:lstStyle/>
          <a:p>
            <a:r>
              <a:rPr lang="en-US" sz="4300" dirty="0" smtClean="0">
                <a:solidFill>
                  <a:schemeClr val="bg1"/>
                </a:solidFill>
              </a:rPr>
              <a:t>Employee </a:t>
            </a:r>
            <a:r>
              <a:rPr lang="en-US" sz="4300" dirty="0">
                <a:solidFill>
                  <a:schemeClr val="bg1"/>
                </a:solidFill>
              </a:rPr>
              <a:t>s</a:t>
            </a:r>
            <a:r>
              <a:rPr lang="en-US" sz="4300" dirty="0" smtClean="0">
                <a:solidFill>
                  <a:schemeClr val="bg1"/>
                </a:solidFill>
              </a:rPr>
              <a:t>elf-service</a:t>
            </a:r>
            <a:endParaRPr lang="en-US" sz="4300" dirty="0">
              <a:solidFill>
                <a:schemeClr val="bg1"/>
              </a:solidFill>
            </a:endParaRPr>
          </a:p>
        </p:txBody>
      </p:sp>
      <p:sp>
        <p:nvSpPr>
          <p:cNvPr id="3" name="Text Placeholder 2"/>
          <p:cNvSpPr>
            <a:spLocks noGrp="1"/>
          </p:cNvSpPr>
          <p:nvPr>
            <p:ph type="body" sz="quarter" idx="10"/>
          </p:nvPr>
        </p:nvSpPr>
        <p:spPr>
          <a:xfrm>
            <a:off x="275483" y="1832205"/>
            <a:ext cx="5485621" cy="3637919"/>
          </a:xfrm>
        </p:spPr>
        <p:txBody>
          <a:bodyPr/>
          <a:lstStyle/>
          <a:p>
            <a:pPr lvl="0"/>
            <a:r>
              <a:rPr lang="en-US" dirty="0" smtClean="0"/>
              <a:t>Self-service </a:t>
            </a:r>
            <a:r>
              <a:rPr lang="en-US" dirty="0"/>
              <a:t>u</a:t>
            </a:r>
            <a:r>
              <a:rPr lang="en-US" dirty="0" smtClean="0"/>
              <a:t>ser</a:t>
            </a:r>
            <a:endParaRPr lang="en-US" dirty="0"/>
          </a:p>
          <a:p>
            <a:pPr lvl="0"/>
            <a:r>
              <a:rPr lang="en-US" dirty="0"/>
              <a:t>Business Portal Time </a:t>
            </a:r>
            <a:r>
              <a:rPr lang="en-US" dirty="0" smtClean="0"/>
              <a:t>and </a:t>
            </a:r>
            <a:r>
              <a:rPr lang="en-US" dirty="0"/>
              <a:t>Attendance Replacement</a:t>
            </a:r>
          </a:p>
          <a:p>
            <a:pPr lvl="0"/>
            <a:r>
              <a:rPr lang="en-US" dirty="0"/>
              <a:t>Allows </a:t>
            </a:r>
            <a:r>
              <a:rPr lang="en-US" dirty="0" smtClean="0"/>
              <a:t>entering </a:t>
            </a:r>
            <a:r>
              <a:rPr lang="en-US" dirty="0"/>
              <a:t>‘Time on Behalf Of’</a:t>
            </a:r>
          </a:p>
          <a:p>
            <a:r>
              <a:rPr lang="en-US" dirty="0"/>
              <a:t>Approval Workflow</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03235" y="1252979"/>
            <a:ext cx="5400870" cy="4938193"/>
          </a:xfrm>
          <a:prstGeom prst="rect">
            <a:avLst/>
          </a:prstGeom>
          <a:effectLst>
            <a:reflection blurRad="6350" stA="52000" endA="300" endPos="35000" dir="5400000" sy="-100000" algn="bl" rotWithShape="0"/>
          </a:effectLst>
        </p:spPr>
      </p:pic>
    </p:spTree>
    <p:extLst>
      <p:ext uri="{BB962C8B-B14F-4D97-AF65-F5344CB8AC3E}">
        <p14:creationId xmlns:p14="http://schemas.microsoft.com/office/powerpoint/2010/main" val="3309528264"/>
      </p:ext>
    </p:extLst>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2" y="291349"/>
            <a:ext cx="12434711" cy="747791"/>
          </a:xfrm>
          <a:solidFill>
            <a:schemeClr val="accent6"/>
          </a:solidFill>
        </p:spPr>
        <p:txBody>
          <a:bodyPr anchor="ctr"/>
          <a:lstStyle/>
          <a:p>
            <a:r>
              <a:rPr lang="en-US" sz="4500" dirty="0" smtClean="0">
                <a:solidFill>
                  <a:schemeClr val="bg1"/>
                </a:solidFill>
              </a:rPr>
              <a:t>Project self-service</a:t>
            </a:r>
            <a:endParaRPr lang="en-US" sz="4500" dirty="0">
              <a:solidFill>
                <a:schemeClr val="bg1"/>
              </a:solidFill>
            </a:endParaRPr>
          </a:p>
        </p:txBody>
      </p:sp>
      <p:sp>
        <p:nvSpPr>
          <p:cNvPr id="3" name="Text Placeholder 2"/>
          <p:cNvSpPr>
            <a:spLocks noGrp="1"/>
          </p:cNvSpPr>
          <p:nvPr>
            <p:ph type="body" sz="quarter" idx="10"/>
          </p:nvPr>
        </p:nvSpPr>
        <p:spPr>
          <a:xfrm>
            <a:off x="275483" y="2300494"/>
            <a:ext cx="5485621" cy="1988237"/>
          </a:xfrm>
        </p:spPr>
        <p:txBody>
          <a:bodyPr/>
          <a:lstStyle/>
          <a:p>
            <a:r>
              <a:rPr lang="en-US" dirty="0" smtClean="0"/>
              <a:t>Self-service users</a:t>
            </a:r>
          </a:p>
          <a:p>
            <a:r>
              <a:rPr lang="en-US" dirty="0" smtClean="0"/>
              <a:t>Project Time and Expense</a:t>
            </a:r>
          </a:p>
          <a:p>
            <a:r>
              <a:rPr lang="en-US" dirty="0" smtClean="0"/>
              <a:t>Workflow</a:t>
            </a:r>
            <a:endParaRPr lang="en-US" dirty="0"/>
          </a:p>
        </p:txBody>
      </p:sp>
      <p:pic>
        <p:nvPicPr>
          <p:cNvPr id="7" name="Picture 6"/>
          <p:cNvPicPr>
            <a:picLocks noChangeAspect="1"/>
          </p:cNvPicPr>
          <p:nvPr/>
        </p:nvPicPr>
        <p:blipFill>
          <a:blip r:embed="rId3"/>
          <a:stretch>
            <a:fillRect/>
          </a:stretch>
        </p:blipFill>
        <p:spPr>
          <a:xfrm>
            <a:off x="5728824" y="1358483"/>
            <a:ext cx="5655774" cy="3926264"/>
          </a:xfrm>
          <a:prstGeom prst="rect">
            <a:avLst/>
          </a:prstGeom>
          <a:effectLst>
            <a:reflection blurRad="6350" stA="50000" endA="300" endPos="38500" dist="50800" dir="5400000" sy="-100000" algn="bl" rotWithShape="0"/>
          </a:effectLst>
        </p:spPr>
      </p:pic>
      <p:pic>
        <p:nvPicPr>
          <p:cNvPr id="8" name="Picture 7"/>
          <p:cNvPicPr>
            <a:picLocks noChangeAspect="1"/>
          </p:cNvPicPr>
          <p:nvPr/>
        </p:nvPicPr>
        <p:blipFill>
          <a:blip r:embed="rId4"/>
          <a:stretch>
            <a:fillRect/>
          </a:stretch>
        </p:blipFill>
        <p:spPr>
          <a:xfrm>
            <a:off x="6481135" y="3348456"/>
            <a:ext cx="5782052" cy="3028695"/>
          </a:xfrm>
          <a:prstGeom prst="rect">
            <a:avLst/>
          </a:prstGeom>
          <a:effectLst>
            <a:reflection blurRad="6350" stA="50000" endA="300" endPos="38500" dist="50800" dir="5400000" sy="-100000" algn="bl" rotWithShape="0"/>
          </a:effectLst>
        </p:spPr>
      </p:pic>
    </p:spTree>
    <p:extLst>
      <p:ext uri="{BB962C8B-B14F-4D97-AF65-F5344CB8AC3E}">
        <p14:creationId xmlns:p14="http://schemas.microsoft.com/office/powerpoint/2010/main" val="3126279203"/>
      </p:ext>
    </p:extLst>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2"/>
          </p:nvPr>
        </p:nvSpPr>
        <p:spPr>
          <a:solidFill>
            <a:schemeClr val="accent6"/>
          </a:solidFill>
        </p:spPr>
        <p:txBody>
          <a:bodyPr/>
          <a:lstStyle/>
          <a:p>
            <a:r>
              <a:rPr lang="en-US" dirty="0"/>
              <a:t>Microsoft Dynamics GP </a:t>
            </a:r>
            <a:r>
              <a:rPr lang="en-US" dirty="0" smtClean="0"/>
              <a:t>2013 R2 features</a:t>
            </a:r>
            <a:endParaRPr lang="en-US" dirty="0"/>
          </a:p>
        </p:txBody>
      </p:sp>
      <p:sp>
        <p:nvSpPr>
          <p:cNvPr id="2" name="Title 1"/>
          <p:cNvSpPr>
            <a:spLocks noGrp="1"/>
          </p:cNvSpPr>
          <p:nvPr>
            <p:ph type="title"/>
          </p:nvPr>
        </p:nvSpPr>
        <p:spPr>
          <a:solidFill>
            <a:schemeClr val="bg1">
              <a:lumMod val="95000"/>
            </a:schemeClr>
          </a:solidFill>
        </p:spPr>
        <p:txBody>
          <a:bodyPr/>
          <a:lstStyle/>
          <a:p>
            <a:r>
              <a:rPr lang="en-US" dirty="0" smtClean="0"/>
              <a:t>DEMO</a:t>
            </a:r>
            <a:endParaRPr lang="en-US" dirty="0"/>
          </a:p>
        </p:txBody>
      </p:sp>
    </p:spTree>
    <p:extLst>
      <p:ext uri="{BB962C8B-B14F-4D97-AF65-F5344CB8AC3E}">
        <p14:creationId xmlns:p14="http://schemas.microsoft.com/office/powerpoint/2010/main" val="3012777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TextBox 79"/>
          <p:cNvSpPr txBox="1"/>
          <p:nvPr/>
        </p:nvSpPr>
        <p:spPr bwMode="auto">
          <a:xfrm>
            <a:off x="5144492" y="3244072"/>
            <a:ext cx="2238248" cy="2873805"/>
          </a:xfrm>
          <a:prstGeom prst="rect">
            <a:avLst/>
          </a:prstGeom>
          <a:solidFill>
            <a:schemeClr val="accent4"/>
          </a:solidFill>
          <a:ln w="15875" cap="sq" cmpd="sng" algn="ctr">
            <a:noFill/>
            <a:prstDash val="solid"/>
            <a:headEnd type="none" w="med" len="med"/>
            <a:tailEnd type="none" w="med" len="med"/>
          </a:ln>
          <a:effectLst/>
          <a:sp3d>
            <a:bevelT w="82550"/>
          </a:sp3d>
        </p:spPr>
        <p:txBody>
          <a:bodyPr lIns="93200" tIns="186400" rIns="46601" bIns="0">
            <a:noAutofit/>
          </a:bodyPr>
          <a:lstStyle/>
          <a:p>
            <a:pPr marL="291436" indent="-291436" defTabSz="931813">
              <a:lnSpc>
                <a:spcPct val="90000"/>
              </a:lnSpc>
              <a:spcBef>
                <a:spcPts val="1020"/>
              </a:spcBef>
              <a:buSzPct val="90000"/>
              <a:buFont typeface="Arial" panose="020B0604020202020204" pitchFamily="34" charset="0"/>
              <a:buChar char="•"/>
              <a:defRPr/>
            </a:pPr>
            <a:r>
              <a:rPr lang="en-GB" sz="1799" kern="0" dirty="0" smtClean="0">
                <a:gradFill>
                  <a:gsLst>
                    <a:gs pos="0">
                      <a:srgbClr val="FFFFFF"/>
                    </a:gs>
                    <a:gs pos="86000">
                      <a:srgbClr val="FFFFFF"/>
                    </a:gs>
                  </a:gsLst>
                  <a:lin ang="5400000" scaled="0"/>
                </a:gradFill>
              </a:rPr>
              <a:t>Excel content </a:t>
            </a:r>
            <a:r>
              <a:rPr lang="en-GB" sz="1799" kern="0" dirty="0">
                <a:gradFill>
                  <a:gsLst>
                    <a:gs pos="0">
                      <a:srgbClr val="FFFFFF"/>
                    </a:gs>
                    <a:gs pos="86000">
                      <a:srgbClr val="FFFFFF"/>
                    </a:gs>
                  </a:gsLst>
                  <a:lin ang="5400000" scaled="0"/>
                </a:gradFill>
              </a:rPr>
              <a:t>s</a:t>
            </a:r>
            <a:r>
              <a:rPr lang="en-GB" sz="1799" kern="0" dirty="0" smtClean="0">
                <a:gradFill>
                  <a:gsLst>
                    <a:gs pos="0">
                      <a:srgbClr val="FFFFFF"/>
                    </a:gs>
                    <a:gs pos="86000">
                      <a:srgbClr val="FFFFFF"/>
                    </a:gs>
                  </a:gsLst>
                  <a:lin ang="5400000" scaled="0"/>
                </a:gradFill>
              </a:rPr>
              <a:t>upport</a:t>
            </a:r>
            <a:endParaRPr lang="en-GB" sz="1799" kern="0" dirty="0">
              <a:gradFill>
                <a:gsLst>
                  <a:gs pos="0">
                    <a:srgbClr val="FFFFFF"/>
                  </a:gs>
                  <a:gs pos="86000">
                    <a:srgbClr val="FFFFFF"/>
                  </a:gs>
                </a:gsLst>
                <a:lin ang="5400000" scaled="0"/>
              </a:gradFill>
            </a:endParaRPr>
          </a:p>
          <a:p>
            <a:pPr marL="291436" indent="-291436" defTabSz="931813">
              <a:lnSpc>
                <a:spcPct val="90000"/>
              </a:lnSpc>
              <a:spcBef>
                <a:spcPts val="1020"/>
              </a:spcBef>
              <a:buSzPct val="90000"/>
              <a:buFont typeface="Arial" panose="020B0604020202020204" pitchFamily="34" charset="0"/>
              <a:buChar char="•"/>
              <a:defRPr/>
            </a:pPr>
            <a:r>
              <a:rPr lang="en-GB" sz="1799" kern="0" dirty="0">
                <a:gradFill>
                  <a:gsLst>
                    <a:gs pos="0">
                      <a:srgbClr val="FFFFFF"/>
                    </a:gs>
                    <a:gs pos="86000">
                      <a:srgbClr val="FFFFFF"/>
                    </a:gs>
                  </a:gsLst>
                  <a:lin ang="5400000" scaled="0"/>
                </a:gradFill>
              </a:rPr>
              <a:t>App for Office</a:t>
            </a:r>
          </a:p>
          <a:p>
            <a:pPr marL="291436" indent="-291436" defTabSz="931813">
              <a:lnSpc>
                <a:spcPct val="90000"/>
              </a:lnSpc>
              <a:spcBef>
                <a:spcPts val="1020"/>
              </a:spcBef>
              <a:buSzPct val="90000"/>
              <a:buFont typeface="Arial" panose="020B0604020202020204" pitchFamily="34" charset="0"/>
              <a:buChar char="•"/>
              <a:defRPr/>
            </a:pPr>
            <a:r>
              <a:rPr lang="en-GB" sz="1799" kern="0" dirty="0">
                <a:gradFill>
                  <a:gsLst>
                    <a:gs pos="0">
                      <a:srgbClr val="FFFFFF"/>
                    </a:gs>
                    <a:gs pos="86000">
                      <a:srgbClr val="FFFFFF"/>
                    </a:gs>
                  </a:gsLst>
                  <a:lin ang="5400000" scaled="0"/>
                </a:gradFill>
              </a:rPr>
              <a:t>Excel Dashboards for </a:t>
            </a:r>
            <a:r>
              <a:rPr lang="en-GB" sz="1799" kern="0" dirty="0" smtClean="0">
                <a:gradFill>
                  <a:gsLst>
                    <a:gs pos="0">
                      <a:srgbClr val="FFFFFF"/>
                    </a:gs>
                    <a:gs pos="86000">
                      <a:srgbClr val="FFFFFF"/>
                    </a:gs>
                  </a:gsLst>
                  <a:lin ang="5400000" scaled="0"/>
                </a:gradFill>
              </a:rPr>
              <a:t>Office 365</a:t>
            </a:r>
            <a:endParaRPr lang="en-GB" sz="1799" kern="0" dirty="0">
              <a:gradFill>
                <a:gsLst>
                  <a:gs pos="0">
                    <a:srgbClr val="FFFFFF"/>
                  </a:gs>
                  <a:gs pos="86000">
                    <a:srgbClr val="FFFFFF"/>
                  </a:gs>
                </a:gsLst>
                <a:lin ang="5400000" scaled="0"/>
              </a:gradFill>
            </a:endParaRPr>
          </a:p>
          <a:p>
            <a:pPr marL="291436" indent="-291436" defTabSz="931813">
              <a:lnSpc>
                <a:spcPct val="90000"/>
              </a:lnSpc>
              <a:spcBef>
                <a:spcPts val="1020"/>
              </a:spcBef>
              <a:buSzPct val="90000"/>
              <a:buFont typeface="Arial" panose="020B0604020202020204" pitchFamily="34" charset="0"/>
              <a:buChar char="•"/>
              <a:defRPr/>
            </a:pPr>
            <a:r>
              <a:rPr lang="en-GB" sz="1799" kern="0" dirty="0">
                <a:gradFill>
                  <a:gsLst>
                    <a:gs pos="0">
                      <a:srgbClr val="FFFFFF"/>
                    </a:gs>
                    <a:gs pos="86000">
                      <a:srgbClr val="FFFFFF"/>
                    </a:gs>
                  </a:gsLst>
                  <a:lin ang="5400000" scaled="0"/>
                </a:gradFill>
              </a:rPr>
              <a:t>Sample Mode </a:t>
            </a:r>
            <a:r>
              <a:rPr lang="en-GB" sz="1799" kern="0" dirty="0" smtClean="0">
                <a:gradFill>
                  <a:gsLst>
                    <a:gs pos="0">
                      <a:srgbClr val="FFFFFF"/>
                    </a:gs>
                    <a:gs pos="86000">
                      <a:srgbClr val="FFFFFF"/>
                    </a:gs>
                  </a:gsLst>
                  <a:lin ang="5400000" scaled="0"/>
                </a:gradFill>
              </a:rPr>
              <a:t>available</a:t>
            </a:r>
            <a:endParaRPr lang="en-GB" sz="1799" kern="0" dirty="0">
              <a:gradFill>
                <a:gsLst>
                  <a:gs pos="0">
                    <a:srgbClr val="FFFFFF"/>
                  </a:gs>
                  <a:gs pos="86000">
                    <a:srgbClr val="FFFFFF"/>
                  </a:gs>
                </a:gsLst>
                <a:lin ang="5400000" scaled="0"/>
              </a:gradFill>
            </a:endParaRPr>
          </a:p>
          <a:p>
            <a:pPr defTabSz="931813">
              <a:lnSpc>
                <a:spcPct val="90000"/>
              </a:lnSpc>
              <a:spcBef>
                <a:spcPts val="1020"/>
              </a:spcBef>
              <a:buSzPct val="90000"/>
              <a:defRPr/>
            </a:pPr>
            <a:endParaRPr lang="en-GB" sz="1799" kern="0" dirty="0">
              <a:gradFill>
                <a:gsLst>
                  <a:gs pos="0">
                    <a:srgbClr val="FFFFFF"/>
                  </a:gs>
                  <a:gs pos="86000">
                    <a:srgbClr val="FFFFFF"/>
                  </a:gs>
                </a:gsLst>
                <a:lin ang="5400000" scaled="0"/>
              </a:gradFill>
            </a:endParaRPr>
          </a:p>
          <a:p>
            <a:pPr defTabSz="931813">
              <a:lnSpc>
                <a:spcPct val="90000"/>
              </a:lnSpc>
              <a:spcBef>
                <a:spcPts val="1020"/>
              </a:spcBef>
              <a:buSzPct val="90000"/>
              <a:defRPr/>
            </a:pPr>
            <a:r>
              <a:rPr lang="en-GB" sz="1799" kern="0" dirty="0">
                <a:gradFill>
                  <a:gsLst>
                    <a:gs pos="0">
                      <a:srgbClr val="FFFFFF"/>
                    </a:gs>
                    <a:gs pos="86000">
                      <a:srgbClr val="FFFFFF"/>
                    </a:gs>
                  </a:gsLst>
                  <a:lin ang="5400000" scaled="0"/>
                </a:gradFill>
              </a:rPr>
              <a:t> </a:t>
            </a:r>
          </a:p>
          <a:p>
            <a:pPr defTabSz="931813">
              <a:lnSpc>
                <a:spcPct val="90000"/>
              </a:lnSpc>
              <a:spcBef>
                <a:spcPts val="1020"/>
              </a:spcBef>
              <a:buSzPct val="90000"/>
              <a:defRPr/>
            </a:pPr>
            <a:r>
              <a:rPr lang="en-GB" sz="1799" kern="0" dirty="0">
                <a:gradFill>
                  <a:gsLst>
                    <a:gs pos="0">
                      <a:srgbClr val="FFFFFF"/>
                    </a:gs>
                    <a:gs pos="86000">
                      <a:srgbClr val="FFFFFF"/>
                    </a:gs>
                  </a:gsLst>
                  <a:lin ang="5400000" scaled="0"/>
                </a:gradFill>
              </a:rPr>
              <a:t> </a:t>
            </a:r>
          </a:p>
          <a:p>
            <a:pPr defTabSz="931813">
              <a:lnSpc>
                <a:spcPct val="90000"/>
              </a:lnSpc>
              <a:spcBef>
                <a:spcPts val="1020"/>
              </a:spcBef>
              <a:buSzPct val="90000"/>
              <a:defRPr/>
            </a:pPr>
            <a:r>
              <a:rPr lang="en-US" sz="1799" kern="0" dirty="0">
                <a:gradFill>
                  <a:gsLst>
                    <a:gs pos="0">
                      <a:srgbClr val="FFFFFF"/>
                    </a:gs>
                    <a:gs pos="86000">
                      <a:srgbClr val="FFFFFF"/>
                    </a:gs>
                  </a:gsLst>
                  <a:lin ang="5400000" scaled="0"/>
                </a:gradFill>
              </a:rPr>
              <a:t> </a:t>
            </a:r>
          </a:p>
          <a:p>
            <a:pPr defTabSz="931813">
              <a:lnSpc>
                <a:spcPct val="90000"/>
              </a:lnSpc>
              <a:spcBef>
                <a:spcPts val="1020"/>
              </a:spcBef>
              <a:buSzPct val="90000"/>
              <a:defRPr/>
            </a:pPr>
            <a:endParaRPr lang="en-GB" sz="1799" kern="0" dirty="0">
              <a:gradFill>
                <a:gsLst>
                  <a:gs pos="0">
                    <a:srgbClr val="FFFFFF"/>
                  </a:gs>
                  <a:gs pos="86000">
                    <a:srgbClr val="FFFFFF"/>
                  </a:gs>
                </a:gsLst>
                <a:lin ang="5400000" scaled="0"/>
              </a:gradFill>
            </a:endParaRPr>
          </a:p>
        </p:txBody>
      </p:sp>
      <p:sp>
        <p:nvSpPr>
          <p:cNvPr id="81" name="TextBox 80"/>
          <p:cNvSpPr txBox="1"/>
          <p:nvPr/>
        </p:nvSpPr>
        <p:spPr bwMode="auto">
          <a:xfrm>
            <a:off x="406076" y="3244070"/>
            <a:ext cx="2238248" cy="2873807"/>
          </a:xfrm>
          <a:prstGeom prst="rect">
            <a:avLst/>
          </a:prstGeom>
          <a:solidFill>
            <a:schemeClr val="accent4"/>
          </a:solidFill>
          <a:ln w="15875" cap="sq" cmpd="sng" algn="ctr">
            <a:noFill/>
            <a:prstDash val="solid"/>
            <a:headEnd type="none" w="med" len="med"/>
            <a:tailEnd type="none" w="med" len="med"/>
          </a:ln>
          <a:effectLst/>
          <a:sp3d>
            <a:bevelT w="82550"/>
          </a:sp3d>
        </p:spPr>
        <p:txBody>
          <a:bodyPr lIns="93200" tIns="186400" rIns="46601" bIns="0">
            <a:noAutofit/>
          </a:bodyPr>
          <a:lstStyle/>
          <a:p>
            <a:pPr marL="291436" indent="-291436" defTabSz="931813">
              <a:lnSpc>
                <a:spcPct val="90000"/>
              </a:lnSpc>
              <a:spcBef>
                <a:spcPts val="1020"/>
              </a:spcBef>
              <a:buSzPct val="90000"/>
              <a:buFont typeface="Arial" panose="020B0604020202020204" pitchFamily="34" charset="0"/>
              <a:buChar char="•"/>
              <a:defRPr/>
            </a:pPr>
            <a:r>
              <a:rPr lang="en-GB" sz="1799" kern="0" dirty="0">
                <a:gradFill>
                  <a:gsLst>
                    <a:gs pos="0">
                      <a:srgbClr val="FFFFFF"/>
                    </a:gs>
                    <a:gs pos="86000">
                      <a:srgbClr val="FFFFFF"/>
                    </a:gs>
                  </a:gsLst>
                  <a:lin ang="5400000" scaled="0"/>
                </a:gradFill>
              </a:rPr>
              <a:t>HTML 5/JS</a:t>
            </a:r>
          </a:p>
          <a:p>
            <a:pPr marL="291436" indent="-291436" defTabSz="931813">
              <a:lnSpc>
                <a:spcPct val="90000"/>
              </a:lnSpc>
              <a:spcBef>
                <a:spcPts val="1020"/>
              </a:spcBef>
              <a:buSzPct val="90000"/>
              <a:buFont typeface="Arial" panose="020B0604020202020204" pitchFamily="34" charset="0"/>
              <a:buChar char="•"/>
              <a:defRPr/>
            </a:pPr>
            <a:r>
              <a:rPr lang="en-GB" sz="1799" kern="0" dirty="0">
                <a:gradFill>
                  <a:gsLst>
                    <a:gs pos="0">
                      <a:srgbClr val="FFFFFF"/>
                    </a:gs>
                    <a:gs pos="86000">
                      <a:srgbClr val="FFFFFF"/>
                    </a:gs>
                  </a:gsLst>
                  <a:lin ang="5400000" scaled="0"/>
                </a:gradFill>
              </a:rPr>
              <a:t>Azure </a:t>
            </a:r>
            <a:r>
              <a:rPr lang="en-GB" sz="1799" kern="0" dirty="0" smtClean="0">
                <a:gradFill>
                  <a:gsLst>
                    <a:gs pos="0">
                      <a:srgbClr val="FFFFFF"/>
                    </a:gs>
                    <a:gs pos="86000">
                      <a:srgbClr val="FFFFFF"/>
                    </a:gs>
                  </a:gsLst>
                  <a:lin ang="5400000" scaled="0"/>
                </a:gradFill>
              </a:rPr>
              <a:t>support</a:t>
            </a:r>
            <a:endParaRPr lang="en-GB" sz="1799" kern="0" dirty="0">
              <a:gradFill>
                <a:gsLst>
                  <a:gs pos="0">
                    <a:srgbClr val="FFFFFF"/>
                  </a:gs>
                  <a:gs pos="86000">
                    <a:srgbClr val="FFFFFF"/>
                  </a:gs>
                </a:gsLst>
                <a:lin ang="5400000" scaled="0"/>
              </a:gradFill>
            </a:endParaRPr>
          </a:p>
          <a:p>
            <a:pPr marL="291436" indent="-291436" defTabSz="931813">
              <a:lnSpc>
                <a:spcPct val="90000"/>
              </a:lnSpc>
              <a:spcBef>
                <a:spcPts val="1020"/>
              </a:spcBef>
              <a:buSzPct val="90000"/>
              <a:buFont typeface="Arial" panose="020B0604020202020204" pitchFamily="34" charset="0"/>
              <a:buChar char="•"/>
              <a:defRPr/>
            </a:pPr>
            <a:r>
              <a:rPr lang="en-GB" sz="1799" kern="0" dirty="0" smtClean="0">
                <a:gradFill>
                  <a:gsLst>
                    <a:gs pos="0">
                      <a:srgbClr val="FFFFFF"/>
                    </a:gs>
                    <a:gs pos="86000">
                      <a:srgbClr val="FFFFFF"/>
                    </a:gs>
                  </a:gsLst>
                  <a:lin ang="5400000" scaled="0"/>
                </a:gradFill>
              </a:rPr>
              <a:t>Service-based </a:t>
            </a:r>
            <a:r>
              <a:rPr lang="en-GB" sz="1799" kern="0" dirty="0">
                <a:gradFill>
                  <a:gsLst>
                    <a:gs pos="0">
                      <a:srgbClr val="FFFFFF"/>
                    </a:gs>
                    <a:gs pos="86000">
                      <a:srgbClr val="FFFFFF"/>
                    </a:gs>
                  </a:gsLst>
                  <a:lin ang="5400000" scaled="0"/>
                </a:gradFill>
              </a:rPr>
              <a:t>a</a:t>
            </a:r>
            <a:r>
              <a:rPr lang="en-GB" sz="1799" kern="0" dirty="0" smtClean="0">
                <a:gradFill>
                  <a:gsLst>
                    <a:gs pos="0">
                      <a:srgbClr val="FFFFFF"/>
                    </a:gs>
                    <a:gs pos="86000">
                      <a:srgbClr val="FFFFFF"/>
                    </a:gs>
                  </a:gsLst>
                  <a:lin ang="5400000" scaled="0"/>
                </a:gradFill>
              </a:rPr>
              <a:t>rchitecture</a:t>
            </a:r>
            <a:endParaRPr lang="en-GB" sz="1799" kern="0" dirty="0">
              <a:gradFill>
                <a:gsLst>
                  <a:gs pos="0">
                    <a:srgbClr val="FFFFFF"/>
                  </a:gs>
                  <a:gs pos="86000">
                    <a:srgbClr val="FFFFFF"/>
                  </a:gs>
                </a:gsLst>
                <a:lin ang="5400000" scaled="0"/>
              </a:gradFill>
            </a:endParaRPr>
          </a:p>
          <a:p>
            <a:pPr marL="291436" indent="-291436" defTabSz="931813">
              <a:lnSpc>
                <a:spcPct val="90000"/>
              </a:lnSpc>
              <a:spcBef>
                <a:spcPts val="1020"/>
              </a:spcBef>
              <a:buSzPct val="90000"/>
              <a:buFont typeface="Arial" panose="020B0604020202020204" pitchFamily="34" charset="0"/>
              <a:buChar char="•"/>
              <a:defRPr/>
            </a:pPr>
            <a:r>
              <a:rPr lang="en-GB" sz="1799" kern="0" dirty="0" smtClean="0">
                <a:gradFill>
                  <a:gsLst>
                    <a:gs pos="0">
                      <a:srgbClr val="FFFFFF"/>
                    </a:gs>
                    <a:gs pos="86000">
                      <a:srgbClr val="FFFFFF"/>
                    </a:gs>
                  </a:gsLst>
                  <a:lin ang="5400000" scaled="0"/>
                </a:gradFill>
              </a:rPr>
              <a:t>Auto-selected </a:t>
            </a:r>
            <a:r>
              <a:rPr lang="en-GB" sz="1799" kern="0" dirty="0">
                <a:gradFill>
                  <a:gsLst>
                    <a:gs pos="0">
                      <a:srgbClr val="FFFFFF"/>
                    </a:gs>
                    <a:gs pos="86000">
                      <a:srgbClr val="FFFFFF"/>
                    </a:gs>
                  </a:gsLst>
                  <a:lin ang="5400000" scaled="0"/>
                </a:gradFill>
              </a:rPr>
              <a:t>r</a:t>
            </a:r>
            <a:r>
              <a:rPr lang="en-GB" sz="1799" kern="0" dirty="0" smtClean="0">
                <a:gradFill>
                  <a:gsLst>
                    <a:gs pos="0">
                      <a:srgbClr val="FFFFFF"/>
                    </a:gs>
                    <a:gs pos="86000">
                      <a:srgbClr val="FFFFFF"/>
                    </a:gs>
                  </a:gsLst>
                  <a:lin ang="5400000" scaled="0"/>
                </a:gradFill>
              </a:rPr>
              <a:t>ole</a:t>
            </a:r>
            <a:endParaRPr lang="en-GB" sz="1799" kern="0" dirty="0">
              <a:gradFill>
                <a:gsLst>
                  <a:gs pos="0">
                    <a:srgbClr val="FFFFFF"/>
                  </a:gs>
                  <a:gs pos="86000">
                    <a:srgbClr val="FFFFFF"/>
                  </a:gs>
                </a:gsLst>
                <a:lin ang="5400000" scaled="0"/>
              </a:gradFill>
            </a:endParaRPr>
          </a:p>
        </p:txBody>
      </p:sp>
      <p:sp>
        <p:nvSpPr>
          <p:cNvPr id="65" name="TextBox 64"/>
          <p:cNvSpPr txBox="1"/>
          <p:nvPr/>
        </p:nvSpPr>
        <p:spPr bwMode="auto">
          <a:xfrm>
            <a:off x="2782367" y="3241853"/>
            <a:ext cx="2238248" cy="2876025"/>
          </a:xfrm>
          <a:prstGeom prst="rect">
            <a:avLst/>
          </a:prstGeom>
          <a:solidFill>
            <a:schemeClr val="accent4"/>
          </a:solidFill>
          <a:ln w="15875" cap="sq" cmpd="sng" algn="ctr">
            <a:noFill/>
            <a:prstDash val="solid"/>
            <a:headEnd type="none" w="med" len="med"/>
            <a:tailEnd type="none" w="med" len="med"/>
          </a:ln>
          <a:effectLst/>
          <a:sp3d>
            <a:bevelT w="82550"/>
          </a:sp3d>
        </p:spPr>
        <p:txBody>
          <a:bodyPr lIns="93200" tIns="186400" rIns="46601" bIns="0">
            <a:noAutofit/>
          </a:bodyPr>
          <a:lstStyle/>
          <a:p>
            <a:pPr marL="291436" indent="-291436" defTabSz="931813">
              <a:lnSpc>
                <a:spcPct val="90000"/>
              </a:lnSpc>
              <a:spcBef>
                <a:spcPts val="1020"/>
              </a:spcBef>
              <a:buSzPct val="90000"/>
              <a:buFont typeface="Arial" panose="020B0604020202020204" pitchFamily="34" charset="0"/>
              <a:buChar char="•"/>
              <a:defRPr/>
            </a:pPr>
            <a:r>
              <a:rPr lang="en-US" sz="1799" kern="0" dirty="0">
                <a:gradFill>
                  <a:gsLst>
                    <a:gs pos="0">
                      <a:srgbClr val="FFFFFF"/>
                    </a:gs>
                    <a:gs pos="86000">
                      <a:srgbClr val="FFFFFF"/>
                    </a:gs>
                  </a:gsLst>
                  <a:lin ang="5400000" scaled="0"/>
                </a:gradFill>
              </a:rPr>
              <a:t>Windows 8 Phone </a:t>
            </a:r>
            <a:r>
              <a:rPr lang="en-US" sz="1799" kern="0" dirty="0" smtClean="0">
                <a:gradFill>
                  <a:gsLst>
                    <a:gs pos="0">
                      <a:srgbClr val="FFFFFF"/>
                    </a:gs>
                    <a:gs pos="86000">
                      <a:srgbClr val="FFFFFF"/>
                    </a:gs>
                  </a:gsLst>
                  <a:lin ang="5400000" scaled="0"/>
                </a:gradFill>
              </a:rPr>
              <a:t>release</a:t>
            </a:r>
            <a:endParaRPr lang="en-US" sz="1799" kern="0" dirty="0">
              <a:gradFill>
                <a:gsLst>
                  <a:gs pos="0">
                    <a:srgbClr val="FFFFFF"/>
                  </a:gs>
                  <a:gs pos="86000">
                    <a:srgbClr val="FFFFFF"/>
                  </a:gs>
                </a:gsLst>
                <a:lin ang="5400000" scaled="0"/>
              </a:gradFill>
            </a:endParaRPr>
          </a:p>
          <a:p>
            <a:pPr marL="291436" indent="-291436" defTabSz="931813">
              <a:lnSpc>
                <a:spcPct val="90000"/>
              </a:lnSpc>
              <a:spcBef>
                <a:spcPts val="1020"/>
              </a:spcBef>
              <a:buSzPct val="90000"/>
              <a:buFont typeface="Arial" panose="020B0604020202020204" pitchFamily="34" charset="0"/>
              <a:buChar char="•"/>
              <a:defRPr/>
            </a:pPr>
            <a:r>
              <a:rPr lang="en-US" sz="1799" kern="0" dirty="0">
                <a:gradFill>
                  <a:gsLst>
                    <a:gs pos="0">
                      <a:srgbClr val="FFFFFF"/>
                    </a:gs>
                    <a:gs pos="86000">
                      <a:srgbClr val="FFFFFF"/>
                    </a:gs>
                  </a:gsLst>
                  <a:lin ang="5400000" scaled="0"/>
                </a:gradFill>
              </a:rPr>
              <a:t>Support for SSRS </a:t>
            </a:r>
            <a:r>
              <a:rPr lang="en-US" sz="1799" kern="0" dirty="0" smtClean="0">
                <a:gradFill>
                  <a:gsLst>
                    <a:gs pos="0">
                      <a:srgbClr val="FFFFFF"/>
                    </a:gs>
                    <a:gs pos="86000">
                      <a:srgbClr val="FFFFFF"/>
                    </a:gs>
                  </a:gsLst>
                  <a:lin ang="5400000" scaled="0"/>
                </a:gradFill>
              </a:rPr>
              <a:t>report </a:t>
            </a:r>
            <a:r>
              <a:rPr lang="en-US" sz="1799" kern="0" dirty="0">
                <a:gradFill>
                  <a:gsLst>
                    <a:gs pos="0">
                      <a:srgbClr val="FFFFFF"/>
                    </a:gs>
                    <a:gs pos="86000">
                      <a:srgbClr val="FFFFFF"/>
                    </a:gs>
                  </a:gsLst>
                  <a:lin ang="5400000" scaled="0"/>
                </a:gradFill>
              </a:rPr>
              <a:t>c</a:t>
            </a:r>
            <a:r>
              <a:rPr lang="en-US" sz="1799" kern="0" dirty="0" smtClean="0">
                <a:gradFill>
                  <a:gsLst>
                    <a:gs pos="0">
                      <a:srgbClr val="FFFFFF"/>
                    </a:gs>
                    <a:gs pos="86000">
                      <a:srgbClr val="FFFFFF"/>
                    </a:gs>
                  </a:gsLst>
                  <a:lin ang="5400000" scaled="0"/>
                </a:gradFill>
              </a:rPr>
              <a:t>ontent</a:t>
            </a:r>
            <a:endParaRPr lang="en-US" sz="1799" kern="0" dirty="0">
              <a:gradFill>
                <a:gsLst>
                  <a:gs pos="0">
                    <a:srgbClr val="FFFFFF"/>
                  </a:gs>
                  <a:gs pos="86000">
                    <a:srgbClr val="FFFFFF"/>
                  </a:gs>
                </a:gsLst>
                <a:lin ang="5400000" scaled="0"/>
              </a:gradFill>
            </a:endParaRPr>
          </a:p>
          <a:p>
            <a:pPr marL="291436" indent="-291436" defTabSz="931813">
              <a:lnSpc>
                <a:spcPct val="90000"/>
              </a:lnSpc>
              <a:spcBef>
                <a:spcPts val="1020"/>
              </a:spcBef>
              <a:buSzPct val="90000"/>
              <a:buFont typeface="Arial" panose="020B0604020202020204" pitchFamily="34" charset="0"/>
              <a:buChar char="•"/>
              <a:defRPr/>
            </a:pPr>
            <a:r>
              <a:rPr lang="en-US" sz="1799" kern="0" dirty="0">
                <a:gradFill>
                  <a:gsLst>
                    <a:gs pos="0">
                      <a:srgbClr val="FFFFFF"/>
                    </a:gs>
                    <a:gs pos="86000">
                      <a:srgbClr val="FFFFFF"/>
                    </a:gs>
                  </a:gsLst>
                  <a:lin ang="5400000" scaled="0"/>
                </a:gradFill>
              </a:rPr>
              <a:t>Off </a:t>
            </a:r>
            <a:r>
              <a:rPr lang="en-US" sz="1799" kern="0" dirty="0" smtClean="0">
                <a:gradFill>
                  <a:gsLst>
                    <a:gs pos="0">
                      <a:srgbClr val="FFFFFF"/>
                    </a:gs>
                    <a:gs pos="86000">
                      <a:srgbClr val="FFFFFF"/>
                    </a:gs>
                  </a:gsLst>
                  <a:lin ang="5400000" scaled="0"/>
                </a:gradFill>
              </a:rPr>
              <a:t>domain </a:t>
            </a:r>
            <a:r>
              <a:rPr lang="en-US" sz="1799" kern="0" dirty="0">
                <a:gradFill>
                  <a:gsLst>
                    <a:gs pos="0">
                      <a:srgbClr val="FFFFFF"/>
                    </a:gs>
                    <a:gs pos="86000">
                      <a:srgbClr val="FFFFFF"/>
                    </a:gs>
                  </a:gsLst>
                  <a:lin ang="5400000" scaled="0"/>
                </a:gradFill>
              </a:rPr>
              <a:t>s</a:t>
            </a:r>
            <a:r>
              <a:rPr lang="en-US" sz="1799" kern="0" dirty="0" smtClean="0">
                <a:gradFill>
                  <a:gsLst>
                    <a:gs pos="0">
                      <a:srgbClr val="FFFFFF"/>
                    </a:gs>
                    <a:gs pos="86000">
                      <a:srgbClr val="FFFFFF"/>
                    </a:gs>
                  </a:gsLst>
                  <a:lin ang="5400000" scaled="0"/>
                </a:gradFill>
              </a:rPr>
              <a:t>upport</a:t>
            </a:r>
            <a:endParaRPr lang="en-US" sz="1799" kern="0" dirty="0">
              <a:gradFill>
                <a:gsLst>
                  <a:gs pos="0">
                    <a:srgbClr val="FFFFFF"/>
                  </a:gs>
                  <a:gs pos="86000">
                    <a:srgbClr val="FFFFFF"/>
                  </a:gs>
                </a:gsLst>
                <a:lin ang="5400000" scaled="0"/>
              </a:gradFill>
            </a:endParaRPr>
          </a:p>
          <a:p>
            <a:pPr marL="291436" indent="-291436" defTabSz="931813">
              <a:lnSpc>
                <a:spcPct val="90000"/>
              </a:lnSpc>
              <a:spcBef>
                <a:spcPts val="1020"/>
              </a:spcBef>
              <a:buSzPct val="90000"/>
              <a:buFont typeface="Arial" panose="020B0604020202020204" pitchFamily="34" charset="0"/>
              <a:buChar char="•"/>
              <a:defRPr/>
            </a:pPr>
            <a:r>
              <a:rPr lang="en-US" sz="1799" kern="0" dirty="0">
                <a:gradFill>
                  <a:gsLst>
                    <a:gs pos="0">
                      <a:srgbClr val="FFFFFF"/>
                    </a:gs>
                    <a:gs pos="86000">
                      <a:srgbClr val="FFFFFF"/>
                    </a:gs>
                  </a:gsLst>
                  <a:lin ang="5400000" scaled="0"/>
                </a:gradFill>
              </a:rPr>
              <a:t>Actionable BI</a:t>
            </a:r>
          </a:p>
          <a:p>
            <a:pPr defTabSz="931813">
              <a:lnSpc>
                <a:spcPct val="90000"/>
              </a:lnSpc>
              <a:spcBef>
                <a:spcPts val="1020"/>
              </a:spcBef>
              <a:buSzPct val="90000"/>
              <a:defRPr/>
            </a:pPr>
            <a:r>
              <a:rPr lang="en-GB" sz="1799" kern="0" dirty="0">
                <a:gradFill>
                  <a:gsLst>
                    <a:gs pos="0">
                      <a:srgbClr val="FFFFFF"/>
                    </a:gs>
                    <a:gs pos="86000">
                      <a:srgbClr val="FFFFFF"/>
                    </a:gs>
                  </a:gsLst>
                  <a:lin ang="5400000" scaled="0"/>
                </a:gradFill>
              </a:rPr>
              <a:t> </a:t>
            </a:r>
          </a:p>
        </p:txBody>
      </p:sp>
      <p:sp>
        <p:nvSpPr>
          <p:cNvPr id="53" name="TextBox 52"/>
          <p:cNvSpPr txBox="1"/>
          <p:nvPr/>
        </p:nvSpPr>
        <p:spPr bwMode="auto">
          <a:xfrm>
            <a:off x="2782369" y="2392425"/>
            <a:ext cx="2238248" cy="849430"/>
          </a:xfrm>
          <a:prstGeom prst="rect">
            <a:avLst/>
          </a:prstGeom>
          <a:solidFill>
            <a:schemeClr val="bg2"/>
          </a:solidFill>
          <a:ln w="15875" cap="sq" cmpd="sng" algn="ctr">
            <a:noFill/>
            <a:prstDash val="solid"/>
            <a:headEnd type="none" w="med" len="med"/>
            <a:tailEnd type="none" w="med" len="med"/>
          </a:ln>
          <a:effectLst/>
          <a:sp3d>
            <a:bevelT w="82550"/>
          </a:sp3d>
        </p:spPr>
        <p:txBody>
          <a:bodyPr lIns="93200" tIns="62131" rIns="46601" bIns="124262" anchor="b">
            <a:noAutofit/>
          </a:bodyPr>
          <a:lstStyle>
            <a:defPPr>
              <a:defRPr lang="en-US"/>
            </a:defPPr>
            <a:lvl1pPr algn="ctr" defTabSz="685807">
              <a:lnSpc>
                <a:spcPct val="90000"/>
              </a:lnSpc>
              <a:spcBef>
                <a:spcPts val="1000"/>
              </a:spcBef>
              <a:buSzPct val="90000"/>
              <a:defRPr sz="1800" kern="0" spc="-75">
                <a:ln w="18415" cmpd="sng">
                  <a:noFill/>
                  <a:prstDash val="solid"/>
                </a:ln>
                <a:gradFill>
                  <a:gsLst>
                    <a:gs pos="0">
                      <a:schemeClr val="tx1">
                        <a:lumMod val="50000"/>
                        <a:lumOff val="50000"/>
                      </a:schemeClr>
                    </a:gs>
                    <a:gs pos="77000">
                      <a:schemeClr val="tx1">
                        <a:lumMod val="50000"/>
                        <a:lumOff val="50000"/>
                      </a:schemeClr>
                    </a:gs>
                  </a:gsLst>
                  <a:lin ang="16200000" scaled="1"/>
                </a:gradFill>
                <a:latin typeface="+mj-lt"/>
              </a:defRPr>
            </a:lvl1pPr>
          </a:lstStyle>
          <a:p>
            <a:r>
              <a:rPr lang="en-US" sz="1836" dirty="0">
                <a:solidFill>
                  <a:srgbClr val="292929"/>
                </a:solidFill>
              </a:rPr>
              <a:t>Business Analyzer WP8 </a:t>
            </a:r>
          </a:p>
        </p:txBody>
      </p:sp>
      <p:sp>
        <p:nvSpPr>
          <p:cNvPr id="58" name="TextBox 57"/>
          <p:cNvSpPr txBox="1"/>
          <p:nvPr/>
        </p:nvSpPr>
        <p:spPr bwMode="auto">
          <a:xfrm>
            <a:off x="405909" y="2392425"/>
            <a:ext cx="2238248" cy="849430"/>
          </a:xfrm>
          <a:prstGeom prst="rect">
            <a:avLst/>
          </a:prstGeom>
          <a:solidFill>
            <a:schemeClr val="bg2"/>
          </a:solidFill>
          <a:ln w="15875" cap="sq" cmpd="sng" algn="ctr">
            <a:noFill/>
            <a:prstDash val="solid"/>
            <a:headEnd type="none" w="med" len="med"/>
            <a:tailEnd type="none" w="med" len="med"/>
          </a:ln>
          <a:effectLst/>
          <a:sp3d>
            <a:bevelT w="82550"/>
          </a:sp3d>
        </p:spPr>
        <p:txBody>
          <a:bodyPr lIns="93200" tIns="62131" rIns="46601" bIns="124262" anchor="b">
            <a:noAutofit/>
          </a:bodyPr>
          <a:lstStyle>
            <a:defPPr>
              <a:defRPr lang="en-US"/>
            </a:defPPr>
            <a:lvl1pPr>
              <a:lnSpc>
                <a:spcPct val="90000"/>
              </a:lnSpc>
              <a:spcBef>
                <a:spcPts val="1000"/>
              </a:spcBef>
              <a:buSzPct val="90000"/>
              <a:defRPr sz="2800" kern="0" spc="-100">
                <a:gradFill>
                  <a:gsLst>
                    <a:gs pos="0">
                      <a:schemeClr val="bg1"/>
                    </a:gs>
                    <a:gs pos="100000">
                      <a:schemeClr val="bg1"/>
                    </a:gs>
                  </a:gsLst>
                  <a:lin ang="5400000" scaled="0"/>
                </a:gradFill>
                <a:latin typeface="Segoe Light" pitchFamily="34" charset="0"/>
              </a:defRPr>
            </a:lvl1pPr>
          </a:lstStyle>
          <a:p>
            <a:pPr algn="ctr" defTabSz="931813">
              <a:defRPr/>
            </a:pPr>
            <a:r>
              <a:rPr lang="en-US" sz="1836" dirty="0">
                <a:ln w="18415" cmpd="sng">
                  <a:noFill/>
                  <a:prstDash val="solid"/>
                </a:ln>
                <a:solidFill>
                  <a:srgbClr val="292929"/>
                </a:solidFill>
                <a:latin typeface="Segoe UI Light"/>
              </a:rPr>
              <a:t>Business Analyzer R5 </a:t>
            </a:r>
          </a:p>
        </p:txBody>
      </p:sp>
      <p:sp>
        <p:nvSpPr>
          <p:cNvPr id="59" name="TextBox 58"/>
          <p:cNvSpPr txBox="1"/>
          <p:nvPr/>
        </p:nvSpPr>
        <p:spPr bwMode="auto">
          <a:xfrm>
            <a:off x="5146237" y="2392424"/>
            <a:ext cx="2238248" cy="844632"/>
          </a:xfrm>
          <a:prstGeom prst="rect">
            <a:avLst/>
          </a:prstGeom>
          <a:solidFill>
            <a:schemeClr val="bg2"/>
          </a:solidFill>
          <a:ln w="15875" cap="sq" cmpd="sng" algn="ctr">
            <a:noFill/>
            <a:prstDash val="solid"/>
            <a:headEnd type="none" w="med" len="med"/>
            <a:tailEnd type="none" w="med" len="med"/>
          </a:ln>
          <a:effectLst/>
          <a:sp3d>
            <a:bevelT w="82550"/>
          </a:sp3d>
        </p:spPr>
        <p:txBody>
          <a:bodyPr lIns="93200" tIns="62131" rIns="46601" bIns="124262" anchor="b">
            <a:noAutofit/>
          </a:bodyPr>
          <a:lstStyle>
            <a:defPPr>
              <a:defRPr lang="en-US"/>
            </a:defPPr>
            <a:lvl1pPr algn="ctr" defTabSz="685807">
              <a:lnSpc>
                <a:spcPct val="90000"/>
              </a:lnSpc>
              <a:spcBef>
                <a:spcPts val="1000"/>
              </a:spcBef>
              <a:buSzPct val="90000"/>
              <a:defRPr sz="1800" kern="0" spc="-75">
                <a:ln w="18415" cmpd="sng">
                  <a:noFill/>
                  <a:prstDash val="solid"/>
                </a:ln>
                <a:gradFill>
                  <a:gsLst>
                    <a:gs pos="0">
                      <a:schemeClr val="tx1">
                        <a:lumMod val="50000"/>
                        <a:lumOff val="50000"/>
                      </a:schemeClr>
                    </a:gs>
                    <a:gs pos="77000">
                      <a:schemeClr val="tx1">
                        <a:lumMod val="50000"/>
                        <a:lumOff val="50000"/>
                      </a:schemeClr>
                    </a:gs>
                  </a:gsLst>
                  <a:lin ang="16200000" scaled="1"/>
                </a:gradFill>
                <a:latin typeface="+mj-lt"/>
              </a:defRPr>
            </a:lvl1pPr>
          </a:lstStyle>
          <a:p>
            <a:r>
              <a:rPr lang="en-US" sz="1836" dirty="0">
                <a:solidFill>
                  <a:srgbClr val="292929"/>
                </a:solidFill>
              </a:rPr>
              <a:t>Business Analyzer R6</a:t>
            </a:r>
          </a:p>
          <a:p>
            <a:r>
              <a:rPr lang="en-US" sz="1836" dirty="0" smtClean="0">
                <a:solidFill>
                  <a:srgbClr val="292929"/>
                </a:solidFill>
              </a:rPr>
              <a:t>Dynamics </a:t>
            </a:r>
            <a:r>
              <a:rPr lang="en-US" sz="1836" dirty="0">
                <a:solidFill>
                  <a:srgbClr val="292929"/>
                </a:solidFill>
              </a:rPr>
              <a:t>Workspace</a:t>
            </a:r>
          </a:p>
        </p:txBody>
      </p:sp>
      <p:sp>
        <p:nvSpPr>
          <p:cNvPr id="61" name="TextBox 60"/>
          <p:cNvSpPr txBox="1"/>
          <p:nvPr/>
        </p:nvSpPr>
        <p:spPr bwMode="auto">
          <a:xfrm>
            <a:off x="7522693" y="3241852"/>
            <a:ext cx="2238248" cy="2876026"/>
          </a:xfrm>
          <a:prstGeom prst="rect">
            <a:avLst/>
          </a:prstGeom>
          <a:solidFill>
            <a:schemeClr val="accent4"/>
          </a:solidFill>
          <a:ln w="15875" cap="sq" cmpd="sng" algn="ctr">
            <a:noFill/>
            <a:prstDash val="solid"/>
            <a:headEnd type="none" w="med" len="med"/>
            <a:tailEnd type="none" w="med" len="med"/>
          </a:ln>
          <a:effectLst/>
          <a:sp3d>
            <a:bevelT w="82550"/>
          </a:sp3d>
        </p:spPr>
        <p:txBody>
          <a:bodyPr lIns="93200" tIns="186400" rIns="46601" bIns="0">
            <a:noAutofit/>
          </a:bodyPr>
          <a:lstStyle>
            <a:defPPr>
              <a:defRPr lang="en-US"/>
            </a:defPPr>
            <a:lvl1pPr defTabSz="931992">
              <a:lnSpc>
                <a:spcPct val="90000"/>
              </a:lnSpc>
              <a:spcBef>
                <a:spcPts val="1020"/>
              </a:spcBef>
              <a:buSzPct val="90000"/>
              <a:defRPr sz="1799" kern="0">
                <a:gradFill>
                  <a:gsLst>
                    <a:gs pos="0">
                      <a:srgbClr val="FFFFFF"/>
                    </a:gs>
                    <a:gs pos="86000">
                      <a:srgbClr val="FFFFFF"/>
                    </a:gs>
                  </a:gsLst>
                  <a:lin ang="5400000" scaled="0"/>
                </a:gradFill>
              </a:defRPr>
            </a:lvl1pPr>
          </a:lstStyle>
          <a:p>
            <a:pPr marL="291436" indent="-291436">
              <a:buFont typeface="Arial" panose="020B0604020202020204" pitchFamily="34" charset="0"/>
              <a:buChar char="•"/>
            </a:pPr>
            <a:r>
              <a:rPr lang="en-GB" dirty="0"/>
              <a:t>Submit Time Off </a:t>
            </a:r>
          </a:p>
          <a:p>
            <a:pPr marL="291436" indent="-291436">
              <a:buFont typeface="Arial" panose="020B0604020202020204" pitchFamily="34" charset="0"/>
              <a:buChar char="•"/>
            </a:pPr>
            <a:r>
              <a:rPr lang="en-GB" dirty="0"/>
              <a:t>View Time Off Balances</a:t>
            </a:r>
          </a:p>
          <a:p>
            <a:pPr marL="291436" indent="-291436">
              <a:buFont typeface="Arial" panose="020B0604020202020204" pitchFamily="34" charset="0"/>
              <a:buChar char="•"/>
            </a:pPr>
            <a:r>
              <a:rPr lang="en-GB" dirty="0"/>
              <a:t>View Time Cards</a:t>
            </a:r>
          </a:p>
          <a:p>
            <a:pPr marL="291436" indent="-291436">
              <a:buFont typeface="Arial" panose="020B0604020202020204" pitchFamily="34" charset="0"/>
              <a:buChar char="•"/>
            </a:pPr>
            <a:r>
              <a:rPr lang="en-GB" dirty="0" smtClean="0"/>
              <a:t>Cross-platform</a:t>
            </a:r>
            <a:endParaRPr lang="en-GB" dirty="0"/>
          </a:p>
        </p:txBody>
      </p:sp>
      <p:sp>
        <p:nvSpPr>
          <p:cNvPr id="62" name="TextBox 61"/>
          <p:cNvSpPr txBox="1"/>
          <p:nvPr/>
        </p:nvSpPr>
        <p:spPr bwMode="auto">
          <a:xfrm>
            <a:off x="7522691" y="2392424"/>
            <a:ext cx="2238248" cy="844632"/>
          </a:xfrm>
          <a:prstGeom prst="rect">
            <a:avLst/>
          </a:prstGeom>
          <a:solidFill>
            <a:schemeClr val="bg2"/>
          </a:solidFill>
          <a:ln w="15875" cap="sq" cmpd="sng" algn="ctr">
            <a:noFill/>
            <a:prstDash val="solid"/>
            <a:headEnd type="none" w="med" len="med"/>
            <a:tailEnd type="none" w="med" len="med"/>
          </a:ln>
          <a:effectLst/>
          <a:sp3d>
            <a:bevelT w="82550"/>
          </a:sp3d>
        </p:spPr>
        <p:txBody>
          <a:bodyPr lIns="93200" tIns="62131" rIns="46601" bIns="124262" anchor="b">
            <a:noAutofit/>
          </a:bodyPr>
          <a:lstStyle>
            <a:defPPr>
              <a:defRPr lang="en-US"/>
            </a:defPPr>
            <a:lvl1pPr algn="ctr" defTabSz="685807">
              <a:lnSpc>
                <a:spcPct val="90000"/>
              </a:lnSpc>
              <a:spcBef>
                <a:spcPts val="1000"/>
              </a:spcBef>
              <a:buSzPct val="90000"/>
              <a:defRPr sz="1800" kern="0" spc="-75">
                <a:ln w="18415" cmpd="sng">
                  <a:noFill/>
                  <a:prstDash val="solid"/>
                </a:ln>
                <a:gradFill>
                  <a:gsLst>
                    <a:gs pos="0">
                      <a:schemeClr val="tx1">
                        <a:lumMod val="50000"/>
                        <a:lumOff val="50000"/>
                      </a:schemeClr>
                    </a:gs>
                    <a:gs pos="77000">
                      <a:schemeClr val="tx1">
                        <a:lumMod val="50000"/>
                        <a:lumOff val="50000"/>
                      </a:schemeClr>
                    </a:gs>
                  </a:gsLst>
                  <a:lin ang="16200000" scaled="1"/>
                </a:gradFill>
                <a:latin typeface="+mj-lt"/>
              </a:defRPr>
            </a:lvl1pPr>
          </a:lstStyle>
          <a:p>
            <a:r>
              <a:rPr lang="en-GB" sz="1836" dirty="0">
                <a:solidFill>
                  <a:srgbClr val="292929"/>
                </a:solidFill>
              </a:rPr>
              <a:t>Time Management</a:t>
            </a:r>
            <a:endParaRPr lang="en-US" sz="1836" dirty="0">
              <a:solidFill>
                <a:srgbClr val="292929"/>
              </a:solidFill>
            </a:endParaRPr>
          </a:p>
        </p:txBody>
      </p:sp>
      <p:sp>
        <p:nvSpPr>
          <p:cNvPr id="11" name="Rectangle 10"/>
          <p:cNvSpPr/>
          <p:nvPr/>
        </p:nvSpPr>
        <p:spPr bwMode="auto">
          <a:xfrm>
            <a:off x="-645" y="2398"/>
            <a:ext cx="12429137" cy="2581837"/>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2131" tIns="62131" rIns="62131" bIns="62131" numCol="1" spcCol="0" rtlCol="0" fromWordArt="0" anchor="ctr" anchorCtr="0" forceAA="0" compatLnSpc="1">
            <a:prstTxWarp prst="textNoShape">
              <a:avLst/>
            </a:prstTxWarp>
            <a:noAutofit/>
          </a:bodyPr>
          <a:lstStyle/>
          <a:p>
            <a:pPr algn="ctr" defTabSz="1241993" fontAlgn="base">
              <a:spcBef>
                <a:spcPct val="0"/>
              </a:spcBef>
              <a:spcAft>
                <a:spcPct val="0"/>
              </a:spcAft>
            </a:pPr>
            <a:endParaRPr lang="en-US" sz="2447" dirty="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p:txBody>
          <a:bodyPr/>
          <a:lstStyle/>
          <a:p>
            <a:r>
              <a:rPr lang="en-US" sz="4000" dirty="0">
                <a:solidFill>
                  <a:schemeClr val="tx1"/>
                </a:solidFill>
              </a:rPr>
              <a:t>Microsoft Dynamics </a:t>
            </a:r>
            <a:r>
              <a:rPr lang="en-US" sz="4000" dirty="0" smtClean="0">
                <a:solidFill>
                  <a:schemeClr val="tx1"/>
                </a:solidFill>
              </a:rPr>
              <a:t>App Roadmap (H1 2014)</a:t>
            </a:r>
            <a:endParaRPr lang="en-US" sz="4000" dirty="0">
              <a:solidFill>
                <a:schemeClr val="tx1"/>
              </a:solidFill>
            </a:endParaRPr>
          </a:p>
        </p:txBody>
      </p:sp>
      <p:sp>
        <p:nvSpPr>
          <p:cNvPr id="35" name="TextBox 34"/>
          <p:cNvSpPr txBox="1"/>
          <p:nvPr/>
        </p:nvSpPr>
        <p:spPr bwMode="auto">
          <a:xfrm>
            <a:off x="9882909" y="3248866"/>
            <a:ext cx="2238248" cy="2869012"/>
          </a:xfrm>
          <a:prstGeom prst="rect">
            <a:avLst/>
          </a:prstGeom>
          <a:solidFill>
            <a:schemeClr val="accent4"/>
          </a:solidFill>
          <a:ln w="15875" cap="sq" cmpd="sng" algn="ctr">
            <a:noFill/>
            <a:prstDash val="solid"/>
            <a:headEnd type="none" w="med" len="med"/>
            <a:tailEnd type="none" w="med" len="med"/>
          </a:ln>
          <a:effectLst/>
          <a:sp3d>
            <a:bevelT w="82550"/>
          </a:sp3d>
        </p:spPr>
        <p:txBody>
          <a:bodyPr lIns="93200" tIns="186400" rIns="46601" bIns="0">
            <a:noAutofit/>
          </a:bodyPr>
          <a:lstStyle>
            <a:defPPr>
              <a:defRPr lang="en-US"/>
            </a:defPPr>
            <a:lvl1pPr defTabSz="931992">
              <a:lnSpc>
                <a:spcPct val="90000"/>
              </a:lnSpc>
              <a:spcBef>
                <a:spcPts val="1020"/>
              </a:spcBef>
              <a:buSzPct val="90000"/>
              <a:defRPr sz="1799" kern="0">
                <a:gradFill>
                  <a:gsLst>
                    <a:gs pos="0">
                      <a:srgbClr val="FFFFFF"/>
                    </a:gs>
                    <a:gs pos="86000">
                      <a:srgbClr val="FFFFFF"/>
                    </a:gs>
                  </a:gsLst>
                  <a:lin ang="5400000" scaled="0"/>
                </a:gradFill>
              </a:defRPr>
            </a:lvl1pPr>
          </a:lstStyle>
          <a:p>
            <a:pPr marL="291436" indent="-291436">
              <a:buFont typeface="Arial" panose="020B0604020202020204" pitchFamily="34" charset="0"/>
              <a:buChar char="•"/>
            </a:pPr>
            <a:r>
              <a:rPr lang="en-GB" dirty="0"/>
              <a:t>MR </a:t>
            </a:r>
            <a:r>
              <a:rPr lang="en-GB" dirty="0" smtClean="0"/>
              <a:t>content </a:t>
            </a:r>
            <a:r>
              <a:rPr lang="en-GB" dirty="0"/>
              <a:t>in Business Analyzer</a:t>
            </a:r>
          </a:p>
          <a:p>
            <a:pPr marL="291436" indent="-291436" defTabSz="931813">
              <a:buFont typeface="Arial" panose="020B0604020202020204" pitchFamily="34" charset="0"/>
              <a:buChar char="•"/>
              <a:defRPr/>
            </a:pPr>
            <a:r>
              <a:rPr lang="en-GB" dirty="0"/>
              <a:t>Submit/View Requisitions</a:t>
            </a:r>
          </a:p>
          <a:p>
            <a:pPr marL="291436" indent="-291436" defTabSz="931813">
              <a:buFont typeface="Arial" panose="020B0604020202020204" pitchFamily="34" charset="0"/>
              <a:buChar char="•"/>
              <a:defRPr/>
            </a:pPr>
            <a:r>
              <a:rPr lang="en-GB" dirty="0"/>
              <a:t>Inventory and non Inventory </a:t>
            </a:r>
            <a:r>
              <a:rPr lang="en-GB" dirty="0" smtClean="0"/>
              <a:t>items </a:t>
            </a:r>
            <a:r>
              <a:rPr lang="en-GB" dirty="0"/>
              <a:t>s</a:t>
            </a:r>
            <a:r>
              <a:rPr lang="en-GB" dirty="0" smtClean="0"/>
              <a:t>upport</a:t>
            </a:r>
            <a:endParaRPr lang="en-GB" dirty="0"/>
          </a:p>
          <a:p>
            <a:pPr marL="291436" indent="-291436" defTabSz="931813">
              <a:buFont typeface="Arial" panose="020B0604020202020204" pitchFamily="34" charset="0"/>
              <a:buChar char="•"/>
              <a:defRPr/>
            </a:pPr>
            <a:r>
              <a:rPr lang="en-GB" dirty="0" smtClean="0"/>
              <a:t>Cross-platform</a:t>
            </a:r>
            <a:endParaRPr lang="en-GB" dirty="0"/>
          </a:p>
          <a:p>
            <a:pPr marL="291436" indent="-291436" defTabSz="931813">
              <a:buFont typeface="Arial" panose="020B0604020202020204" pitchFamily="34" charset="0"/>
              <a:buChar char="•"/>
              <a:defRPr/>
            </a:pPr>
            <a:endParaRPr lang="en-GB" dirty="0"/>
          </a:p>
          <a:p>
            <a:pPr marL="291436" indent="-291436">
              <a:buFont typeface="Arial" panose="020B0604020202020204" pitchFamily="34" charset="0"/>
              <a:buChar char="•"/>
            </a:pPr>
            <a:endParaRPr lang="en-GB" dirty="0"/>
          </a:p>
        </p:txBody>
      </p:sp>
      <p:sp>
        <p:nvSpPr>
          <p:cNvPr id="37" name="TextBox 36"/>
          <p:cNvSpPr txBox="1"/>
          <p:nvPr/>
        </p:nvSpPr>
        <p:spPr bwMode="auto">
          <a:xfrm>
            <a:off x="9882909" y="2392424"/>
            <a:ext cx="2238248" cy="851646"/>
          </a:xfrm>
          <a:prstGeom prst="rect">
            <a:avLst/>
          </a:prstGeom>
          <a:solidFill>
            <a:schemeClr val="bg2"/>
          </a:solidFill>
          <a:ln w="15875" cap="sq" cmpd="sng" algn="ctr">
            <a:noFill/>
            <a:prstDash val="solid"/>
            <a:headEnd type="none" w="med" len="med"/>
            <a:tailEnd type="none" w="med" len="med"/>
          </a:ln>
          <a:effectLst/>
          <a:sp3d>
            <a:bevelT w="82550"/>
          </a:sp3d>
        </p:spPr>
        <p:txBody>
          <a:bodyPr lIns="93200" tIns="62131" rIns="46601" bIns="124262" anchor="b">
            <a:noAutofit/>
          </a:bodyPr>
          <a:lstStyle>
            <a:defPPr>
              <a:defRPr lang="en-US"/>
            </a:defPPr>
            <a:lvl1pPr algn="ctr" defTabSz="685807">
              <a:lnSpc>
                <a:spcPct val="90000"/>
              </a:lnSpc>
              <a:spcBef>
                <a:spcPts val="1000"/>
              </a:spcBef>
              <a:buSzPct val="90000"/>
              <a:defRPr sz="1800" kern="0" spc="-75">
                <a:ln w="18415" cmpd="sng">
                  <a:noFill/>
                  <a:prstDash val="solid"/>
                </a:ln>
                <a:gradFill>
                  <a:gsLst>
                    <a:gs pos="0">
                      <a:schemeClr val="tx1">
                        <a:lumMod val="50000"/>
                        <a:lumOff val="50000"/>
                      </a:schemeClr>
                    </a:gs>
                    <a:gs pos="77000">
                      <a:schemeClr val="tx1">
                        <a:lumMod val="50000"/>
                        <a:lumOff val="50000"/>
                      </a:schemeClr>
                    </a:gs>
                  </a:gsLst>
                  <a:lin ang="16200000" scaled="1"/>
                </a:gradFill>
                <a:latin typeface="+mj-lt"/>
              </a:defRPr>
            </a:lvl1pPr>
          </a:lstStyle>
          <a:p>
            <a:r>
              <a:rPr lang="en-GB" sz="1836" dirty="0">
                <a:solidFill>
                  <a:srgbClr val="292929"/>
                </a:solidFill>
              </a:rPr>
              <a:t>Business Analyzer R7</a:t>
            </a:r>
          </a:p>
          <a:p>
            <a:r>
              <a:rPr lang="en-GB" sz="1836" dirty="0">
                <a:solidFill>
                  <a:srgbClr val="292929"/>
                </a:solidFill>
              </a:rPr>
              <a:t>Procurement</a:t>
            </a:r>
            <a:endParaRPr lang="en-US" sz="1836" dirty="0">
              <a:solidFill>
                <a:srgbClr val="292929"/>
              </a:solidFill>
            </a:endParaRPr>
          </a:p>
        </p:txBody>
      </p:sp>
      <p:sp>
        <p:nvSpPr>
          <p:cNvPr id="38" name="Rectangle 37"/>
          <p:cNvSpPr/>
          <p:nvPr/>
        </p:nvSpPr>
        <p:spPr bwMode="auto">
          <a:xfrm>
            <a:off x="3227652" y="1372717"/>
            <a:ext cx="1347678" cy="403301"/>
          </a:xfrm>
          <a:prstGeom prst="rect">
            <a:avLst/>
          </a:prstGeom>
          <a:noFill/>
        </p:spPr>
        <p:txBody>
          <a:bodyPr lIns="0" tIns="0" rIns="0" bIns="0" anchor="ctr">
            <a:spAutoFit/>
          </a:bodyPr>
          <a:lstStyle/>
          <a:p>
            <a:pPr algn="ctr" defTabSz="931813">
              <a:lnSpc>
                <a:spcPct val="90000"/>
              </a:lnSpc>
              <a:defRPr/>
            </a:pPr>
            <a:r>
              <a:rPr lang="en-US" sz="2855" kern="0" spc="-102" dirty="0">
                <a:ln w="18415" cmpd="sng">
                  <a:noFill/>
                  <a:prstDash val="solid"/>
                </a:ln>
                <a:solidFill>
                  <a:srgbClr val="00187A"/>
                </a:solidFill>
                <a:latin typeface="Segoe UI Light"/>
              </a:rPr>
              <a:t>JAN 2014</a:t>
            </a:r>
          </a:p>
        </p:txBody>
      </p:sp>
      <p:sp>
        <p:nvSpPr>
          <p:cNvPr id="40" name="Rectangle 39"/>
          <p:cNvSpPr/>
          <p:nvPr/>
        </p:nvSpPr>
        <p:spPr bwMode="auto">
          <a:xfrm>
            <a:off x="5504146" y="1372717"/>
            <a:ext cx="1523070" cy="403301"/>
          </a:xfrm>
          <a:prstGeom prst="rect">
            <a:avLst/>
          </a:prstGeom>
        </p:spPr>
        <p:txBody>
          <a:bodyPr wrap="square" lIns="0" tIns="0" rIns="0" bIns="0" anchor="ctr">
            <a:spAutoFit/>
          </a:bodyPr>
          <a:lstStyle/>
          <a:p>
            <a:pPr algn="ctr" defTabSz="931813">
              <a:lnSpc>
                <a:spcPct val="90000"/>
              </a:lnSpc>
              <a:defRPr/>
            </a:pPr>
            <a:r>
              <a:rPr lang="en-US" sz="2855" kern="0" spc="-102" dirty="0">
                <a:ln w="18415" cmpd="sng">
                  <a:noFill/>
                  <a:prstDash val="solid"/>
                </a:ln>
                <a:solidFill>
                  <a:srgbClr val="00187A"/>
                </a:solidFill>
                <a:latin typeface="Segoe UI Light"/>
              </a:rPr>
              <a:t>MAR 2014</a:t>
            </a:r>
          </a:p>
        </p:txBody>
      </p:sp>
      <p:sp>
        <p:nvSpPr>
          <p:cNvPr id="41" name="Rectangle 40"/>
          <p:cNvSpPr/>
          <p:nvPr/>
        </p:nvSpPr>
        <p:spPr bwMode="auto">
          <a:xfrm>
            <a:off x="7833113" y="1372717"/>
            <a:ext cx="1617405" cy="403301"/>
          </a:xfrm>
          <a:prstGeom prst="rect">
            <a:avLst/>
          </a:prstGeom>
        </p:spPr>
        <p:txBody>
          <a:bodyPr wrap="square" lIns="0" tIns="0" rIns="0" bIns="0" anchor="ctr">
            <a:spAutoFit/>
          </a:bodyPr>
          <a:lstStyle/>
          <a:p>
            <a:pPr algn="ctr" defTabSz="931813">
              <a:lnSpc>
                <a:spcPct val="90000"/>
              </a:lnSpc>
              <a:defRPr/>
            </a:pPr>
            <a:r>
              <a:rPr lang="en-US" sz="2855" kern="0" spc="-102" dirty="0">
                <a:ln w="18415" cmpd="sng">
                  <a:noFill/>
                  <a:prstDash val="solid"/>
                </a:ln>
                <a:solidFill>
                  <a:srgbClr val="00187A"/>
                </a:solidFill>
                <a:latin typeface="Segoe UI Light"/>
              </a:rPr>
              <a:t>JUN 2014</a:t>
            </a:r>
          </a:p>
        </p:txBody>
      </p:sp>
      <p:sp>
        <p:nvSpPr>
          <p:cNvPr id="42" name="Rectangle 41"/>
          <p:cNvSpPr/>
          <p:nvPr/>
        </p:nvSpPr>
        <p:spPr bwMode="auto">
          <a:xfrm>
            <a:off x="10355370" y="1372717"/>
            <a:ext cx="1293327" cy="403301"/>
          </a:xfrm>
          <a:prstGeom prst="rect">
            <a:avLst/>
          </a:prstGeom>
        </p:spPr>
        <p:txBody>
          <a:bodyPr lIns="0" tIns="0" rIns="0" bIns="0" anchor="ctr">
            <a:spAutoFit/>
          </a:bodyPr>
          <a:lstStyle/>
          <a:p>
            <a:pPr algn="ctr" defTabSz="931813">
              <a:lnSpc>
                <a:spcPct val="90000"/>
              </a:lnSpc>
              <a:defRPr/>
            </a:pPr>
            <a:r>
              <a:rPr lang="en-US" sz="2855" kern="0" spc="-102" dirty="0">
                <a:ln w="18415" cmpd="sng">
                  <a:noFill/>
                  <a:prstDash val="solid"/>
                </a:ln>
                <a:solidFill>
                  <a:srgbClr val="00187A"/>
                </a:solidFill>
                <a:latin typeface="Segoe UI Light"/>
              </a:rPr>
              <a:t>JUL 2014</a:t>
            </a:r>
          </a:p>
        </p:txBody>
      </p:sp>
      <p:sp>
        <p:nvSpPr>
          <p:cNvPr id="44" name="Rectangle 43"/>
          <p:cNvSpPr/>
          <p:nvPr/>
        </p:nvSpPr>
        <p:spPr bwMode="auto">
          <a:xfrm>
            <a:off x="727755" y="1372717"/>
            <a:ext cx="1474070" cy="403301"/>
          </a:xfrm>
          <a:prstGeom prst="rect">
            <a:avLst/>
          </a:prstGeom>
          <a:noFill/>
        </p:spPr>
        <p:txBody>
          <a:bodyPr wrap="square" lIns="0" tIns="0" rIns="0" bIns="0" anchor="ctr">
            <a:spAutoFit/>
          </a:bodyPr>
          <a:lstStyle/>
          <a:p>
            <a:pPr algn="ctr" defTabSz="931813">
              <a:lnSpc>
                <a:spcPct val="90000"/>
              </a:lnSpc>
              <a:defRPr/>
            </a:pPr>
            <a:r>
              <a:rPr lang="en-US" sz="2855" kern="0" spc="-102" dirty="0">
                <a:ln w="18415" cmpd="sng">
                  <a:noFill/>
                  <a:prstDash val="solid"/>
                </a:ln>
                <a:solidFill>
                  <a:srgbClr val="00187A"/>
                </a:solidFill>
                <a:latin typeface="Segoe UI Light"/>
              </a:rPr>
              <a:t>NOV 2013</a:t>
            </a:r>
          </a:p>
        </p:txBody>
      </p:sp>
      <p:sp>
        <p:nvSpPr>
          <p:cNvPr id="45" name="Oval 44"/>
          <p:cNvSpPr/>
          <p:nvPr/>
        </p:nvSpPr>
        <p:spPr bwMode="auto">
          <a:xfrm>
            <a:off x="1204941" y="1772061"/>
            <a:ext cx="393305" cy="393208"/>
          </a:xfrm>
          <a:prstGeom prst="ellipse">
            <a:avLst/>
          </a:prstGeom>
          <a:solidFill>
            <a:schemeClr val="tx2"/>
          </a:solidFill>
          <a:ln w="38100">
            <a:solidFill>
              <a:schemeClr val="bg1"/>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24257" tIns="62129" rIns="124257" bIns="62129" numCol="1" rtlCol="0" anchor="ctr" anchorCtr="0" compatLnSpc="1">
            <a:prstTxWarp prst="textNoShape">
              <a:avLst/>
            </a:prstTxWarp>
          </a:bodyPr>
          <a:lstStyle/>
          <a:p>
            <a:pPr algn="ctr" defTabSz="931544" fontAlgn="base">
              <a:spcBef>
                <a:spcPct val="0"/>
              </a:spcBef>
              <a:spcAft>
                <a:spcPct val="0"/>
              </a:spcAft>
            </a:pPr>
            <a:endParaRPr lang="en-US" sz="2309" dirty="0">
              <a:solidFill>
                <a:schemeClr val="bg1"/>
              </a:solidFill>
              <a:latin typeface="Segoe UI Light"/>
            </a:endParaRPr>
          </a:p>
        </p:txBody>
      </p:sp>
      <p:sp>
        <p:nvSpPr>
          <p:cNvPr id="46" name="Oval 45"/>
          <p:cNvSpPr/>
          <p:nvPr/>
        </p:nvSpPr>
        <p:spPr bwMode="auto">
          <a:xfrm>
            <a:off x="3708491" y="1772061"/>
            <a:ext cx="393305" cy="393208"/>
          </a:xfrm>
          <a:prstGeom prst="ellipse">
            <a:avLst/>
          </a:prstGeom>
          <a:solidFill>
            <a:schemeClr val="tx2"/>
          </a:solidFill>
          <a:ln w="38100">
            <a:solidFill>
              <a:schemeClr val="bg1"/>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24257" tIns="62129" rIns="124257" bIns="62129" numCol="1" rtlCol="0" anchor="ctr" anchorCtr="0" compatLnSpc="1">
            <a:prstTxWarp prst="textNoShape">
              <a:avLst/>
            </a:prstTxWarp>
          </a:bodyPr>
          <a:lstStyle/>
          <a:p>
            <a:pPr algn="ctr" defTabSz="931544" fontAlgn="base">
              <a:spcBef>
                <a:spcPct val="0"/>
              </a:spcBef>
              <a:spcAft>
                <a:spcPct val="0"/>
              </a:spcAft>
            </a:pPr>
            <a:endParaRPr lang="en-US" sz="2309" dirty="0">
              <a:solidFill>
                <a:schemeClr val="bg1"/>
              </a:solidFill>
              <a:latin typeface="Segoe UI Light"/>
            </a:endParaRPr>
          </a:p>
        </p:txBody>
      </p:sp>
      <p:sp>
        <p:nvSpPr>
          <p:cNvPr id="48" name="Oval 47"/>
          <p:cNvSpPr/>
          <p:nvPr/>
        </p:nvSpPr>
        <p:spPr bwMode="auto">
          <a:xfrm>
            <a:off x="6065058" y="1788744"/>
            <a:ext cx="393305" cy="393208"/>
          </a:xfrm>
          <a:prstGeom prst="ellipse">
            <a:avLst/>
          </a:prstGeom>
          <a:solidFill>
            <a:schemeClr val="tx2"/>
          </a:solidFill>
          <a:ln w="38100">
            <a:solidFill>
              <a:schemeClr val="bg1"/>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24257" tIns="62129" rIns="124257" bIns="62129" numCol="1" rtlCol="0" anchor="ctr" anchorCtr="0" compatLnSpc="1">
            <a:prstTxWarp prst="textNoShape">
              <a:avLst/>
            </a:prstTxWarp>
          </a:bodyPr>
          <a:lstStyle/>
          <a:p>
            <a:pPr algn="ctr" defTabSz="931544" fontAlgn="base">
              <a:spcBef>
                <a:spcPct val="0"/>
              </a:spcBef>
              <a:spcAft>
                <a:spcPct val="0"/>
              </a:spcAft>
            </a:pPr>
            <a:endParaRPr lang="en-US" sz="2309" dirty="0">
              <a:solidFill>
                <a:schemeClr val="bg1"/>
              </a:solidFill>
              <a:latin typeface="Segoe UI Light"/>
            </a:endParaRPr>
          </a:p>
        </p:txBody>
      </p:sp>
      <p:sp>
        <p:nvSpPr>
          <p:cNvPr id="51" name="Oval 50"/>
          <p:cNvSpPr/>
          <p:nvPr/>
        </p:nvSpPr>
        <p:spPr bwMode="auto">
          <a:xfrm>
            <a:off x="8428926" y="1788745"/>
            <a:ext cx="393305" cy="393208"/>
          </a:xfrm>
          <a:prstGeom prst="ellipse">
            <a:avLst/>
          </a:prstGeom>
          <a:solidFill>
            <a:schemeClr val="tx2"/>
          </a:solidFill>
          <a:ln w="38100">
            <a:solidFill>
              <a:schemeClr val="bg1"/>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24257" tIns="62129" rIns="124257" bIns="62129" numCol="1" rtlCol="0" anchor="ctr" anchorCtr="0" compatLnSpc="1">
            <a:prstTxWarp prst="textNoShape">
              <a:avLst/>
            </a:prstTxWarp>
          </a:bodyPr>
          <a:lstStyle/>
          <a:p>
            <a:pPr algn="ctr" defTabSz="931544" fontAlgn="base">
              <a:spcBef>
                <a:spcPct val="0"/>
              </a:spcBef>
              <a:spcAft>
                <a:spcPct val="0"/>
              </a:spcAft>
            </a:pPr>
            <a:endParaRPr lang="en-US" sz="2309" dirty="0">
              <a:solidFill>
                <a:schemeClr val="bg1"/>
              </a:solidFill>
              <a:latin typeface="Segoe UI Light"/>
            </a:endParaRPr>
          </a:p>
        </p:txBody>
      </p:sp>
      <p:sp>
        <p:nvSpPr>
          <p:cNvPr id="52" name="Oval 51"/>
          <p:cNvSpPr/>
          <p:nvPr/>
        </p:nvSpPr>
        <p:spPr bwMode="auto">
          <a:xfrm>
            <a:off x="10805381" y="1787337"/>
            <a:ext cx="393305" cy="393208"/>
          </a:xfrm>
          <a:prstGeom prst="ellipse">
            <a:avLst/>
          </a:prstGeom>
          <a:solidFill>
            <a:schemeClr val="tx2"/>
          </a:solidFill>
          <a:ln w="38100">
            <a:solidFill>
              <a:schemeClr val="bg1"/>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24257" tIns="62129" rIns="124257" bIns="62129" numCol="1" rtlCol="0" anchor="ctr" anchorCtr="0" compatLnSpc="1">
            <a:prstTxWarp prst="textNoShape">
              <a:avLst/>
            </a:prstTxWarp>
          </a:bodyPr>
          <a:lstStyle/>
          <a:p>
            <a:pPr algn="ctr" defTabSz="931544" fontAlgn="base">
              <a:spcBef>
                <a:spcPct val="0"/>
              </a:spcBef>
              <a:spcAft>
                <a:spcPct val="0"/>
              </a:spcAft>
            </a:pPr>
            <a:endParaRPr lang="en-US" sz="2309" dirty="0">
              <a:solidFill>
                <a:schemeClr val="bg1"/>
              </a:solidFill>
              <a:latin typeface="Segoe UI Light"/>
            </a:endParaRPr>
          </a:p>
        </p:txBody>
      </p:sp>
      <p:cxnSp>
        <p:nvCxnSpPr>
          <p:cNvPr id="57" name="Straight Connector 56"/>
          <p:cNvCxnSpPr/>
          <p:nvPr/>
        </p:nvCxnSpPr>
        <p:spPr>
          <a:xfrm>
            <a:off x="152114" y="1983940"/>
            <a:ext cx="12164311" cy="0"/>
          </a:xfrm>
          <a:prstGeom prst="line">
            <a:avLst/>
          </a:prstGeom>
          <a:ln>
            <a:solidFill>
              <a:schemeClr val="tx2"/>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9736741"/>
      </p:ext>
    </p:extLst>
  </p:cSld>
  <p:clrMapOvr>
    <a:masterClrMapping/>
  </p:clrMapOvr>
  <p:transition spd="slow">
    <p:push dir="u"/>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1763" y="497"/>
            <a:ext cx="3649071" cy="6993533"/>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72690" tIns="72690" rIns="186494" bIns="36344" numCol="1" spcCol="0" rtlCol="0" fromWordArt="0" anchor="t" anchorCtr="0" forceAA="0" compatLnSpc="1">
            <a:prstTxWarp prst="textNoShape">
              <a:avLst/>
            </a:prstTxWarp>
            <a:noAutofit/>
          </a:bodyPr>
          <a:lstStyle/>
          <a:p>
            <a:pPr algn="ctr" defTabSz="726879">
              <a:spcBef>
                <a:spcPct val="0"/>
              </a:spcBef>
              <a:spcAft>
                <a:spcPts val="477"/>
              </a:spcAft>
            </a:pPr>
            <a:r>
              <a:rPr lang="en-US" sz="4488" spc="-40" dirty="0">
                <a:gradFill>
                  <a:gsLst>
                    <a:gs pos="0">
                      <a:srgbClr val="FFFFFF"/>
                    </a:gs>
                    <a:gs pos="100000">
                      <a:srgbClr val="FFFFFF"/>
                    </a:gs>
                  </a:gsLst>
                  <a:lin ang="5400000" scaled="0"/>
                </a:gradFill>
                <a:latin typeface="+mj-lt"/>
                <a:cs typeface="Arial" charset="0"/>
              </a:rPr>
              <a:t>Business Analyzer R6</a:t>
            </a:r>
          </a:p>
          <a:p>
            <a:pPr algn="r" defTabSz="726879">
              <a:spcBef>
                <a:spcPct val="0"/>
              </a:spcBef>
              <a:spcAft>
                <a:spcPts val="477"/>
              </a:spcAft>
            </a:pPr>
            <a:endParaRPr lang="en-US" sz="4488" spc="-40" dirty="0">
              <a:gradFill>
                <a:gsLst>
                  <a:gs pos="0">
                    <a:srgbClr val="FFFFFF"/>
                  </a:gs>
                  <a:gs pos="100000">
                    <a:srgbClr val="FFFFFF"/>
                  </a:gs>
                </a:gsLst>
                <a:lin ang="5400000" scaled="0"/>
              </a:gradFill>
              <a:latin typeface="+mj-lt"/>
              <a:cs typeface="Arial" charset="0"/>
            </a:endParaRPr>
          </a:p>
          <a:p>
            <a:pPr algn="r" defTabSz="726879">
              <a:spcBef>
                <a:spcPct val="0"/>
              </a:spcBef>
              <a:spcAft>
                <a:spcPts val="477"/>
              </a:spcAft>
            </a:pPr>
            <a:endParaRPr lang="en-US" sz="4488" spc="-40" dirty="0">
              <a:gradFill>
                <a:gsLst>
                  <a:gs pos="0">
                    <a:srgbClr val="FFFFFF"/>
                  </a:gs>
                  <a:gs pos="100000">
                    <a:srgbClr val="FFFFFF"/>
                  </a:gs>
                </a:gsLst>
                <a:lin ang="5400000" scaled="0"/>
              </a:gradFill>
              <a:latin typeface="+mj-lt"/>
              <a:cs typeface="Arial" charset="0"/>
            </a:endParaRPr>
          </a:p>
        </p:txBody>
      </p:sp>
      <p:sp>
        <p:nvSpPr>
          <p:cNvPr id="3" name="Content Placeholder 2"/>
          <p:cNvSpPr>
            <a:spLocks noGrp="1"/>
          </p:cNvSpPr>
          <p:nvPr>
            <p:ph type="body" sz="quarter" idx="10"/>
          </p:nvPr>
        </p:nvSpPr>
        <p:spPr>
          <a:xfrm>
            <a:off x="202014" y="1714676"/>
            <a:ext cx="3248566" cy="3075405"/>
          </a:xfrm>
        </p:spPr>
        <p:txBody>
          <a:bodyPr/>
          <a:lstStyle/>
          <a:p>
            <a:r>
              <a:rPr lang="en-US" sz="2856" dirty="0">
                <a:solidFill>
                  <a:schemeClr val="bg1"/>
                </a:solidFill>
              </a:rPr>
              <a:t>Supports Excel </a:t>
            </a:r>
            <a:r>
              <a:rPr lang="en-US" sz="2856" dirty="0" smtClean="0">
                <a:solidFill>
                  <a:schemeClr val="bg1"/>
                </a:solidFill>
              </a:rPr>
              <a:t>content </a:t>
            </a:r>
            <a:r>
              <a:rPr lang="en-US" sz="2856" dirty="0">
                <a:solidFill>
                  <a:schemeClr val="bg1"/>
                </a:solidFill>
              </a:rPr>
              <a:t>within the app</a:t>
            </a:r>
          </a:p>
          <a:p>
            <a:endParaRPr lang="en-US" sz="2856" dirty="0">
              <a:solidFill>
                <a:schemeClr val="bg1"/>
              </a:solidFill>
            </a:endParaRPr>
          </a:p>
          <a:p>
            <a:r>
              <a:rPr lang="en-US" sz="2856" dirty="0">
                <a:solidFill>
                  <a:schemeClr val="bg1"/>
                </a:solidFill>
              </a:rPr>
              <a:t>Windows 8 </a:t>
            </a:r>
            <a:r>
              <a:rPr lang="en-US" sz="2856" dirty="0" smtClean="0">
                <a:solidFill>
                  <a:schemeClr val="bg1"/>
                </a:solidFill>
              </a:rPr>
              <a:t>design</a:t>
            </a:r>
            <a:endParaRPr lang="en-US" sz="2856" dirty="0">
              <a:solidFill>
                <a:schemeClr val="bg1"/>
              </a:solidFill>
            </a:endParaRPr>
          </a:p>
          <a:p>
            <a:endParaRPr lang="en-US" dirty="0" smtClean="0">
              <a:solidFill>
                <a:srgbClr val="FF8A00"/>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24554" y="320148"/>
            <a:ext cx="8219191" cy="5213224"/>
          </a:xfrm>
          <a:prstGeom prst="rect">
            <a:avLst/>
          </a:prstGeom>
          <a:effectLst>
            <a:reflection blurRad="6350" stA="82000" endPos="20000" dist="88900" dir="5400000" sy="-100000" algn="bl" rotWithShape="0"/>
          </a:effectLst>
        </p:spPr>
      </p:pic>
    </p:spTree>
    <p:extLst>
      <p:ext uri="{BB962C8B-B14F-4D97-AF65-F5344CB8AC3E}">
        <p14:creationId xmlns:p14="http://schemas.microsoft.com/office/powerpoint/2010/main" val="1564511232"/>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flipH="1">
            <a:off x="-1625" y="-1"/>
            <a:ext cx="12439719" cy="6994526"/>
          </a:xfrm>
          <a:prstGeom prst="rect">
            <a:avLst/>
          </a:prstGeom>
        </p:spPr>
      </p:pic>
      <p:sp>
        <p:nvSpPr>
          <p:cNvPr id="22" name="Rectangle 21"/>
          <p:cNvSpPr/>
          <p:nvPr/>
        </p:nvSpPr>
        <p:spPr bwMode="auto">
          <a:xfrm>
            <a:off x="274637" y="295275"/>
            <a:ext cx="6465797" cy="4133034"/>
          </a:xfrm>
          <a:prstGeom prst="rect">
            <a:avLst/>
          </a:prstGeom>
          <a:solidFill>
            <a:schemeClr val="accent1">
              <a:alpha val="94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ts val="1200"/>
              </a:spcAft>
            </a:pPr>
            <a:r>
              <a:rPr lang="en-US" sz="4000" dirty="0">
                <a:gradFill>
                  <a:gsLst>
                    <a:gs pos="0">
                      <a:srgbClr val="FFFFFF"/>
                    </a:gs>
                    <a:gs pos="100000">
                      <a:srgbClr val="FFFFFF"/>
                    </a:gs>
                  </a:gsLst>
                  <a:lin ang="5400000" scaled="0"/>
                </a:gradFill>
                <a:latin typeface="+mj-lt"/>
                <a:ea typeface="Segoe UI" pitchFamily="34" charset="0"/>
                <a:cs typeface="Segoe UI" pitchFamily="34" charset="0"/>
              </a:rPr>
              <a:t>Microsoft Dynamics GP 2013 web client</a:t>
            </a:r>
            <a:endParaRPr lang="en-US" sz="4000" dirty="0" smtClean="0">
              <a:gradFill>
                <a:gsLst>
                  <a:gs pos="0">
                    <a:srgbClr val="FFFFFF"/>
                  </a:gs>
                  <a:gs pos="100000">
                    <a:srgbClr val="FFFFFF"/>
                  </a:gs>
                </a:gsLst>
                <a:lin ang="5400000" scaled="0"/>
              </a:gradFill>
              <a:latin typeface="+mj-lt"/>
              <a:ea typeface="Segoe UI" pitchFamily="34" charset="0"/>
              <a:cs typeface="Segoe UI" pitchFamily="34" charset="0"/>
            </a:endParaRPr>
          </a:p>
          <a:p>
            <a:pPr defTabSz="932472" fontAlgn="base">
              <a:lnSpc>
                <a:spcPct val="90000"/>
              </a:lnSpc>
              <a:spcBef>
                <a:spcPct val="0"/>
              </a:spcBef>
              <a:spcAft>
                <a:spcPts val="1200"/>
              </a:spcAft>
            </a:pPr>
            <a:r>
              <a:rPr lang="en-US" sz="2400" dirty="0" smtClean="0">
                <a:gradFill>
                  <a:gsLst>
                    <a:gs pos="0">
                      <a:srgbClr val="FFFFFF"/>
                    </a:gs>
                    <a:gs pos="100000">
                      <a:srgbClr val="FFFFFF"/>
                    </a:gs>
                  </a:gsLst>
                  <a:lin ang="5400000" scaled="0"/>
                </a:gradFill>
                <a:ea typeface="Segoe UI" pitchFamily="34" charset="0"/>
                <a:cs typeface="Segoe UI" pitchFamily="34" charset="0"/>
              </a:rPr>
              <a:t>Microsoft Dynamics </a:t>
            </a:r>
            <a:r>
              <a:rPr lang="en-US" sz="2400" dirty="0">
                <a:gradFill>
                  <a:gsLst>
                    <a:gs pos="0">
                      <a:srgbClr val="FFFFFF"/>
                    </a:gs>
                    <a:gs pos="100000">
                      <a:srgbClr val="FFFFFF"/>
                    </a:gs>
                  </a:gsLst>
                  <a:lin ang="5400000" scaled="0"/>
                </a:gradFill>
                <a:ea typeface="Segoe UI" pitchFamily="34" charset="0"/>
                <a:cs typeface="Segoe UI" pitchFamily="34" charset="0"/>
              </a:rPr>
              <a:t>GP in a browser</a:t>
            </a:r>
          </a:p>
          <a:p>
            <a:pPr defTabSz="932472" fontAlgn="base">
              <a:lnSpc>
                <a:spcPct val="90000"/>
              </a:lnSpc>
              <a:spcBef>
                <a:spcPct val="0"/>
              </a:spcBef>
              <a:spcAft>
                <a:spcPts val="1200"/>
              </a:spcAft>
            </a:pPr>
            <a:r>
              <a:rPr lang="en-US" sz="2400" dirty="0">
                <a:gradFill>
                  <a:gsLst>
                    <a:gs pos="0">
                      <a:srgbClr val="FFFFFF"/>
                    </a:gs>
                    <a:gs pos="100000">
                      <a:srgbClr val="FFFFFF"/>
                    </a:gs>
                  </a:gsLst>
                  <a:lin ang="5400000" scaled="0"/>
                </a:gradFill>
                <a:ea typeface="Segoe UI" pitchFamily="34" charset="0"/>
                <a:cs typeface="Segoe UI" pitchFamily="34" charset="0"/>
              </a:rPr>
              <a:t>Works like you expect</a:t>
            </a:r>
          </a:p>
          <a:p>
            <a:pPr defTabSz="932472" fontAlgn="base">
              <a:lnSpc>
                <a:spcPct val="90000"/>
              </a:lnSpc>
              <a:spcBef>
                <a:spcPct val="0"/>
              </a:spcBef>
              <a:spcAft>
                <a:spcPts val="1200"/>
              </a:spcAft>
            </a:pPr>
            <a:r>
              <a:rPr lang="en-US" sz="2400" dirty="0">
                <a:gradFill>
                  <a:gsLst>
                    <a:gs pos="0">
                      <a:srgbClr val="FFFFFF"/>
                    </a:gs>
                    <a:gs pos="100000">
                      <a:srgbClr val="FFFFFF"/>
                    </a:gs>
                  </a:gsLst>
                  <a:lin ang="5400000" scaled="0"/>
                </a:gradFill>
                <a:ea typeface="Segoe UI" pitchFamily="34" charset="0"/>
                <a:cs typeface="Segoe UI" pitchFamily="34" charset="0"/>
              </a:rPr>
              <a:t>Look and feel is the same</a:t>
            </a:r>
          </a:p>
          <a:p>
            <a:pPr defTabSz="932472" fontAlgn="base">
              <a:lnSpc>
                <a:spcPct val="90000"/>
              </a:lnSpc>
              <a:spcBef>
                <a:spcPct val="0"/>
              </a:spcBef>
              <a:spcAft>
                <a:spcPts val="1200"/>
              </a:spcAft>
            </a:pPr>
            <a:r>
              <a:rPr lang="en-US" sz="2400" dirty="0">
                <a:gradFill>
                  <a:gsLst>
                    <a:gs pos="0">
                      <a:srgbClr val="FFFFFF"/>
                    </a:gs>
                    <a:gs pos="100000">
                      <a:srgbClr val="FFFFFF"/>
                    </a:gs>
                  </a:gsLst>
                  <a:lin ang="5400000" scaled="0"/>
                </a:gradFill>
                <a:ea typeface="Segoe UI" pitchFamily="34" charset="0"/>
                <a:cs typeface="Segoe UI" pitchFamily="34" charset="0"/>
              </a:rPr>
              <a:t>Phased release of </a:t>
            </a:r>
            <a:r>
              <a:rPr lang="en-US" sz="2400" dirty="0" smtClean="0">
                <a:gradFill>
                  <a:gsLst>
                    <a:gs pos="0">
                      <a:srgbClr val="FFFFFF"/>
                    </a:gs>
                    <a:gs pos="100000">
                      <a:srgbClr val="FFFFFF"/>
                    </a:gs>
                  </a:gsLst>
                  <a:lin ang="5400000" scaled="0"/>
                </a:gradFill>
                <a:ea typeface="Segoe UI" pitchFamily="34" charset="0"/>
                <a:cs typeface="Segoe UI" pitchFamily="34" charset="0"/>
              </a:rPr>
              <a:t>modules</a:t>
            </a:r>
          </a:p>
          <a:p>
            <a:pPr defTabSz="932472" fontAlgn="base">
              <a:lnSpc>
                <a:spcPct val="90000"/>
              </a:lnSpc>
              <a:spcBef>
                <a:spcPct val="0"/>
              </a:spcBef>
              <a:spcAft>
                <a:spcPts val="1200"/>
              </a:spcAft>
            </a:pPr>
            <a:r>
              <a:rPr lang="en-US" sz="2400" dirty="0" smtClean="0">
                <a:gradFill>
                  <a:gsLst>
                    <a:gs pos="0">
                      <a:srgbClr val="FFFFFF"/>
                    </a:gs>
                    <a:gs pos="100000">
                      <a:srgbClr val="FFFFFF"/>
                    </a:gs>
                  </a:gsLst>
                  <a:lin ang="5400000" scaled="0"/>
                </a:gradFill>
                <a:ea typeface="Segoe UI" pitchFamily="34" charset="0"/>
                <a:cs typeface="Segoe UI" pitchFamily="34" charset="0"/>
              </a:rPr>
              <a:t>Available where </a:t>
            </a:r>
            <a:r>
              <a:rPr lang="en-US" sz="2400" dirty="0">
                <a:gradFill>
                  <a:gsLst>
                    <a:gs pos="0">
                      <a:srgbClr val="FFFFFF"/>
                    </a:gs>
                    <a:gs pos="100000">
                      <a:srgbClr val="FFFFFF"/>
                    </a:gs>
                  </a:gsLst>
                  <a:lin ang="5400000" scaled="0"/>
                </a:gradFill>
                <a:ea typeface="Segoe UI" pitchFamily="34" charset="0"/>
                <a:cs typeface="Segoe UI" pitchFamily="34" charset="0"/>
              </a:rPr>
              <a:t>y</a:t>
            </a:r>
            <a:r>
              <a:rPr lang="en-US" sz="2400" dirty="0" smtClean="0">
                <a:gradFill>
                  <a:gsLst>
                    <a:gs pos="0">
                      <a:srgbClr val="FFFFFF"/>
                    </a:gs>
                    <a:gs pos="100000">
                      <a:srgbClr val="FFFFFF"/>
                    </a:gs>
                  </a:gsLst>
                  <a:lin ang="5400000" scaled="0"/>
                </a:gradFill>
                <a:ea typeface="Segoe UI" pitchFamily="34" charset="0"/>
                <a:cs typeface="Segoe UI" pitchFamily="34" charset="0"/>
              </a:rPr>
              <a:t>ou </a:t>
            </a:r>
            <a:r>
              <a:rPr lang="en-US" sz="2400" dirty="0">
                <a:gradFill>
                  <a:gsLst>
                    <a:gs pos="0">
                      <a:srgbClr val="FFFFFF"/>
                    </a:gs>
                    <a:gs pos="100000">
                      <a:srgbClr val="FFFFFF"/>
                    </a:gs>
                  </a:gsLst>
                  <a:lin ang="5400000" scaled="0"/>
                </a:gradFill>
                <a:ea typeface="Segoe UI" pitchFamily="34" charset="0"/>
                <a:cs typeface="Segoe UI" pitchFamily="34" charset="0"/>
              </a:rPr>
              <a:t>a</a:t>
            </a:r>
            <a:r>
              <a:rPr lang="en-US" sz="2400" dirty="0" smtClean="0">
                <a:gradFill>
                  <a:gsLst>
                    <a:gs pos="0">
                      <a:srgbClr val="FFFFFF"/>
                    </a:gs>
                    <a:gs pos="100000">
                      <a:srgbClr val="FFFFFF"/>
                    </a:gs>
                  </a:gsLst>
                  <a:lin ang="5400000" scaled="0"/>
                </a:gradFill>
                <a:ea typeface="Segoe UI" pitchFamily="34" charset="0"/>
                <a:cs typeface="Segoe UI" pitchFamily="34" charset="0"/>
              </a:rPr>
              <a:t>re!</a:t>
            </a: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492130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1763" y="497"/>
            <a:ext cx="3649071" cy="6993533"/>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72690" tIns="72690" rIns="186494" bIns="36344" numCol="1" spcCol="0" rtlCol="0" fromWordArt="0" anchor="t" anchorCtr="0" forceAA="0" compatLnSpc="1">
            <a:prstTxWarp prst="textNoShape">
              <a:avLst/>
            </a:prstTxWarp>
            <a:noAutofit/>
          </a:bodyPr>
          <a:lstStyle/>
          <a:p>
            <a:pPr algn="ctr" defTabSz="726879">
              <a:spcBef>
                <a:spcPct val="0"/>
              </a:spcBef>
              <a:spcAft>
                <a:spcPts val="477"/>
              </a:spcAft>
            </a:pPr>
            <a:r>
              <a:rPr lang="en-US" sz="4488" spc="-40" dirty="0">
                <a:gradFill>
                  <a:gsLst>
                    <a:gs pos="0">
                      <a:srgbClr val="FFFFFF"/>
                    </a:gs>
                    <a:gs pos="100000">
                      <a:srgbClr val="FFFFFF"/>
                    </a:gs>
                  </a:gsLst>
                  <a:lin ang="5400000" scaled="0"/>
                </a:gradFill>
                <a:latin typeface="+mj-lt"/>
                <a:cs typeface="Arial" charset="0"/>
              </a:rPr>
              <a:t>Procurement</a:t>
            </a:r>
          </a:p>
          <a:p>
            <a:pPr algn="r" defTabSz="726879">
              <a:spcBef>
                <a:spcPct val="0"/>
              </a:spcBef>
              <a:spcAft>
                <a:spcPts val="477"/>
              </a:spcAft>
            </a:pPr>
            <a:endParaRPr lang="en-US" sz="4488" spc="-40" dirty="0">
              <a:gradFill>
                <a:gsLst>
                  <a:gs pos="0">
                    <a:srgbClr val="FFFFFF"/>
                  </a:gs>
                  <a:gs pos="100000">
                    <a:srgbClr val="FFFFFF"/>
                  </a:gs>
                </a:gsLst>
                <a:lin ang="5400000" scaled="0"/>
              </a:gradFill>
              <a:latin typeface="+mj-lt"/>
              <a:cs typeface="Arial" charset="0"/>
            </a:endParaRPr>
          </a:p>
          <a:p>
            <a:pPr algn="r" defTabSz="726879">
              <a:spcBef>
                <a:spcPct val="0"/>
              </a:spcBef>
              <a:spcAft>
                <a:spcPts val="477"/>
              </a:spcAft>
            </a:pPr>
            <a:endParaRPr lang="en-US" sz="4488" spc="-40" dirty="0">
              <a:gradFill>
                <a:gsLst>
                  <a:gs pos="0">
                    <a:srgbClr val="FFFFFF"/>
                  </a:gs>
                  <a:gs pos="100000">
                    <a:srgbClr val="FFFFFF"/>
                  </a:gs>
                </a:gsLst>
                <a:lin ang="5400000" scaled="0"/>
              </a:gradFill>
              <a:latin typeface="+mj-lt"/>
              <a:cs typeface="Arial" charset="0"/>
            </a:endParaRPr>
          </a:p>
        </p:txBody>
      </p:sp>
      <p:sp>
        <p:nvSpPr>
          <p:cNvPr id="3" name="Content Placeholder 2"/>
          <p:cNvSpPr>
            <a:spLocks noGrp="1"/>
          </p:cNvSpPr>
          <p:nvPr>
            <p:ph type="body" sz="quarter" idx="10"/>
          </p:nvPr>
        </p:nvSpPr>
        <p:spPr>
          <a:xfrm>
            <a:off x="202014" y="1071798"/>
            <a:ext cx="3248566" cy="6311728"/>
          </a:xfrm>
        </p:spPr>
        <p:txBody>
          <a:bodyPr/>
          <a:lstStyle/>
          <a:p>
            <a:r>
              <a:rPr lang="en-US" sz="2856" dirty="0" smtClean="0">
                <a:solidFill>
                  <a:schemeClr val="bg1"/>
                </a:solidFill>
              </a:rPr>
              <a:t>Self-service </a:t>
            </a:r>
            <a:r>
              <a:rPr lang="en-US" sz="2856" dirty="0">
                <a:solidFill>
                  <a:schemeClr val="bg1"/>
                </a:solidFill>
              </a:rPr>
              <a:t>user </a:t>
            </a:r>
            <a:r>
              <a:rPr lang="en-US" sz="2856" dirty="0" smtClean="0">
                <a:solidFill>
                  <a:schemeClr val="bg1"/>
                </a:solidFill>
              </a:rPr>
              <a:t>app</a:t>
            </a:r>
            <a:endParaRPr lang="en-US" sz="2856" dirty="0">
              <a:solidFill>
                <a:schemeClr val="bg1"/>
              </a:solidFill>
            </a:endParaRPr>
          </a:p>
          <a:p>
            <a:endParaRPr lang="en-US" sz="2856" dirty="0">
              <a:solidFill>
                <a:schemeClr val="bg1"/>
              </a:solidFill>
            </a:endParaRPr>
          </a:p>
          <a:p>
            <a:r>
              <a:rPr lang="en-US" sz="2856" dirty="0">
                <a:solidFill>
                  <a:schemeClr val="bg1"/>
                </a:solidFill>
              </a:rPr>
              <a:t>Request </a:t>
            </a:r>
            <a:r>
              <a:rPr lang="en-US" sz="2856" dirty="0" smtClean="0">
                <a:solidFill>
                  <a:schemeClr val="bg1"/>
                </a:solidFill>
              </a:rPr>
              <a:t>items</a:t>
            </a:r>
            <a:endParaRPr lang="en-US" sz="2856" dirty="0">
              <a:solidFill>
                <a:schemeClr val="bg1"/>
              </a:solidFill>
            </a:endParaRPr>
          </a:p>
          <a:p>
            <a:endParaRPr lang="en-US" sz="2856" dirty="0">
              <a:solidFill>
                <a:schemeClr val="bg1"/>
              </a:solidFill>
            </a:endParaRPr>
          </a:p>
          <a:p>
            <a:r>
              <a:rPr lang="en-US" sz="2856" dirty="0">
                <a:solidFill>
                  <a:schemeClr val="bg1"/>
                </a:solidFill>
              </a:rPr>
              <a:t>Windows 8 </a:t>
            </a:r>
            <a:r>
              <a:rPr lang="en-US" sz="2856" dirty="0" smtClean="0">
                <a:solidFill>
                  <a:schemeClr val="bg1"/>
                </a:solidFill>
              </a:rPr>
              <a:t>design </a:t>
            </a:r>
            <a:endParaRPr lang="en-US" sz="2856" dirty="0">
              <a:solidFill>
                <a:schemeClr val="bg1"/>
              </a:solidFill>
            </a:endParaRPr>
          </a:p>
          <a:p>
            <a:endParaRPr lang="en-US" sz="2856" dirty="0">
              <a:solidFill>
                <a:schemeClr val="bg1"/>
              </a:solidFill>
            </a:endParaRPr>
          </a:p>
          <a:p>
            <a:r>
              <a:rPr lang="en-US" sz="2856" dirty="0">
                <a:solidFill>
                  <a:schemeClr val="bg1"/>
                </a:solidFill>
              </a:rPr>
              <a:t>Tightly integrate with </a:t>
            </a:r>
            <a:r>
              <a:rPr lang="en-US" sz="2856" dirty="0" smtClean="0">
                <a:solidFill>
                  <a:schemeClr val="bg1"/>
                </a:solidFill>
              </a:rPr>
              <a:t>Microsoft Dynamics GP</a:t>
            </a:r>
            <a:endParaRPr lang="en-US" sz="2856" dirty="0">
              <a:solidFill>
                <a:schemeClr val="bg1"/>
              </a:solidFill>
            </a:endParaRPr>
          </a:p>
          <a:p>
            <a:endParaRPr lang="en-US" sz="2856" dirty="0">
              <a:solidFill>
                <a:schemeClr val="bg1"/>
              </a:solidFill>
            </a:endParaRPr>
          </a:p>
          <a:p>
            <a:r>
              <a:rPr lang="en-US" sz="2856" dirty="0" smtClean="0">
                <a:solidFill>
                  <a:schemeClr val="bg1"/>
                </a:solidFill>
              </a:rPr>
              <a:t>Cross-platform</a:t>
            </a:r>
            <a:endParaRPr lang="en-US" sz="2856" dirty="0">
              <a:solidFill>
                <a:schemeClr val="bg1"/>
              </a:solidFill>
            </a:endParaRPr>
          </a:p>
          <a:p>
            <a:endParaRPr lang="en-US" dirty="0" smtClean="0">
              <a:solidFill>
                <a:srgbClr val="FF8A00"/>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24554" y="817066"/>
            <a:ext cx="8219191" cy="4860410"/>
          </a:xfrm>
          <a:prstGeom prst="rect">
            <a:avLst/>
          </a:prstGeom>
          <a:effectLst>
            <a:reflection blurRad="6350" stA="52000" endA="300" endPos="35000" dir="5400000" sy="-100000" algn="bl" rotWithShape="0"/>
          </a:effectLst>
        </p:spPr>
      </p:pic>
    </p:spTree>
    <p:extLst>
      <p:ext uri="{BB962C8B-B14F-4D97-AF65-F5344CB8AC3E}">
        <p14:creationId xmlns:p14="http://schemas.microsoft.com/office/powerpoint/2010/main" val="661317493"/>
      </p:ext>
    </p:extLst>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1763" y="497"/>
            <a:ext cx="3649071" cy="6993533"/>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72690" tIns="72690" rIns="186494" bIns="36344" numCol="1" spcCol="0" rtlCol="0" fromWordArt="0" anchor="t" anchorCtr="0" forceAA="0" compatLnSpc="1">
            <a:prstTxWarp prst="textNoShape">
              <a:avLst/>
            </a:prstTxWarp>
            <a:noAutofit/>
          </a:bodyPr>
          <a:lstStyle/>
          <a:p>
            <a:pPr defTabSz="726879">
              <a:spcBef>
                <a:spcPct val="0"/>
              </a:spcBef>
              <a:spcAft>
                <a:spcPts val="477"/>
              </a:spcAft>
            </a:pPr>
            <a:r>
              <a:rPr lang="en-US" sz="4488" spc="-40" dirty="0">
                <a:gradFill>
                  <a:gsLst>
                    <a:gs pos="0">
                      <a:srgbClr val="FFFFFF"/>
                    </a:gs>
                    <a:gs pos="100000">
                      <a:srgbClr val="FFFFFF"/>
                    </a:gs>
                  </a:gsLst>
                  <a:lin ang="5400000" scaled="0"/>
                </a:gradFill>
                <a:latin typeface="+mj-lt"/>
                <a:cs typeface="Arial" charset="0"/>
              </a:rPr>
              <a:t>Time Management</a:t>
            </a:r>
          </a:p>
          <a:p>
            <a:pPr algn="r" defTabSz="726879">
              <a:spcBef>
                <a:spcPct val="0"/>
              </a:spcBef>
              <a:spcAft>
                <a:spcPts val="477"/>
              </a:spcAft>
            </a:pPr>
            <a:endParaRPr lang="en-US" sz="4488" spc="-40" dirty="0">
              <a:gradFill>
                <a:gsLst>
                  <a:gs pos="0">
                    <a:srgbClr val="FFFFFF"/>
                  </a:gs>
                  <a:gs pos="100000">
                    <a:srgbClr val="FFFFFF"/>
                  </a:gs>
                </a:gsLst>
                <a:lin ang="5400000" scaled="0"/>
              </a:gradFill>
              <a:latin typeface="+mj-lt"/>
              <a:cs typeface="Arial" charset="0"/>
            </a:endParaRPr>
          </a:p>
          <a:p>
            <a:pPr algn="r" defTabSz="726879">
              <a:spcBef>
                <a:spcPct val="0"/>
              </a:spcBef>
              <a:spcAft>
                <a:spcPts val="477"/>
              </a:spcAft>
            </a:pPr>
            <a:endParaRPr lang="en-US" sz="4488" spc="-40" dirty="0">
              <a:gradFill>
                <a:gsLst>
                  <a:gs pos="0">
                    <a:srgbClr val="FFFFFF"/>
                  </a:gs>
                  <a:gs pos="100000">
                    <a:srgbClr val="FFFFFF"/>
                  </a:gs>
                </a:gsLst>
                <a:lin ang="5400000" scaled="0"/>
              </a:gradFill>
              <a:latin typeface="+mj-lt"/>
              <a:cs typeface="Arial" charset="0"/>
            </a:endParaRPr>
          </a:p>
        </p:txBody>
      </p:sp>
      <p:sp>
        <p:nvSpPr>
          <p:cNvPr id="3" name="Content Placeholder 2"/>
          <p:cNvSpPr>
            <a:spLocks noGrp="1"/>
          </p:cNvSpPr>
          <p:nvPr>
            <p:ph type="body" sz="quarter" idx="10"/>
          </p:nvPr>
        </p:nvSpPr>
        <p:spPr>
          <a:xfrm>
            <a:off x="1763" y="1617239"/>
            <a:ext cx="3448818" cy="4158126"/>
          </a:xfrm>
        </p:spPr>
        <p:txBody>
          <a:bodyPr/>
          <a:lstStyle/>
          <a:p>
            <a:r>
              <a:rPr lang="en-US" sz="2856" dirty="0" smtClean="0">
                <a:solidFill>
                  <a:schemeClr val="bg1"/>
                </a:solidFill>
              </a:rPr>
              <a:t>Self-service </a:t>
            </a:r>
            <a:r>
              <a:rPr lang="en-US" sz="2856" dirty="0">
                <a:solidFill>
                  <a:schemeClr val="bg1"/>
                </a:solidFill>
              </a:rPr>
              <a:t>user </a:t>
            </a:r>
            <a:r>
              <a:rPr lang="en-US" sz="2856" dirty="0" smtClean="0">
                <a:solidFill>
                  <a:schemeClr val="bg1"/>
                </a:solidFill>
              </a:rPr>
              <a:t>app</a:t>
            </a:r>
            <a:endParaRPr lang="en-US" sz="2856" dirty="0">
              <a:solidFill>
                <a:schemeClr val="bg1"/>
              </a:solidFill>
            </a:endParaRPr>
          </a:p>
          <a:p>
            <a:endParaRPr lang="en-US" sz="2856" dirty="0">
              <a:solidFill>
                <a:schemeClr val="bg1"/>
              </a:solidFill>
            </a:endParaRPr>
          </a:p>
          <a:p>
            <a:r>
              <a:rPr lang="en-US" sz="2856" dirty="0">
                <a:solidFill>
                  <a:schemeClr val="bg1"/>
                </a:solidFill>
              </a:rPr>
              <a:t>Enter t</a:t>
            </a:r>
            <a:r>
              <a:rPr lang="en-US" sz="2856" dirty="0" smtClean="0">
                <a:solidFill>
                  <a:schemeClr val="bg1"/>
                </a:solidFill>
              </a:rPr>
              <a:t>ime off</a:t>
            </a:r>
            <a:endParaRPr lang="en-US" sz="2856" dirty="0">
              <a:solidFill>
                <a:schemeClr val="bg1"/>
              </a:solidFill>
            </a:endParaRPr>
          </a:p>
          <a:p>
            <a:endParaRPr lang="en-US" sz="2856" dirty="0">
              <a:solidFill>
                <a:schemeClr val="bg1"/>
              </a:solidFill>
            </a:endParaRPr>
          </a:p>
          <a:p>
            <a:r>
              <a:rPr lang="en-US" sz="2856" dirty="0">
                <a:solidFill>
                  <a:schemeClr val="bg1"/>
                </a:solidFill>
              </a:rPr>
              <a:t>Windows 8 </a:t>
            </a:r>
            <a:r>
              <a:rPr lang="en-US" sz="2856" dirty="0" smtClean="0">
                <a:solidFill>
                  <a:schemeClr val="bg1"/>
                </a:solidFill>
              </a:rPr>
              <a:t>design </a:t>
            </a:r>
            <a:endParaRPr lang="en-US" sz="2856" dirty="0">
              <a:solidFill>
                <a:schemeClr val="bg1"/>
              </a:solidFill>
            </a:endParaRPr>
          </a:p>
          <a:p>
            <a:endParaRPr lang="en-US" sz="2856" dirty="0">
              <a:solidFill>
                <a:schemeClr val="bg1"/>
              </a:solidFill>
            </a:endParaRPr>
          </a:p>
          <a:p>
            <a:r>
              <a:rPr lang="en-US" sz="2856" dirty="0" smtClean="0">
                <a:solidFill>
                  <a:schemeClr val="bg1"/>
                </a:solidFill>
              </a:rPr>
              <a:t>Cross-platform</a:t>
            </a:r>
            <a:endParaRPr lang="en-US" sz="2856" dirty="0">
              <a:solidFill>
                <a:schemeClr val="bg1"/>
              </a:solidFill>
            </a:endParaRPr>
          </a:p>
          <a:p>
            <a:endParaRPr lang="en-US" dirty="0" smtClean="0">
              <a:solidFill>
                <a:srgbClr val="FF8A00"/>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24554" y="485923"/>
            <a:ext cx="8219191" cy="5471603"/>
          </a:xfrm>
          <a:prstGeom prst="rect">
            <a:avLst/>
          </a:prstGeom>
          <a:effectLst>
            <a:reflection blurRad="6350" stA="17000" endPos="24000" dir="5400000" sy="-100000" algn="bl" rotWithShape="0"/>
          </a:effectLst>
        </p:spPr>
      </p:pic>
    </p:spTree>
    <p:extLst>
      <p:ext uri="{BB962C8B-B14F-4D97-AF65-F5344CB8AC3E}">
        <p14:creationId xmlns:p14="http://schemas.microsoft.com/office/powerpoint/2010/main" val="116193276"/>
      </p:ext>
    </p:extLst>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125663"/>
            <a:ext cx="11887200" cy="1831975"/>
          </a:xfrm>
        </p:spPr>
        <p:txBody>
          <a:bodyPr/>
          <a:lstStyle/>
          <a:p>
            <a:r>
              <a:rPr lang="en-US" sz="8800" dirty="0" smtClean="0"/>
              <a:t>Thank you!</a:t>
            </a:r>
            <a:br>
              <a:rPr lang="en-US" sz="8800" dirty="0" smtClean="0"/>
            </a:br>
            <a:r>
              <a:rPr lang="en-US" sz="8800" dirty="0" smtClean="0"/>
              <a:t/>
            </a:r>
            <a:br>
              <a:rPr lang="en-US" sz="8800" dirty="0" smtClean="0"/>
            </a:br>
            <a:endParaRPr lang="en-US" sz="4000" dirty="0"/>
          </a:p>
        </p:txBody>
      </p:sp>
    </p:spTree>
    <p:extLst>
      <p:ext uri="{BB962C8B-B14F-4D97-AF65-F5344CB8AC3E}">
        <p14:creationId xmlns:p14="http://schemas.microsoft.com/office/powerpoint/2010/main" val="521689005"/>
      </p:ext>
    </p:extLst>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p:cNvSpPr txBox="1">
            <a:spLocks noChangeArrowheads="1"/>
          </p:cNvSpPr>
          <p:nvPr/>
        </p:nvSpPr>
        <p:spPr bwMode="blackWhite">
          <a:xfrm>
            <a:off x="273051" y="6079032"/>
            <a:ext cx="10974388" cy="618631"/>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a:t>
            </a:r>
            <a:r>
              <a:rPr lang="en-US" sz="700" dirty="0" smtClean="0">
                <a:gradFill>
                  <a:gsLst>
                    <a:gs pos="0">
                      <a:schemeClr val="tx1"/>
                    </a:gs>
                    <a:gs pos="100000">
                      <a:schemeClr val="tx1"/>
                    </a:gs>
                  </a:gsLst>
                  <a:lin ang="5400000" scaled="0"/>
                </a:gradFill>
                <a:cs typeface="Segoe UI" pitchFamily="34" charset="0"/>
              </a:rPr>
              <a:t>2014 </a:t>
            </a:r>
            <a:r>
              <a:rPr lang="en-US" sz="700" dirty="0">
                <a:gradFill>
                  <a:gsLst>
                    <a:gs pos="0">
                      <a:schemeClr val="tx1"/>
                    </a:gs>
                    <a:gs pos="100000">
                      <a:schemeClr val="tx1"/>
                    </a:gs>
                  </a:gsLst>
                  <a:lin ang="5400000" scaled="0"/>
                </a:gradFill>
                <a:cs typeface="Segoe UI" pitchFamily="34" charset="0"/>
              </a:rPr>
              <a:t>Microsoft Corporation. All rights reserved. Microsoft, Windows and other product names are or may be registered trademarks and/or trademarks in the U.S. and/or other countries.</a:t>
            </a:r>
          </a:p>
          <a:p>
            <a:pPr defTabSz="932290" eaLnBrk="0" hangingPunct="0"/>
            <a:r>
              <a:rPr lang="en-US" sz="700" dirty="0">
                <a:gradFill>
                  <a:gsLst>
                    <a:gs pos="0">
                      <a:schemeClr val="tx1"/>
                    </a:gs>
                    <a:gs pos="100000">
                      <a:schemeClr val="tx1"/>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invGray">
          <a:xfrm>
            <a:off x="459230" y="3145040"/>
            <a:ext cx="3288506" cy="704445"/>
          </a:xfrm>
          <a:prstGeom prst="rect">
            <a:avLst/>
          </a:prstGeom>
        </p:spPr>
      </p:pic>
    </p:spTree>
    <p:extLst>
      <p:ext uri="{BB962C8B-B14F-4D97-AF65-F5344CB8AC3E}">
        <p14:creationId xmlns:p14="http://schemas.microsoft.com/office/powerpoint/2010/main" val="2930953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296897"/>
            <a:ext cx="12436475" cy="917575"/>
          </a:xfrm>
          <a:solidFill>
            <a:schemeClr val="accent2"/>
          </a:solidFill>
        </p:spPr>
        <p:txBody>
          <a:bodyPr/>
          <a:lstStyle/>
          <a:p>
            <a:r>
              <a:rPr lang="en-US" sz="5200" dirty="0" smtClean="0">
                <a:solidFill>
                  <a:schemeClr val="bg1"/>
                </a:solidFill>
              </a:rPr>
              <a:t>Phased release </a:t>
            </a:r>
            <a:r>
              <a:rPr lang="en-US" sz="5200" dirty="0">
                <a:solidFill>
                  <a:schemeClr val="bg1"/>
                </a:solidFill>
              </a:rPr>
              <a:t>s</a:t>
            </a:r>
            <a:r>
              <a:rPr lang="en-US" sz="5200" dirty="0" smtClean="0">
                <a:solidFill>
                  <a:schemeClr val="bg1"/>
                </a:solidFill>
              </a:rPr>
              <a:t>chedule</a:t>
            </a:r>
            <a:endParaRPr lang="en-US" sz="5200" dirty="0">
              <a:solidFill>
                <a:schemeClr val="bg1"/>
              </a:solidFill>
            </a:endParaRPr>
          </a:p>
        </p:txBody>
      </p:sp>
      <p:sp>
        <p:nvSpPr>
          <p:cNvPr id="6" name="Rectangle 5"/>
          <p:cNvSpPr/>
          <p:nvPr>
            <p:custDataLst>
              <p:tags r:id="rId1"/>
            </p:custDataLst>
          </p:nvPr>
        </p:nvSpPr>
        <p:spPr bwMode="auto">
          <a:xfrm>
            <a:off x="2408777" y="2049667"/>
            <a:ext cx="1752352" cy="3138995"/>
          </a:xfrm>
          <a:prstGeom prst="rect">
            <a:avLst/>
          </a:prstGeom>
          <a:solidFill>
            <a:schemeClr val="accent6"/>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68570" tIns="45714" rIns="68570" bIns="45714" numCol="1" rtlCol="0" anchor="b" anchorCtr="0" compatLnSpc="1">
            <a:prstTxWarp prst="textNoShape">
              <a:avLst/>
            </a:prstTxWarp>
          </a:bodyPr>
          <a:lstStyle/>
          <a:p>
            <a:pPr defTabSz="932411" fontAlgn="base">
              <a:spcBef>
                <a:spcPct val="0"/>
              </a:spcBef>
              <a:spcAft>
                <a:spcPct val="0"/>
              </a:spcAft>
            </a:pPr>
            <a:r>
              <a:rPr lang="en-US" sz="1500" b="1" dirty="0">
                <a:solidFill>
                  <a:schemeClr val="bg1"/>
                </a:solidFill>
              </a:rPr>
              <a:t>Financials</a:t>
            </a:r>
          </a:p>
          <a:p>
            <a:pPr defTabSz="932411" fontAlgn="base">
              <a:spcBef>
                <a:spcPct val="0"/>
              </a:spcBef>
              <a:spcAft>
                <a:spcPct val="0"/>
              </a:spcAft>
            </a:pPr>
            <a:r>
              <a:rPr lang="en-US" sz="1500" b="1" dirty="0">
                <a:solidFill>
                  <a:schemeClr val="bg1"/>
                </a:solidFill>
              </a:rPr>
              <a:t>Distribution</a:t>
            </a:r>
          </a:p>
          <a:p>
            <a:pPr defTabSz="932411" fontAlgn="base">
              <a:spcBef>
                <a:spcPct val="0"/>
              </a:spcBef>
              <a:spcAft>
                <a:spcPct val="0"/>
              </a:spcAft>
            </a:pPr>
            <a:endParaRPr lang="en-US" sz="1500" dirty="0">
              <a:solidFill>
                <a:schemeClr val="bg1"/>
              </a:solidFill>
            </a:endParaRPr>
          </a:p>
          <a:p>
            <a:pPr defTabSz="932411" fontAlgn="base">
              <a:spcBef>
                <a:spcPct val="0"/>
              </a:spcBef>
              <a:spcAft>
                <a:spcPct val="0"/>
              </a:spcAft>
            </a:pPr>
            <a:r>
              <a:rPr lang="en-US" sz="1500" dirty="0">
                <a:solidFill>
                  <a:schemeClr val="bg1"/>
                </a:solidFill>
              </a:rPr>
              <a:t>PHASE 1 - RTM</a:t>
            </a:r>
          </a:p>
        </p:txBody>
      </p:sp>
      <p:sp>
        <p:nvSpPr>
          <p:cNvPr id="12" name="Rectangle 11"/>
          <p:cNvSpPr/>
          <p:nvPr>
            <p:custDataLst>
              <p:tags r:id="rId2"/>
            </p:custDataLst>
          </p:nvPr>
        </p:nvSpPr>
        <p:spPr bwMode="auto">
          <a:xfrm>
            <a:off x="814410" y="2049667"/>
            <a:ext cx="1523784" cy="1523784"/>
          </a:xfrm>
          <a:prstGeom prst="rect">
            <a:avLst/>
          </a:prstGeom>
          <a:solidFill>
            <a:schemeClr val="accent4"/>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68570" tIns="45714" rIns="68570" bIns="45714" numCol="1" rtlCol="0" anchor="b" anchorCtr="0" compatLnSpc="1">
            <a:prstTxWarp prst="textNoShape">
              <a:avLst/>
            </a:prstTxWarp>
          </a:bodyPr>
          <a:lstStyle/>
          <a:p>
            <a:pPr defTabSz="932411" fontAlgn="base">
              <a:spcBef>
                <a:spcPct val="0"/>
              </a:spcBef>
              <a:spcAft>
                <a:spcPct val="0"/>
              </a:spcAft>
            </a:pPr>
            <a:r>
              <a:rPr lang="en-US" sz="1500" dirty="0">
                <a:gradFill flip="none" rotWithShape="1">
                  <a:gsLst>
                    <a:gs pos="0">
                      <a:srgbClr val="FFFFFF"/>
                    </a:gs>
                    <a:gs pos="100000">
                      <a:srgbClr val="FFFFFF"/>
                    </a:gs>
                  </a:gsLst>
                  <a:lin ang="5400000" scaled="0"/>
                  <a:tileRect/>
                </a:gradFill>
              </a:rPr>
              <a:t>Quality </a:t>
            </a:r>
            <a:r>
              <a:rPr lang="en-US" sz="1500" dirty="0" smtClean="0">
                <a:gradFill flip="none" rotWithShape="1">
                  <a:gsLst>
                    <a:gs pos="0">
                      <a:srgbClr val="FFFFFF"/>
                    </a:gs>
                    <a:gs pos="100000">
                      <a:srgbClr val="FFFFFF"/>
                    </a:gs>
                  </a:gsLst>
                  <a:lin ang="5400000" scaled="0"/>
                  <a:tileRect/>
                </a:gradFill>
              </a:rPr>
              <a:t>assured</a:t>
            </a:r>
            <a:endParaRPr lang="en-US" sz="1500" dirty="0">
              <a:gradFill flip="none" rotWithShape="1">
                <a:gsLst>
                  <a:gs pos="0">
                    <a:srgbClr val="FFFFFF"/>
                  </a:gs>
                  <a:gs pos="100000">
                    <a:srgbClr val="FFFFFF"/>
                  </a:gs>
                </a:gsLst>
                <a:lin ang="5400000" scaled="0"/>
                <a:tileRect/>
              </a:gradFill>
            </a:endParaRPr>
          </a:p>
        </p:txBody>
      </p:sp>
      <p:sp>
        <p:nvSpPr>
          <p:cNvPr id="13" name="Rectangle 12"/>
          <p:cNvSpPr/>
          <p:nvPr>
            <p:custDataLst>
              <p:tags r:id="rId3"/>
            </p:custDataLst>
          </p:nvPr>
        </p:nvSpPr>
        <p:spPr bwMode="auto">
          <a:xfrm>
            <a:off x="814410" y="3664878"/>
            <a:ext cx="1523784" cy="1523784"/>
          </a:xfrm>
          <a:prstGeom prst="rect">
            <a:avLst/>
          </a:prstGeom>
          <a:solidFill>
            <a:schemeClr val="accent4"/>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68570" tIns="45714" rIns="68570" bIns="45714" numCol="1" rtlCol="0" anchor="b" anchorCtr="0" compatLnSpc="1">
            <a:prstTxWarp prst="textNoShape">
              <a:avLst/>
            </a:prstTxWarp>
          </a:bodyPr>
          <a:lstStyle/>
          <a:p>
            <a:pPr defTabSz="932411" fontAlgn="base">
              <a:spcBef>
                <a:spcPct val="0"/>
              </a:spcBef>
              <a:spcAft>
                <a:spcPct val="0"/>
              </a:spcAft>
            </a:pPr>
            <a:r>
              <a:rPr lang="en-US" sz="1500" dirty="0">
                <a:gradFill flip="none" rotWithShape="1">
                  <a:gsLst>
                    <a:gs pos="0">
                      <a:srgbClr val="FFFFFF"/>
                    </a:gs>
                    <a:gs pos="100000">
                      <a:srgbClr val="FFFFFF"/>
                    </a:gs>
                  </a:gsLst>
                  <a:lin ang="5400000" scaled="0"/>
                  <a:tileRect/>
                </a:gradFill>
              </a:rPr>
              <a:t>Fully </a:t>
            </a:r>
            <a:r>
              <a:rPr lang="en-US" sz="1500" dirty="0" smtClean="0">
                <a:gradFill flip="none" rotWithShape="1">
                  <a:gsLst>
                    <a:gs pos="0">
                      <a:srgbClr val="FFFFFF"/>
                    </a:gs>
                    <a:gs pos="100000">
                      <a:srgbClr val="FFFFFF"/>
                    </a:gs>
                  </a:gsLst>
                  <a:lin ang="5400000" scaled="0"/>
                  <a:tileRect/>
                </a:gradFill>
              </a:rPr>
              <a:t>supported</a:t>
            </a:r>
            <a:endParaRPr lang="en-US" sz="1500" dirty="0">
              <a:gradFill flip="none" rotWithShape="1">
                <a:gsLst>
                  <a:gs pos="0">
                    <a:srgbClr val="FFFFFF"/>
                  </a:gs>
                  <a:gs pos="100000">
                    <a:srgbClr val="FFFFFF"/>
                  </a:gs>
                </a:gsLst>
                <a:lin ang="5400000" scaled="0"/>
                <a:tileRect/>
              </a:gradFill>
            </a:endParaRPr>
          </a:p>
        </p:txBody>
      </p:sp>
      <p:sp>
        <p:nvSpPr>
          <p:cNvPr id="14" name="Rectangle 13"/>
          <p:cNvSpPr/>
          <p:nvPr>
            <p:custDataLst>
              <p:tags r:id="rId4"/>
            </p:custDataLst>
          </p:nvPr>
        </p:nvSpPr>
        <p:spPr bwMode="auto">
          <a:xfrm>
            <a:off x="4235762" y="2054169"/>
            <a:ext cx="1752352" cy="3138995"/>
          </a:xfrm>
          <a:prstGeom prst="rect">
            <a:avLst/>
          </a:prstGeom>
          <a:solidFill>
            <a:schemeClr val="accent5"/>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68570" tIns="45714" rIns="68570" bIns="45714" numCol="1" rtlCol="0" anchor="b" anchorCtr="0" compatLnSpc="1">
            <a:prstTxWarp prst="textNoShape">
              <a:avLst/>
            </a:prstTxWarp>
          </a:bodyPr>
          <a:lstStyle/>
          <a:p>
            <a:pPr defTabSz="932411" fontAlgn="base">
              <a:spcBef>
                <a:spcPct val="0"/>
              </a:spcBef>
              <a:spcAft>
                <a:spcPct val="0"/>
              </a:spcAft>
            </a:pPr>
            <a:r>
              <a:rPr lang="en-US" sz="1399" b="1" dirty="0">
                <a:solidFill>
                  <a:schemeClr val="bg1"/>
                </a:solidFill>
              </a:rPr>
              <a:t>HR</a:t>
            </a:r>
          </a:p>
          <a:p>
            <a:pPr defTabSz="932411" fontAlgn="base">
              <a:spcBef>
                <a:spcPct val="0"/>
              </a:spcBef>
              <a:spcAft>
                <a:spcPct val="0"/>
              </a:spcAft>
            </a:pPr>
            <a:r>
              <a:rPr lang="en-US" sz="1399" b="1" dirty="0">
                <a:solidFill>
                  <a:schemeClr val="bg1"/>
                </a:solidFill>
              </a:rPr>
              <a:t>Payroll</a:t>
            </a:r>
          </a:p>
          <a:p>
            <a:pPr defTabSz="932411" fontAlgn="base">
              <a:spcBef>
                <a:spcPct val="0"/>
              </a:spcBef>
              <a:spcAft>
                <a:spcPct val="0"/>
              </a:spcAft>
            </a:pPr>
            <a:r>
              <a:rPr lang="en-US" sz="1399" dirty="0">
                <a:solidFill>
                  <a:schemeClr val="bg1"/>
                </a:solidFill>
              </a:rPr>
              <a:t>Financials</a:t>
            </a:r>
          </a:p>
          <a:p>
            <a:pPr defTabSz="932411" fontAlgn="base">
              <a:spcBef>
                <a:spcPct val="0"/>
              </a:spcBef>
              <a:spcAft>
                <a:spcPct val="0"/>
              </a:spcAft>
            </a:pPr>
            <a:r>
              <a:rPr lang="en-US" sz="1399" dirty="0">
                <a:solidFill>
                  <a:schemeClr val="bg1"/>
                </a:solidFill>
              </a:rPr>
              <a:t>Distribution</a:t>
            </a:r>
          </a:p>
          <a:p>
            <a:pPr defTabSz="932411" fontAlgn="base">
              <a:spcBef>
                <a:spcPct val="0"/>
              </a:spcBef>
              <a:spcAft>
                <a:spcPct val="0"/>
              </a:spcAft>
            </a:pPr>
            <a:endParaRPr lang="en-US" sz="1399" dirty="0">
              <a:solidFill>
                <a:schemeClr val="bg1"/>
              </a:solidFill>
            </a:endParaRPr>
          </a:p>
          <a:p>
            <a:pPr defTabSz="932411" fontAlgn="base">
              <a:spcBef>
                <a:spcPct val="0"/>
              </a:spcBef>
              <a:spcAft>
                <a:spcPct val="0"/>
              </a:spcAft>
            </a:pPr>
            <a:r>
              <a:rPr lang="en-US" sz="1500" dirty="0">
                <a:solidFill>
                  <a:schemeClr val="bg1"/>
                </a:solidFill>
              </a:rPr>
              <a:t>PHASE 2</a:t>
            </a:r>
          </a:p>
        </p:txBody>
      </p:sp>
      <p:sp>
        <p:nvSpPr>
          <p:cNvPr id="15" name="Rectangle 14"/>
          <p:cNvSpPr/>
          <p:nvPr>
            <p:custDataLst>
              <p:tags r:id="rId5"/>
            </p:custDataLst>
          </p:nvPr>
        </p:nvSpPr>
        <p:spPr bwMode="auto">
          <a:xfrm>
            <a:off x="6058697" y="2049667"/>
            <a:ext cx="1752352" cy="3138995"/>
          </a:xfrm>
          <a:prstGeom prst="rect">
            <a:avLst/>
          </a:prstGeom>
          <a:solidFill>
            <a:schemeClr val="tx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68570" tIns="45714" rIns="68570" bIns="45714" numCol="1" rtlCol="0" anchor="b" anchorCtr="0" compatLnSpc="1">
            <a:prstTxWarp prst="textNoShape">
              <a:avLst/>
            </a:prstTxWarp>
          </a:bodyPr>
          <a:lstStyle/>
          <a:p>
            <a:pPr defTabSz="932411" fontAlgn="base">
              <a:spcBef>
                <a:spcPct val="0"/>
              </a:spcBef>
              <a:spcAft>
                <a:spcPct val="0"/>
              </a:spcAft>
            </a:pPr>
            <a:r>
              <a:rPr lang="en-US" sz="1399" b="1" dirty="0">
                <a:solidFill>
                  <a:schemeClr val="bg1"/>
                </a:solidFill>
              </a:rPr>
              <a:t>Project Series</a:t>
            </a:r>
          </a:p>
          <a:p>
            <a:pPr defTabSz="932411" fontAlgn="base">
              <a:spcBef>
                <a:spcPct val="0"/>
              </a:spcBef>
              <a:spcAft>
                <a:spcPct val="0"/>
              </a:spcAft>
            </a:pPr>
            <a:r>
              <a:rPr lang="en-US" sz="1399" dirty="0">
                <a:solidFill>
                  <a:schemeClr val="bg1"/>
                </a:solidFill>
              </a:rPr>
              <a:t>HR</a:t>
            </a:r>
          </a:p>
          <a:p>
            <a:pPr defTabSz="932411" fontAlgn="base">
              <a:spcBef>
                <a:spcPct val="0"/>
              </a:spcBef>
              <a:spcAft>
                <a:spcPct val="0"/>
              </a:spcAft>
            </a:pPr>
            <a:r>
              <a:rPr lang="en-US" sz="1399" dirty="0">
                <a:solidFill>
                  <a:schemeClr val="bg1"/>
                </a:solidFill>
              </a:rPr>
              <a:t>Payroll</a:t>
            </a:r>
          </a:p>
          <a:p>
            <a:pPr defTabSz="932411" fontAlgn="base">
              <a:spcBef>
                <a:spcPct val="0"/>
              </a:spcBef>
              <a:spcAft>
                <a:spcPct val="0"/>
              </a:spcAft>
            </a:pPr>
            <a:r>
              <a:rPr lang="en-US" sz="1399" dirty="0">
                <a:solidFill>
                  <a:schemeClr val="bg1"/>
                </a:solidFill>
              </a:rPr>
              <a:t>Financials</a:t>
            </a:r>
          </a:p>
          <a:p>
            <a:pPr defTabSz="932411" fontAlgn="base">
              <a:spcBef>
                <a:spcPct val="0"/>
              </a:spcBef>
              <a:spcAft>
                <a:spcPct val="0"/>
              </a:spcAft>
            </a:pPr>
            <a:r>
              <a:rPr lang="en-US" sz="1399" dirty="0">
                <a:solidFill>
                  <a:schemeClr val="bg1"/>
                </a:solidFill>
              </a:rPr>
              <a:t>Distribution</a:t>
            </a:r>
          </a:p>
          <a:p>
            <a:pPr defTabSz="932411" fontAlgn="base">
              <a:spcBef>
                <a:spcPct val="0"/>
              </a:spcBef>
              <a:spcAft>
                <a:spcPct val="0"/>
              </a:spcAft>
            </a:pPr>
            <a:endParaRPr lang="en-US" sz="1399" dirty="0">
              <a:solidFill>
                <a:schemeClr val="bg1"/>
              </a:solidFill>
            </a:endParaRPr>
          </a:p>
          <a:p>
            <a:pPr defTabSz="932411" fontAlgn="base">
              <a:spcBef>
                <a:spcPct val="0"/>
              </a:spcBef>
              <a:spcAft>
                <a:spcPct val="0"/>
              </a:spcAft>
            </a:pPr>
            <a:r>
              <a:rPr lang="en-US" sz="1500" dirty="0">
                <a:solidFill>
                  <a:schemeClr val="bg1"/>
                </a:solidFill>
              </a:rPr>
              <a:t>PHASE 3</a:t>
            </a:r>
          </a:p>
        </p:txBody>
      </p:sp>
      <p:sp>
        <p:nvSpPr>
          <p:cNvPr id="16" name="Rectangle 15"/>
          <p:cNvSpPr/>
          <p:nvPr>
            <p:custDataLst>
              <p:tags r:id="rId6"/>
            </p:custDataLst>
          </p:nvPr>
        </p:nvSpPr>
        <p:spPr bwMode="auto">
          <a:xfrm>
            <a:off x="7894400" y="2049667"/>
            <a:ext cx="1752352" cy="3138995"/>
          </a:xfrm>
          <a:prstGeom prst="rect">
            <a:avLst/>
          </a:prstGeom>
          <a:solidFill>
            <a:schemeClr val="accent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68570" tIns="45714" rIns="68570" bIns="45714" numCol="1" rtlCol="0" anchor="b" anchorCtr="0" compatLnSpc="1">
            <a:prstTxWarp prst="textNoShape">
              <a:avLst/>
            </a:prstTxWarp>
          </a:bodyPr>
          <a:lstStyle/>
          <a:p>
            <a:pPr defTabSz="932411" fontAlgn="base">
              <a:spcBef>
                <a:spcPct val="0"/>
              </a:spcBef>
              <a:spcAft>
                <a:spcPct val="0"/>
              </a:spcAft>
            </a:pPr>
            <a:r>
              <a:rPr lang="en-US" sz="1399" b="1" dirty="0">
                <a:solidFill>
                  <a:schemeClr val="bg1"/>
                </a:solidFill>
              </a:rPr>
              <a:t>Field Service</a:t>
            </a:r>
          </a:p>
          <a:p>
            <a:pPr defTabSz="932411" fontAlgn="base">
              <a:spcBef>
                <a:spcPct val="0"/>
              </a:spcBef>
              <a:spcAft>
                <a:spcPct val="0"/>
              </a:spcAft>
            </a:pPr>
            <a:r>
              <a:rPr lang="en-US" sz="1399" dirty="0">
                <a:solidFill>
                  <a:schemeClr val="bg1"/>
                </a:solidFill>
              </a:rPr>
              <a:t>Project Series</a:t>
            </a:r>
          </a:p>
          <a:p>
            <a:pPr defTabSz="932411" fontAlgn="base">
              <a:spcBef>
                <a:spcPct val="0"/>
              </a:spcBef>
              <a:spcAft>
                <a:spcPct val="0"/>
              </a:spcAft>
            </a:pPr>
            <a:r>
              <a:rPr lang="en-US" sz="1399" dirty="0">
                <a:solidFill>
                  <a:schemeClr val="bg1"/>
                </a:solidFill>
              </a:rPr>
              <a:t>HR</a:t>
            </a:r>
          </a:p>
          <a:p>
            <a:pPr defTabSz="932411" fontAlgn="base">
              <a:spcBef>
                <a:spcPct val="0"/>
              </a:spcBef>
              <a:spcAft>
                <a:spcPct val="0"/>
              </a:spcAft>
            </a:pPr>
            <a:r>
              <a:rPr lang="en-US" sz="1399" dirty="0">
                <a:solidFill>
                  <a:schemeClr val="bg1"/>
                </a:solidFill>
              </a:rPr>
              <a:t>Payroll</a:t>
            </a:r>
          </a:p>
          <a:p>
            <a:pPr defTabSz="932411" fontAlgn="base">
              <a:spcBef>
                <a:spcPct val="0"/>
              </a:spcBef>
              <a:spcAft>
                <a:spcPct val="0"/>
              </a:spcAft>
            </a:pPr>
            <a:r>
              <a:rPr lang="en-US" sz="1399" dirty="0">
                <a:solidFill>
                  <a:schemeClr val="bg1"/>
                </a:solidFill>
              </a:rPr>
              <a:t>Financials</a:t>
            </a:r>
          </a:p>
          <a:p>
            <a:pPr defTabSz="932411" fontAlgn="base">
              <a:spcBef>
                <a:spcPct val="0"/>
              </a:spcBef>
              <a:spcAft>
                <a:spcPct val="0"/>
              </a:spcAft>
            </a:pPr>
            <a:r>
              <a:rPr lang="en-US" sz="1399" dirty="0">
                <a:solidFill>
                  <a:schemeClr val="bg1"/>
                </a:solidFill>
              </a:rPr>
              <a:t>Distribution</a:t>
            </a:r>
          </a:p>
          <a:p>
            <a:pPr defTabSz="932411" fontAlgn="base">
              <a:spcBef>
                <a:spcPct val="0"/>
              </a:spcBef>
              <a:spcAft>
                <a:spcPct val="0"/>
              </a:spcAft>
            </a:pPr>
            <a:endParaRPr lang="en-US" sz="1399" dirty="0">
              <a:solidFill>
                <a:schemeClr val="bg1"/>
              </a:solidFill>
            </a:endParaRPr>
          </a:p>
          <a:p>
            <a:pPr defTabSz="932411" fontAlgn="base">
              <a:spcBef>
                <a:spcPct val="0"/>
              </a:spcBef>
              <a:spcAft>
                <a:spcPct val="0"/>
              </a:spcAft>
            </a:pPr>
            <a:r>
              <a:rPr lang="en-US" sz="1500" dirty="0">
                <a:solidFill>
                  <a:schemeClr val="bg1"/>
                </a:solidFill>
              </a:rPr>
              <a:t>PHASE 4</a:t>
            </a:r>
          </a:p>
        </p:txBody>
      </p:sp>
      <p:sp>
        <p:nvSpPr>
          <p:cNvPr id="17" name="Rectangle 16"/>
          <p:cNvSpPr/>
          <p:nvPr>
            <p:custDataLst>
              <p:tags r:id="rId7"/>
            </p:custDataLst>
          </p:nvPr>
        </p:nvSpPr>
        <p:spPr bwMode="auto">
          <a:xfrm>
            <a:off x="9722940" y="2049667"/>
            <a:ext cx="1752352" cy="3138995"/>
          </a:xfrm>
          <a:prstGeom prst="rect">
            <a:avLst/>
          </a:prstGeom>
          <a:solidFill>
            <a:srgbClr val="7030A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68570" tIns="45714" rIns="68570" bIns="45714" numCol="1" rtlCol="0" anchor="b" anchorCtr="0" compatLnSpc="1">
            <a:prstTxWarp prst="textNoShape">
              <a:avLst/>
            </a:prstTxWarp>
          </a:bodyPr>
          <a:lstStyle/>
          <a:p>
            <a:pPr defTabSz="932411" fontAlgn="base">
              <a:spcBef>
                <a:spcPct val="0"/>
              </a:spcBef>
              <a:spcAft>
                <a:spcPct val="0"/>
              </a:spcAft>
            </a:pPr>
            <a:r>
              <a:rPr lang="en-US" sz="1399" b="1" dirty="0">
                <a:solidFill>
                  <a:schemeClr val="bg1"/>
                </a:solidFill>
              </a:rPr>
              <a:t>Manufacturing</a:t>
            </a:r>
          </a:p>
          <a:p>
            <a:pPr defTabSz="932411" fontAlgn="base">
              <a:spcBef>
                <a:spcPct val="0"/>
              </a:spcBef>
              <a:spcAft>
                <a:spcPct val="0"/>
              </a:spcAft>
            </a:pPr>
            <a:r>
              <a:rPr lang="en-US" sz="1399" dirty="0">
                <a:solidFill>
                  <a:schemeClr val="bg1"/>
                </a:solidFill>
              </a:rPr>
              <a:t>Field Service</a:t>
            </a:r>
          </a:p>
          <a:p>
            <a:pPr defTabSz="932411" fontAlgn="base">
              <a:spcBef>
                <a:spcPct val="0"/>
              </a:spcBef>
              <a:spcAft>
                <a:spcPct val="0"/>
              </a:spcAft>
            </a:pPr>
            <a:r>
              <a:rPr lang="en-US" sz="1399" dirty="0">
                <a:solidFill>
                  <a:schemeClr val="bg1"/>
                </a:solidFill>
              </a:rPr>
              <a:t>Project Series</a:t>
            </a:r>
          </a:p>
          <a:p>
            <a:pPr defTabSz="932411" fontAlgn="base">
              <a:spcBef>
                <a:spcPct val="0"/>
              </a:spcBef>
              <a:spcAft>
                <a:spcPct val="0"/>
              </a:spcAft>
            </a:pPr>
            <a:r>
              <a:rPr lang="en-US" sz="1399" dirty="0">
                <a:solidFill>
                  <a:schemeClr val="bg1"/>
                </a:solidFill>
              </a:rPr>
              <a:t>HR</a:t>
            </a:r>
          </a:p>
          <a:p>
            <a:pPr defTabSz="932411" fontAlgn="base">
              <a:spcBef>
                <a:spcPct val="0"/>
              </a:spcBef>
              <a:spcAft>
                <a:spcPct val="0"/>
              </a:spcAft>
            </a:pPr>
            <a:r>
              <a:rPr lang="en-US" sz="1399" dirty="0">
                <a:solidFill>
                  <a:schemeClr val="bg1"/>
                </a:solidFill>
              </a:rPr>
              <a:t>Payroll</a:t>
            </a:r>
          </a:p>
          <a:p>
            <a:pPr defTabSz="932411" fontAlgn="base">
              <a:spcBef>
                <a:spcPct val="0"/>
              </a:spcBef>
              <a:spcAft>
                <a:spcPct val="0"/>
              </a:spcAft>
            </a:pPr>
            <a:r>
              <a:rPr lang="en-US" sz="1399" dirty="0">
                <a:solidFill>
                  <a:schemeClr val="bg1"/>
                </a:solidFill>
              </a:rPr>
              <a:t>Financials</a:t>
            </a:r>
          </a:p>
          <a:p>
            <a:pPr defTabSz="932411" fontAlgn="base">
              <a:spcBef>
                <a:spcPct val="0"/>
              </a:spcBef>
              <a:spcAft>
                <a:spcPct val="0"/>
              </a:spcAft>
            </a:pPr>
            <a:r>
              <a:rPr lang="en-US" sz="1399" dirty="0">
                <a:solidFill>
                  <a:schemeClr val="bg1"/>
                </a:solidFill>
              </a:rPr>
              <a:t>Distribution</a:t>
            </a:r>
          </a:p>
          <a:p>
            <a:pPr defTabSz="932411" fontAlgn="base">
              <a:spcBef>
                <a:spcPct val="0"/>
              </a:spcBef>
              <a:spcAft>
                <a:spcPct val="0"/>
              </a:spcAft>
            </a:pPr>
            <a:endParaRPr lang="en-US" sz="1399" dirty="0">
              <a:solidFill>
                <a:schemeClr val="bg1"/>
              </a:solidFill>
            </a:endParaRPr>
          </a:p>
          <a:p>
            <a:pPr defTabSz="932411" fontAlgn="base">
              <a:spcBef>
                <a:spcPct val="0"/>
              </a:spcBef>
              <a:spcAft>
                <a:spcPct val="0"/>
              </a:spcAft>
            </a:pPr>
            <a:r>
              <a:rPr lang="en-US" sz="1500" dirty="0">
                <a:solidFill>
                  <a:schemeClr val="bg1"/>
                </a:solidFill>
              </a:rPr>
              <a:t>PHASE 5</a:t>
            </a:r>
          </a:p>
        </p:txBody>
      </p:sp>
      <p:pic>
        <p:nvPicPr>
          <p:cNvPr id="19" name="Picture 18"/>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266649" y="2354423"/>
            <a:ext cx="619304" cy="761893"/>
          </a:xfrm>
          <a:prstGeom prst="rect">
            <a:avLst/>
          </a:prstGeom>
        </p:spPr>
      </p:pic>
      <p:pic>
        <p:nvPicPr>
          <p:cNvPr id="20" name="Picture 19"/>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195355" y="4080866"/>
            <a:ext cx="761893" cy="658160"/>
          </a:xfrm>
          <a:prstGeom prst="rect">
            <a:avLst/>
          </a:prstGeom>
        </p:spPr>
      </p:pic>
      <p:sp>
        <p:nvSpPr>
          <p:cNvPr id="18" name="Rectangle 17"/>
          <p:cNvSpPr/>
          <p:nvPr>
            <p:custDataLst>
              <p:tags r:id="rId8"/>
            </p:custDataLst>
          </p:nvPr>
        </p:nvSpPr>
        <p:spPr bwMode="auto">
          <a:xfrm>
            <a:off x="2408777" y="2048991"/>
            <a:ext cx="1752352" cy="3138995"/>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68570" tIns="45714" rIns="68570" bIns="45714" numCol="1" rtlCol="0" anchor="b" anchorCtr="0" compatLnSpc="1">
            <a:prstTxWarp prst="textNoShape">
              <a:avLst/>
            </a:prstTxWarp>
          </a:bodyPr>
          <a:lstStyle/>
          <a:p>
            <a:pPr defTabSz="932411" fontAlgn="base">
              <a:spcBef>
                <a:spcPct val="0"/>
              </a:spcBef>
              <a:spcAft>
                <a:spcPct val="0"/>
              </a:spcAft>
            </a:pPr>
            <a:r>
              <a:rPr lang="en-US" sz="1500" b="1" dirty="0">
                <a:solidFill>
                  <a:schemeClr val="bg1"/>
                </a:solidFill>
              </a:rPr>
              <a:t>Financials</a:t>
            </a:r>
          </a:p>
          <a:p>
            <a:pPr defTabSz="932411" fontAlgn="base">
              <a:spcBef>
                <a:spcPct val="0"/>
              </a:spcBef>
              <a:spcAft>
                <a:spcPct val="0"/>
              </a:spcAft>
            </a:pPr>
            <a:r>
              <a:rPr lang="en-US" sz="1500" b="1" dirty="0" smtClean="0">
                <a:solidFill>
                  <a:schemeClr val="bg1"/>
                </a:solidFill>
              </a:rPr>
              <a:t>Distribution</a:t>
            </a:r>
            <a:endParaRPr lang="en-US" sz="1500" b="1" dirty="0">
              <a:solidFill>
                <a:schemeClr val="bg1"/>
              </a:solidFill>
            </a:endParaRPr>
          </a:p>
          <a:p>
            <a:pPr defTabSz="932411" fontAlgn="base">
              <a:spcBef>
                <a:spcPct val="0"/>
              </a:spcBef>
              <a:spcAft>
                <a:spcPct val="0"/>
              </a:spcAft>
            </a:pPr>
            <a:endParaRPr lang="en-US" sz="1500" dirty="0">
              <a:solidFill>
                <a:schemeClr val="bg1"/>
              </a:solidFill>
            </a:endParaRPr>
          </a:p>
          <a:p>
            <a:pPr defTabSz="932411" fontAlgn="base">
              <a:spcBef>
                <a:spcPct val="0"/>
              </a:spcBef>
              <a:spcAft>
                <a:spcPct val="0"/>
              </a:spcAft>
            </a:pPr>
            <a:r>
              <a:rPr lang="en-US" sz="1500" dirty="0">
                <a:solidFill>
                  <a:schemeClr val="bg1"/>
                </a:solidFill>
              </a:rPr>
              <a:t>PHASE 1 - RTM</a:t>
            </a:r>
          </a:p>
        </p:txBody>
      </p:sp>
      <p:sp>
        <p:nvSpPr>
          <p:cNvPr id="21" name="Rectangle 20"/>
          <p:cNvSpPr/>
          <p:nvPr>
            <p:custDataLst>
              <p:tags r:id="rId9"/>
            </p:custDataLst>
          </p:nvPr>
        </p:nvSpPr>
        <p:spPr bwMode="auto">
          <a:xfrm>
            <a:off x="814409" y="2049667"/>
            <a:ext cx="1523784" cy="1523784"/>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68570" tIns="45714" rIns="68570" bIns="45714" numCol="1" rtlCol="0" anchor="b" anchorCtr="0" compatLnSpc="1">
            <a:prstTxWarp prst="textNoShape">
              <a:avLst/>
            </a:prstTxWarp>
          </a:bodyPr>
          <a:lstStyle/>
          <a:p>
            <a:pPr defTabSz="932411" fontAlgn="base">
              <a:spcBef>
                <a:spcPct val="0"/>
              </a:spcBef>
              <a:spcAft>
                <a:spcPct val="0"/>
              </a:spcAft>
            </a:pPr>
            <a:r>
              <a:rPr lang="en-US" sz="1500" dirty="0">
                <a:gradFill flip="none" rotWithShape="1">
                  <a:gsLst>
                    <a:gs pos="0">
                      <a:srgbClr val="FFFFFF"/>
                    </a:gs>
                    <a:gs pos="100000">
                      <a:srgbClr val="FFFFFF"/>
                    </a:gs>
                  </a:gsLst>
                  <a:lin ang="5400000" scaled="0"/>
                  <a:tileRect/>
                </a:gradFill>
              </a:rPr>
              <a:t>Quality </a:t>
            </a:r>
            <a:r>
              <a:rPr lang="en-US" sz="1500" dirty="0" smtClean="0">
                <a:gradFill flip="none" rotWithShape="1">
                  <a:gsLst>
                    <a:gs pos="0">
                      <a:srgbClr val="FFFFFF"/>
                    </a:gs>
                    <a:gs pos="100000">
                      <a:srgbClr val="FFFFFF"/>
                    </a:gs>
                  </a:gsLst>
                  <a:lin ang="5400000" scaled="0"/>
                  <a:tileRect/>
                </a:gradFill>
              </a:rPr>
              <a:t>assured</a:t>
            </a:r>
            <a:endParaRPr lang="en-US" sz="1500" dirty="0">
              <a:gradFill flip="none" rotWithShape="1">
                <a:gsLst>
                  <a:gs pos="0">
                    <a:srgbClr val="FFFFFF"/>
                  </a:gs>
                  <a:gs pos="100000">
                    <a:srgbClr val="FFFFFF"/>
                  </a:gs>
                </a:gsLst>
                <a:lin ang="5400000" scaled="0"/>
                <a:tileRect/>
              </a:gradFill>
            </a:endParaRPr>
          </a:p>
        </p:txBody>
      </p:sp>
      <p:sp>
        <p:nvSpPr>
          <p:cNvPr id="22" name="Rectangle 21"/>
          <p:cNvSpPr/>
          <p:nvPr>
            <p:custDataLst>
              <p:tags r:id="rId10"/>
            </p:custDataLst>
          </p:nvPr>
        </p:nvSpPr>
        <p:spPr bwMode="auto">
          <a:xfrm>
            <a:off x="814409" y="3667826"/>
            <a:ext cx="1523784" cy="1523784"/>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68570" tIns="45714" rIns="68570" bIns="45714" numCol="1" rtlCol="0" anchor="b" anchorCtr="0" compatLnSpc="1">
            <a:prstTxWarp prst="textNoShape">
              <a:avLst/>
            </a:prstTxWarp>
          </a:bodyPr>
          <a:lstStyle/>
          <a:p>
            <a:pPr defTabSz="932411" fontAlgn="base">
              <a:spcBef>
                <a:spcPct val="0"/>
              </a:spcBef>
              <a:spcAft>
                <a:spcPct val="0"/>
              </a:spcAft>
            </a:pPr>
            <a:r>
              <a:rPr lang="en-US" sz="1500" dirty="0">
                <a:gradFill flip="none" rotWithShape="1">
                  <a:gsLst>
                    <a:gs pos="0">
                      <a:srgbClr val="FFFFFF"/>
                    </a:gs>
                    <a:gs pos="100000">
                      <a:srgbClr val="FFFFFF"/>
                    </a:gs>
                  </a:gsLst>
                  <a:lin ang="5400000" scaled="0"/>
                  <a:tileRect/>
                </a:gradFill>
              </a:rPr>
              <a:t>Fully s</a:t>
            </a:r>
            <a:r>
              <a:rPr lang="en-US" sz="1500" dirty="0" smtClean="0">
                <a:gradFill flip="none" rotWithShape="1">
                  <a:gsLst>
                    <a:gs pos="0">
                      <a:srgbClr val="FFFFFF"/>
                    </a:gs>
                    <a:gs pos="100000">
                      <a:srgbClr val="FFFFFF"/>
                    </a:gs>
                  </a:gsLst>
                  <a:lin ang="5400000" scaled="0"/>
                  <a:tileRect/>
                </a:gradFill>
              </a:rPr>
              <a:t>upported</a:t>
            </a:r>
            <a:endParaRPr lang="en-US" sz="1500" dirty="0">
              <a:gradFill flip="none" rotWithShape="1">
                <a:gsLst>
                  <a:gs pos="0">
                    <a:srgbClr val="FFFFFF"/>
                  </a:gs>
                  <a:gs pos="100000">
                    <a:srgbClr val="FFFFFF"/>
                  </a:gs>
                </a:gsLst>
                <a:lin ang="5400000" scaled="0"/>
                <a:tileRect/>
              </a:gradFill>
            </a:endParaRPr>
          </a:p>
        </p:txBody>
      </p:sp>
      <p:sp>
        <p:nvSpPr>
          <p:cNvPr id="23" name="Rectangle 22"/>
          <p:cNvSpPr/>
          <p:nvPr>
            <p:custDataLst>
              <p:tags r:id="rId11"/>
            </p:custDataLst>
          </p:nvPr>
        </p:nvSpPr>
        <p:spPr bwMode="auto">
          <a:xfrm>
            <a:off x="4235762" y="2053493"/>
            <a:ext cx="1752352" cy="3138995"/>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68570" tIns="45714" rIns="68570" bIns="45714" numCol="1" rtlCol="0" anchor="b" anchorCtr="0" compatLnSpc="1">
            <a:prstTxWarp prst="textNoShape">
              <a:avLst/>
            </a:prstTxWarp>
          </a:bodyPr>
          <a:lstStyle/>
          <a:p>
            <a:pPr defTabSz="932411" fontAlgn="base">
              <a:spcBef>
                <a:spcPct val="0"/>
              </a:spcBef>
              <a:spcAft>
                <a:spcPct val="0"/>
              </a:spcAft>
            </a:pPr>
            <a:r>
              <a:rPr lang="en-US" sz="1399" b="1" dirty="0">
                <a:solidFill>
                  <a:schemeClr val="bg1"/>
                </a:solidFill>
              </a:rPr>
              <a:t>HR</a:t>
            </a:r>
          </a:p>
          <a:p>
            <a:pPr defTabSz="932411" fontAlgn="base">
              <a:spcBef>
                <a:spcPct val="0"/>
              </a:spcBef>
              <a:spcAft>
                <a:spcPct val="0"/>
              </a:spcAft>
            </a:pPr>
            <a:r>
              <a:rPr lang="en-US" sz="1399" b="1" dirty="0" smtClean="0">
                <a:solidFill>
                  <a:schemeClr val="bg1"/>
                </a:solidFill>
              </a:rPr>
              <a:t>Payroll</a:t>
            </a:r>
            <a:endParaRPr lang="en-US" sz="1399" b="1" dirty="0">
              <a:solidFill>
                <a:schemeClr val="bg1"/>
              </a:solidFill>
            </a:endParaRPr>
          </a:p>
          <a:p>
            <a:pPr defTabSz="932411" fontAlgn="base">
              <a:spcBef>
                <a:spcPct val="0"/>
              </a:spcBef>
              <a:spcAft>
                <a:spcPct val="0"/>
              </a:spcAft>
            </a:pPr>
            <a:r>
              <a:rPr lang="en-US" sz="1399" dirty="0">
                <a:solidFill>
                  <a:schemeClr val="bg1"/>
                </a:solidFill>
              </a:rPr>
              <a:t>Financials</a:t>
            </a:r>
          </a:p>
          <a:p>
            <a:pPr defTabSz="932411" fontAlgn="base">
              <a:spcBef>
                <a:spcPct val="0"/>
              </a:spcBef>
              <a:spcAft>
                <a:spcPct val="0"/>
              </a:spcAft>
            </a:pPr>
            <a:r>
              <a:rPr lang="en-US" sz="1399" dirty="0" smtClean="0">
                <a:solidFill>
                  <a:schemeClr val="bg1"/>
                </a:solidFill>
              </a:rPr>
              <a:t>Distribution</a:t>
            </a:r>
            <a:endParaRPr lang="en-US" sz="1399" dirty="0">
              <a:solidFill>
                <a:schemeClr val="bg1"/>
              </a:solidFill>
            </a:endParaRPr>
          </a:p>
          <a:p>
            <a:pPr defTabSz="932411" fontAlgn="base">
              <a:spcBef>
                <a:spcPct val="0"/>
              </a:spcBef>
              <a:spcAft>
                <a:spcPct val="0"/>
              </a:spcAft>
            </a:pPr>
            <a:endParaRPr lang="en-US" sz="1399" dirty="0">
              <a:solidFill>
                <a:schemeClr val="bg1"/>
              </a:solidFill>
            </a:endParaRPr>
          </a:p>
          <a:p>
            <a:pPr defTabSz="932411" fontAlgn="base">
              <a:spcBef>
                <a:spcPct val="0"/>
              </a:spcBef>
              <a:spcAft>
                <a:spcPct val="0"/>
              </a:spcAft>
            </a:pPr>
            <a:r>
              <a:rPr lang="en-US" sz="1500" dirty="0">
                <a:solidFill>
                  <a:schemeClr val="bg1"/>
                </a:solidFill>
              </a:rPr>
              <a:t>PHASE 2</a:t>
            </a:r>
          </a:p>
        </p:txBody>
      </p:sp>
      <p:sp>
        <p:nvSpPr>
          <p:cNvPr id="24" name="Rectangle 23"/>
          <p:cNvSpPr/>
          <p:nvPr>
            <p:custDataLst>
              <p:tags r:id="rId12"/>
            </p:custDataLst>
          </p:nvPr>
        </p:nvSpPr>
        <p:spPr bwMode="auto">
          <a:xfrm>
            <a:off x="6058697" y="2048991"/>
            <a:ext cx="1752352" cy="3138995"/>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68570" tIns="45714" rIns="68570" bIns="45714" numCol="1" rtlCol="0" anchor="b" anchorCtr="0" compatLnSpc="1">
            <a:prstTxWarp prst="textNoShape">
              <a:avLst/>
            </a:prstTxWarp>
          </a:bodyPr>
          <a:lstStyle/>
          <a:p>
            <a:pPr defTabSz="932411" fontAlgn="base">
              <a:spcBef>
                <a:spcPct val="0"/>
              </a:spcBef>
              <a:spcAft>
                <a:spcPct val="0"/>
              </a:spcAft>
            </a:pPr>
            <a:r>
              <a:rPr lang="en-US" sz="1399" b="1" dirty="0">
                <a:solidFill>
                  <a:schemeClr val="bg1"/>
                </a:solidFill>
              </a:rPr>
              <a:t>Project Series</a:t>
            </a:r>
          </a:p>
          <a:p>
            <a:pPr defTabSz="932411" fontAlgn="base">
              <a:spcBef>
                <a:spcPct val="0"/>
              </a:spcBef>
              <a:spcAft>
                <a:spcPct val="0"/>
              </a:spcAft>
            </a:pPr>
            <a:r>
              <a:rPr lang="en-US" sz="1399" dirty="0">
                <a:solidFill>
                  <a:schemeClr val="bg1"/>
                </a:solidFill>
              </a:rPr>
              <a:t>HR</a:t>
            </a:r>
          </a:p>
          <a:p>
            <a:pPr defTabSz="932411" fontAlgn="base">
              <a:spcBef>
                <a:spcPct val="0"/>
              </a:spcBef>
              <a:spcAft>
                <a:spcPct val="0"/>
              </a:spcAft>
            </a:pPr>
            <a:r>
              <a:rPr lang="en-US" sz="1399" dirty="0">
                <a:solidFill>
                  <a:schemeClr val="bg1"/>
                </a:solidFill>
              </a:rPr>
              <a:t>Payroll</a:t>
            </a:r>
          </a:p>
          <a:p>
            <a:pPr defTabSz="932411" fontAlgn="base">
              <a:spcBef>
                <a:spcPct val="0"/>
              </a:spcBef>
              <a:spcAft>
                <a:spcPct val="0"/>
              </a:spcAft>
            </a:pPr>
            <a:r>
              <a:rPr lang="en-US" sz="1399" dirty="0">
                <a:solidFill>
                  <a:schemeClr val="bg1"/>
                </a:solidFill>
              </a:rPr>
              <a:t>Financials</a:t>
            </a:r>
          </a:p>
          <a:p>
            <a:pPr defTabSz="932411" fontAlgn="base">
              <a:spcBef>
                <a:spcPct val="0"/>
              </a:spcBef>
              <a:spcAft>
                <a:spcPct val="0"/>
              </a:spcAft>
            </a:pPr>
            <a:r>
              <a:rPr lang="en-US" sz="1399" dirty="0" smtClean="0">
                <a:solidFill>
                  <a:schemeClr val="bg1"/>
                </a:solidFill>
              </a:rPr>
              <a:t>Distribution</a:t>
            </a:r>
            <a:endParaRPr lang="en-US" sz="1399" dirty="0">
              <a:solidFill>
                <a:schemeClr val="bg1"/>
              </a:solidFill>
            </a:endParaRPr>
          </a:p>
          <a:p>
            <a:pPr defTabSz="932411" fontAlgn="base">
              <a:spcBef>
                <a:spcPct val="0"/>
              </a:spcBef>
              <a:spcAft>
                <a:spcPct val="0"/>
              </a:spcAft>
            </a:pPr>
            <a:endParaRPr lang="en-US" sz="1399" dirty="0">
              <a:solidFill>
                <a:schemeClr val="bg1"/>
              </a:solidFill>
            </a:endParaRPr>
          </a:p>
          <a:p>
            <a:pPr defTabSz="932411" fontAlgn="base">
              <a:spcBef>
                <a:spcPct val="0"/>
              </a:spcBef>
              <a:spcAft>
                <a:spcPct val="0"/>
              </a:spcAft>
            </a:pPr>
            <a:r>
              <a:rPr lang="en-US" sz="1500" dirty="0">
                <a:solidFill>
                  <a:schemeClr val="bg1"/>
                </a:solidFill>
              </a:rPr>
              <a:t>PHASE 3</a:t>
            </a:r>
          </a:p>
        </p:txBody>
      </p:sp>
      <p:sp>
        <p:nvSpPr>
          <p:cNvPr id="25" name="Rectangle 24"/>
          <p:cNvSpPr/>
          <p:nvPr>
            <p:custDataLst>
              <p:tags r:id="rId13"/>
            </p:custDataLst>
          </p:nvPr>
        </p:nvSpPr>
        <p:spPr bwMode="auto">
          <a:xfrm>
            <a:off x="7894400" y="2048991"/>
            <a:ext cx="1752352" cy="3138995"/>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68570" tIns="45714" rIns="68570" bIns="45714" numCol="1" rtlCol="0" anchor="b" anchorCtr="0" compatLnSpc="1">
            <a:prstTxWarp prst="textNoShape">
              <a:avLst/>
            </a:prstTxWarp>
          </a:bodyPr>
          <a:lstStyle/>
          <a:p>
            <a:pPr defTabSz="932411" fontAlgn="base">
              <a:spcBef>
                <a:spcPct val="0"/>
              </a:spcBef>
              <a:spcAft>
                <a:spcPct val="0"/>
              </a:spcAft>
            </a:pPr>
            <a:r>
              <a:rPr lang="en-US" sz="1399" b="1" dirty="0">
                <a:solidFill>
                  <a:schemeClr val="bg1"/>
                </a:solidFill>
              </a:rPr>
              <a:t>Field Service</a:t>
            </a:r>
          </a:p>
          <a:p>
            <a:pPr defTabSz="932411" fontAlgn="base">
              <a:spcBef>
                <a:spcPct val="0"/>
              </a:spcBef>
              <a:spcAft>
                <a:spcPct val="0"/>
              </a:spcAft>
            </a:pPr>
            <a:r>
              <a:rPr lang="en-US" sz="1399" dirty="0">
                <a:solidFill>
                  <a:schemeClr val="bg1"/>
                </a:solidFill>
              </a:rPr>
              <a:t>Project Series</a:t>
            </a:r>
          </a:p>
          <a:p>
            <a:pPr defTabSz="932411" fontAlgn="base">
              <a:spcBef>
                <a:spcPct val="0"/>
              </a:spcBef>
              <a:spcAft>
                <a:spcPct val="0"/>
              </a:spcAft>
            </a:pPr>
            <a:r>
              <a:rPr lang="en-US" sz="1399" dirty="0">
                <a:solidFill>
                  <a:schemeClr val="bg1"/>
                </a:solidFill>
              </a:rPr>
              <a:t>HR</a:t>
            </a:r>
          </a:p>
          <a:p>
            <a:pPr defTabSz="932411" fontAlgn="base">
              <a:spcBef>
                <a:spcPct val="0"/>
              </a:spcBef>
              <a:spcAft>
                <a:spcPct val="0"/>
              </a:spcAft>
            </a:pPr>
            <a:r>
              <a:rPr lang="en-US" sz="1399" dirty="0">
                <a:solidFill>
                  <a:schemeClr val="bg1"/>
                </a:solidFill>
              </a:rPr>
              <a:t>Payroll</a:t>
            </a:r>
          </a:p>
          <a:p>
            <a:pPr defTabSz="932411" fontAlgn="base">
              <a:spcBef>
                <a:spcPct val="0"/>
              </a:spcBef>
              <a:spcAft>
                <a:spcPct val="0"/>
              </a:spcAft>
            </a:pPr>
            <a:r>
              <a:rPr lang="en-US" sz="1399" dirty="0">
                <a:solidFill>
                  <a:schemeClr val="bg1"/>
                </a:solidFill>
              </a:rPr>
              <a:t>Financials</a:t>
            </a:r>
          </a:p>
          <a:p>
            <a:pPr defTabSz="932411" fontAlgn="base">
              <a:spcBef>
                <a:spcPct val="0"/>
              </a:spcBef>
              <a:spcAft>
                <a:spcPct val="0"/>
              </a:spcAft>
            </a:pPr>
            <a:r>
              <a:rPr lang="en-US" sz="1399" dirty="0" smtClean="0">
                <a:solidFill>
                  <a:schemeClr val="bg1"/>
                </a:solidFill>
              </a:rPr>
              <a:t>Distribution</a:t>
            </a:r>
            <a:endParaRPr lang="en-US" sz="1399" dirty="0">
              <a:solidFill>
                <a:schemeClr val="bg1"/>
              </a:solidFill>
            </a:endParaRPr>
          </a:p>
          <a:p>
            <a:pPr defTabSz="932411" fontAlgn="base">
              <a:spcBef>
                <a:spcPct val="0"/>
              </a:spcBef>
              <a:spcAft>
                <a:spcPct val="0"/>
              </a:spcAft>
            </a:pPr>
            <a:endParaRPr lang="en-US" sz="1399" dirty="0">
              <a:solidFill>
                <a:schemeClr val="bg1"/>
              </a:solidFill>
            </a:endParaRPr>
          </a:p>
          <a:p>
            <a:pPr defTabSz="932411" fontAlgn="base">
              <a:spcBef>
                <a:spcPct val="0"/>
              </a:spcBef>
              <a:spcAft>
                <a:spcPct val="0"/>
              </a:spcAft>
            </a:pPr>
            <a:r>
              <a:rPr lang="en-US" sz="1500" dirty="0">
                <a:solidFill>
                  <a:schemeClr val="bg1"/>
                </a:solidFill>
              </a:rPr>
              <a:t>PHASE 4</a:t>
            </a:r>
          </a:p>
        </p:txBody>
      </p:sp>
      <p:sp>
        <p:nvSpPr>
          <p:cNvPr id="26" name="Rectangle 25"/>
          <p:cNvSpPr/>
          <p:nvPr>
            <p:custDataLst>
              <p:tags r:id="rId14"/>
            </p:custDataLst>
          </p:nvPr>
        </p:nvSpPr>
        <p:spPr bwMode="auto">
          <a:xfrm>
            <a:off x="9722940" y="2048991"/>
            <a:ext cx="1752352" cy="3138995"/>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68570" tIns="45714" rIns="68570" bIns="45714" numCol="1" rtlCol="0" anchor="b" anchorCtr="0" compatLnSpc="1">
            <a:prstTxWarp prst="textNoShape">
              <a:avLst/>
            </a:prstTxWarp>
          </a:bodyPr>
          <a:lstStyle/>
          <a:p>
            <a:pPr defTabSz="932411" fontAlgn="base">
              <a:spcBef>
                <a:spcPct val="0"/>
              </a:spcBef>
              <a:spcAft>
                <a:spcPct val="0"/>
              </a:spcAft>
            </a:pPr>
            <a:r>
              <a:rPr lang="en-US" sz="1399" b="1" dirty="0">
                <a:solidFill>
                  <a:schemeClr val="bg1"/>
                </a:solidFill>
              </a:rPr>
              <a:t>Manufacturing</a:t>
            </a:r>
          </a:p>
          <a:p>
            <a:pPr defTabSz="932411" fontAlgn="base">
              <a:spcBef>
                <a:spcPct val="0"/>
              </a:spcBef>
              <a:spcAft>
                <a:spcPct val="0"/>
              </a:spcAft>
            </a:pPr>
            <a:r>
              <a:rPr lang="en-US" sz="1399" dirty="0">
                <a:solidFill>
                  <a:schemeClr val="bg1"/>
                </a:solidFill>
              </a:rPr>
              <a:t>Field </a:t>
            </a:r>
            <a:r>
              <a:rPr lang="en-US" sz="1399" dirty="0" smtClean="0">
                <a:solidFill>
                  <a:schemeClr val="bg1"/>
                </a:solidFill>
              </a:rPr>
              <a:t>Service</a:t>
            </a:r>
            <a:endParaRPr lang="en-US" sz="1399" dirty="0">
              <a:solidFill>
                <a:schemeClr val="bg1"/>
              </a:solidFill>
            </a:endParaRPr>
          </a:p>
          <a:p>
            <a:pPr defTabSz="932411" fontAlgn="base">
              <a:spcBef>
                <a:spcPct val="0"/>
              </a:spcBef>
              <a:spcAft>
                <a:spcPct val="0"/>
              </a:spcAft>
            </a:pPr>
            <a:r>
              <a:rPr lang="en-US" sz="1399" dirty="0">
                <a:solidFill>
                  <a:schemeClr val="bg1"/>
                </a:solidFill>
              </a:rPr>
              <a:t>Project </a:t>
            </a:r>
            <a:r>
              <a:rPr lang="en-US" sz="1399" dirty="0" smtClean="0">
                <a:solidFill>
                  <a:schemeClr val="bg1"/>
                </a:solidFill>
              </a:rPr>
              <a:t>Series</a:t>
            </a:r>
            <a:endParaRPr lang="en-US" sz="1399" dirty="0">
              <a:solidFill>
                <a:schemeClr val="bg1"/>
              </a:solidFill>
            </a:endParaRPr>
          </a:p>
          <a:p>
            <a:pPr defTabSz="932411" fontAlgn="base">
              <a:spcBef>
                <a:spcPct val="0"/>
              </a:spcBef>
              <a:spcAft>
                <a:spcPct val="0"/>
              </a:spcAft>
            </a:pPr>
            <a:r>
              <a:rPr lang="en-US" sz="1399" dirty="0">
                <a:solidFill>
                  <a:schemeClr val="bg1"/>
                </a:solidFill>
              </a:rPr>
              <a:t>HR</a:t>
            </a:r>
          </a:p>
          <a:p>
            <a:pPr defTabSz="932411" fontAlgn="base">
              <a:spcBef>
                <a:spcPct val="0"/>
              </a:spcBef>
              <a:spcAft>
                <a:spcPct val="0"/>
              </a:spcAft>
            </a:pPr>
            <a:r>
              <a:rPr lang="en-US" sz="1399" dirty="0">
                <a:solidFill>
                  <a:schemeClr val="bg1"/>
                </a:solidFill>
              </a:rPr>
              <a:t>Payroll</a:t>
            </a:r>
          </a:p>
          <a:p>
            <a:pPr defTabSz="932411" fontAlgn="base">
              <a:spcBef>
                <a:spcPct val="0"/>
              </a:spcBef>
              <a:spcAft>
                <a:spcPct val="0"/>
              </a:spcAft>
            </a:pPr>
            <a:r>
              <a:rPr lang="en-US" sz="1399" dirty="0">
                <a:solidFill>
                  <a:schemeClr val="bg1"/>
                </a:solidFill>
              </a:rPr>
              <a:t>Financials</a:t>
            </a:r>
          </a:p>
          <a:p>
            <a:pPr defTabSz="932411" fontAlgn="base">
              <a:spcBef>
                <a:spcPct val="0"/>
              </a:spcBef>
              <a:spcAft>
                <a:spcPct val="0"/>
              </a:spcAft>
            </a:pPr>
            <a:r>
              <a:rPr lang="en-US" sz="1399" dirty="0" smtClean="0">
                <a:solidFill>
                  <a:schemeClr val="bg1"/>
                </a:solidFill>
              </a:rPr>
              <a:t>Distribution</a:t>
            </a:r>
            <a:endParaRPr lang="en-US" sz="1399" dirty="0">
              <a:solidFill>
                <a:schemeClr val="bg1"/>
              </a:solidFill>
            </a:endParaRPr>
          </a:p>
          <a:p>
            <a:pPr defTabSz="932411" fontAlgn="base">
              <a:spcBef>
                <a:spcPct val="0"/>
              </a:spcBef>
              <a:spcAft>
                <a:spcPct val="0"/>
              </a:spcAft>
            </a:pPr>
            <a:endParaRPr lang="en-US" sz="1399" dirty="0">
              <a:solidFill>
                <a:schemeClr val="bg1"/>
              </a:solidFill>
            </a:endParaRPr>
          </a:p>
          <a:p>
            <a:pPr defTabSz="932411" fontAlgn="base">
              <a:spcBef>
                <a:spcPct val="0"/>
              </a:spcBef>
              <a:spcAft>
                <a:spcPct val="0"/>
              </a:spcAft>
            </a:pPr>
            <a:r>
              <a:rPr lang="en-US" sz="1500" dirty="0">
                <a:solidFill>
                  <a:schemeClr val="bg1"/>
                </a:solidFill>
              </a:rPr>
              <a:t>PHASE 5</a:t>
            </a:r>
          </a:p>
        </p:txBody>
      </p:sp>
      <p:pic>
        <p:nvPicPr>
          <p:cNvPr id="27" name="Picture 26"/>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266649" y="2366976"/>
            <a:ext cx="619304" cy="761893"/>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p:spPr>
      </p:pic>
      <p:pic>
        <p:nvPicPr>
          <p:cNvPr id="28" name="Picture 27"/>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195355" y="4093419"/>
            <a:ext cx="761893" cy="65816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p:spPr>
      </p:pic>
      <p:sp>
        <p:nvSpPr>
          <p:cNvPr id="3" name="TextBox 2"/>
          <p:cNvSpPr txBox="1"/>
          <p:nvPr/>
        </p:nvSpPr>
        <p:spPr>
          <a:xfrm>
            <a:off x="814408" y="2879627"/>
            <a:ext cx="10660883" cy="923330"/>
          </a:xfrm>
          <a:prstGeom prst="rect">
            <a:avLst/>
          </a:prstGeom>
          <a:noFill/>
        </p:spPr>
        <p:txBody>
          <a:bodyPr wrap="square" rtlCol="0">
            <a:spAutoFit/>
          </a:bodyPr>
          <a:lstStyle/>
          <a:p>
            <a:r>
              <a:rPr lang="en-US" sz="5400" b="1" dirty="0"/>
              <a:t>All </a:t>
            </a:r>
            <a:r>
              <a:rPr lang="en-US" sz="5400" b="1" dirty="0" smtClean="0"/>
              <a:t>planned phases </a:t>
            </a:r>
            <a:r>
              <a:rPr lang="en-US" sz="5400" b="1" dirty="0"/>
              <a:t>are </a:t>
            </a:r>
            <a:r>
              <a:rPr lang="en-US" sz="5400" b="1" dirty="0" smtClean="0"/>
              <a:t>released</a:t>
            </a:r>
            <a:r>
              <a:rPr lang="en-US" sz="5400" b="1" dirty="0"/>
              <a:t>!</a:t>
            </a:r>
          </a:p>
        </p:txBody>
      </p:sp>
    </p:spTree>
    <p:extLst>
      <p:ext uri="{BB962C8B-B14F-4D97-AF65-F5344CB8AC3E}">
        <p14:creationId xmlns:p14="http://schemas.microsoft.com/office/powerpoint/2010/main" val="233661223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childTnLst>
                          </p:cTn>
                        </p:par>
                        <p:par>
                          <p:cTn id="23" fill="hold">
                            <p:stCondLst>
                              <p:cond delay="0"/>
                            </p:stCondLst>
                            <p:childTnLst>
                              <p:par>
                                <p:cTn id="24" presetID="2" presetClass="entr" presetSubtype="4" fill="hold" grpId="0" nodeType="after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additive="base">
                                        <p:cTn id="26" dur="250" fill="hold"/>
                                        <p:tgtEl>
                                          <p:spTgt spid="3"/>
                                        </p:tgtEl>
                                        <p:attrNameLst>
                                          <p:attrName>ppt_x</p:attrName>
                                        </p:attrNameLst>
                                      </p:cBhvr>
                                      <p:tavLst>
                                        <p:tav tm="0">
                                          <p:val>
                                            <p:strVal val="#ppt_x"/>
                                          </p:val>
                                        </p:tav>
                                        <p:tav tm="100000">
                                          <p:val>
                                            <p:strVal val="#ppt_x"/>
                                          </p:val>
                                        </p:tav>
                                      </p:tavLst>
                                    </p:anim>
                                    <p:anim calcmode="lin" valueType="num">
                                      <p:cBhvr additive="base">
                                        <p:cTn id="27" dur="25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P spid="22" grpId="0" animBg="1"/>
      <p:bldP spid="23" grpId="0" animBg="1"/>
      <p:bldP spid="24" grpId="0" animBg="1"/>
      <p:bldP spid="25" grpId="0" animBg="1"/>
      <p:bldP spid="26" grpId="0" animBg="1"/>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296897"/>
            <a:ext cx="12436475" cy="822960"/>
          </a:xfrm>
          <a:solidFill>
            <a:schemeClr val="accent2"/>
          </a:solidFill>
        </p:spPr>
        <p:txBody>
          <a:bodyPr/>
          <a:lstStyle/>
          <a:p>
            <a:r>
              <a:rPr lang="en-US" sz="5200" dirty="0" smtClean="0">
                <a:solidFill>
                  <a:schemeClr val="bg1"/>
                </a:solidFill>
              </a:rPr>
              <a:t>Features</a:t>
            </a:r>
            <a:endParaRPr lang="en-US" sz="5200" dirty="0">
              <a:solidFill>
                <a:schemeClr val="bg1"/>
              </a:solidFill>
            </a:endParaRPr>
          </a:p>
        </p:txBody>
      </p:sp>
      <p:sp>
        <p:nvSpPr>
          <p:cNvPr id="3" name="Text Placeholder 2"/>
          <p:cNvSpPr>
            <a:spLocks noGrp="1"/>
          </p:cNvSpPr>
          <p:nvPr>
            <p:ph type="body" sz="quarter" idx="10"/>
          </p:nvPr>
        </p:nvSpPr>
        <p:spPr>
          <a:xfrm>
            <a:off x="150102" y="1211262"/>
            <a:ext cx="6048268" cy="5486399"/>
          </a:xfrm>
        </p:spPr>
        <p:txBody>
          <a:bodyPr>
            <a:normAutofit/>
          </a:bodyPr>
          <a:lstStyle/>
          <a:p>
            <a:r>
              <a:rPr lang="en-US" dirty="0" smtClean="0"/>
              <a:t>Deployment</a:t>
            </a:r>
            <a:endParaRPr lang="en-US" dirty="0"/>
          </a:p>
          <a:p>
            <a:pPr lvl="2"/>
            <a:r>
              <a:rPr lang="en-US" sz="2600" dirty="0" smtClean="0">
                <a:latin typeface="+mj-lt"/>
              </a:rPr>
              <a:t>Use </a:t>
            </a:r>
            <a:r>
              <a:rPr lang="en-US" sz="2600" dirty="0" err="1" smtClean="0">
                <a:latin typeface="+mj-lt"/>
              </a:rPr>
              <a:t>on-premise</a:t>
            </a:r>
            <a:r>
              <a:rPr lang="en-US" sz="2600" dirty="0" smtClean="0">
                <a:latin typeface="+mj-lt"/>
              </a:rPr>
              <a:t> </a:t>
            </a:r>
            <a:r>
              <a:rPr lang="en-US" sz="2600" dirty="0">
                <a:latin typeface="+mj-lt"/>
              </a:rPr>
              <a:t>or </a:t>
            </a:r>
            <a:r>
              <a:rPr lang="en-US" sz="2600" dirty="0" smtClean="0">
                <a:latin typeface="+mj-lt"/>
              </a:rPr>
              <a:t>hosted</a:t>
            </a:r>
            <a:endParaRPr lang="en-US" sz="2600" dirty="0">
              <a:latin typeface="+mj-lt"/>
            </a:endParaRPr>
          </a:p>
          <a:p>
            <a:pPr lvl="2"/>
            <a:r>
              <a:rPr lang="en-US" sz="2600" dirty="0" smtClean="0">
                <a:latin typeface="+mj-lt"/>
              </a:rPr>
              <a:t>Using </a:t>
            </a:r>
            <a:r>
              <a:rPr lang="en-US" sz="2600" dirty="0">
                <a:latin typeface="+mj-lt"/>
              </a:rPr>
              <a:t>a web browser connection</a:t>
            </a:r>
          </a:p>
          <a:p>
            <a:pPr lvl="2"/>
            <a:r>
              <a:rPr lang="en-US" sz="2600" dirty="0">
                <a:latin typeface="+mj-lt"/>
              </a:rPr>
              <a:t>Can replace terminal services implementations </a:t>
            </a:r>
          </a:p>
          <a:p>
            <a:r>
              <a:rPr lang="en-US" sz="4399" dirty="0">
                <a:solidFill>
                  <a:schemeClr val="tx2"/>
                </a:solidFill>
              </a:rPr>
              <a:t>Secure</a:t>
            </a:r>
          </a:p>
          <a:p>
            <a:pPr lvl="2"/>
            <a:r>
              <a:rPr lang="en-US" sz="2600" dirty="0" smtClean="0">
                <a:latin typeface="+mj-lt"/>
              </a:rPr>
              <a:t>All communication fully </a:t>
            </a:r>
            <a:r>
              <a:rPr lang="en-US" sz="2600" dirty="0">
                <a:latin typeface="+mj-lt"/>
              </a:rPr>
              <a:t>encrypted by </a:t>
            </a:r>
            <a:r>
              <a:rPr lang="en-US" sz="2600" dirty="0" smtClean="0">
                <a:latin typeface="+mj-lt"/>
              </a:rPr>
              <a:t>https</a:t>
            </a:r>
          </a:p>
          <a:p>
            <a:r>
              <a:rPr lang="en-US" dirty="0"/>
              <a:t>Features </a:t>
            </a:r>
            <a:r>
              <a:rPr lang="en-US" dirty="0" smtClean="0"/>
              <a:t>and functionality</a:t>
            </a:r>
            <a:endParaRPr lang="en-US" dirty="0"/>
          </a:p>
          <a:p>
            <a:pPr lvl="2"/>
            <a:r>
              <a:rPr lang="en-US" sz="2600" dirty="0" smtClean="0">
                <a:latin typeface="+mj-lt"/>
              </a:rPr>
              <a:t>Familiar </a:t>
            </a:r>
            <a:r>
              <a:rPr lang="en-US" sz="2600" dirty="0">
                <a:latin typeface="+mj-lt"/>
              </a:rPr>
              <a:t>interface as the Desktop client</a:t>
            </a:r>
          </a:p>
          <a:p>
            <a:pPr lvl="2"/>
            <a:r>
              <a:rPr lang="en-US" sz="2600" dirty="0">
                <a:latin typeface="+mj-lt"/>
              </a:rPr>
              <a:t>Recovery of </a:t>
            </a:r>
            <a:r>
              <a:rPr lang="en-US" sz="2600" dirty="0" smtClean="0">
                <a:latin typeface="+mj-lt"/>
              </a:rPr>
              <a:t>Session</a:t>
            </a:r>
            <a:endParaRPr lang="en-US" sz="2600" dirty="0">
              <a:latin typeface="+mj-lt"/>
            </a:endParaRPr>
          </a:p>
        </p:txBody>
      </p:sp>
      <p:pic>
        <p:nvPicPr>
          <p:cNvPr id="14" name="Picture 13"/>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0103886" y="1810568"/>
            <a:ext cx="1920891" cy="3944352"/>
          </a:xfrm>
          <a:prstGeom prst="rect">
            <a:avLst/>
          </a:prstGeom>
        </p:spPr>
      </p:pic>
      <p:sp>
        <p:nvSpPr>
          <p:cNvPr id="16" name="Rectangle 15"/>
          <p:cNvSpPr/>
          <p:nvPr>
            <p:custDataLst>
              <p:tags r:id="rId1"/>
            </p:custDataLst>
          </p:nvPr>
        </p:nvSpPr>
        <p:spPr bwMode="auto">
          <a:xfrm>
            <a:off x="8086447" y="1810568"/>
            <a:ext cx="1916726" cy="1916726"/>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47" tIns="46623" rIns="46623" bIns="93247" numCol="1" spcCol="0" rtlCol="0" fromWordArt="0" anchor="b" anchorCtr="0" forceAA="0" compatLnSpc="1">
            <a:prstTxWarp prst="textNoShape">
              <a:avLst/>
            </a:prstTxWarp>
            <a:noAutofit/>
          </a:bodyPr>
          <a:lstStyle/>
          <a:p>
            <a:pPr defTabSz="932229" fontAlgn="base">
              <a:spcBef>
                <a:spcPct val="0"/>
              </a:spcBef>
              <a:spcAft>
                <a:spcPct val="0"/>
              </a:spcAft>
            </a:pPr>
            <a:r>
              <a:rPr lang="en-US" sz="1836" spc="-52" dirty="0">
                <a:gradFill flip="none" rotWithShape="1">
                  <a:gsLst>
                    <a:gs pos="0">
                      <a:srgbClr val="FFFFFF"/>
                    </a:gs>
                    <a:gs pos="100000">
                      <a:srgbClr val="FFFFFF"/>
                    </a:gs>
                  </a:gsLst>
                  <a:lin ang="5400000" scaled="0"/>
                  <a:tileRect/>
                </a:gradFill>
                <a:latin typeface="Segoe UI" pitchFamily="34" charset="0"/>
                <a:ea typeface="Segoe UI" pitchFamily="34" charset="0"/>
                <a:cs typeface="Segoe UI" pitchFamily="34" charset="0"/>
              </a:rPr>
              <a:t>Recoverable</a:t>
            </a:r>
          </a:p>
        </p:txBody>
      </p:sp>
      <p:sp>
        <p:nvSpPr>
          <p:cNvPr id="17" name="Rectangle 16"/>
          <p:cNvSpPr/>
          <p:nvPr>
            <p:custDataLst>
              <p:tags r:id="rId2"/>
            </p:custDataLst>
          </p:nvPr>
        </p:nvSpPr>
        <p:spPr bwMode="auto">
          <a:xfrm>
            <a:off x="8086447" y="3838194"/>
            <a:ext cx="1916726" cy="1916726"/>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47" tIns="46623" rIns="46623" bIns="93247" numCol="1" spcCol="0" rtlCol="0" fromWordArt="0" anchor="b" anchorCtr="0" forceAA="0" compatLnSpc="1">
            <a:prstTxWarp prst="textNoShape">
              <a:avLst/>
            </a:prstTxWarp>
            <a:noAutofit/>
          </a:bodyPr>
          <a:lstStyle/>
          <a:p>
            <a:pPr defTabSz="932229" fontAlgn="base">
              <a:spcBef>
                <a:spcPct val="0"/>
              </a:spcBef>
              <a:spcAft>
                <a:spcPct val="0"/>
              </a:spcAft>
            </a:pPr>
            <a:r>
              <a:rPr lang="en-US" sz="1836" spc="-52" dirty="0">
                <a:gradFill flip="none" rotWithShape="1">
                  <a:gsLst>
                    <a:gs pos="0">
                      <a:srgbClr val="FFFFFF"/>
                    </a:gs>
                    <a:gs pos="100000">
                      <a:srgbClr val="FFFFFF"/>
                    </a:gs>
                  </a:gsLst>
                  <a:lin ang="5400000" scaled="0"/>
                  <a:tileRect/>
                </a:gradFill>
                <a:latin typeface="Segoe UI" pitchFamily="34" charset="0"/>
                <a:ea typeface="Segoe UI" pitchFamily="34" charset="0"/>
                <a:cs typeface="Segoe UI" pitchFamily="34" charset="0"/>
              </a:rPr>
              <a:t>Familiar</a:t>
            </a:r>
          </a:p>
        </p:txBody>
      </p:sp>
      <p:sp>
        <p:nvSpPr>
          <p:cNvPr id="19" name="Rectangle 18"/>
          <p:cNvSpPr/>
          <p:nvPr/>
        </p:nvSpPr>
        <p:spPr bwMode="auto">
          <a:xfrm>
            <a:off x="10103886" y="4975293"/>
            <a:ext cx="1920891" cy="779627"/>
          </a:xfrm>
          <a:prstGeom prst="rect">
            <a:avLst/>
          </a:prstGeom>
          <a:gradFill>
            <a:gsLst>
              <a:gs pos="100000">
                <a:srgbClr val="000000">
                  <a:alpha val="84000"/>
                </a:srgbClr>
              </a:gs>
              <a:gs pos="0">
                <a:srgbClr val="000000">
                  <a:alpha val="0"/>
                </a:srgbClr>
              </a:gs>
            </a:gsLst>
            <a:lin ang="5400000" scaled="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47" tIns="46623" rIns="46623" bIns="93247" numCol="1" spcCol="0" rtlCol="0" fromWordArt="0" anchor="b" anchorCtr="0" forceAA="0" compatLnSpc="1">
            <a:prstTxWarp prst="textNoShape">
              <a:avLst/>
            </a:prstTxWarp>
            <a:noAutofit/>
          </a:bodyPr>
          <a:lstStyle/>
          <a:p>
            <a:pPr defTabSz="932229" fontAlgn="base">
              <a:spcBef>
                <a:spcPct val="0"/>
              </a:spcBef>
              <a:spcAft>
                <a:spcPct val="0"/>
              </a:spcAft>
            </a:pPr>
            <a:endParaRPr lang="en-US" sz="1836"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pic>
        <p:nvPicPr>
          <p:cNvPr id="21" name="Picture 2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684609" y="4294220"/>
            <a:ext cx="720399" cy="681546"/>
          </a:xfrm>
          <a:prstGeom prst="rect">
            <a:avLst/>
          </a:prstGeom>
        </p:spPr>
      </p:pic>
      <p:pic>
        <p:nvPicPr>
          <p:cNvPr id="22" name="Picture 2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749365" y="2322925"/>
            <a:ext cx="634599" cy="642693"/>
          </a:xfrm>
          <a:prstGeom prst="rect">
            <a:avLst/>
          </a:prstGeom>
        </p:spPr>
      </p:pic>
      <p:sp>
        <p:nvSpPr>
          <p:cNvPr id="24" name="Rectangle 23"/>
          <p:cNvSpPr/>
          <p:nvPr>
            <p:custDataLst>
              <p:tags r:id="rId3"/>
            </p:custDataLst>
          </p:nvPr>
        </p:nvSpPr>
        <p:spPr bwMode="auto">
          <a:xfrm>
            <a:off x="6072534" y="1810567"/>
            <a:ext cx="1916726" cy="1916726"/>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47" tIns="46623" rIns="46623" bIns="93247" numCol="1" spcCol="0" rtlCol="0" fromWordArt="0" anchor="b" anchorCtr="0" forceAA="0" compatLnSpc="1">
            <a:prstTxWarp prst="textNoShape">
              <a:avLst/>
            </a:prstTxWarp>
            <a:noAutofit/>
          </a:bodyPr>
          <a:lstStyle/>
          <a:p>
            <a:pPr defTabSz="932229" fontAlgn="base">
              <a:spcBef>
                <a:spcPct val="0"/>
              </a:spcBef>
              <a:spcAft>
                <a:spcPct val="0"/>
              </a:spcAft>
            </a:pPr>
            <a:r>
              <a:rPr lang="en-US" sz="1836" spc="-52" dirty="0">
                <a:gradFill flip="none" rotWithShape="1">
                  <a:gsLst>
                    <a:gs pos="0">
                      <a:srgbClr val="FFFFFF"/>
                    </a:gs>
                    <a:gs pos="100000">
                      <a:srgbClr val="FFFFFF"/>
                    </a:gs>
                  </a:gsLst>
                  <a:lin ang="5400000" scaled="0"/>
                  <a:tileRect/>
                </a:gradFill>
                <a:latin typeface="Segoe UI" pitchFamily="34" charset="0"/>
                <a:ea typeface="Segoe UI" pitchFamily="34" charset="0"/>
                <a:cs typeface="Segoe UI" pitchFamily="34" charset="0"/>
              </a:rPr>
              <a:t>Secure</a:t>
            </a:r>
          </a:p>
        </p:txBody>
      </p:sp>
      <p:pic>
        <p:nvPicPr>
          <p:cNvPr id="25" name="Picture 2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796624" y="2314831"/>
            <a:ext cx="472711" cy="650787"/>
          </a:xfrm>
          <a:prstGeom prst="rect">
            <a:avLst/>
          </a:prstGeom>
        </p:spPr>
      </p:pic>
      <p:sp>
        <p:nvSpPr>
          <p:cNvPr id="26" name="Rectangle 25"/>
          <p:cNvSpPr/>
          <p:nvPr>
            <p:custDataLst>
              <p:tags r:id="rId4"/>
            </p:custDataLst>
          </p:nvPr>
        </p:nvSpPr>
        <p:spPr bwMode="auto">
          <a:xfrm>
            <a:off x="6053862" y="3838194"/>
            <a:ext cx="1916726" cy="1916726"/>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47" tIns="46623" rIns="46623" bIns="93247" numCol="1" spcCol="0" rtlCol="0" fromWordArt="0" anchor="b" anchorCtr="0" forceAA="0" compatLnSpc="1">
            <a:prstTxWarp prst="textNoShape">
              <a:avLst/>
            </a:prstTxWarp>
            <a:noAutofit/>
          </a:bodyPr>
          <a:lstStyle/>
          <a:p>
            <a:pPr defTabSz="932229" fontAlgn="base">
              <a:spcBef>
                <a:spcPct val="0"/>
              </a:spcBef>
              <a:spcAft>
                <a:spcPct val="0"/>
              </a:spcAft>
            </a:pPr>
            <a:r>
              <a:rPr lang="en-US" sz="1836" spc="-52" dirty="0">
                <a:gradFill flip="none" rotWithShape="1">
                  <a:gsLst>
                    <a:gs pos="0">
                      <a:srgbClr val="FFFFFF"/>
                    </a:gs>
                    <a:gs pos="100000">
                      <a:srgbClr val="FFFFFF"/>
                    </a:gs>
                  </a:gsLst>
                  <a:lin ang="5400000" scaled="0"/>
                  <a:tileRect/>
                </a:gradFill>
                <a:latin typeface="Segoe UI" pitchFamily="34" charset="0"/>
                <a:ea typeface="Segoe UI" pitchFamily="34" charset="0"/>
                <a:cs typeface="Segoe UI" pitchFamily="34" charset="0"/>
              </a:rPr>
              <a:t>Scalable</a:t>
            </a:r>
          </a:p>
        </p:txBody>
      </p:sp>
      <p:pic>
        <p:nvPicPr>
          <p:cNvPr id="27" name="Picture 2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716781" y="4449633"/>
            <a:ext cx="518040" cy="526135"/>
          </a:xfrm>
          <a:prstGeom prst="rect">
            <a:avLst/>
          </a:prstGeom>
        </p:spPr>
      </p:pic>
    </p:spTree>
    <p:extLst>
      <p:ext uri="{BB962C8B-B14F-4D97-AF65-F5344CB8AC3E}">
        <p14:creationId xmlns:p14="http://schemas.microsoft.com/office/powerpoint/2010/main" val="2629416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296897"/>
            <a:ext cx="12436475" cy="822960"/>
          </a:xfrm>
          <a:solidFill>
            <a:schemeClr val="accent2"/>
          </a:solidFill>
        </p:spPr>
        <p:txBody>
          <a:bodyPr/>
          <a:lstStyle/>
          <a:p>
            <a:r>
              <a:rPr lang="en-US" dirty="0" smtClean="0">
                <a:solidFill>
                  <a:schemeClr val="bg1"/>
                </a:solidFill>
              </a:rPr>
              <a:t>Changes specific to web </a:t>
            </a:r>
            <a:r>
              <a:rPr lang="en-US" dirty="0">
                <a:solidFill>
                  <a:schemeClr val="bg1"/>
                </a:solidFill>
              </a:rPr>
              <a:t>c</a:t>
            </a:r>
            <a:r>
              <a:rPr lang="en-US" dirty="0" smtClean="0">
                <a:solidFill>
                  <a:schemeClr val="bg1"/>
                </a:solidFill>
              </a:rPr>
              <a:t>lient</a:t>
            </a:r>
            <a:endParaRPr lang="en-US" dirty="0">
              <a:solidFill>
                <a:schemeClr val="bg1"/>
              </a:solidFill>
            </a:endParaRPr>
          </a:p>
        </p:txBody>
      </p:sp>
      <p:sp>
        <p:nvSpPr>
          <p:cNvPr id="3" name="Text Placeholder 2"/>
          <p:cNvSpPr>
            <a:spLocks noGrp="1"/>
          </p:cNvSpPr>
          <p:nvPr>
            <p:ph type="body" sz="quarter" idx="10"/>
          </p:nvPr>
        </p:nvSpPr>
        <p:spPr>
          <a:xfrm>
            <a:off x="8967" y="1516062"/>
            <a:ext cx="11885514" cy="4792663"/>
          </a:xfrm>
        </p:spPr>
        <p:txBody>
          <a:bodyPr>
            <a:normAutofit/>
          </a:bodyPr>
          <a:lstStyle/>
          <a:p>
            <a:r>
              <a:rPr lang="en-US" dirty="0" smtClean="0"/>
              <a:t>Navigation</a:t>
            </a:r>
          </a:p>
          <a:p>
            <a:pPr lvl="2"/>
            <a:r>
              <a:rPr lang="en-US" sz="2800" dirty="0" smtClean="0">
                <a:latin typeface="+mj-lt"/>
              </a:rPr>
              <a:t>Menus removed, Home Pages/Area Pages main areas for Navigation</a:t>
            </a:r>
          </a:p>
          <a:p>
            <a:r>
              <a:rPr lang="en-US" dirty="0" smtClean="0"/>
              <a:t>Window Ribbons</a:t>
            </a:r>
          </a:p>
          <a:p>
            <a:pPr lvl="2"/>
            <a:r>
              <a:rPr lang="en-US" sz="2800" dirty="0">
                <a:solidFill>
                  <a:schemeClr val="tx1"/>
                </a:solidFill>
                <a:latin typeface="+mj-lt"/>
              </a:rPr>
              <a:t>Common across majority of windows</a:t>
            </a:r>
          </a:p>
          <a:p>
            <a:r>
              <a:rPr lang="en-US" dirty="0" smtClean="0"/>
              <a:t>Window Groups</a:t>
            </a:r>
          </a:p>
          <a:p>
            <a:pPr lvl="2"/>
            <a:r>
              <a:rPr lang="en-US" sz="2800" dirty="0" smtClean="0">
                <a:latin typeface="+mj-lt"/>
              </a:rPr>
              <a:t>Tabs on certain main forms to group related windows</a:t>
            </a:r>
          </a:p>
          <a:p>
            <a:r>
              <a:rPr lang="en-US" dirty="0" smtClean="0"/>
              <a:t>Performance</a:t>
            </a:r>
          </a:p>
          <a:p>
            <a:pPr lvl="2"/>
            <a:r>
              <a:rPr lang="en-US" sz="2800" dirty="0">
                <a:solidFill>
                  <a:schemeClr val="tx1"/>
                </a:solidFill>
                <a:latin typeface="+mj-lt"/>
              </a:rPr>
              <a:t>Comparable to Terminal Services</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76824" y="2735262"/>
            <a:ext cx="6466558" cy="1285693"/>
          </a:xfrm>
          <a:prstGeom prst="rect">
            <a:avLst/>
          </a:prstGeom>
        </p:spPr>
      </p:pic>
    </p:spTree>
    <p:extLst>
      <p:ext uri="{BB962C8B-B14F-4D97-AF65-F5344CB8AC3E}">
        <p14:creationId xmlns:p14="http://schemas.microsoft.com/office/powerpoint/2010/main" val="3955411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296897"/>
            <a:ext cx="12436475" cy="822960"/>
          </a:xfrm>
          <a:solidFill>
            <a:schemeClr val="accent2"/>
          </a:solidFill>
        </p:spPr>
        <p:txBody>
          <a:bodyPr/>
          <a:lstStyle/>
          <a:p>
            <a:r>
              <a:rPr lang="en-US" sz="5200" dirty="0" smtClean="0">
                <a:solidFill>
                  <a:schemeClr val="bg1"/>
                </a:solidFill>
              </a:rPr>
              <a:t>Named system </a:t>
            </a:r>
            <a:r>
              <a:rPr lang="en-US" sz="5200" dirty="0">
                <a:solidFill>
                  <a:schemeClr val="bg1"/>
                </a:solidFill>
              </a:rPr>
              <a:t>d</a:t>
            </a:r>
            <a:r>
              <a:rPr lang="en-US" sz="5200" dirty="0" smtClean="0">
                <a:solidFill>
                  <a:schemeClr val="bg1"/>
                </a:solidFill>
              </a:rPr>
              <a:t>atabase</a:t>
            </a:r>
            <a:endParaRPr lang="en-US" sz="5200" dirty="0">
              <a:solidFill>
                <a:schemeClr val="bg1"/>
              </a:solidFill>
            </a:endParaRPr>
          </a:p>
        </p:txBody>
      </p:sp>
      <p:sp>
        <p:nvSpPr>
          <p:cNvPr id="3" name="Text Placeholder 2"/>
          <p:cNvSpPr>
            <a:spLocks noGrp="1"/>
          </p:cNvSpPr>
          <p:nvPr>
            <p:ph type="body" sz="quarter" idx="10"/>
          </p:nvPr>
        </p:nvSpPr>
        <p:spPr>
          <a:xfrm>
            <a:off x="276684" y="1214472"/>
            <a:ext cx="11887200" cy="5780053"/>
          </a:xfrm>
        </p:spPr>
        <p:txBody>
          <a:bodyPr>
            <a:normAutofit lnSpcReduction="10000"/>
          </a:bodyPr>
          <a:lstStyle/>
          <a:p>
            <a:r>
              <a:rPr lang="en-US" dirty="0" smtClean="0"/>
              <a:t>For use in hosted environment</a:t>
            </a:r>
          </a:p>
          <a:p>
            <a:pPr lvl="2"/>
            <a:r>
              <a:rPr lang="en-US" sz="2800" dirty="0" smtClean="0">
                <a:latin typeface="+mj-lt"/>
              </a:rPr>
              <a:t>Allows multiple hosted companies in the same Microsoft SQL Server each with their own system database</a:t>
            </a:r>
          </a:p>
          <a:p>
            <a:r>
              <a:rPr lang="en-US" dirty="0" smtClean="0"/>
              <a:t>For use in on-premise environment</a:t>
            </a:r>
          </a:p>
          <a:p>
            <a:pPr lvl="2"/>
            <a:r>
              <a:rPr lang="en-US" sz="2800" dirty="0" smtClean="0">
                <a:latin typeface="+mj-lt"/>
              </a:rPr>
              <a:t>A single Microsoft Dynamics GP customer may have several unrelated business entities.  These can now have their own system databases</a:t>
            </a:r>
          </a:p>
          <a:p>
            <a:pPr lvl="2"/>
            <a:r>
              <a:rPr lang="en-US" sz="2800" dirty="0" smtClean="0">
                <a:latin typeface="+mj-lt"/>
              </a:rPr>
              <a:t>Test environments</a:t>
            </a:r>
          </a:p>
          <a:p>
            <a:r>
              <a:rPr lang="en-US" dirty="0" smtClean="0"/>
              <a:t>Advantages</a:t>
            </a:r>
          </a:p>
          <a:p>
            <a:pPr lvl="2"/>
            <a:r>
              <a:rPr lang="en-US" sz="2800" dirty="0" smtClean="0">
                <a:latin typeface="+mj-lt"/>
              </a:rPr>
              <a:t>Companies are kept entirely separate and don’t share any system data</a:t>
            </a:r>
          </a:p>
          <a:p>
            <a:pPr lvl="2"/>
            <a:r>
              <a:rPr lang="en-US" sz="2800" dirty="0" smtClean="0">
                <a:latin typeface="+mj-lt"/>
              </a:rPr>
              <a:t>System data can now be entirely different from one company to another</a:t>
            </a:r>
          </a:p>
          <a:p>
            <a:pPr lvl="2"/>
            <a:r>
              <a:rPr lang="en-US" sz="2800" dirty="0" smtClean="0">
                <a:latin typeface="+mj-lt"/>
              </a:rPr>
              <a:t>May reduce the number of SQL instances needed</a:t>
            </a:r>
          </a:p>
          <a:p>
            <a:pPr lvl="2"/>
            <a:r>
              <a:rPr lang="en-US" sz="2800" dirty="0" smtClean="0">
                <a:latin typeface="+mj-lt"/>
              </a:rPr>
              <a:t>Performance</a:t>
            </a:r>
          </a:p>
        </p:txBody>
      </p:sp>
    </p:spTree>
    <p:extLst>
      <p:ext uri="{BB962C8B-B14F-4D97-AF65-F5344CB8AC3E}">
        <p14:creationId xmlns:p14="http://schemas.microsoft.com/office/powerpoint/2010/main" val="684065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T_TILE" val="YES"/>
</p:tagLst>
</file>

<file path=ppt/tags/tag10.xml><?xml version="1.0" encoding="utf-8"?>
<p:tagLst xmlns:a="http://schemas.openxmlformats.org/drawingml/2006/main" xmlns:r="http://schemas.openxmlformats.org/officeDocument/2006/relationships" xmlns:p="http://schemas.openxmlformats.org/presentationml/2006/main">
  <p:tag name="MT_TILE" val="YES"/>
</p:tagLst>
</file>

<file path=ppt/tags/tag11.xml><?xml version="1.0" encoding="utf-8"?>
<p:tagLst xmlns:a="http://schemas.openxmlformats.org/drawingml/2006/main" xmlns:r="http://schemas.openxmlformats.org/officeDocument/2006/relationships" xmlns:p="http://schemas.openxmlformats.org/presentationml/2006/main">
  <p:tag name="MT_TILE" val="YES"/>
</p:tagLst>
</file>

<file path=ppt/tags/tag12.xml><?xml version="1.0" encoding="utf-8"?>
<p:tagLst xmlns:a="http://schemas.openxmlformats.org/drawingml/2006/main" xmlns:r="http://schemas.openxmlformats.org/officeDocument/2006/relationships" xmlns:p="http://schemas.openxmlformats.org/presentationml/2006/main">
  <p:tag name="MT_TILE" val="YES"/>
</p:tagLst>
</file>

<file path=ppt/tags/tag13.xml><?xml version="1.0" encoding="utf-8"?>
<p:tagLst xmlns:a="http://schemas.openxmlformats.org/drawingml/2006/main" xmlns:r="http://schemas.openxmlformats.org/officeDocument/2006/relationships" xmlns:p="http://schemas.openxmlformats.org/presentationml/2006/main">
  <p:tag name="MT_TILE" val="YES"/>
</p:tagLst>
</file>

<file path=ppt/tags/tag14.xml><?xml version="1.0" encoding="utf-8"?>
<p:tagLst xmlns:a="http://schemas.openxmlformats.org/drawingml/2006/main" xmlns:r="http://schemas.openxmlformats.org/officeDocument/2006/relationships" xmlns:p="http://schemas.openxmlformats.org/presentationml/2006/main">
  <p:tag name="MT_TILE" val="YES"/>
</p:tagLst>
</file>

<file path=ppt/tags/tag15.xml><?xml version="1.0" encoding="utf-8"?>
<p:tagLst xmlns:a="http://schemas.openxmlformats.org/drawingml/2006/main" xmlns:r="http://schemas.openxmlformats.org/officeDocument/2006/relationships" xmlns:p="http://schemas.openxmlformats.org/presentationml/2006/main">
  <p:tag name="MT_TILE" val="YES"/>
</p:tagLst>
</file>

<file path=ppt/tags/tag16.xml><?xml version="1.0" encoding="utf-8"?>
<p:tagLst xmlns:a="http://schemas.openxmlformats.org/drawingml/2006/main" xmlns:r="http://schemas.openxmlformats.org/officeDocument/2006/relationships" xmlns:p="http://schemas.openxmlformats.org/presentationml/2006/main">
  <p:tag name="MT_TILE" val="YES"/>
</p:tagLst>
</file>

<file path=ppt/tags/tag17.xml><?xml version="1.0" encoding="utf-8"?>
<p:tagLst xmlns:a="http://schemas.openxmlformats.org/drawingml/2006/main" xmlns:r="http://schemas.openxmlformats.org/officeDocument/2006/relationships" xmlns:p="http://schemas.openxmlformats.org/presentationml/2006/main">
  <p:tag name="MT_TILE" val="YES"/>
</p:tagLst>
</file>

<file path=ppt/tags/tag18.xml><?xml version="1.0" encoding="utf-8"?>
<p:tagLst xmlns:a="http://schemas.openxmlformats.org/drawingml/2006/main" xmlns:r="http://schemas.openxmlformats.org/officeDocument/2006/relationships" xmlns:p="http://schemas.openxmlformats.org/presentationml/2006/main">
  <p:tag name="MT_TILE" val="YES"/>
</p:tagLst>
</file>

<file path=ppt/tags/tag2.xml><?xml version="1.0" encoding="utf-8"?>
<p:tagLst xmlns:a="http://schemas.openxmlformats.org/drawingml/2006/main" xmlns:r="http://schemas.openxmlformats.org/officeDocument/2006/relationships" xmlns:p="http://schemas.openxmlformats.org/presentationml/2006/main">
  <p:tag name="MT_TILE" val="YES"/>
</p:tagLst>
</file>

<file path=ppt/tags/tag3.xml><?xml version="1.0" encoding="utf-8"?>
<p:tagLst xmlns:a="http://schemas.openxmlformats.org/drawingml/2006/main" xmlns:r="http://schemas.openxmlformats.org/officeDocument/2006/relationships" xmlns:p="http://schemas.openxmlformats.org/presentationml/2006/main">
  <p:tag name="MT_TILE" val="YES"/>
</p:tagLst>
</file>

<file path=ppt/tags/tag4.xml><?xml version="1.0" encoding="utf-8"?>
<p:tagLst xmlns:a="http://schemas.openxmlformats.org/drawingml/2006/main" xmlns:r="http://schemas.openxmlformats.org/officeDocument/2006/relationships" xmlns:p="http://schemas.openxmlformats.org/presentationml/2006/main">
  <p:tag name="MT_TILE" val="YES"/>
</p:tagLst>
</file>

<file path=ppt/tags/tag5.xml><?xml version="1.0" encoding="utf-8"?>
<p:tagLst xmlns:a="http://schemas.openxmlformats.org/drawingml/2006/main" xmlns:r="http://schemas.openxmlformats.org/officeDocument/2006/relationships" xmlns:p="http://schemas.openxmlformats.org/presentationml/2006/main">
  <p:tag name="MT_TILE" val="YES"/>
</p:tagLst>
</file>

<file path=ppt/tags/tag6.xml><?xml version="1.0" encoding="utf-8"?>
<p:tagLst xmlns:a="http://schemas.openxmlformats.org/drawingml/2006/main" xmlns:r="http://schemas.openxmlformats.org/officeDocument/2006/relationships" xmlns:p="http://schemas.openxmlformats.org/presentationml/2006/main">
  <p:tag name="MT_TILE" val="YES"/>
</p:tagLst>
</file>

<file path=ppt/tags/tag7.xml><?xml version="1.0" encoding="utf-8"?>
<p:tagLst xmlns:a="http://schemas.openxmlformats.org/drawingml/2006/main" xmlns:r="http://schemas.openxmlformats.org/officeDocument/2006/relationships" xmlns:p="http://schemas.openxmlformats.org/presentationml/2006/main">
  <p:tag name="MT_TILE" val="YES"/>
</p:tagLst>
</file>

<file path=ppt/tags/tag8.xml><?xml version="1.0" encoding="utf-8"?>
<p:tagLst xmlns:a="http://schemas.openxmlformats.org/drawingml/2006/main" xmlns:r="http://schemas.openxmlformats.org/officeDocument/2006/relationships" xmlns:p="http://schemas.openxmlformats.org/presentationml/2006/main">
  <p:tag name="MT_TILE" val="YES"/>
</p:tagLst>
</file>

<file path=ppt/tags/tag9.xml><?xml version="1.0" encoding="utf-8"?>
<p:tagLst xmlns:a="http://schemas.openxmlformats.org/drawingml/2006/main" xmlns:r="http://schemas.openxmlformats.org/officeDocument/2006/relationships" xmlns:p="http://schemas.openxmlformats.org/presentationml/2006/main">
  <p:tag name="MT_TILE" val="YES"/>
</p:tagLst>
</file>

<file path=ppt/theme/theme1.xml><?xml version="1.0" encoding="utf-8"?>
<a:theme xmlns:a="http://schemas.openxmlformats.org/drawingml/2006/main" name="3-30370_Convergence_2014_Concurrent_Template_16x9">
  <a:themeElements>
    <a:clrScheme name="Convergence NA Breakout">
      <a:dk1>
        <a:srgbClr val="505050"/>
      </a:dk1>
      <a:lt1>
        <a:srgbClr val="FFFFFF"/>
      </a:lt1>
      <a:dk2>
        <a:srgbClr val="442359"/>
      </a:dk2>
      <a:lt2>
        <a:srgbClr val="D2D2D2"/>
      </a:lt2>
      <a:accent1>
        <a:srgbClr val="442359"/>
      </a:accent1>
      <a:accent2>
        <a:srgbClr val="002050"/>
      </a:accent2>
      <a:accent3>
        <a:srgbClr val="BA141A"/>
      </a:accent3>
      <a:accent4>
        <a:srgbClr val="00188F"/>
      </a:accent4>
      <a:accent5>
        <a:srgbClr val="007233"/>
      </a:accent5>
      <a:accent6>
        <a:srgbClr val="DC3C00"/>
      </a:accent6>
      <a:hlink>
        <a:srgbClr val="FF8C00"/>
      </a:hlink>
      <a:folHlink>
        <a:srgbClr val="FF8C00"/>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472" fontAlgn="base">
          <a:spcBef>
            <a:spcPct val="0"/>
          </a:spcBef>
          <a:spcAft>
            <a:spcPct val="0"/>
          </a:spcAft>
          <a:defRPr sz="2000" dirty="0">
            <a:gradFill>
              <a:gsLst>
                <a:gs pos="0">
                  <a:srgbClr val="FFFFFF"/>
                </a:gs>
                <a:gs pos="100000">
                  <a:srgbClr val="FFFFFF"/>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Convergence_2014_Concurrent_16x9.potx" id="{3E2627D7-ABCE-498A-BAEA-79E1AE0C4DD6}" vid="{FBD614BE-BECB-4962-9D07-7583AE70FE4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230e9df3-be65-4c73-a93b-d1236ebd677e">
      <Value>169</Value>
    </TaxCatchAll>
    <PublishingExpirationDate xmlns="http://schemas.microsoft.com/sharepoint/v3" xsi:nil="true"/>
    <TaxKeywordTaxHTField xmlns="230e9df3-be65-4c73-a93b-d1236ebd677e">
      <Terms xmlns="http://schemas.microsoft.com/office/infopath/2007/PartnerControls">
        <TermInfo xmlns="http://schemas.microsoft.com/office/infopath/2007/PartnerControls">
          <TermName xmlns="http://schemas.microsoft.com/office/infopath/2007/PartnerControls">Convergence 2014</TermName>
          <TermId xmlns="http://schemas.microsoft.com/office/infopath/2007/PartnerControls">0b36945d-96ff-4b88-a40f-557d3bb570ad</TermId>
        </TermInfo>
      </Terms>
    </TaxKeywordTaxHTField>
    <PublishingStartDate xmlns="http://schemas.microsoft.com/sharepoint/v3" xsi:nil="true"/>
    <SharedWithUsers xmlns="1345835c-7e9b-4938-bdb3-587798f61831">
      <UserInfo>
        <DisplayName>Jamie Grant</DisplayName>
        <AccountId>966</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D4BBF9A5EC4B145B899341B47AEA533" ma:contentTypeVersion="2" ma:contentTypeDescription="Create a new document." ma:contentTypeScope="" ma:versionID="1734f143738564c56ec28616f600f333">
  <xsd:schema xmlns:xsd="http://www.w3.org/2001/XMLSchema" xmlns:xs="http://www.w3.org/2001/XMLSchema" xmlns:p="http://schemas.microsoft.com/office/2006/metadata/properties" xmlns:ns1="http://schemas.microsoft.com/sharepoint/v3" xmlns:ns2="230e9df3-be65-4c73-a93b-d1236ebd677e" xmlns:ns3="1345835c-7e9b-4938-bdb3-587798f61831" targetNamespace="http://schemas.microsoft.com/office/2006/metadata/properties" ma:root="true" ma:fieldsID="fb983239befe1ed7dd106932142804e2" ns1:_="" ns2:_="" ns3:_="">
    <xsd:import namespace="http://schemas.microsoft.com/sharepoint/v3"/>
    <xsd:import namespace="230e9df3-be65-4c73-a93b-d1236ebd677e"/>
    <xsd:import namespace="1345835c-7e9b-4938-bdb3-587798f61831"/>
    <xsd:element name="properties">
      <xsd:complexType>
        <xsd:sequence>
          <xsd:element name="documentManagement">
            <xsd:complexType>
              <xsd:all>
                <xsd:element ref="ns2:TaxKeywordTaxHTField" minOccurs="0"/>
                <xsd:element ref="ns2:TaxCatchAll" minOccurs="0"/>
                <xsd:element ref="ns2:TaxCatchAllLabel" minOccurs="0"/>
                <xsd:element ref="ns1:PublishingStartDate" minOccurs="0"/>
                <xsd:element ref="ns1:PublishingExpirationDate"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2" nillable="true" ma:displayName="Scheduling Start Date" ma:description="" ma:hidden="true" ma:internalName="PublishingStartDate">
      <xsd:simpleType>
        <xsd:restriction base="dms:Unknown"/>
      </xsd:simpleType>
    </xsd:element>
    <xsd:element name="PublishingExpirationDate" ma:index="13"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KeywordTaxHTField" ma:index="8" nillable="true" ma:taxonomy="true" ma:internalName="TaxKeywordTaxHTField" ma:taxonomyFieldName="TaxKeyword" ma:displayName="Enterprise Keywords" ma:fieldId="{23f27201-bee3-471e-b2e7-b64fd8b7ca38}" ma:taxonomyMulti="true" ma:sspId="e385fb40-52d4-4fae-9c5b-3e8ff8a5878e" ma:termSetId="00000000-0000-0000-0000-000000000000" ma:anchorId="00000000-0000-0000-0000-000000000000" ma:open="true" ma:isKeyword="true">
      <xsd:complexType>
        <xsd:sequence>
          <xsd:element ref="pc:Terms" minOccurs="0" maxOccurs="1"/>
        </xsd:sequence>
      </xsd:complexType>
    </xsd:element>
    <xsd:element name="TaxCatchAll" ma:index="9" nillable="true" ma:displayName="Taxonomy Catch All Column" ma:description="" ma:hidden="true" ma:list="{f424569c-91ba-46c4-8060-463fb04ade7c}" ma:internalName="TaxCatchAll" ma:showField="CatchAllData" ma:web="07eab2aa-f2b1-4760-91d1-4e085b0f0246">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description="" ma:hidden="true" ma:list="{f424569c-91ba-46c4-8060-463fb04ade7c}" ma:internalName="TaxCatchAllLabel" ma:readOnly="true" ma:showField="CatchAllDataLabel" ma:web="07eab2aa-f2b1-4760-91d1-4e085b0f0246">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1345835c-7e9b-4938-bdb3-587798f6183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2.xml><?xml version="1.0" encoding="utf-8"?>
<ds:datastoreItem xmlns:ds="http://schemas.openxmlformats.org/officeDocument/2006/customXml" ds:itemID="{F990F116-B58F-4255-B05B-DA3808E0E5C6}">
  <ds:schemaRefs>
    <ds:schemaRef ds:uri="http://schemas.microsoft.com/office/2006/metadata/properties"/>
    <ds:schemaRef ds:uri="230e9df3-be65-4c73-a93b-d1236ebd677e"/>
    <ds:schemaRef ds:uri="http://purl.org/dc/terms/"/>
    <ds:schemaRef ds:uri="http://schemas.microsoft.com/sharepoint/v3"/>
    <ds:schemaRef ds:uri="http://schemas.microsoft.com/office/2006/documentManagement/types"/>
    <ds:schemaRef ds:uri="http://schemas.microsoft.com/office/infopath/2007/PartnerControls"/>
    <ds:schemaRef ds:uri="http://purl.org/dc/elements/1.1/"/>
    <ds:schemaRef ds:uri="http://schemas.openxmlformats.org/package/2006/metadata/core-properties"/>
    <ds:schemaRef ds:uri="1345835c-7e9b-4938-bdb3-587798f61831"/>
    <ds:schemaRef ds:uri="http://www.w3.org/XML/1998/namespace"/>
    <ds:schemaRef ds:uri="http://purl.org/dc/dcmitype/"/>
  </ds:schemaRefs>
</ds:datastoreItem>
</file>

<file path=customXml/itemProps3.xml><?xml version="1.0" encoding="utf-8"?>
<ds:datastoreItem xmlns:ds="http://schemas.openxmlformats.org/officeDocument/2006/customXml" ds:itemID="{5D4FB27A-F7C5-473E-8CFD-1386599577E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230e9df3-be65-4c73-a93b-d1236ebd677e"/>
    <ds:schemaRef ds:uri="1345835c-7e9b-4938-bdb3-587798f6183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Convergence_2014_Concurrent_16x9</Template>
  <TotalTime>1167</TotalTime>
  <Words>7390</Words>
  <Application>Microsoft Office PowerPoint</Application>
  <PresentationFormat>Custom</PresentationFormat>
  <Paragraphs>817</Paragraphs>
  <Slides>53</Slides>
  <Notes>43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53</vt:i4>
      </vt:variant>
    </vt:vector>
  </HeadingPairs>
  <TitlesOfParts>
    <vt:vector size="61" baseType="lpstr">
      <vt:lpstr>Arial</vt:lpstr>
      <vt:lpstr>Calibri</vt:lpstr>
      <vt:lpstr>Consolas</vt:lpstr>
      <vt:lpstr>Segoe</vt:lpstr>
      <vt:lpstr>Segoe UI</vt:lpstr>
      <vt:lpstr>Segoe UI Light</vt:lpstr>
      <vt:lpstr>Wingdings</vt:lpstr>
      <vt:lpstr>3-30370_Convergence_2014_Concurrent_Template_16x9</vt:lpstr>
      <vt:lpstr>GP NOW</vt:lpstr>
      <vt:lpstr>Agenda</vt:lpstr>
      <vt:lpstr>Microsoft Dynamics GP Roadmap</vt:lpstr>
      <vt:lpstr>Microsoft Dynamics GP  Web client and architecture</vt:lpstr>
      <vt:lpstr>PowerPoint Presentation</vt:lpstr>
      <vt:lpstr>Phased release schedule</vt:lpstr>
      <vt:lpstr>Features</vt:lpstr>
      <vt:lpstr>Changes specific to web client</vt:lpstr>
      <vt:lpstr>Named system database</vt:lpstr>
      <vt:lpstr>Named system database</vt:lpstr>
      <vt:lpstr>Named system database</vt:lpstr>
      <vt:lpstr>Named system database</vt:lpstr>
      <vt:lpstr>Multi-tenant</vt:lpstr>
      <vt:lpstr>Microsoft Dynamics GP 2013   RTM features</vt:lpstr>
      <vt:lpstr>Multi-tenant</vt:lpstr>
      <vt:lpstr>System</vt:lpstr>
      <vt:lpstr>Email enhancements</vt:lpstr>
      <vt:lpstr>Business intelligence</vt:lpstr>
      <vt:lpstr>General Ledger</vt:lpstr>
      <vt:lpstr>Fixed Assets</vt:lpstr>
      <vt:lpstr>Other financials</vt:lpstr>
      <vt:lpstr>Payables Management</vt:lpstr>
      <vt:lpstr>Inventory</vt:lpstr>
      <vt:lpstr>Sales Order processing/manufacturing</vt:lpstr>
      <vt:lpstr>Purchase Order processing</vt:lpstr>
      <vt:lpstr>Payroll, PTO Manager, and Human Resources  </vt:lpstr>
      <vt:lpstr>DEMO</vt:lpstr>
      <vt:lpstr>Microsoft Dynamics GP 2013  SP1 features</vt:lpstr>
      <vt:lpstr>Web client modules and features</vt:lpstr>
      <vt:lpstr>Microsoft Dynamics GP 2013   SP2 features</vt:lpstr>
      <vt:lpstr>Web client modules</vt:lpstr>
      <vt:lpstr>PowerPoint Presentation</vt:lpstr>
      <vt:lpstr>PowerPoint Presentation</vt:lpstr>
      <vt:lpstr>Financials and HR/Payroll</vt:lpstr>
      <vt:lpstr>Microsoft Dynamics GP 2013   R2 features</vt:lpstr>
      <vt:lpstr>PowerPoint Presentation</vt:lpstr>
      <vt:lpstr>PowerPoint Presentation</vt:lpstr>
      <vt:lpstr>PowerPoint Presentation</vt:lpstr>
      <vt:lpstr>System Wide</vt:lpstr>
      <vt:lpstr>Form changes</vt:lpstr>
      <vt:lpstr>Financials</vt:lpstr>
      <vt:lpstr>Distribution</vt:lpstr>
      <vt:lpstr>Business Portal replacement strategy</vt:lpstr>
      <vt:lpstr>Self-service home page</vt:lpstr>
      <vt:lpstr>Employee self-service</vt:lpstr>
      <vt:lpstr>Project self-service</vt:lpstr>
      <vt:lpstr>DEMO</vt:lpstr>
      <vt:lpstr>Microsoft Dynamics App Roadmap (H1 2014)</vt:lpstr>
      <vt:lpstr>PowerPoint Presentation</vt:lpstr>
      <vt:lpstr>PowerPoint Presentation</vt:lpstr>
      <vt:lpstr>PowerPoint Presentation</vt:lpstr>
      <vt:lpstr>Thank you!  </vt:lpstr>
      <vt:lpstr>PowerPoint Presentation</vt:lpstr>
    </vt:vector>
  </TitlesOfParts>
  <Manager>&lt;Comms manager/speech writer&gt;</Manager>
  <Company>Microsoft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Microsoft Dynamics GP 2013: What's new throughout the system</dc:title>
  <dc:subject>Convergence 2014</dc:subject>
  <dc:creator>Katie Traynor</dc:creator>
  <cp:keywords>Convergence 2014</cp:keywords>
  <dc:description>Template by: Mitchell Derrey, Silver Fox Productions Inc.
Formatting by: 
Event Date: March 4-7, 2014
Event Location: Atlanta, GA
Audience Type: Internal, External</dc:description>
  <cp:lastModifiedBy>Ron Pederson</cp:lastModifiedBy>
  <cp:revision>140</cp:revision>
  <cp:lastPrinted>2014-02-25T23:22:03Z</cp:lastPrinted>
  <dcterms:created xsi:type="dcterms:W3CDTF">2014-01-31T20:45:44Z</dcterms:created>
  <dcterms:modified xsi:type="dcterms:W3CDTF">2014-05-30T14:18:27Z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0x0101009D4BBF9A5EC4B145B899341B47AEA533</vt:lpwstr>
  </property>
  <property fmtid="{D5CDD505-2E9C-101B-9397-08002B2CF9AE}" pid="3" name="Product">
    <vt:lpwstr/>
  </property>
  <property fmtid="{D5CDD505-2E9C-101B-9397-08002B2CF9AE}" pid="4" name="Event1">
    <vt:lpwstr>273;#Convergence|1d09c950-c38f-4478-9281-d35ce331b3fb</vt:lpwstr>
  </property>
  <property fmtid="{D5CDD505-2E9C-101B-9397-08002B2CF9AE}" pid="5" name="Audience">
    <vt:lpwstr>740;#customers|53e3f70c-67b5-450d-95d4-c8ae9a16f63b;#626;#consumers|9adf4a48-4924-43a3-9278-975755bc3172;#745;#partners|1d23b997-60ce-4cfd-9201-15f1ad449e79;#352;#employees|56f02798-ac9e-42de-92e6-b37395b5f857</vt:lpwstr>
  </property>
  <property fmtid="{D5CDD505-2E9C-101B-9397-08002B2CF9AE}" pid="6" name="Campaign">
    <vt:lpwstr/>
  </property>
  <property fmtid="{D5CDD505-2E9C-101B-9397-08002B2CF9AE}" pid="7" name="Event Venue">
    <vt:lpwstr>330;#Georgia World Congress Center|ea0ece34-59a6-4d43-8d9e-d0f9e2a2f1ce</vt:lpwstr>
  </property>
  <property fmtid="{D5CDD505-2E9C-101B-9397-08002B2CF9AE}" pid="8" name="Track">
    <vt:lpwstr/>
  </property>
  <property fmtid="{D5CDD505-2E9C-101B-9397-08002B2CF9AE}" pid="9" name="Event Location">
    <vt:lpwstr>267;#Atlanta|01fb9831-5840-48a0-a576-3e48f42baa53</vt:lpwstr>
  </property>
  <property fmtid="{D5CDD505-2E9C-101B-9397-08002B2CF9AE}" pid="10" name="TaxKeyword">
    <vt:lpwstr>169;#Convergence 2014|0b36945d-96ff-4b88-a40f-557d3bb570ad</vt:lpwstr>
  </property>
</Properties>
</file>