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handoutMasterIdLst>
    <p:handoutMasterId r:id="rId18"/>
  </p:handoutMasterIdLst>
  <p:sldIdLst>
    <p:sldId id="266" r:id="rId5"/>
    <p:sldId id="267" r:id="rId6"/>
    <p:sldId id="268" r:id="rId7"/>
    <p:sldId id="256" r:id="rId8"/>
    <p:sldId id="257" r:id="rId9"/>
    <p:sldId id="258" r:id="rId10"/>
    <p:sldId id="259" r:id="rId11"/>
    <p:sldId id="260" r:id="rId12"/>
    <p:sldId id="261" r:id="rId13"/>
    <p:sldId id="263" r:id="rId14"/>
    <p:sldId id="262" r:id="rId15"/>
    <p:sldId id="264" r:id="rId16"/>
    <p:sldId id="265" r:id="rId17"/>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6725"/>
          </a:xfrm>
          <a:prstGeom prst="rect">
            <a:avLst/>
          </a:prstGeom>
        </p:spPr>
        <p:txBody>
          <a:bodyPr vert="horz" lIns="91440" tIns="45720" rIns="91440" bIns="45720" rtlCol="0"/>
          <a:lstStyle>
            <a:lvl1pPr algn="r">
              <a:defRPr sz="1200"/>
            </a:lvl1pPr>
          </a:lstStyle>
          <a:p>
            <a:fld id="{939611E9-3675-4C37-8AA0-A4194FB782AE}" type="datetimeFigureOut">
              <a:rPr lang="en-US" smtClean="0"/>
              <a:t>5/26/2015</a:t>
            </a:fld>
            <a:endParaRPr lang="en-US"/>
          </a:p>
        </p:txBody>
      </p:sp>
      <p:sp>
        <p:nvSpPr>
          <p:cNvPr id="4" name="Footer Placeholder 3"/>
          <p:cNvSpPr>
            <a:spLocks noGrp="1"/>
          </p:cNvSpPr>
          <p:nvPr>
            <p:ph type="ftr" sz="quarter" idx="2"/>
          </p:nvPr>
        </p:nvSpPr>
        <p:spPr>
          <a:xfrm>
            <a:off x="0" y="8845550"/>
            <a:ext cx="304482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6725"/>
          </a:xfrm>
          <a:prstGeom prst="rect">
            <a:avLst/>
          </a:prstGeom>
        </p:spPr>
        <p:txBody>
          <a:bodyPr vert="horz" lIns="91440" tIns="45720" rIns="91440" bIns="45720" rtlCol="0" anchor="b"/>
          <a:lstStyle>
            <a:lvl1pPr algn="r">
              <a:defRPr sz="1200"/>
            </a:lvl1pPr>
          </a:lstStyle>
          <a:p>
            <a:fld id="{E1497E47-7BC7-4AFE-8173-54E7305E8F6C}" type="slidenum">
              <a:rPr lang="en-US" smtClean="0"/>
              <a:t>‹#›</a:t>
            </a:fld>
            <a:endParaRPr lang="en-US"/>
          </a:p>
        </p:txBody>
      </p:sp>
    </p:spTree>
    <p:extLst>
      <p:ext uri="{BB962C8B-B14F-4D97-AF65-F5344CB8AC3E}">
        <p14:creationId xmlns:p14="http://schemas.microsoft.com/office/powerpoint/2010/main" val="960146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820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53066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48100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555761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187087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1FA7AC5-6045-4418-8E60-F48788734473}"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86438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1FA7AC5-6045-4418-8E60-F48788734473}" type="datetimeFigureOut">
              <a:rPr lang="en-US" smtClean="0"/>
              <a:t>5/26/2015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4071042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649681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80238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85839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97318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FA7AC5-6045-4418-8E60-F48788734473}"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2907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FA7AC5-6045-4418-8E60-F48788734473}"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54706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FA7AC5-6045-4418-8E60-F48788734473}"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86978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6582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21058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84750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1FA7AC5-6045-4418-8E60-F48788734473}" type="datetimeFigureOut">
              <a:rPr lang="en-US" smtClean="0"/>
              <a:t>5/26/2015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161439520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Boyer Dynamics SL Client Event</a:t>
            </a:r>
            <a:endParaRPr lang="en-US" dirty="0"/>
          </a:p>
        </p:txBody>
      </p:sp>
      <p:sp>
        <p:nvSpPr>
          <p:cNvPr id="3" name="Subtitle 2"/>
          <p:cNvSpPr>
            <a:spLocks noGrp="1"/>
          </p:cNvSpPr>
          <p:nvPr>
            <p:ph type="subTitle" idx="1"/>
          </p:nvPr>
        </p:nvSpPr>
        <p:spPr/>
        <p:txBody>
          <a:bodyPr/>
          <a:lstStyle/>
          <a:p>
            <a:r>
              <a:rPr lang="en-US" dirty="0" smtClean="0"/>
              <a:t>Welcome!</a:t>
            </a:r>
            <a:endParaRPr lang="en-US" dirty="0"/>
          </a:p>
        </p:txBody>
      </p:sp>
    </p:spTree>
    <p:extLst>
      <p:ext uri="{BB962C8B-B14F-4D97-AF65-F5344CB8AC3E}">
        <p14:creationId xmlns:p14="http://schemas.microsoft.com/office/powerpoint/2010/main" val="3471130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Project Accounting Changes</a:t>
            </a:r>
          </a:p>
          <a:p>
            <a:r>
              <a:rPr lang="en-US" dirty="0" smtClean="0"/>
              <a:t>Multi-Company enabled</a:t>
            </a:r>
          </a:p>
          <a:p>
            <a:r>
              <a:rPr lang="en-US" dirty="0" smtClean="0"/>
              <a:t>Multi-Currency enabled</a:t>
            </a:r>
          </a:p>
          <a:p>
            <a:r>
              <a:rPr lang="en-US" dirty="0" smtClean="0"/>
              <a:t>Item Level Sales Taxes</a:t>
            </a:r>
          </a:p>
          <a:p>
            <a:r>
              <a:rPr lang="en-US" dirty="0" smtClean="0"/>
              <a:t>Batch Numbers from Flexible Billings no longer overlap with AR (bug fix)</a:t>
            </a:r>
          </a:p>
          <a:p>
            <a:endParaRPr lang="en-US" dirty="0"/>
          </a:p>
        </p:txBody>
      </p:sp>
    </p:spTree>
    <p:extLst>
      <p:ext uri="{BB962C8B-B14F-4D97-AF65-F5344CB8AC3E}">
        <p14:creationId xmlns:p14="http://schemas.microsoft.com/office/powerpoint/2010/main" val="308413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Payroll Changes</a:t>
            </a:r>
          </a:p>
          <a:p>
            <a:r>
              <a:rPr lang="en-US" dirty="0" smtClean="0"/>
              <a:t>Ability to reactivate </a:t>
            </a:r>
            <a:r>
              <a:rPr lang="en-US" dirty="0"/>
              <a:t>e</a:t>
            </a:r>
            <a:r>
              <a:rPr lang="en-US" dirty="0" smtClean="0"/>
              <a:t>arnings when voiding checks</a:t>
            </a:r>
          </a:p>
          <a:p>
            <a:r>
              <a:rPr lang="en-US" dirty="0" smtClean="0"/>
              <a:t>Automatic recalculation of earnings subject to in Review / Edit Check screen.</a:t>
            </a:r>
          </a:p>
          <a:p>
            <a:r>
              <a:rPr lang="en-US" dirty="0" smtClean="0"/>
              <a:t>Expanded Net Check functionality – automatically calculates the deductions for you</a:t>
            </a:r>
          </a:p>
          <a:p>
            <a:r>
              <a:rPr lang="en-US" dirty="0" smtClean="0"/>
              <a:t>Audit of changes to pay, deduction, and tax tables</a:t>
            </a:r>
          </a:p>
          <a:p>
            <a:endParaRPr lang="en-US" dirty="0"/>
          </a:p>
        </p:txBody>
      </p:sp>
    </p:spTree>
    <p:extLst>
      <p:ext uri="{BB962C8B-B14F-4D97-AF65-F5344CB8AC3E}">
        <p14:creationId xmlns:p14="http://schemas.microsoft.com/office/powerpoint/2010/main" val="4131129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and CU1 Web Apps</a:t>
            </a:r>
            <a:endParaRPr lang="en-US" dirty="0"/>
          </a:p>
        </p:txBody>
      </p:sp>
      <p:sp>
        <p:nvSpPr>
          <p:cNvPr id="3" name="Content Placeholder 2"/>
          <p:cNvSpPr>
            <a:spLocks noGrp="1"/>
          </p:cNvSpPr>
          <p:nvPr>
            <p:ph idx="1"/>
          </p:nvPr>
        </p:nvSpPr>
        <p:spPr/>
        <p:txBody>
          <a:bodyPr/>
          <a:lstStyle/>
          <a:p>
            <a:r>
              <a:rPr lang="en-US" dirty="0" smtClean="0"/>
              <a:t>Communicator</a:t>
            </a:r>
          </a:p>
          <a:p>
            <a:r>
              <a:rPr lang="en-US" dirty="0" smtClean="0"/>
              <a:t>Employee Utilization</a:t>
            </a:r>
          </a:p>
          <a:p>
            <a:r>
              <a:rPr lang="en-US" dirty="0" smtClean="0"/>
              <a:t>Inventory Lookup</a:t>
            </a:r>
          </a:p>
          <a:p>
            <a:r>
              <a:rPr lang="en-US" dirty="0" smtClean="0"/>
              <a:t>Item Request</a:t>
            </a:r>
          </a:p>
          <a:p>
            <a:r>
              <a:rPr lang="en-US" dirty="0" smtClean="0"/>
              <a:t>Payroll Time Entry</a:t>
            </a:r>
          </a:p>
          <a:p>
            <a:r>
              <a:rPr lang="en-US" dirty="0" smtClean="0"/>
              <a:t>Approval Deferrals</a:t>
            </a:r>
          </a:p>
          <a:p>
            <a:r>
              <a:rPr lang="en-US" dirty="0" smtClean="0"/>
              <a:t>Project Approvals</a:t>
            </a:r>
          </a:p>
          <a:p>
            <a:r>
              <a:rPr lang="en-US" dirty="0" smtClean="0"/>
              <a:t>Expense Entry</a:t>
            </a:r>
          </a:p>
        </p:txBody>
      </p:sp>
    </p:spTree>
    <p:extLst>
      <p:ext uri="{BB962C8B-B14F-4D97-AF65-F5344CB8AC3E}">
        <p14:creationId xmlns:p14="http://schemas.microsoft.com/office/powerpoint/2010/main" val="4263800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and CU1 Web Apps</a:t>
            </a:r>
            <a:endParaRPr lang="en-US" dirty="0"/>
          </a:p>
        </p:txBody>
      </p:sp>
      <p:sp>
        <p:nvSpPr>
          <p:cNvPr id="3" name="Content Placeholder 2"/>
          <p:cNvSpPr>
            <a:spLocks noGrp="1"/>
          </p:cNvSpPr>
          <p:nvPr>
            <p:ph idx="1"/>
          </p:nvPr>
        </p:nvSpPr>
        <p:spPr/>
        <p:txBody>
          <a:bodyPr/>
          <a:lstStyle/>
          <a:p>
            <a:r>
              <a:rPr lang="en-US" dirty="0" smtClean="0"/>
              <a:t>Project Maintenance</a:t>
            </a:r>
          </a:p>
          <a:p>
            <a:r>
              <a:rPr lang="en-US" dirty="0" smtClean="0"/>
              <a:t>Project Time Entry</a:t>
            </a:r>
          </a:p>
          <a:p>
            <a:r>
              <a:rPr lang="en-US" dirty="0" smtClean="0"/>
              <a:t>Quick Query</a:t>
            </a:r>
          </a:p>
          <a:p>
            <a:r>
              <a:rPr lang="en-US" dirty="0" smtClean="0"/>
              <a:t>Resource Planning</a:t>
            </a:r>
          </a:p>
          <a:p>
            <a:r>
              <a:rPr lang="en-US" dirty="0" smtClean="0"/>
              <a:t>Web Reports</a:t>
            </a:r>
          </a:p>
          <a:p>
            <a:endParaRPr lang="en-US" dirty="0"/>
          </a:p>
        </p:txBody>
      </p:sp>
    </p:spTree>
    <p:extLst>
      <p:ext uri="{BB962C8B-B14F-4D97-AF65-F5344CB8AC3E}">
        <p14:creationId xmlns:p14="http://schemas.microsoft.com/office/powerpoint/2010/main" val="3588326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Text Placeholder 2"/>
          <p:cNvSpPr>
            <a:spLocks noGrp="1"/>
          </p:cNvSpPr>
          <p:nvPr>
            <p:ph type="body" sz="half" idx="2"/>
          </p:nvPr>
        </p:nvSpPr>
        <p:spPr/>
        <p:txBody>
          <a:bodyPr/>
          <a:lstStyle/>
          <a:p>
            <a:pPr>
              <a:spcBef>
                <a:spcPts val="0"/>
              </a:spcBef>
            </a:pPr>
            <a:r>
              <a:rPr lang="en-US" dirty="0" smtClean="0"/>
              <a:t>Boyer Team</a:t>
            </a:r>
          </a:p>
          <a:p>
            <a:pPr>
              <a:spcBef>
                <a:spcPts val="0"/>
              </a:spcBef>
            </a:pPr>
            <a:r>
              <a:rPr lang="en-US" dirty="0" smtClean="0"/>
              <a:t>Microsoft</a:t>
            </a:r>
          </a:p>
          <a:p>
            <a:pPr>
              <a:spcBef>
                <a:spcPts val="0"/>
              </a:spcBef>
            </a:pPr>
            <a:r>
              <a:rPr lang="en-US" dirty="0" smtClean="0"/>
              <a:t>Clients</a:t>
            </a:r>
          </a:p>
          <a:p>
            <a:pPr>
              <a:spcBef>
                <a:spcPts val="0"/>
              </a:spcBef>
            </a:pPr>
            <a:r>
              <a:rPr lang="en-US" dirty="0" smtClean="0"/>
              <a:t>Partners</a:t>
            </a:r>
            <a:endParaRPr lang="en-US" dirty="0"/>
          </a:p>
        </p:txBody>
      </p:sp>
    </p:spTree>
    <p:extLst>
      <p:ext uri="{BB962C8B-B14F-4D97-AF65-F5344CB8AC3E}">
        <p14:creationId xmlns:p14="http://schemas.microsoft.com/office/powerpoint/2010/main" val="3576613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0744731"/>
              </p:ext>
            </p:extLst>
          </p:nvPr>
        </p:nvGraphicFramePr>
        <p:xfrm>
          <a:off x="1154954" y="2255520"/>
          <a:ext cx="8824914" cy="4602480"/>
        </p:xfrm>
        <a:graphic>
          <a:graphicData uri="http://schemas.openxmlformats.org/drawingml/2006/table">
            <a:tbl>
              <a:tblPr firstRow="1" bandRow="1">
                <a:tableStyleId>{93296810-A885-4BE3-A3E7-6D5BEEA58F35}</a:tableStyleId>
              </a:tblPr>
              <a:tblGrid>
                <a:gridCol w="801889"/>
                <a:gridCol w="6259878"/>
                <a:gridCol w="1763147"/>
              </a:tblGrid>
              <a:tr h="274320">
                <a:tc>
                  <a:txBody>
                    <a:bodyPr/>
                    <a:lstStyle/>
                    <a:p>
                      <a:r>
                        <a:rPr lang="en-US" sz="1400" dirty="0" smtClean="0"/>
                        <a:t>Time</a:t>
                      </a:r>
                      <a:endParaRPr lang="en-US" sz="1400" dirty="0"/>
                    </a:p>
                  </a:txBody>
                  <a:tcPr/>
                </a:tc>
                <a:tc>
                  <a:txBody>
                    <a:bodyPr/>
                    <a:lstStyle/>
                    <a:p>
                      <a:r>
                        <a:rPr lang="en-US" sz="1400" dirty="0" smtClean="0"/>
                        <a:t>Description</a:t>
                      </a:r>
                      <a:endParaRPr lang="en-US" sz="1400" dirty="0"/>
                    </a:p>
                  </a:txBody>
                  <a:tcPr/>
                </a:tc>
                <a:tc>
                  <a:txBody>
                    <a:bodyPr/>
                    <a:lstStyle/>
                    <a:p>
                      <a:r>
                        <a:rPr lang="en-US" sz="1400" dirty="0" smtClean="0"/>
                        <a:t>Presenter</a:t>
                      </a:r>
                      <a:endParaRPr lang="en-US" sz="1400" dirty="0"/>
                    </a:p>
                  </a:txBody>
                  <a:tcPr/>
                </a:tc>
              </a:tr>
              <a:tr h="274320">
                <a:tc>
                  <a:txBody>
                    <a:bodyPr/>
                    <a:lstStyle/>
                    <a:p>
                      <a:r>
                        <a:rPr lang="en-US" sz="1400" dirty="0" smtClean="0"/>
                        <a:t>9:00</a:t>
                      </a:r>
                      <a:endParaRPr lang="en-US" sz="1400" dirty="0"/>
                    </a:p>
                  </a:txBody>
                  <a:tcPr/>
                </a:tc>
                <a:tc>
                  <a:txBody>
                    <a:bodyPr/>
                    <a:lstStyle/>
                    <a:p>
                      <a:r>
                        <a:rPr lang="en-US" sz="1400" dirty="0" smtClean="0"/>
                        <a:t>Welcome, Introductions, Agenda Review</a:t>
                      </a:r>
                      <a:endParaRPr lang="en-US" sz="1400" dirty="0"/>
                    </a:p>
                  </a:txBody>
                  <a:tcPr/>
                </a:tc>
                <a:tc>
                  <a:txBody>
                    <a:bodyPr/>
                    <a:lstStyle/>
                    <a:p>
                      <a:r>
                        <a:rPr lang="en-US" sz="1400" dirty="0" smtClean="0"/>
                        <a:t>Jack Boyer</a:t>
                      </a:r>
                      <a:endParaRPr lang="en-US" sz="1400" dirty="0"/>
                    </a:p>
                  </a:txBody>
                  <a:tcPr/>
                </a:tc>
              </a:tr>
              <a:tr h="274320">
                <a:tc>
                  <a:txBody>
                    <a:bodyPr/>
                    <a:lstStyle/>
                    <a:p>
                      <a:r>
                        <a:rPr lang="en-US" sz="1400" dirty="0" smtClean="0"/>
                        <a:t>9:10</a:t>
                      </a:r>
                      <a:endParaRPr lang="en-US" sz="1400" dirty="0"/>
                    </a:p>
                  </a:txBody>
                  <a:tcPr/>
                </a:tc>
                <a:tc>
                  <a:txBody>
                    <a:bodyPr/>
                    <a:lstStyle/>
                    <a:p>
                      <a:r>
                        <a:rPr lang="en-US" sz="1400" dirty="0" smtClean="0"/>
                        <a:t>Microsoft Welcome</a:t>
                      </a:r>
                      <a:endParaRPr lang="en-US" sz="1400" dirty="0"/>
                    </a:p>
                  </a:txBody>
                  <a:tcPr/>
                </a:tc>
                <a:tc>
                  <a:txBody>
                    <a:bodyPr/>
                    <a:lstStyle/>
                    <a:p>
                      <a:r>
                        <a:rPr lang="en-US" sz="1400" dirty="0" smtClean="0"/>
                        <a:t>Jim </a:t>
                      </a:r>
                      <a:r>
                        <a:rPr lang="en-US" sz="1400" dirty="0" err="1" smtClean="0"/>
                        <a:t>Westerman</a:t>
                      </a:r>
                      <a:endParaRPr lang="en-US" sz="1400" dirty="0"/>
                    </a:p>
                  </a:txBody>
                  <a:tcPr/>
                </a:tc>
              </a:tr>
              <a:tr h="274320">
                <a:tc>
                  <a:txBody>
                    <a:bodyPr/>
                    <a:lstStyle/>
                    <a:p>
                      <a:r>
                        <a:rPr lang="en-US" sz="1400" dirty="0" smtClean="0"/>
                        <a:t>9:20</a:t>
                      </a:r>
                      <a:endParaRPr lang="en-US" sz="1400" dirty="0"/>
                    </a:p>
                  </a:txBody>
                  <a:tcPr/>
                </a:tc>
                <a:tc>
                  <a:txBody>
                    <a:bodyPr/>
                    <a:lstStyle/>
                    <a:p>
                      <a:r>
                        <a:rPr lang="en-US" sz="1400" dirty="0" smtClean="0"/>
                        <a:t>What’s New in Dynamics</a:t>
                      </a:r>
                      <a:r>
                        <a:rPr lang="en-US" sz="1400" baseline="0" dirty="0" smtClean="0"/>
                        <a:t> SL 2015</a:t>
                      </a:r>
                      <a:endParaRPr lang="en-US" sz="1400" dirty="0"/>
                    </a:p>
                  </a:txBody>
                  <a:tcPr/>
                </a:tc>
                <a:tc>
                  <a:txBody>
                    <a:bodyPr/>
                    <a:lstStyle/>
                    <a:p>
                      <a:r>
                        <a:rPr lang="en-US" sz="1400" dirty="0" smtClean="0"/>
                        <a:t>Jon Augdahl</a:t>
                      </a:r>
                      <a:endParaRPr lang="en-US" sz="1400" dirty="0"/>
                    </a:p>
                  </a:txBody>
                  <a:tcPr/>
                </a:tc>
              </a:tr>
              <a:tr h="274320">
                <a:tc>
                  <a:txBody>
                    <a:bodyPr/>
                    <a:lstStyle/>
                    <a:p>
                      <a:r>
                        <a:rPr lang="en-US" sz="1400" b="1" dirty="0" smtClean="0"/>
                        <a:t>10:20</a:t>
                      </a:r>
                      <a:endParaRPr lang="en-US" sz="1400" b="1" dirty="0"/>
                    </a:p>
                  </a:txBody>
                  <a:tcPr/>
                </a:tc>
                <a:tc>
                  <a:txBody>
                    <a:bodyPr/>
                    <a:lstStyle/>
                    <a:p>
                      <a:r>
                        <a:rPr lang="en-US" sz="1400" b="1" dirty="0" smtClean="0"/>
                        <a:t>Break</a:t>
                      </a:r>
                      <a:endParaRPr lang="en-US" sz="1400" b="1" dirty="0"/>
                    </a:p>
                  </a:txBody>
                  <a:tcPr/>
                </a:tc>
                <a:tc>
                  <a:txBody>
                    <a:bodyPr/>
                    <a:lstStyle/>
                    <a:p>
                      <a:endParaRPr lang="en-US" sz="1400" b="1" dirty="0"/>
                    </a:p>
                  </a:txBody>
                  <a:tcPr/>
                </a:tc>
              </a:tr>
              <a:tr h="274320">
                <a:tc>
                  <a:txBody>
                    <a:bodyPr/>
                    <a:lstStyle/>
                    <a:p>
                      <a:r>
                        <a:rPr lang="en-US" sz="1400" dirty="0" smtClean="0"/>
                        <a:t>10:30</a:t>
                      </a:r>
                      <a:endParaRPr lang="en-US" sz="1400" dirty="0"/>
                    </a:p>
                  </a:txBody>
                  <a:tcPr/>
                </a:tc>
                <a:tc>
                  <a:txBody>
                    <a:bodyPr/>
                    <a:lstStyle/>
                    <a:p>
                      <a:r>
                        <a:rPr lang="en-US" sz="1400" dirty="0" smtClean="0"/>
                        <a:t>Customer Source – eLearning, Knowledge Base, Community</a:t>
                      </a:r>
                      <a:r>
                        <a:rPr lang="en-US" sz="1400" baseline="0" dirty="0" smtClean="0"/>
                        <a:t> Forums</a:t>
                      </a:r>
                      <a:endParaRPr lang="en-US" sz="1400" dirty="0"/>
                    </a:p>
                  </a:txBody>
                  <a:tcPr/>
                </a:tc>
                <a:tc>
                  <a:txBody>
                    <a:bodyPr/>
                    <a:lstStyle/>
                    <a:p>
                      <a:r>
                        <a:rPr lang="en-US" sz="1400" dirty="0" smtClean="0"/>
                        <a:t>Rich Studer</a:t>
                      </a:r>
                      <a:endParaRPr lang="en-US" sz="1400" dirty="0"/>
                    </a:p>
                  </a:txBody>
                  <a:tcPr/>
                </a:tc>
              </a:tr>
              <a:tr h="274320">
                <a:tc>
                  <a:txBody>
                    <a:bodyPr/>
                    <a:lstStyle/>
                    <a:p>
                      <a:r>
                        <a:rPr lang="en-US" sz="1400" dirty="0" smtClean="0"/>
                        <a:t>10:50</a:t>
                      </a:r>
                      <a:endParaRPr lang="en-US" sz="1400" dirty="0"/>
                    </a:p>
                  </a:txBody>
                  <a:tcPr/>
                </a:tc>
                <a:tc>
                  <a:txBody>
                    <a:bodyPr/>
                    <a:lstStyle/>
                    <a:p>
                      <a:r>
                        <a:rPr lang="en-US" sz="1400" dirty="0" smtClean="0"/>
                        <a:t>Management Reporter – Focus on report distribution</a:t>
                      </a:r>
                      <a:endParaRPr lang="en-US" sz="1400" dirty="0"/>
                    </a:p>
                  </a:txBody>
                  <a:tcPr/>
                </a:tc>
                <a:tc>
                  <a:txBody>
                    <a:bodyPr/>
                    <a:lstStyle/>
                    <a:p>
                      <a:r>
                        <a:rPr lang="en-US" sz="1400" dirty="0" smtClean="0"/>
                        <a:t>Paul James</a:t>
                      </a:r>
                      <a:endParaRPr lang="en-US" sz="1400" dirty="0"/>
                    </a:p>
                  </a:txBody>
                  <a:tcPr/>
                </a:tc>
              </a:tr>
              <a:tr h="274320">
                <a:tc>
                  <a:txBody>
                    <a:bodyPr/>
                    <a:lstStyle/>
                    <a:p>
                      <a:r>
                        <a:rPr lang="en-US" sz="1400" b="1" dirty="0" smtClean="0"/>
                        <a:t>11:40</a:t>
                      </a:r>
                      <a:endParaRPr lang="en-US" sz="1400" b="1" dirty="0"/>
                    </a:p>
                  </a:txBody>
                  <a:tcPr/>
                </a:tc>
                <a:tc>
                  <a:txBody>
                    <a:bodyPr/>
                    <a:lstStyle/>
                    <a:p>
                      <a:r>
                        <a:rPr lang="en-US" sz="1400" b="1" dirty="0" smtClean="0"/>
                        <a:t>Lunch</a:t>
                      </a:r>
                      <a:endParaRPr lang="en-US" sz="1400" b="1" dirty="0"/>
                    </a:p>
                  </a:txBody>
                  <a:tcPr/>
                </a:tc>
                <a:tc>
                  <a:txBody>
                    <a:bodyPr/>
                    <a:lstStyle/>
                    <a:p>
                      <a:endParaRPr lang="en-US" sz="1400" b="1" dirty="0"/>
                    </a:p>
                  </a:txBody>
                  <a:tcPr/>
                </a:tc>
              </a:tr>
              <a:tr h="274320">
                <a:tc>
                  <a:txBody>
                    <a:bodyPr/>
                    <a:lstStyle/>
                    <a:p>
                      <a:r>
                        <a:rPr lang="en-US" sz="1400" dirty="0" smtClean="0"/>
                        <a:t>12:15</a:t>
                      </a:r>
                      <a:endParaRPr lang="en-US" sz="1400" dirty="0"/>
                    </a:p>
                  </a:txBody>
                  <a:tcPr/>
                </a:tc>
                <a:tc>
                  <a:txBody>
                    <a:bodyPr/>
                    <a:lstStyle/>
                    <a:p>
                      <a:r>
                        <a:rPr lang="en-US" sz="1400" dirty="0" smtClean="0"/>
                        <a:t>Some of our favorite</a:t>
                      </a:r>
                      <a:r>
                        <a:rPr lang="en-US" sz="1400" baseline="0" dirty="0" smtClean="0"/>
                        <a:t> ISVs</a:t>
                      </a:r>
                      <a:endParaRPr lang="en-US" sz="1400" dirty="0"/>
                    </a:p>
                  </a:txBody>
                  <a:tcPr/>
                </a:tc>
                <a:tc>
                  <a:txBody>
                    <a:bodyPr/>
                    <a:lstStyle/>
                    <a:p>
                      <a:r>
                        <a:rPr lang="en-US" sz="1400" dirty="0" smtClean="0"/>
                        <a:t>Jon Augdahl</a:t>
                      </a:r>
                      <a:endParaRPr lang="en-US" sz="1400" dirty="0"/>
                    </a:p>
                  </a:txBody>
                  <a:tcPr/>
                </a:tc>
              </a:tr>
              <a:tr h="274320">
                <a:tc>
                  <a:txBody>
                    <a:bodyPr/>
                    <a:lstStyle/>
                    <a:p>
                      <a:r>
                        <a:rPr lang="en-US" sz="1400" dirty="0" smtClean="0"/>
                        <a:t>12:40</a:t>
                      </a:r>
                      <a:endParaRPr lang="en-US" sz="1400" dirty="0"/>
                    </a:p>
                  </a:txBody>
                  <a:tcPr/>
                </a:tc>
                <a:tc>
                  <a:txBody>
                    <a:bodyPr/>
                    <a:lstStyle/>
                    <a:p>
                      <a:r>
                        <a:rPr lang="en-US" sz="1400" dirty="0" smtClean="0"/>
                        <a:t>Web Apps CU1</a:t>
                      </a:r>
                      <a:endParaRPr lang="en-US" sz="1400" dirty="0"/>
                    </a:p>
                  </a:txBody>
                  <a:tcPr/>
                </a:tc>
                <a:tc>
                  <a:txBody>
                    <a:bodyPr/>
                    <a:lstStyle/>
                    <a:p>
                      <a:r>
                        <a:rPr lang="en-US" sz="1400" dirty="0" smtClean="0"/>
                        <a:t>Jon Augdahl and Jeff Larson</a:t>
                      </a:r>
                      <a:endParaRPr lang="en-US" sz="1400" dirty="0"/>
                    </a:p>
                  </a:txBody>
                  <a:tcPr/>
                </a:tc>
              </a:tr>
              <a:tr h="274320">
                <a:tc>
                  <a:txBody>
                    <a:bodyPr/>
                    <a:lstStyle/>
                    <a:p>
                      <a:r>
                        <a:rPr lang="en-US" sz="1400" b="1" dirty="0" smtClean="0"/>
                        <a:t>1:10</a:t>
                      </a:r>
                      <a:endParaRPr lang="en-US" sz="1400" b="1" dirty="0"/>
                    </a:p>
                  </a:txBody>
                  <a:tcPr/>
                </a:tc>
                <a:tc>
                  <a:txBody>
                    <a:bodyPr/>
                    <a:lstStyle/>
                    <a:p>
                      <a:r>
                        <a:rPr lang="en-US" sz="1400" b="1" dirty="0" smtClean="0"/>
                        <a:t>Break</a:t>
                      </a:r>
                      <a:endParaRPr lang="en-US" sz="1400" b="1" dirty="0"/>
                    </a:p>
                  </a:txBody>
                  <a:tcPr/>
                </a:tc>
                <a:tc>
                  <a:txBody>
                    <a:bodyPr/>
                    <a:lstStyle/>
                    <a:p>
                      <a:endParaRPr lang="en-US" sz="1400" b="1" dirty="0"/>
                    </a:p>
                  </a:txBody>
                  <a:tcPr/>
                </a:tc>
              </a:tr>
              <a:tr h="274320">
                <a:tc>
                  <a:txBody>
                    <a:bodyPr/>
                    <a:lstStyle/>
                    <a:p>
                      <a:r>
                        <a:rPr lang="en-US" sz="1400" dirty="0" smtClean="0"/>
                        <a:t>1:20</a:t>
                      </a:r>
                      <a:endParaRPr lang="en-US" sz="1400" dirty="0"/>
                    </a:p>
                  </a:txBody>
                  <a:tcPr/>
                </a:tc>
                <a:tc>
                  <a:txBody>
                    <a:bodyPr/>
                    <a:lstStyle/>
                    <a:p>
                      <a:r>
                        <a:rPr lang="en-US" sz="1400" dirty="0" smtClean="0"/>
                        <a:t>SL</a:t>
                      </a:r>
                      <a:r>
                        <a:rPr lang="en-US" sz="1400" baseline="0" dirty="0" smtClean="0"/>
                        <a:t> Tips and Tricks</a:t>
                      </a:r>
                      <a:endParaRPr lang="en-US" sz="1400" dirty="0"/>
                    </a:p>
                  </a:txBody>
                  <a:tcPr/>
                </a:tc>
                <a:tc>
                  <a:txBody>
                    <a:bodyPr/>
                    <a:lstStyle/>
                    <a:p>
                      <a:r>
                        <a:rPr lang="en-US" sz="1400" dirty="0" smtClean="0"/>
                        <a:t>Paul James and Colleen McCoshen</a:t>
                      </a:r>
                      <a:endParaRPr lang="en-US" sz="1400" dirty="0"/>
                    </a:p>
                  </a:txBody>
                  <a:tcPr/>
                </a:tc>
              </a:tr>
              <a:tr h="274320">
                <a:tc>
                  <a:txBody>
                    <a:bodyPr/>
                    <a:lstStyle/>
                    <a:p>
                      <a:r>
                        <a:rPr lang="en-US" sz="1400" dirty="0" smtClean="0"/>
                        <a:t>1:50</a:t>
                      </a:r>
                      <a:endParaRPr lang="en-US" sz="1400" dirty="0"/>
                    </a:p>
                  </a:txBody>
                  <a:tcPr/>
                </a:tc>
                <a:tc>
                  <a:txBody>
                    <a:bodyPr/>
                    <a:lstStyle/>
                    <a:p>
                      <a:r>
                        <a:rPr lang="en-US" sz="1400" dirty="0" smtClean="0"/>
                        <a:t>Closing</a:t>
                      </a:r>
                      <a:endParaRPr lang="en-US" sz="1400" dirty="0"/>
                    </a:p>
                  </a:txBody>
                  <a:tcPr/>
                </a:tc>
                <a:tc>
                  <a:txBody>
                    <a:bodyPr/>
                    <a:lstStyle/>
                    <a:p>
                      <a:r>
                        <a:rPr lang="en-US" sz="1400" dirty="0" smtClean="0"/>
                        <a:t>Jon Augdahl</a:t>
                      </a:r>
                      <a:endParaRPr lang="en-US" sz="1400" dirty="0"/>
                    </a:p>
                  </a:txBody>
                  <a:tcPr/>
                </a:tc>
              </a:tr>
            </a:tbl>
          </a:graphicData>
        </a:graphic>
      </p:graphicFrame>
    </p:spTree>
    <p:extLst>
      <p:ext uri="{BB962C8B-B14F-4D97-AF65-F5344CB8AC3E}">
        <p14:creationId xmlns:p14="http://schemas.microsoft.com/office/powerpoint/2010/main" val="971032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 2015 and CU1</a:t>
            </a:r>
            <a:endParaRPr lang="en-US" dirty="0"/>
          </a:p>
        </p:txBody>
      </p:sp>
      <p:sp>
        <p:nvSpPr>
          <p:cNvPr id="3" name="Subtitle 2"/>
          <p:cNvSpPr>
            <a:spLocks noGrp="1"/>
          </p:cNvSpPr>
          <p:nvPr>
            <p:ph type="subTitle" idx="1"/>
          </p:nvPr>
        </p:nvSpPr>
        <p:spPr/>
        <p:txBody>
          <a:bodyPr/>
          <a:lstStyle/>
          <a:p>
            <a:r>
              <a:rPr lang="en-US" dirty="0" smtClean="0"/>
              <a:t>Presented By Jon Augdahl</a:t>
            </a:r>
            <a:endParaRPr lang="en-US" dirty="0"/>
          </a:p>
        </p:txBody>
      </p:sp>
    </p:spTree>
    <p:extLst>
      <p:ext uri="{BB962C8B-B14F-4D97-AF65-F5344CB8AC3E}">
        <p14:creationId xmlns:p14="http://schemas.microsoft.com/office/powerpoint/2010/main" val="4157082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pic>
        <p:nvPicPr>
          <p:cNvPr id="4" name="Content Placeholder 3"/>
          <p:cNvPicPr>
            <a:picLocks noGrp="1" noChangeAspect="1"/>
          </p:cNvPicPr>
          <p:nvPr>
            <p:ph idx="1"/>
          </p:nvPr>
        </p:nvPicPr>
        <p:blipFill>
          <a:blip r:embed="rId2"/>
          <a:stretch>
            <a:fillRect/>
          </a:stretch>
        </p:blipFill>
        <p:spPr>
          <a:xfrm>
            <a:off x="1311888" y="1998612"/>
            <a:ext cx="10008641" cy="4859388"/>
          </a:xfrm>
          <a:prstGeom prst="rect">
            <a:avLst/>
          </a:prstGeom>
        </p:spPr>
      </p:pic>
    </p:spTree>
    <p:extLst>
      <p:ext uri="{BB962C8B-B14F-4D97-AF65-F5344CB8AC3E}">
        <p14:creationId xmlns:p14="http://schemas.microsoft.com/office/powerpoint/2010/main" val="117646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General Changes</a:t>
            </a:r>
          </a:p>
          <a:p>
            <a:r>
              <a:rPr lang="en-US" dirty="0" smtClean="0"/>
              <a:t>Crystal Reports 2013 runtime will be used for the generation of reports.  2008 designer is shipped with the software.  The full version of Crystal 2013 can be purchased separately and used if wanted.</a:t>
            </a:r>
          </a:p>
          <a:p>
            <a:r>
              <a:rPr lang="en-US" dirty="0" smtClean="0"/>
              <a:t>Visual Studio 2008 no longer supported.  2013, 2012, and 2010 are supported.</a:t>
            </a:r>
          </a:p>
          <a:p>
            <a:r>
              <a:rPr lang="en-US" dirty="0" err="1" smtClean="0"/>
              <a:t>FRx</a:t>
            </a:r>
            <a:r>
              <a:rPr lang="en-US" dirty="0" smtClean="0"/>
              <a:t> will not work with Dynamics SL 2015</a:t>
            </a:r>
          </a:p>
          <a:p>
            <a:r>
              <a:rPr lang="en-US" dirty="0" smtClean="0"/>
              <a:t>Business Portal is no longer available.  Replaced by Web Apps</a:t>
            </a:r>
          </a:p>
          <a:p>
            <a:r>
              <a:rPr lang="en-US" dirty="0" smtClean="0"/>
              <a:t>Microsoft Office 2013 is supported</a:t>
            </a:r>
          </a:p>
          <a:p>
            <a:endParaRPr lang="en-US" dirty="0"/>
          </a:p>
        </p:txBody>
      </p:sp>
    </p:spTree>
    <p:extLst>
      <p:ext uri="{BB962C8B-B14F-4D97-AF65-F5344CB8AC3E}">
        <p14:creationId xmlns:p14="http://schemas.microsoft.com/office/powerpoint/2010/main" val="3529835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Administration and Foundation Changes:</a:t>
            </a:r>
          </a:p>
          <a:p>
            <a:r>
              <a:rPr lang="en-US" dirty="0" smtClean="0"/>
              <a:t>Company Selection list limited to user’s access rights</a:t>
            </a:r>
          </a:p>
          <a:p>
            <a:r>
              <a:rPr lang="en-US" dirty="0" smtClean="0"/>
              <a:t>Search Capability in Possible Values lists (DEMO)</a:t>
            </a:r>
          </a:p>
          <a:p>
            <a:r>
              <a:rPr lang="en-US" dirty="0" smtClean="0"/>
              <a:t>New PV Functionality and export </a:t>
            </a:r>
            <a:r>
              <a:rPr lang="en-US" dirty="0" smtClean="0"/>
              <a:t>to Excel in Possible Values lists</a:t>
            </a:r>
          </a:p>
          <a:p>
            <a:r>
              <a:rPr lang="en-US" dirty="0" smtClean="0"/>
              <a:t>Multiple Line (notes) on emails from Quick Send</a:t>
            </a:r>
          </a:p>
          <a:p>
            <a:r>
              <a:rPr lang="en-US" dirty="0" smtClean="0"/>
              <a:t>Sorting and Selecting in ROI made easier (DEMO)</a:t>
            </a:r>
          </a:p>
          <a:p>
            <a:r>
              <a:rPr lang="en-US" dirty="0" smtClean="0"/>
              <a:t>Email report directly from Print Preview</a:t>
            </a:r>
            <a:endParaRPr lang="en-US" dirty="0"/>
          </a:p>
        </p:txBody>
      </p:sp>
    </p:spTree>
    <p:extLst>
      <p:ext uri="{BB962C8B-B14F-4D97-AF65-F5344CB8AC3E}">
        <p14:creationId xmlns:p14="http://schemas.microsoft.com/office/powerpoint/2010/main" val="403594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Quick Query Exports</a:t>
            </a:r>
          </a:p>
          <a:p>
            <a:pPr>
              <a:buFont typeface="Wingdings" panose="05000000000000000000" pitchFamily="2" charset="2"/>
              <a:buChar char="Ø"/>
            </a:pPr>
            <a:r>
              <a:rPr lang="en-US" dirty="0" smtClean="0"/>
              <a:t>Copy to Table</a:t>
            </a:r>
          </a:p>
          <a:p>
            <a:pPr>
              <a:buFont typeface="Wingdings" panose="05000000000000000000" pitchFamily="2" charset="2"/>
              <a:buChar char="Ø"/>
            </a:pPr>
            <a:r>
              <a:rPr lang="en-US" dirty="0" smtClean="0"/>
              <a:t>Create Connection</a:t>
            </a:r>
          </a:p>
          <a:p>
            <a:pPr>
              <a:buFont typeface="Wingdings" panose="05000000000000000000" pitchFamily="2" charset="2"/>
              <a:buChar char="Ø"/>
            </a:pPr>
            <a:r>
              <a:rPr lang="en-US" dirty="0" smtClean="0"/>
              <a:t>Copy to table and create connection (Query Table)</a:t>
            </a:r>
          </a:p>
          <a:p>
            <a:pPr>
              <a:buFont typeface="Wingdings" panose="05000000000000000000" pitchFamily="2" charset="2"/>
              <a:buChar char="Ø"/>
            </a:pPr>
            <a:r>
              <a:rPr lang="en-US" dirty="0" smtClean="0"/>
              <a:t>Create Pivot Table with connection</a:t>
            </a:r>
            <a:endParaRPr lang="en-US" dirty="0"/>
          </a:p>
        </p:txBody>
      </p:sp>
    </p:spTree>
    <p:extLst>
      <p:ext uri="{BB962C8B-B14F-4D97-AF65-F5344CB8AC3E}">
        <p14:creationId xmlns:p14="http://schemas.microsoft.com/office/powerpoint/2010/main" val="1293964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 2015 Highlights</a:t>
            </a:r>
            <a:endParaRPr lang="en-US" dirty="0"/>
          </a:p>
        </p:txBody>
      </p:sp>
      <p:sp>
        <p:nvSpPr>
          <p:cNvPr id="3" name="Content Placeholder 2"/>
          <p:cNvSpPr>
            <a:spLocks noGrp="1"/>
          </p:cNvSpPr>
          <p:nvPr>
            <p:ph idx="1"/>
          </p:nvPr>
        </p:nvSpPr>
        <p:spPr/>
        <p:txBody>
          <a:bodyPr/>
          <a:lstStyle/>
          <a:p>
            <a:pPr marL="0" indent="0">
              <a:buNone/>
            </a:pPr>
            <a:r>
              <a:rPr lang="en-US" b="1" dirty="0" smtClean="0"/>
              <a:t>Accounts Payable Changes</a:t>
            </a:r>
          </a:p>
          <a:p>
            <a:r>
              <a:rPr lang="en-US" dirty="0" smtClean="0"/>
              <a:t>Store Vendor Name on documents</a:t>
            </a:r>
          </a:p>
          <a:p>
            <a:r>
              <a:rPr lang="en-US" dirty="0" smtClean="0"/>
              <a:t>Backup Withholding for eligible 1099 vendors</a:t>
            </a:r>
          </a:p>
          <a:p>
            <a:r>
              <a:rPr lang="en-US" dirty="0" smtClean="0"/>
              <a:t>Ability to apply multiple pre-payments to a single voucher</a:t>
            </a:r>
          </a:p>
          <a:p>
            <a:pPr marL="0" indent="0">
              <a:buNone/>
            </a:pPr>
            <a:r>
              <a:rPr lang="en-US" b="1" dirty="0" smtClean="0"/>
              <a:t>Accounts Receivable Changes</a:t>
            </a:r>
          </a:p>
          <a:p>
            <a:r>
              <a:rPr lang="en-US" dirty="0" smtClean="0"/>
              <a:t>Invoice Preview from Invoice and Memo screen and from Quick Query</a:t>
            </a:r>
          </a:p>
          <a:p>
            <a:endParaRPr lang="en-US" dirty="0"/>
          </a:p>
        </p:txBody>
      </p:sp>
    </p:spTree>
    <p:extLst>
      <p:ext uri="{BB962C8B-B14F-4D97-AF65-F5344CB8AC3E}">
        <p14:creationId xmlns:p14="http://schemas.microsoft.com/office/powerpoint/2010/main" val="722354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6CB1B103D5E74186E096FC07685172" ma:contentTypeVersion="3" ma:contentTypeDescription="Create a new document." ma:contentTypeScope="" ma:versionID="c2feee714da996907c01309e605918e8">
  <xsd:schema xmlns:xsd="http://www.w3.org/2001/XMLSchema" xmlns:xs="http://www.w3.org/2001/XMLSchema" xmlns:p="http://schemas.microsoft.com/office/2006/metadata/properties" xmlns:ns2="41514999-f5b4-4705-bdb8-bb2fe7c6c64b" targetNamespace="http://schemas.microsoft.com/office/2006/metadata/properties" ma:root="true" ma:fieldsID="4d87a65059baa4690f3fb847b2336a94" ns2:_="">
    <xsd:import namespace="41514999-f5b4-4705-bdb8-bb2fe7c6c64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14999-f5b4-4705-bdb8-bb2fe7c6c64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226662-FC3B-4B2C-922A-D5DBE1A58D09}">
  <ds:schemaRefs>
    <ds:schemaRef ds:uri="http://schemas.microsoft.com/sharepoint/v3/contenttype/forms"/>
  </ds:schemaRefs>
</ds:datastoreItem>
</file>

<file path=customXml/itemProps2.xml><?xml version="1.0" encoding="utf-8"?>
<ds:datastoreItem xmlns:ds="http://schemas.openxmlformats.org/officeDocument/2006/customXml" ds:itemID="{775B8B27-84A3-46AE-9C7A-97152A63BA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14999-f5b4-4705-bdb8-bb2fe7c6c6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86D32A-C83B-42A6-92B5-E9DB00D9DFC3}">
  <ds:schemaRefs>
    <ds:schemaRef ds:uri="http://purl.org/dc/elements/1.1/"/>
    <ds:schemaRef ds:uri="http://schemas.microsoft.com/office/2006/metadata/properties"/>
    <ds:schemaRef ds:uri="http://purl.org/dc/terms/"/>
    <ds:schemaRef ds:uri="41514999-f5b4-4705-bdb8-bb2fe7c6c64b"/>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 Boardroom</Template>
  <TotalTime>696</TotalTime>
  <Words>432</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Ion Boardroom</vt:lpstr>
      <vt:lpstr>Boyer Dynamics SL Client Event</vt:lpstr>
      <vt:lpstr>Introductions</vt:lpstr>
      <vt:lpstr>Agenda</vt:lpstr>
      <vt:lpstr>SL 2015 and CU1</vt:lpstr>
      <vt:lpstr>Roadmap</vt:lpstr>
      <vt:lpstr>SL 2015 Highlights</vt:lpstr>
      <vt:lpstr>SL 2015 Highlights</vt:lpstr>
      <vt:lpstr>SL 2015 Highlights</vt:lpstr>
      <vt:lpstr>SL 2015 Highlights</vt:lpstr>
      <vt:lpstr>SL 2015 Highlights</vt:lpstr>
      <vt:lpstr>SL 2015 Highlights</vt:lpstr>
      <vt:lpstr>SL 2015 and CU1 Web Apps</vt:lpstr>
      <vt:lpstr>SL 2015 and CU1 Web Apps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Augdahl</dc:creator>
  <cp:lastModifiedBy>Jon Augdahl</cp:lastModifiedBy>
  <cp:revision>16</cp:revision>
  <cp:lastPrinted>2015-05-26T15:57:32Z</cp:lastPrinted>
  <dcterms:created xsi:type="dcterms:W3CDTF">2012-07-27T01:16:44Z</dcterms:created>
  <dcterms:modified xsi:type="dcterms:W3CDTF">2015-05-26T21:31:51Z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0x0101006C6CB1B103D5E74186E096FC07685172</vt:lpwstr>
  </property>
</Properties>
</file>