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0.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1.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2.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4"/>
    <p:sldMasterId id="2147483734" r:id="rId5"/>
    <p:sldMasterId id="2147483747" r:id="rId6"/>
    <p:sldMasterId id="2147483761" r:id="rId7"/>
    <p:sldMasterId id="2147483814" r:id="rId8"/>
    <p:sldMasterId id="2147483843" r:id="rId9"/>
    <p:sldMasterId id="2147483858" r:id="rId10"/>
    <p:sldMasterId id="2147483861" r:id="rId11"/>
    <p:sldMasterId id="2147483879" r:id="rId12"/>
    <p:sldMasterId id="2147483882" r:id="rId13"/>
    <p:sldMasterId id="2147483885" r:id="rId14"/>
    <p:sldMasterId id="2147483888" r:id="rId15"/>
    <p:sldMasterId id="2147483891" r:id="rId16"/>
    <p:sldMasterId id="2147483894" r:id="rId17"/>
  </p:sldMasterIdLst>
  <p:notesMasterIdLst>
    <p:notesMasterId r:id="rId72"/>
  </p:notesMasterIdLst>
  <p:sldIdLst>
    <p:sldId id="545" r:id="rId18"/>
    <p:sldId id="678" r:id="rId19"/>
    <p:sldId id="679" r:id="rId20"/>
    <p:sldId id="680" r:id="rId21"/>
    <p:sldId id="681" r:id="rId22"/>
    <p:sldId id="682" r:id="rId23"/>
    <p:sldId id="683" r:id="rId24"/>
    <p:sldId id="647" r:id="rId25"/>
    <p:sldId id="648" r:id="rId26"/>
    <p:sldId id="649" r:id="rId27"/>
    <p:sldId id="650" r:id="rId28"/>
    <p:sldId id="651" r:id="rId29"/>
    <p:sldId id="652" r:id="rId30"/>
    <p:sldId id="653" r:id="rId31"/>
    <p:sldId id="654" r:id="rId32"/>
    <p:sldId id="655" r:id="rId33"/>
    <p:sldId id="656" r:id="rId34"/>
    <p:sldId id="657" r:id="rId35"/>
    <p:sldId id="658" r:id="rId36"/>
    <p:sldId id="659" r:id="rId37"/>
    <p:sldId id="660" r:id="rId38"/>
    <p:sldId id="661" r:id="rId39"/>
    <p:sldId id="662" r:id="rId40"/>
    <p:sldId id="663" r:id="rId41"/>
    <p:sldId id="664" r:id="rId42"/>
    <p:sldId id="626" r:id="rId43"/>
    <p:sldId id="627" r:id="rId44"/>
    <p:sldId id="628" r:id="rId45"/>
    <p:sldId id="629" r:id="rId46"/>
    <p:sldId id="630" r:id="rId47"/>
    <p:sldId id="631" r:id="rId48"/>
    <p:sldId id="632" r:id="rId49"/>
    <p:sldId id="633" r:id="rId50"/>
    <p:sldId id="634" r:id="rId51"/>
    <p:sldId id="635" r:id="rId52"/>
    <p:sldId id="636" r:id="rId53"/>
    <p:sldId id="637" r:id="rId54"/>
    <p:sldId id="638" r:id="rId55"/>
    <p:sldId id="639" r:id="rId56"/>
    <p:sldId id="640" r:id="rId57"/>
    <p:sldId id="641" r:id="rId58"/>
    <p:sldId id="642" r:id="rId59"/>
    <p:sldId id="644" r:id="rId60"/>
    <p:sldId id="645" r:id="rId61"/>
    <p:sldId id="646" r:id="rId62"/>
    <p:sldId id="619" r:id="rId63"/>
    <p:sldId id="620" r:id="rId64"/>
    <p:sldId id="621" r:id="rId65"/>
    <p:sldId id="622" r:id="rId66"/>
    <p:sldId id="623" r:id="rId67"/>
    <p:sldId id="540" r:id="rId68"/>
    <p:sldId id="541" r:id="rId69"/>
    <p:sldId id="542" r:id="rId70"/>
    <p:sldId id="543" r:id="rId71"/>
  </p:sldIdLst>
  <p:sldSz cx="9144000" cy="6858000" type="screen4x3"/>
  <p:notesSz cx="6858000" cy="9144000"/>
  <p:custShowLst>
    <p:custShow name="Custom Show 1"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Anthony D'Ann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B0"/>
    <a:srgbClr val="00CCFF"/>
    <a:srgbClr val="FFCC66"/>
    <a:srgbClr val="EEB500"/>
    <a:srgbClr val="7EC234"/>
    <a:srgbClr val="F02510"/>
    <a:srgbClr val="E2AC00"/>
    <a:srgbClr val="E3DE0B"/>
    <a:srgbClr val="F4EF11"/>
    <a:srgbClr val="0094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66" autoAdjust="0"/>
    <p:restoredTop sz="85501" autoAdjust="0"/>
  </p:normalViewPr>
  <p:slideViewPr>
    <p:cSldViewPr>
      <p:cViewPr varScale="1">
        <p:scale>
          <a:sx n="71" d="100"/>
          <a:sy n="71" d="100"/>
        </p:scale>
        <p:origin x="1776" y="66"/>
      </p:cViewPr>
      <p:guideLst>
        <p:guide orient="horz" pos="2160"/>
        <p:guide pos="2880"/>
      </p:guideLst>
    </p:cSldViewPr>
  </p:slideViewPr>
  <p:outlineViewPr>
    <p:cViewPr>
      <p:scale>
        <a:sx n="33" d="100"/>
        <a:sy n="33" d="100"/>
      </p:scale>
      <p:origin x="0" y="16518"/>
    </p:cViewPr>
    <p:sldLst>
      <p:sld r:id="rId1" collapse="1"/>
    </p:sldLst>
  </p:outlineViewPr>
  <p:notesTextViewPr>
    <p:cViewPr>
      <p:scale>
        <a:sx n="3" d="2"/>
        <a:sy n="3" d="2"/>
      </p:scale>
      <p:origin x="0" y="0"/>
    </p:cViewPr>
  </p:notesTextViewPr>
  <p:sorterViewPr>
    <p:cViewPr varScale="1">
      <p:scale>
        <a:sx n="1" d="1"/>
        <a:sy n="1" d="1"/>
      </p:scale>
      <p:origin x="0" y="0"/>
    </p:cViewPr>
  </p:sorterViewPr>
  <p:notesViewPr>
    <p:cSldViewPr>
      <p:cViewPr>
        <p:scale>
          <a:sx n="100" d="100"/>
          <a:sy n="100" d="100"/>
        </p:scale>
        <p:origin x="-1056" y="643"/>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16" Type="http://schemas.openxmlformats.org/officeDocument/2006/relationships/slideMaster" Target="slideMasters/slideMaster1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44.xml"/><Relationship Id="rId19" Type="http://schemas.openxmlformats.org/officeDocument/2006/relationships/slide" Target="slides/slide2.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4.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7.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theme" Target="theme/theme1.xml"/><Relationship Id="rId7" Type="http://schemas.openxmlformats.org/officeDocument/2006/relationships/slideMaster" Target="slideMasters/slideMaster4.xml"/><Relationship Id="rId71" Type="http://schemas.openxmlformats.org/officeDocument/2006/relationships/slide" Target="slides/slide54.xml"/><Relationship Id="rId2" Type="http://schemas.openxmlformats.org/officeDocument/2006/relationships/customXml" Target="../customXml/item2.xml"/><Relationship Id="rId29" Type="http://schemas.openxmlformats.org/officeDocument/2006/relationships/slide" Target="slides/slide12.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BFCE6E-1BC6-49CE-A655-95E327F0A231}" type="datetimeFigureOut">
              <a:rPr lang="en-US" smtClean="0"/>
              <a:pPr/>
              <a:t>5/25/2016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86F9B9-F422-458C-86E2-1EDA5A17894A}" type="slidenum">
              <a:rPr lang="en-US" smtClean="0"/>
              <a:pPr/>
              <a:t>‹#›</a:t>
            </a:fld>
            <a:endParaRPr lang="en-US" dirty="0"/>
          </a:p>
        </p:txBody>
      </p:sp>
    </p:spTree>
    <p:extLst>
      <p:ext uri="{BB962C8B-B14F-4D97-AF65-F5344CB8AC3E}">
        <p14:creationId xmlns:p14="http://schemas.microsoft.com/office/powerpoint/2010/main" val="4014675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86F9B9-F422-458C-86E2-1EDA5A17894A}" type="slidenum">
              <a:rPr lang="en-US" smtClean="0"/>
              <a:pPr/>
              <a:t>1</a:t>
            </a:fld>
            <a:endParaRPr lang="en-US" dirty="0"/>
          </a:p>
        </p:txBody>
      </p:sp>
    </p:spTree>
    <p:extLst>
      <p:ext uri="{BB962C8B-B14F-4D97-AF65-F5344CB8AC3E}">
        <p14:creationId xmlns:p14="http://schemas.microsoft.com/office/powerpoint/2010/main" val="3102418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xfrm>
            <a:off x="4144618" y="9120813"/>
            <a:ext cx="3170583" cy="480387"/>
          </a:xfrm>
          <a:noFill/>
          <a:ln>
            <a:miter lim="800000"/>
            <a:headEnd/>
            <a:tailEnd/>
          </a:ln>
        </p:spPr>
        <p:txBody>
          <a:bodyPr wrap="square" numCol="1" anchorCtr="0" compatLnSpc="1">
            <a:prstTxWarp prst="textNoShape">
              <a:avLst/>
            </a:prstTxWarp>
          </a:bodyPr>
          <a:lstStyle/>
          <a:p>
            <a:fld id="{E73920F4-F717-4191-8CC0-2F3C8803EE73}" type="slidenum">
              <a:rPr lang="en-US" altLang="en-US">
                <a:solidFill>
                  <a:srgbClr val="000000"/>
                </a:solidFill>
                <a:latin typeface="Segoe Semibold"/>
              </a:rPr>
              <a:pPr/>
              <a:t>15</a:t>
            </a:fld>
            <a:endParaRPr lang="en-US" altLang="en-US">
              <a:solidFill>
                <a:srgbClr val="000000"/>
              </a:solidFill>
              <a:latin typeface="Segoe Semibold"/>
            </a:endParaRPr>
          </a:p>
        </p:txBody>
      </p:sp>
      <p:sp>
        <p:nvSpPr>
          <p:cNvPr id="4505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45060" name="Rectangle 3"/>
          <p:cNvSpPr>
            <a:spLocks noGrp="1" noChangeArrowheads="1"/>
          </p:cNvSpPr>
          <p:nvPr>
            <p:ph type="body" idx="1"/>
          </p:nvPr>
        </p:nvSpPr>
        <p:spPr>
          <a:noFill/>
          <a:ln/>
        </p:spPr>
        <p:txBody>
          <a:bodyPr/>
          <a:lstStyle/>
          <a:p>
            <a:pPr eaLnBrk="1" hangingPunct="1"/>
            <a:endParaRPr lang="en-US" dirty="0"/>
          </a:p>
          <a:p>
            <a:pPr eaLnBrk="1" hangingPunct="1"/>
            <a:r>
              <a:rPr lang="en-US" dirty="0"/>
              <a:t>Let’s say you  have built a  good relationship with your customer. AR EFT allows you to reach into their account and pay the invoice that you sent them. </a:t>
            </a:r>
          </a:p>
          <a:p>
            <a:pPr eaLnBrk="1" hangingPunct="1"/>
            <a:endParaRPr lang="en-US" dirty="0"/>
          </a:p>
          <a:p>
            <a:pPr eaLnBrk="1" hangingPunct="1"/>
            <a:r>
              <a:rPr lang="en-US" dirty="0"/>
              <a:t>The idea is that when you create an invoice in the SL system it has a terms code on it that AR EFT picks up and creates a transaction inside the ACH batch to instruct the bank to pull funds from your customer’s accounts and credit your account. </a:t>
            </a:r>
          </a:p>
          <a:p>
            <a:pPr eaLnBrk="1" hangingPunct="1"/>
            <a:endParaRPr lang="en-US" dirty="0"/>
          </a:p>
          <a:p>
            <a:pPr eaLnBrk="1" hangingPunct="1"/>
            <a:r>
              <a:rPr lang="en-US" dirty="0"/>
              <a:t>This module is great if you set up recurring payments, subscriptions or renewals.</a:t>
            </a:r>
          </a:p>
          <a:p>
            <a:pPr eaLnBrk="1" hangingPunct="1"/>
            <a:endParaRPr lang="en-US" dirty="0"/>
          </a:p>
          <a:p>
            <a:pPr eaLnBrk="1" hangingPunct="1"/>
            <a:r>
              <a:rPr lang="en-US" b="1" dirty="0"/>
              <a:t>Rick:</a:t>
            </a:r>
          </a:p>
          <a:p>
            <a:pPr eaLnBrk="1" hangingPunct="1"/>
            <a:r>
              <a:rPr lang="en-US" dirty="0"/>
              <a:t>AREFT</a:t>
            </a:r>
            <a:r>
              <a:rPr lang="en-US" baseline="0" dirty="0"/>
              <a:t> uses the ACH debit method to pull money from your customer’s account and put it in yours. Obviously, this requires a pre-arranged agreement with your customer to do so. It’s a wonderful cash flow accelerator!</a:t>
            </a:r>
            <a:endParaRPr lang="en-US" dirty="0"/>
          </a:p>
          <a:p>
            <a:pPr eaLnBrk="1" hangingPunct="1"/>
            <a:endParaRPr lang="en-US" dirty="0"/>
          </a:p>
          <a:p>
            <a:pPr eaLnBrk="1" hangingPunct="1"/>
            <a:r>
              <a:rPr lang="en-US" dirty="0"/>
              <a:t>The idea is that when you create an invoice in the SL system it has a special terms code on it that causes</a:t>
            </a:r>
            <a:r>
              <a:rPr lang="en-US" baseline="0" dirty="0"/>
              <a:t> </a:t>
            </a:r>
            <a:r>
              <a:rPr lang="en-US" dirty="0"/>
              <a:t>AREFT to create a transaction inside the ACH batch. When the ACH</a:t>
            </a:r>
            <a:r>
              <a:rPr lang="en-US" baseline="0" dirty="0"/>
              <a:t> transaction is completed, the funds wind up in your account and the payment is auto-applied to the related invoice.</a:t>
            </a:r>
            <a:r>
              <a:rPr lang="en-US" dirty="0"/>
              <a:t> </a:t>
            </a:r>
          </a:p>
          <a:p>
            <a:pPr eaLnBrk="1" hangingPunct="1"/>
            <a:endParaRPr lang="en-US" dirty="0"/>
          </a:p>
          <a:p>
            <a:pPr eaLnBrk="1" hangingPunct="1"/>
            <a:r>
              <a:rPr lang="en-US" dirty="0"/>
              <a:t>This module’s great if you’re doing recurring payments, subscriptions,</a:t>
            </a:r>
            <a:r>
              <a:rPr lang="en-US" baseline="0" dirty="0"/>
              <a:t> </a:t>
            </a:r>
            <a:r>
              <a:rPr lang="en-US" dirty="0"/>
              <a:t>renewals</a:t>
            </a:r>
            <a:r>
              <a:rPr lang="en-US" baseline="0" dirty="0"/>
              <a:t> or the like.</a:t>
            </a:r>
            <a:endParaRPr lang="en-US" dirty="0"/>
          </a:p>
          <a:p>
            <a:pPr eaLnBrk="1" hangingPunct="1"/>
            <a:endParaRPr lang="en-US" dirty="0"/>
          </a:p>
        </p:txBody>
      </p:sp>
    </p:spTree>
    <p:extLst>
      <p:ext uri="{BB962C8B-B14F-4D97-AF65-F5344CB8AC3E}">
        <p14:creationId xmlns:p14="http://schemas.microsoft.com/office/powerpoint/2010/main" val="2949345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257300" y="865188"/>
            <a:ext cx="4800600" cy="3600450"/>
          </a:xfrm>
          <a:noFill/>
          <a:ln>
            <a:solidFill>
              <a:srgbClr val="000000"/>
            </a:solidFill>
            <a:miter lim="800000"/>
            <a:headEnd/>
            <a:tailEnd/>
          </a:ln>
        </p:spPr>
      </p:sp>
      <p:sp>
        <p:nvSpPr>
          <p:cNvPr id="3" name="Notes Placeholder 2"/>
          <p:cNvSpPr>
            <a:spLocks noGrp="1"/>
          </p:cNvSpPr>
          <p:nvPr>
            <p:ph type="body" idx="1"/>
          </p:nvPr>
        </p:nvSpPr>
        <p:spPr>
          <a:xfrm>
            <a:off x="975693" y="4561227"/>
            <a:ext cx="5363817" cy="4646482"/>
          </a:xfrm>
        </p:spPr>
        <p:txBody>
          <a:bodyPr>
            <a:normAutofit fontScale="85000" lnSpcReduction="20000"/>
          </a:bodyPr>
          <a:lstStyle/>
          <a:p>
            <a:pPr>
              <a:defRPr/>
            </a:pPr>
            <a:r>
              <a:rPr lang="en-US" dirty="0"/>
              <a:t>To review the features of these modules: </a:t>
            </a:r>
          </a:p>
          <a:p>
            <a:pPr>
              <a:defRPr/>
            </a:pPr>
            <a:r>
              <a:rPr lang="en-US" dirty="0"/>
              <a:t>both modules use the NACHA standards</a:t>
            </a:r>
          </a:p>
          <a:p>
            <a:pPr>
              <a:defRPr/>
            </a:pPr>
            <a:r>
              <a:rPr lang="en-US" dirty="0"/>
              <a:t>They can also remit advices by email. </a:t>
            </a:r>
            <a:endParaRPr lang="en-US" sz="900" dirty="0"/>
          </a:p>
          <a:p>
            <a:pPr>
              <a:defRPr/>
            </a:pPr>
            <a:r>
              <a:rPr lang="en-US" dirty="0"/>
              <a:t>(bring up the email example)</a:t>
            </a:r>
          </a:p>
          <a:p>
            <a:pPr>
              <a:defRPr/>
            </a:pPr>
            <a:r>
              <a:rPr lang="en-US" dirty="0"/>
              <a:t>The remittance email is optional and fully configurable and can also be sent as an attachment. </a:t>
            </a:r>
          </a:p>
          <a:p>
            <a:pPr>
              <a:defRPr/>
            </a:pPr>
            <a:r>
              <a:rPr lang="en-US" dirty="0"/>
              <a:t>Here’s an example done through a hotmail address where you can summarize total payments or itemize details if you like. </a:t>
            </a:r>
          </a:p>
          <a:p>
            <a:pPr>
              <a:defRPr/>
            </a:pPr>
            <a:endParaRPr lang="en-US" sz="800" dirty="0"/>
          </a:p>
          <a:p>
            <a:pPr>
              <a:defRPr/>
            </a:pPr>
            <a:r>
              <a:rPr lang="en-US" sz="900" dirty="0"/>
              <a:t>(click again to return to features list)</a:t>
            </a:r>
          </a:p>
          <a:p>
            <a:pPr>
              <a:defRPr/>
            </a:pPr>
            <a:r>
              <a:rPr lang="en-US" dirty="0"/>
              <a:t>Multi-Company and Multi-Account enabled</a:t>
            </a:r>
          </a:p>
          <a:p>
            <a:pPr>
              <a:defRPr/>
            </a:pPr>
            <a:endParaRPr lang="en-US" sz="800" dirty="0"/>
          </a:p>
          <a:p>
            <a:pPr>
              <a:defRPr/>
            </a:pPr>
            <a:r>
              <a:rPr lang="en-US" dirty="0"/>
              <a:t>Pre-notes provide the opportunity to confirm account information with the bank before processing live transactions for a new </a:t>
            </a:r>
            <a:r>
              <a:rPr lang="en-US" dirty="0" err="1"/>
              <a:t>eft</a:t>
            </a:r>
            <a:r>
              <a:rPr lang="en-US" dirty="0"/>
              <a:t> vendor.  They were required prior to 1997, but are now optional.</a:t>
            </a:r>
          </a:p>
          <a:p>
            <a:pPr>
              <a:defRPr/>
            </a:pPr>
            <a:endParaRPr lang="en-US" sz="1000" dirty="0">
              <a:solidFill>
                <a:srgbClr val="FF0000"/>
              </a:solidFill>
            </a:endParaRPr>
          </a:p>
          <a:p>
            <a:pPr>
              <a:defRPr/>
            </a:pPr>
            <a:r>
              <a:rPr lang="en-US" dirty="0"/>
              <a:t>The flow of the software is such so you do your normal processing in SL and the EB software intercepts and creates the ACH file to generate to the Bank via FTP site, web, etc. all of those communications are  built into the software. </a:t>
            </a:r>
          </a:p>
          <a:p>
            <a:pPr>
              <a:defRPr/>
            </a:pPr>
            <a:endParaRPr lang="en-US" dirty="0"/>
          </a:p>
          <a:p>
            <a:pPr>
              <a:defRPr/>
            </a:pPr>
            <a:r>
              <a:rPr lang="en-US" b="1" dirty="0"/>
              <a:t>Rick:</a:t>
            </a:r>
          </a:p>
          <a:p>
            <a:pPr>
              <a:defRPr/>
            </a:pPr>
            <a:r>
              <a:rPr lang="en-US" dirty="0"/>
              <a:t>So, to review the features of these modules: </a:t>
            </a:r>
          </a:p>
          <a:p>
            <a:pPr>
              <a:defRPr/>
            </a:pPr>
            <a:r>
              <a:rPr lang="en-US" dirty="0"/>
              <a:t>Both use the NACHA standards</a:t>
            </a:r>
          </a:p>
          <a:p>
            <a:pPr>
              <a:defRPr/>
            </a:pPr>
            <a:r>
              <a:rPr lang="en-US" dirty="0"/>
              <a:t>They can also handle remittance and payment advices by email.</a:t>
            </a:r>
          </a:p>
          <a:p>
            <a:pPr>
              <a:defRPr/>
            </a:pPr>
            <a:r>
              <a:rPr lang="en-US" sz="900" dirty="0"/>
              <a:t>Here’s an example</a:t>
            </a:r>
            <a:r>
              <a:rPr lang="en-US" sz="900" baseline="0" dirty="0"/>
              <a:t> of a simple email remittance advice.</a:t>
            </a:r>
            <a:endParaRPr lang="en-US" sz="900" dirty="0"/>
          </a:p>
          <a:p>
            <a:pPr>
              <a:defRPr/>
            </a:pPr>
            <a:r>
              <a:rPr lang="en-US" dirty="0"/>
              <a:t>Email handling is optional and fully configurable,</a:t>
            </a:r>
            <a:r>
              <a:rPr lang="en-US" baseline="0" dirty="0"/>
              <a:t> including the ability to attach files</a:t>
            </a:r>
            <a:r>
              <a:rPr lang="en-US" dirty="0"/>
              <a:t>. </a:t>
            </a:r>
          </a:p>
          <a:p>
            <a:pPr>
              <a:defRPr/>
            </a:pPr>
            <a:endParaRPr lang="en-US" sz="800" dirty="0"/>
          </a:p>
          <a:p>
            <a:pPr>
              <a:defRPr/>
            </a:pPr>
            <a:r>
              <a:rPr lang="en-US" dirty="0"/>
              <a:t>Bot</a:t>
            </a:r>
            <a:r>
              <a:rPr lang="en-US" baseline="0" dirty="0"/>
              <a:t>h modules are </a:t>
            </a:r>
            <a:r>
              <a:rPr lang="en-US" dirty="0"/>
              <a:t>Multi-Company and Multi-Account enabled</a:t>
            </a:r>
          </a:p>
          <a:p>
            <a:pPr>
              <a:defRPr/>
            </a:pPr>
            <a:endParaRPr lang="en-US" sz="800" dirty="0"/>
          </a:p>
          <a:p>
            <a:pPr>
              <a:defRPr/>
            </a:pPr>
            <a:r>
              <a:rPr lang="en-US" dirty="0"/>
              <a:t>Pre-notes provide the opportunity to confirm account information with the bank before processing live transactions for a new </a:t>
            </a:r>
            <a:r>
              <a:rPr lang="en-US" dirty="0" err="1"/>
              <a:t>eft</a:t>
            </a:r>
            <a:r>
              <a:rPr lang="en-US" dirty="0"/>
              <a:t> vendor.  They were required prior to 1997, but they’re now optional. That’s due the drastically</a:t>
            </a:r>
            <a:r>
              <a:rPr lang="en-US" baseline="0" dirty="0"/>
              <a:t> increased volume of activity.</a:t>
            </a:r>
            <a:endParaRPr lang="en-US" dirty="0"/>
          </a:p>
          <a:p>
            <a:pPr>
              <a:defRPr/>
            </a:pPr>
            <a:endParaRPr lang="en-US" sz="1000" dirty="0">
              <a:solidFill>
                <a:srgbClr val="FF0000"/>
              </a:solidFill>
            </a:endParaRPr>
          </a:p>
          <a:p>
            <a:pPr>
              <a:defRPr/>
            </a:pPr>
            <a:r>
              <a:rPr lang="en-US" dirty="0"/>
              <a:t>As you process</a:t>
            </a:r>
            <a:r>
              <a:rPr lang="en-US" baseline="0" dirty="0"/>
              <a:t> your payments</a:t>
            </a:r>
            <a:r>
              <a:rPr lang="en-US" dirty="0"/>
              <a:t> in SL, eBanking creates the ACH file to send to the Bank via the web (which is currently</a:t>
            </a:r>
            <a:r>
              <a:rPr lang="en-US" baseline="0" dirty="0"/>
              <a:t> the most popular), </a:t>
            </a:r>
            <a:r>
              <a:rPr lang="en-US" dirty="0"/>
              <a:t>FTP site, etc. All of these methods</a:t>
            </a:r>
            <a:r>
              <a:rPr lang="en-US" baseline="0" dirty="0"/>
              <a:t> are supported</a:t>
            </a:r>
            <a:r>
              <a:rPr lang="en-US" dirty="0"/>
              <a:t>. </a:t>
            </a:r>
          </a:p>
          <a:p>
            <a:pPr>
              <a:defRPr/>
            </a:pPr>
            <a:endParaRPr lang="en-US" dirty="0"/>
          </a:p>
          <a:p>
            <a:pPr>
              <a:defRPr/>
            </a:pPr>
            <a:r>
              <a:rPr lang="en-US" dirty="0"/>
              <a:t>Again, both modules are an</a:t>
            </a:r>
            <a:r>
              <a:rPr lang="en-US" baseline="0" dirty="0"/>
              <a:t> extension of the functionality of the SL AP and AR modules. Your users won’t even know they’re using a third party program!</a:t>
            </a:r>
            <a:endParaRPr lang="en-US" dirty="0"/>
          </a:p>
        </p:txBody>
      </p:sp>
      <p:sp>
        <p:nvSpPr>
          <p:cNvPr id="46084" name="Slide Number Placeholder 3"/>
          <p:cNvSpPr>
            <a:spLocks noGrp="1"/>
          </p:cNvSpPr>
          <p:nvPr>
            <p:ph type="sldNum" sz="quarter" idx="5"/>
          </p:nvPr>
        </p:nvSpPr>
        <p:spPr bwMode="auto">
          <a:xfrm>
            <a:off x="4144618" y="9120813"/>
            <a:ext cx="3170583" cy="480387"/>
          </a:xfrm>
          <a:noFill/>
          <a:ln>
            <a:miter lim="800000"/>
            <a:headEnd/>
            <a:tailEnd/>
          </a:ln>
        </p:spPr>
        <p:txBody>
          <a:bodyPr wrap="square" numCol="1" anchorCtr="0" compatLnSpc="1">
            <a:prstTxWarp prst="textNoShape">
              <a:avLst/>
            </a:prstTxWarp>
          </a:bodyPr>
          <a:lstStyle/>
          <a:p>
            <a:fld id="{B54D6E64-34EC-48E5-8416-22D642FA1A75}" type="slidenum">
              <a:rPr lang="en-US" altLang="en-US">
                <a:solidFill>
                  <a:srgbClr val="000000"/>
                </a:solidFill>
                <a:latin typeface="Segoe Semibold"/>
              </a:rPr>
              <a:pPr/>
              <a:t>16</a:t>
            </a:fld>
            <a:endParaRPr lang="en-US" altLang="en-US">
              <a:solidFill>
                <a:srgbClr val="000000"/>
              </a:solidFill>
              <a:latin typeface="Segoe Semibold"/>
            </a:endParaRPr>
          </a:p>
        </p:txBody>
      </p:sp>
    </p:spTree>
    <p:extLst>
      <p:ext uri="{BB962C8B-B14F-4D97-AF65-F5344CB8AC3E}">
        <p14:creationId xmlns:p14="http://schemas.microsoft.com/office/powerpoint/2010/main" val="2164798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p:spPr>
      </p:sp>
      <p:sp>
        <p:nvSpPr>
          <p:cNvPr id="47107" name="Notes Placeholder 2"/>
          <p:cNvSpPr>
            <a:spLocks noGrp="1"/>
          </p:cNvSpPr>
          <p:nvPr>
            <p:ph type="body" idx="1"/>
          </p:nvPr>
        </p:nvSpPr>
        <p:spPr>
          <a:noFill/>
          <a:ln/>
        </p:spPr>
        <p:txBody>
          <a:bodyPr>
            <a:normAutofit fontScale="92500" lnSpcReduction="20000"/>
          </a:bodyPr>
          <a:lstStyle/>
          <a:p>
            <a:endParaRPr lang="en-US" dirty="0"/>
          </a:p>
          <a:p>
            <a:r>
              <a:rPr lang="en-US" dirty="0"/>
              <a:t>The 3rd module is Positive Pay and that’s intended to help you avoid check fraud. Most of you know that check fraud has become quite an epidemic today..all you need to do is search the phrase and you see page after page of news and reports on the issue</a:t>
            </a:r>
          </a:p>
          <a:p>
            <a:endParaRPr lang="en-US" dirty="0"/>
          </a:p>
          <a:p>
            <a:r>
              <a:rPr lang="en-US" dirty="0"/>
              <a:t>As part of your normal check printing steps, a file is sent to the bank that lists those checks you’ve approved to pay and if someone presents a check to them that’s not on that list.. then they should not clear it. If they do, your are not held accountable for that error. The banks have begun to require corporate customers to have this kind of coverage. </a:t>
            </a:r>
          </a:p>
          <a:p>
            <a:endParaRPr lang="en-US" dirty="0"/>
          </a:p>
          <a:p>
            <a:r>
              <a:rPr lang="en-US" dirty="0"/>
              <a:t>Your bank may offer a software like this but it will probably require double-entry of information while Positive Pay </a:t>
            </a:r>
            <a:r>
              <a:rPr lang="en-US" u="sng" dirty="0"/>
              <a:t>does not </a:t>
            </a:r>
            <a:r>
              <a:rPr lang="en-US" dirty="0"/>
              <a:t>b/c it is integrated with your AP check process. Therefore, there’s a seamless transfer of data</a:t>
            </a:r>
          </a:p>
          <a:p>
            <a:endParaRPr lang="en-US" dirty="0"/>
          </a:p>
          <a:p>
            <a:r>
              <a:rPr lang="en-US" b="1" dirty="0"/>
              <a:t>Rick:</a:t>
            </a:r>
          </a:p>
          <a:p>
            <a:r>
              <a:rPr lang="en-US" dirty="0"/>
              <a:t>The 3rd module in the</a:t>
            </a:r>
            <a:r>
              <a:rPr lang="en-US" baseline="0" dirty="0"/>
              <a:t> eBanking suite</a:t>
            </a:r>
            <a:r>
              <a:rPr lang="en-US" dirty="0"/>
              <a:t> is Positive Pay. As you</a:t>
            </a:r>
            <a:r>
              <a:rPr lang="en-US" baseline="0" dirty="0"/>
              <a:t> saw earlier, payment fraud is rampant … most commonly involving paper checks. Positive Pay’s mission is to keep you safe from check fraud.</a:t>
            </a:r>
            <a:endParaRPr lang="en-US" dirty="0"/>
          </a:p>
          <a:p>
            <a:endParaRPr lang="en-US" dirty="0"/>
          </a:p>
          <a:p>
            <a:r>
              <a:rPr lang="en-US" dirty="0"/>
              <a:t>As part of your normal check printing steps, a file is sent to the bank that lists those checks you’ve just printed. The bank adds this to their</a:t>
            </a:r>
            <a:r>
              <a:rPr lang="en-US" baseline="0" dirty="0"/>
              <a:t> master list of checks printed by your company. If</a:t>
            </a:r>
            <a:r>
              <a:rPr lang="en-US" dirty="0"/>
              <a:t> a check is presented for payment that’s not on that list, then the bank should </a:t>
            </a:r>
            <a:r>
              <a:rPr lang="en-US" u="sng" dirty="0"/>
              <a:t>not</a:t>
            </a:r>
            <a:r>
              <a:rPr lang="en-US" dirty="0"/>
              <a:t> clear it. If they do, you’re not held accountable for that error. More and more banks are requiring</a:t>
            </a:r>
            <a:r>
              <a:rPr lang="en-US" baseline="0" dirty="0"/>
              <a:t> their</a:t>
            </a:r>
            <a:r>
              <a:rPr lang="en-US" dirty="0"/>
              <a:t> corporate customers to have some kind of Positive Pay protection. </a:t>
            </a:r>
          </a:p>
          <a:p>
            <a:endParaRPr lang="en-US" dirty="0"/>
          </a:p>
          <a:p>
            <a:r>
              <a:rPr lang="en-US" dirty="0"/>
              <a:t>In all likelihood,</a:t>
            </a:r>
            <a:r>
              <a:rPr lang="en-US" baseline="0" dirty="0"/>
              <a:t> y</a:t>
            </a:r>
            <a:r>
              <a:rPr lang="en-US" dirty="0"/>
              <a:t>our bank offers software like this but it will probably require double-entry of information while Positive Pay </a:t>
            </a:r>
            <a:r>
              <a:rPr lang="en-US" u="sng" dirty="0"/>
              <a:t>does not </a:t>
            </a:r>
            <a:r>
              <a:rPr lang="en-US" dirty="0"/>
              <a:t>b/c it’s fully integrated with your AP check process,</a:t>
            </a:r>
            <a:r>
              <a:rPr lang="en-US" baseline="0" dirty="0"/>
              <a:t> so </a:t>
            </a:r>
            <a:r>
              <a:rPr lang="en-US" dirty="0"/>
              <a:t>there’s a seamless, automatic transfer of data. We’ll see more about that shortly.</a:t>
            </a:r>
          </a:p>
          <a:p>
            <a:endParaRPr lang="en-US" dirty="0"/>
          </a:p>
          <a:p>
            <a:r>
              <a:rPr lang="en-US" dirty="0"/>
              <a:t>Every bank has a different format. As you’ll see in</a:t>
            </a:r>
            <a:r>
              <a:rPr lang="en-US" baseline="0" dirty="0"/>
              <a:t> a moment, we have that covered too.</a:t>
            </a:r>
            <a:endParaRPr lang="en-US" dirty="0"/>
          </a:p>
        </p:txBody>
      </p:sp>
      <p:sp>
        <p:nvSpPr>
          <p:cNvPr id="47108" name="Slide Number Placeholder 3"/>
          <p:cNvSpPr>
            <a:spLocks noGrp="1"/>
          </p:cNvSpPr>
          <p:nvPr>
            <p:ph type="sldNum" sz="quarter" idx="5"/>
          </p:nvPr>
        </p:nvSpPr>
        <p:spPr bwMode="auto">
          <a:xfrm>
            <a:off x="4144618" y="9120813"/>
            <a:ext cx="3170583" cy="480387"/>
          </a:xfrm>
          <a:noFill/>
          <a:ln>
            <a:miter lim="800000"/>
            <a:headEnd/>
            <a:tailEnd/>
          </a:ln>
        </p:spPr>
        <p:txBody>
          <a:bodyPr wrap="square" numCol="1" anchorCtr="0" compatLnSpc="1">
            <a:prstTxWarp prst="textNoShape">
              <a:avLst/>
            </a:prstTxWarp>
          </a:bodyPr>
          <a:lstStyle/>
          <a:p>
            <a:fld id="{879F0AAD-9AAD-4301-AAA9-5BFC52963039}" type="slidenum">
              <a:rPr lang="en-US" altLang="en-US">
                <a:solidFill>
                  <a:srgbClr val="000000"/>
                </a:solidFill>
                <a:latin typeface="Segoe Semibold"/>
              </a:rPr>
              <a:pPr/>
              <a:t>17</a:t>
            </a:fld>
            <a:endParaRPr lang="en-US" altLang="en-US">
              <a:solidFill>
                <a:srgbClr val="000000"/>
              </a:solidFill>
              <a:latin typeface="Segoe Semibold"/>
            </a:endParaRPr>
          </a:p>
        </p:txBody>
      </p:sp>
    </p:spTree>
    <p:extLst>
      <p:ext uri="{BB962C8B-B14F-4D97-AF65-F5344CB8AC3E}">
        <p14:creationId xmlns:p14="http://schemas.microsoft.com/office/powerpoint/2010/main" val="918912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p:spPr>
      </p:sp>
      <p:sp>
        <p:nvSpPr>
          <p:cNvPr id="48131" name="Notes Placeholder 2"/>
          <p:cNvSpPr>
            <a:spLocks noGrp="1"/>
          </p:cNvSpPr>
          <p:nvPr>
            <p:ph type="body" idx="1"/>
          </p:nvPr>
        </p:nvSpPr>
        <p:spPr>
          <a:noFill/>
          <a:ln/>
        </p:spPr>
        <p:txBody>
          <a:bodyPr/>
          <a:lstStyle/>
          <a:p>
            <a:r>
              <a:rPr lang="en-US" dirty="0"/>
              <a:t>We have a growing list of formats I’ll show you shortly. The file can be generated to protect AP and payroll checks and we create new formats all the time. </a:t>
            </a:r>
          </a:p>
          <a:p>
            <a:endParaRPr lang="en-US" dirty="0"/>
          </a:p>
          <a:p>
            <a:r>
              <a:rPr lang="en-US" b="1" dirty="0"/>
              <a:t>Rick:</a:t>
            </a:r>
          </a:p>
          <a:p>
            <a:r>
              <a:rPr lang="en-US" dirty="0"/>
              <a:t>Positive</a:t>
            </a:r>
            <a:r>
              <a:rPr lang="en-US" baseline="0" dirty="0"/>
              <a:t> Pay protects AP checks and Payroll checks.</a:t>
            </a:r>
          </a:p>
          <a:p>
            <a:r>
              <a:rPr lang="en-US" baseline="0" dirty="0"/>
              <a:t>Like APEFT and AREFT, it’s multi-company and multi-account enabled.</a:t>
            </a:r>
          </a:p>
          <a:p>
            <a:r>
              <a:rPr lang="en-US" baseline="0" dirty="0"/>
              <a:t>It uses the same communication methods that are supported in those modules.</a:t>
            </a:r>
          </a:p>
          <a:p>
            <a:endParaRPr lang="en-US" baseline="0" dirty="0"/>
          </a:p>
        </p:txBody>
      </p:sp>
      <p:sp>
        <p:nvSpPr>
          <p:cNvPr id="48132" name="Slide Number Placeholder 3"/>
          <p:cNvSpPr>
            <a:spLocks noGrp="1"/>
          </p:cNvSpPr>
          <p:nvPr>
            <p:ph type="sldNum" sz="quarter" idx="5"/>
          </p:nvPr>
        </p:nvSpPr>
        <p:spPr bwMode="auto">
          <a:xfrm>
            <a:off x="4144618" y="9120813"/>
            <a:ext cx="3170583" cy="480387"/>
          </a:xfrm>
          <a:noFill/>
          <a:ln>
            <a:miter lim="800000"/>
            <a:headEnd/>
            <a:tailEnd/>
          </a:ln>
        </p:spPr>
        <p:txBody>
          <a:bodyPr wrap="square" numCol="1" anchorCtr="0" compatLnSpc="1">
            <a:prstTxWarp prst="textNoShape">
              <a:avLst/>
            </a:prstTxWarp>
          </a:bodyPr>
          <a:lstStyle/>
          <a:p>
            <a:fld id="{D4A96425-BA1B-4B04-9A3A-F782BB72C909}" type="slidenum">
              <a:rPr lang="en-US" altLang="en-US">
                <a:solidFill>
                  <a:srgbClr val="000000"/>
                </a:solidFill>
                <a:latin typeface="Segoe Semibold"/>
              </a:rPr>
              <a:pPr/>
              <a:t>18</a:t>
            </a:fld>
            <a:endParaRPr lang="en-US" altLang="en-US">
              <a:solidFill>
                <a:srgbClr val="000000"/>
              </a:solidFill>
              <a:latin typeface="Segoe Semibold"/>
            </a:endParaRPr>
          </a:p>
        </p:txBody>
      </p:sp>
    </p:spTree>
    <p:extLst>
      <p:ext uri="{BB962C8B-B14F-4D97-AF65-F5344CB8AC3E}">
        <p14:creationId xmlns:p14="http://schemas.microsoft.com/office/powerpoint/2010/main" val="3772337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p:spPr>
      </p:sp>
      <p:sp>
        <p:nvSpPr>
          <p:cNvPr id="49155" name="Notes Placeholder 2"/>
          <p:cNvSpPr>
            <a:spLocks noGrp="1"/>
          </p:cNvSpPr>
          <p:nvPr>
            <p:ph type="body" idx="1"/>
          </p:nvPr>
        </p:nvSpPr>
        <p:spPr>
          <a:noFill/>
          <a:ln/>
        </p:spPr>
        <p:txBody>
          <a:bodyPr/>
          <a:lstStyle/>
          <a:p>
            <a:r>
              <a:rPr lang="en-US" dirty="0"/>
              <a:t>If your bank is not on the list…the we’ll create </a:t>
            </a:r>
          </a:p>
          <a:p>
            <a:endParaRPr lang="en-US" dirty="0"/>
          </a:p>
          <a:p>
            <a:r>
              <a:rPr lang="en-US" b="1" dirty="0"/>
              <a:t>Rick:</a:t>
            </a:r>
          </a:p>
          <a:p>
            <a:r>
              <a:rPr lang="en-US" dirty="0"/>
              <a:t>Here’s a recent list of the</a:t>
            </a:r>
            <a:r>
              <a:rPr lang="en-US" baseline="0" dirty="0"/>
              <a:t> formats included in Positive Pay. I’ll pause here for a moment so you can see if your bank is listed here.</a:t>
            </a:r>
            <a:endParaRPr lang="en-US" dirty="0"/>
          </a:p>
        </p:txBody>
      </p:sp>
      <p:sp>
        <p:nvSpPr>
          <p:cNvPr id="49156" name="Slide Number Placeholder 3"/>
          <p:cNvSpPr>
            <a:spLocks noGrp="1"/>
          </p:cNvSpPr>
          <p:nvPr>
            <p:ph type="sldNum" sz="quarter" idx="5"/>
          </p:nvPr>
        </p:nvSpPr>
        <p:spPr bwMode="auto">
          <a:xfrm>
            <a:off x="4144618" y="9120813"/>
            <a:ext cx="3170583" cy="480387"/>
          </a:xfrm>
          <a:noFill/>
          <a:ln>
            <a:miter lim="800000"/>
            <a:headEnd/>
            <a:tailEnd/>
          </a:ln>
        </p:spPr>
        <p:txBody>
          <a:bodyPr wrap="square" numCol="1" anchorCtr="0" compatLnSpc="1">
            <a:prstTxWarp prst="textNoShape">
              <a:avLst/>
            </a:prstTxWarp>
          </a:bodyPr>
          <a:lstStyle/>
          <a:p>
            <a:fld id="{80C6B28E-F930-4CCC-84D2-71967A968475}" type="slidenum">
              <a:rPr lang="en-US" altLang="en-US">
                <a:solidFill>
                  <a:srgbClr val="000000"/>
                </a:solidFill>
                <a:latin typeface="Segoe Semibold"/>
              </a:rPr>
              <a:pPr/>
              <a:t>19</a:t>
            </a:fld>
            <a:endParaRPr lang="en-US" altLang="en-US">
              <a:solidFill>
                <a:srgbClr val="000000"/>
              </a:solidFill>
              <a:latin typeface="Segoe Semibold"/>
            </a:endParaRPr>
          </a:p>
        </p:txBody>
      </p:sp>
    </p:spTree>
    <p:extLst>
      <p:ext uri="{BB962C8B-B14F-4D97-AF65-F5344CB8AC3E}">
        <p14:creationId xmlns:p14="http://schemas.microsoft.com/office/powerpoint/2010/main" val="3419989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p:spPr>
      </p:sp>
      <p:sp>
        <p:nvSpPr>
          <p:cNvPr id="50179" name="Notes Placeholder 2"/>
          <p:cNvSpPr>
            <a:spLocks noGrp="1"/>
          </p:cNvSpPr>
          <p:nvPr>
            <p:ph type="body" idx="1"/>
          </p:nvPr>
        </p:nvSpPr>
        <p:spPr>
          <a:noFill/>
          <a:ln/>
        </p:spPr>
        <p:txBody>
          <a:bodyPr/>
          <a:lstStyle/>
          <a:p>
            <a:r>
              <a:rPr lang="en-US" dirty="0"/>
              <a:t>Again, we add new formats all the time so visit our website to get the most current listing. And remember, if you don’t see your bank listed…we’ll create your bank’s format for FREE! </a:t>
            </a:r>
          </a:p>
          <a:p>
            <a:endParaRPr lang="en-US" dirty="0"/>
          </a:p>
          <a:p>
            <a:r>
              <a:rPr lang="en-US" dirty="0"/>
              <a:t>WWW.SKSOFT.COM</a:t>
            </a:r>
          </a:p>
          <a:p>
            <a:endParaRPr lang="en-US" dirty="0"/>
          </a:p>
          <a:p>
            <a:r>
              <a:rPr lang="en-US" b="1" dirty="0"/>
              <a:t>Rick:</a:t>
            </a:r>
          </a:p>
          <a:p>
            <a:r>
              <a:rPr lang="en-US" dirty="0"/>
              <a:t>Didn’t see your bank listed? No worries…we add new formats all the time.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You can check our website for a current list.</a:t>
            </a:r>
            <a:endParaRPr lang="en-US" dirty="0"/>
          </a:p>
          <a:p>
            <a:r>
              <a:rPr lang="en-US" dirty="0"/>
              <a:t>If we don’t currently</a:t>
            </a:r>
            <a:r>
              <a:rPr lang="en-US" baseline="0" dirty="0"/>
              <a:t> support your bank’s format, we’ll add it to Positive Pay at no extra charge.</a:t>
            </a:r>
          </a:p>
        </p:txBody>
      </p:sp>
      <p:sp>
        <p:nvSpPr>
          <p:cNvPr id="50180" name="Slide Number Placeholder 3"/>
          <p:cNvSpPr>
            <a:spLocks noGrp="1"/>
          </p:cNvSpPr>
          <p:nvPr>
            <p:ph type="sldNum" sz="quarter" idx="5"/>
          </p:nvPr>
        </p:nvSpPr>
        <p:spPr bwMode="auto">
          <a:xfrm>
            <a:off x="4144618" y="9120813"/>
            <a:ext cx="3170583" cy="480387"/>
          </a:xfrm>
          <a:noFill/>
          <a:ln>
            <a:miter lim="800000"/>
            <a:headEnd/>
            <a:tailEnd/>
          </a:ln>
        </p:spPr>
        <p:txBody>
          <a:bodyPr wrap="square" numCol="1" anchorCtr="0" compatLnSpc="1">
            <a:prstTxWarp prst="textNoShape">
              <a:avLst/>
            </a:prstTxWarp>
          </a:bodyPr>
          <a:lstStyle/>
          <a:p>
            <a:fld id="{1A3FD017-0810-48FD-9C5D-A4D4AA83D010}" type="slidenum">
              <a:rPr lang="en-US" altLang="en-US">
                <a:solidFill>
                  <a:srgbClr val="000000"/>
                </a:solidFill>
                <a:latin typeface="Segoe Semibold"/>
              </a:rPr>
              <a:pPr/>
              <a:t>20</a:t>
            </a:fld>
            <a:endParaRPr lang="en-US" altLang="en-US">
              <a:solidFill>
                <a:srgbClr val="000000"/>
              </a:solidFill>
              <a:latin typeface="Segoe Semibold"/>
            </a:endParaRPr>
          </a:p>
        </p:txBody>
      </p:sp>
    </p:spTree>
    <p:extLst>
      <p:ext uri="{BB962C8B-B14F-4D97-AF65-F5344CB8AC3E}">
        <p14:creationId xmlns:p14="http://schemas.microsoft.com/office/powerpoint/2010/main" val="652992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p:spPr>
      </p:sp>
      <p:sp>
        <p:nvSpPr>
          <p:cNvPr id="51203" name="Notes Placeholder 2"/>
          <p:cNvSpPr>
            <a:spLocks noGrp="1"/>
          </p:cNvSpPr>
          <p:nvPr>
            <p:ph type="body" idx="1"/>
          </p:nvPr>
        </p:nvSpPr>
        <p:spPr>
          <a:noFill/>
          <a:ln/>
        </p:spPr>
        <p:txBody>
          <a:bodyPr>
            <a:normAutofit fontScale="85000" lnSpcReduction="20000"/>
          </a:bodyPr>
          <a:lstStyle/>
          <a:p>
            <a:r>
              <a:rPr lang="en-US" dirty="0"/>
              <a:t>The fourth module in the eBanking Suite is Lockbox Processing for those of you using SL’s AR system and  for folks that have high volume cash receipts.</a:t>
            </a:r>
          </a:p>
          <a:p>
            <a:endParaRPr lang="en-US" dirty="0"/>
          </a:p>
          <a:p>
            <a:r>
              <a:rPr lang="en-US" dirty="0"/>
              <a:t>You’ll have a lockbox agent or your bank or sometimes some inside your company that collects your checks. Here, all your checks come to one location and your agent gathers those checks, tabulates them, prepares the deposit and sends you a electronic file that lists those checks, amounts, check numbers, etc.</a:t>
            </a:r>
          </a:p>
          <a:p>
            <a:endParaRPr lang="en-US" dirty="0"/>
          </a:p>
          <a:p>
            <a:r>
              <a:rPr lang="en-US" dirty="0"/>
              <a:t>We then take that file and map that to your SL system and automatically apply the receipts to the invoices it was able to match. This can be a major time -saver</a:t>
            </a:r>
          </a:p>
          <a:p>
            <a:endParaRPr lang="en-US" dirty="0"/>
          </a:p>
          <a:p>
            <a:r>
              <a:rPr lang="en-US" dirty="0"/>
              <a:t>Anything that can’t automatically</a:t>
            </a:r>
            <a:r>
              <a:rPr lang="en-US" baseline="0" dirty="0"/>
              <a:t> be matched up is put into a special </a:t>
            </a:r>
            <a:r>
              <a:rPr lang="en-US" dirty="0"/>
              <a:t>workbench where we give you tools to help you zero in on what that check is for. </a:t>
            </a:r>
          </a:p>
          <a:p>
            <a:endParaRPr lang="en-US" dirty="0"/>
          </a:p>
          <a:p>
            <a:r>
              <a:rPr lang="en-US" dirty="0"/>
              <a:t>*The workbench is where the matching is made.</a:t>
            </a:r>
          </a:p>
          <a:p>
            <a:r>
              <a:rPr lang="en-US" dirty="0"/>
              <a:t>* The document lookup is how the matching is made.</a:t>
            </a:r>
          </a:p>
          <a:p>
            <a:endParaRPr lang="en-US" dirty="0"/>
          </a:p>
          <a:p>
            <a:r>
              <a:rPr lang="en-US" b="1" dirty="0"/>
              <a:t>Rick:</a:t>
            </a:r>
          </a:p>
          <a:p>
            <a:r>
              <a:rPr lang="en-US" dirty="0"/>
              <a:t>Lockbox Processing is next up. If you’re using SL’s AR module and you have high-volume cash receipts, you might want to</a:t>
            </a:r>
            <a:r>
              <a:rPr lang="en-US" baseline="0" dirty="0"/>
              <a:t> take a look at this module.</a:t>
            </a:r>
          </a:p>
          <a:p>
            <a:endParaRPr lang="en-US" baseline="0" dirty="0"/>
          </a:p>
          <a:p>
            <a:r>
              <a:rPr lang="en-US" baseline="0" dirty="0"/>
              <a:t>The concept is really pretty simple. Your customers send their checks to a central location, which could be a PO box or your office. </a:t>
            </a:r>
            <a:r>
              <a:rPr lang="en-US" dirty="0"/>
              <a:t>You’ll have a lockbox agent or your bank or even someone</a:t>
            </a:r>
            <a:r>
              <a:rPr lang="en-US" baseline="0" dirty="0"/>
              <a:t> </a:t>
            </a:r>
            <a:r>
              <a:rPr lang="en-US" dirty="0"/>
              <a:t>inside your company that collects your checks. This person gathers those checks, tabulates them, prepares the deposit and sends you a electronic file that lists those checks, amounts, check numbers, etc.</a:t>
            </a:r>
          </a:p>
          <a:p>
            <a:endParaRPr lang="en-US" dirty="0"/>
          </a:p>
          <a:p>
            <a:r>
              <a:rPr lang="en-US" dirty="0"/>
              <a:t>Lockbox then imports that file into your SL system and automatically applies the receipts to the invoices it was able to match. This is a </a:t>
            </a:r>
            <a:r>
              <a:rPr lang="en-US" u="sng" dirty="0"/>
              <a:t>major</a:t>
            </a:r>
            <a:r>
              <a:rPr lang="en-US" dirty="0"/>
              <a:t> time-saver.</a:t>
            </a:r>
          </a:p>
          <a:p>
            <a:endParaRPr lang="en-US" dirty="0"/>
          </a:p>
          <a:p>
            <a:r>
              <a:rPr lang="en-US" dirty="0"/>
              <a:t>Anything that can’t automatically</a:t>
            </a:r>
            <a:r>
              <a:rPr lang="en-US" baseline="0" dirty="0"/>
              <a:t> be matched up is put into a special </a:t>
            </a:r>
            <a:r>
              <a:rPr lang="en-US" dirty="0"/>
              <a:t>workbench where we give you tools to help you zero in on what that check is for. </a:t>
            </a:r>
          </a:p>
          <a:p>
            <a:endParaRPr lang="en-US" dirty="0"/>
          </a:p>
          <a:p>
            <a:endParaRPr lang="en-US" dirty="0"/>
          </a:p>
          <a:p>
            <a:endParaRPr lang="en-US" dirty="0"/>
          </a:p>
          <a:p>
            <a:endParaRPr lang="en-US" dirty="0"/>
          </a:p>
        </p:txBody>
      </p:sp>
      <p:sp>
        <p:nvSpPr>
          <p:cNvPr id="51204" name="Slide Number Placeholder 3"/>
          <p:cNvSpPr>
            <a:spLocks noGrp="1"/>
          </p:cNvSpPr>
          <p:nvPr>
            <p:ph type="sldNum" sz="quarter" idx="5"/>
          </p:nvPr>
        </p:nvSpPr>
        <p:spPr bwMode="auto">
          <a:xfrm>
            <a:off x="4144618" y="9120813"/>
            <a:ext cx="3170583" cy="480387"/>
          </a:xfrm>
          <a:noFill/>
          <a:ln>
            <a:miter lim="800000"/>
            <a:headEnd/>
            <a:tailEnd/>
          </a:ln>
        </p:spPr>
        <p:txBody>
          <a:bodyPr wrap="square" numCol="1" anchorCtr="0" compatLnSpc="1">
            <a:prstTxWarp prst="textNoShape">
              <a:avLst/>
            </a:prstTxWarp>
          </a:bodyPr>
          <a:lstStyle/>
          <a:p>
            <a:fld id="{11571538-3099-42DC-895C-1F5B5C41E08A}" type="slidenum">
              <a:rPr lang="en-US" altLang="en-US">
                <a:solidFill>
                  <a:srgbClr val="000000"/>
                </a:solidFill>
                <a:latin typeface="Segoe Semibold"/>
              </a:rPr>
              <a:pPr/>
              <a:t>21</a:t>
            </a:fld>
            <a:endParaRPr lang="en-US" altLang="en-US">
              <a:solidFill>
                <a:srgbClr val="000000"/>
              </a:solidFill>
              <a:latin typeface="Segoe Semibold"/>
            </a:endParaRPr>
          </a:p>
        </p:txBody>
      </p:sp>
    </p:spTree>
    <p:extLst>
      <p:ext uri="{BB962C8B-B14F-4D97-AF65-F5344CB8AC3E}">
        <p14:creationId xmlns:p14="http://schemas.microsoft.com/office/powerpoint/2010/main" val="379569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p:spPr>
      </p:sp>
      <p:sp>
        <p:nvSpPr>
          <p:cNvPr id="52227" name="Notes Placeholder 2"/>
          <p:cNvSpPr>
            <a:spLocks noGrp="1"/>
          </p:cNvSpPr>
          <p:nvPr>
            <p:ph type="body" idx="1"/>
          </p:nvPr>
        </p:nvSpPr>
        <p:spPr>
          <a:noFill/>
          <a:ln/>
        </p:spPr>
        <p:txBody>
          <a:bodyPr/>
          <a:lstStyle/>
          <a:p>
            <a:endParaRPr lang="en-US" dirty="0"/>
          </a:p>
          <a:p>
            <a:r>
              <a:rPr lang="en-US" b="1" dirty="0"/>
              <a:t>Rick:</a:t>
            </a:r>
          </a:p>
          <a:p>
            <a:r>
              <a:rPr lang="en-US" dirty="0"/>
              <a:t>As part of your module setup, we provide</a:t>
            </a:r>
            <a:r>
              <a:rPr lang="en-US" baseline="0" dirty="0"/>
              <a:t> a tool for you to easily map your Lockbox file to your SL system. This is what facilitates the auto-application when the file is imported.</a:t>
            </a:r>
          </a:p>
          <a:p>
            <a:endParaRPr lang="en-US" baseline="0" dirty="0"/>
          </a:p>
          <a:p>
            <a:r>
              <a:rPr lang="en-US" baseline="0" dirty="0"/>
              <a:t>Lockbox Processing supports credit memos and discounts, and is multi-company, multi-account, and multi-currency enabled.</a:t>
            </a:r>
          </a:p>
          <a:p>
            <a:endParaRPr lang="en-US" baseline="0" dirty="0"/>
          </a:p>
          <a:p>
            <a:r>
              <a:rPr lang="en-US" baseline="0" dirty="0"/>
              <a:t>So, the auto-application of payments, coupled with the tools to help you with incoming payments that are hard to identify can really help you save time and reduce mistakes. That’s why we have folks who are using this module even though they don’t have an outside lockbox service!</a:t>
            </a:r>
          </a:p>
        </p:txBody>
      </p:sp>
      <p:sp>
        <p:nvSpPr>
          <p:cNvPr id="52228" name="Slide Number Placeholder 3"/>
          <p:cNvSpPr>
            <a:spLocks noGrp="1"/>
          </p:cNvSpPr>
          <p:nvPr>
            <p:ph type="sldNum" sz="quarter" idx="5"/>
          </p:nvPr>
        </p:nvSpPr>
        <p:spPr bwMode="auto">
          <a:xfrm>
            <a:off x="4144618" y="9120813"/>
            <a:ext cx="3170583" cy="480387"/>
          </a:xfrm>
          <a:noFill/>
          <a:ln>
            <a:miter lim="800000"/>
            <a:headEnd/>
            <a:tailEnd/>
          </a:ln>
        </p:spPr>
        <p:txBody>
          <a:bodyPr wrap="square" numCol="1" anchorCtr="0" compatLnSpc="1">
            <a:prstTxWarp prst="textNoShape">
              <a:avLst/>
            </a:prstTxWarp>
          </a:bodyPr>
          <a:lstStyle/>
          <a:p>
            <a:fld id="{536ADE2D-E590-420D-92A9-CE873E6B7A52}" type="slidenum">
              <a:rPr lang="en-US" altLang="en-US">
                <a:solidFill>
                  <a:srgbClr val="000000"/>
                </a:solidFill>
                <a:latin typeface="Segoe Semibold"/>
              </a:rPr>
              <a:pPr/>
              <a:t>22</a:t>
            </a:fld>
            <a:endParaRPr lang="en-US" altLang="en-US">
              <a:solidFill>
                <a:srgbClr val="000000"/>
              </a:solidFill>
              <a:latin typeface="Segoe Semibold"/>
            </a:endParaRPr>
          </a:p>
        </p:txBody>
      </p:sp>
    </p:spTree>
    <p:extLst>
      <p:ext uri="{BB962C8B-B14F-4D97-AF65-F5344CB8AC3E}">
        <p14:creationId xmlns:p14="http://schemas.microsoft.com/office/powerpoint/2010/main" val="2079935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p:spPr>
      </p:sp>
      <p:sp>
        <p:nvSpPr>
          <p:cNvPr id="53251" name="Notes Placeholder 2"/>
          <p:cNvSpPr>
            <a:spLocks noGrp="1"/>
          </p:cNvSpPr>
          <p:nvPr>
            <p:ph type="body" idx="1"/>
          </p:nvPr>
        </p:nvSpPr>
        <p:spPr>
          <a:noFill/>
          <a:ln/>
        </p:spPr>
        <p:txBody>
          <a:bodyPr>
            <a:normAutofit fontScale="92500" lnSpcReduction="20000"/>
          </a:bodyPr>
          <a:lstStyle/>
          <a:p>
            <a:endParaRPr lang="en-US" dirty="0"/>
          </a:p>
          <a:p>
            <a:r>
              <a:rPr lang="en-US" dirty="0"/>
              <a:t>You can create as many views that you like…this is docs by invoice balance…and here we‘ve come across two invoices with this balance</a:t>
            </a:r>
          </a:p>
          <a:p>
            <a:r>
              <a:rPr lang="en-US" dirty="0"/>
              <a:t>If we were trying to track down a receipt with this amount then we’d see the invoices here that have that particular amount then by focusing on one of those …we could se all the relevant information to the right here. If that’s the one we want then we pull it into the workbench and process it. </a:t>
            </a:r>
          </a:p>
          <a:p>
            <a:endParaRPr lang="en-US" dirty="0"/>
          </a:p>
          <a:p>
            <a:r>
              <a:rPr lang="en-US" dirty="0"/>
              <a:t>(click for 2</a:t>
            </a:r>
            <a:r>
              <a:rPr lang="en-US" baseline="30000" dirty="0"/>
              <a:t>nd</a:t>
            </a:r>
            <a:r>
              <a:rPr lang="en-US" dirty="0"/>
              <a:t> screen shot to come up)</a:t>
            </a:r>
          </a:p>
          <a:p>
            <a:r>
              <a:rPr lang="en-US" dirty="0"/>
              <a:t>This screen simply shows how easy it is to create different views by choosing various levels and setting up filters and saving for later use. </a:t>
            </a:r>
          </a:p>
          <a:p>
            <a:endParaRPr lang="en-US" dirty="0"/>
          </a:p>
          <a:p>
            <a:r>
              <a:rPr lang="en-US" b="1" dirty="0"/>
              <a:t>Rick:</a:t>
            </a:r>
          </a:p>
          <a:p>
            <a:r>
              <a:rPr lang="en-US" dirty="0"/>
              <a:t>Here’s an example</a:t>
            </a:r>
            <a:r>
              <a:rPr lang="en-US" baseline="0" dirty="0"/>
              <a:t> of using the Customer and Document Lookup tool. </a:t>
            </a:r>
            <a:r>
              <a:rPr lang="en-US" dirty="0"/>
              <a:t>You can create as many custom</a:t>
            </a:r>
            <a:r>
              <a:rPr lang="en-US" baseline="0" dirty="0"/>
              <a:t> </a:t>
            </a:r>
            <a:r>
              <a:rPr lang="en-US" dirty="0"/>
              <a:t>views as you like,</a:t>
            </a:r>
            <a:r>
              <a:rPr lang="en-US" baseline="0" dirty="0"/>
              <a:t> then call up a saved view that suits your purpose when you need it. </a:t>
            </a:r>
          </a:p>
          <a:p>
            <a:endParaRPr lang="en-US" baseline="0" dirty="0"/>
          </a:p>
          <a:p>
            <a:r>
              <a:rPr lang="en-US" dirty="0"/>
              <a:t>This view is presenting</a:t>
            </a:r>
            <a:r>
              <a:rPr lang="en-US" baseline="0" dirty="0"/>
              <a:t> open invoices </a:t>
            </a:r>
            <a:r>
              <a:rPr lang="en-US" dirty="0"/>
              <a:t>by open balance in descending order. Let’s say we’re trying to match up a</a:t>
            </a:r>
            <a:r>
              <a:rPr lang="en-US" baseline="0" dirty="0"/>
              <a:t> payment for nineteen thousand fifty dollars because the other information supplied with the payment was ambiguous. H</a:t>
            </a:r>
            <a:r>
              <a:rPr lang="en-US" dirty="0"/>
              <a:t>ere we‘ve come across two invoices with this balance. By highlighting</a:t>
            </a:r>
            <a:r>
              <a:rPr lang="en-US" baseline="0" dirty="0"/>
              <a:t> one of the invoices, we can get the details that help us identify the proper invoice.</a:t>
            </a:r>
          </a:p>
          <a:p>
            <a:endParaRPr lang="en-US" dirty="0"/>
          </a:p>
          <a:p>
            <a:r>
              <a:rPr lang="en-US" dirty="0"/>
              <a:t>At</a:t>
            </a:r>
            <a:r>
              <a:rPr lang="en-US" baseline="0" dirty="0"/>
              <a:t> that point we simply click the “return highlighted record” button to pass this record back to the workbench for payment application.</a:t>
            </a:r>
          </a:p>
          <a:p>
            <a:endParaRPr lang="en-US" dirty="0"/>
          </a:p>
          <a:p>
            <a:r>
              <a:rPr lang="en-US" dirty="0"/>
              <a:t>Creating or</a:t>
            </a:r>
            <a:r>
              <a:rPr lang="en-US" baseline="0" dirty="0"/>
              <a:t> modifying a view is a simple point and click process. </a:t>
            </a:r>
            <a:r>
              <a:rPr lang="en-US" dirty="0"/>
              <a:t>Notice</a:t>
            </a:r>
            <a:r>
              <a:rPr lang="en-US" baseline="0" dirty="0"/>
              <a:t> that you can have up to 3 levels of presentation, with a filter and corresponding sort order for each field.</a:t>
            </a:r>
            <a:endParaRPr lang="en-US" dirty="0"/>
          </a:p>
          <a:p>
            <a:endParaRPr lang="en-US" dirty="0"/>
          </a:p>
          <a:p>
            <a:endParaRPr lang="en-US" dirty="0"/>
          </a:p>
        </p:txBody>
      </p:sp>
      <p:sp>
        <p:nvSpPr>
          <p:cNvPr id="53252" name="Slide Number Placeholder 3"/>
          <p:cNvSpPr>
            <a:spLocks noGrp="1"/>
          </p:cNvSpPr>
          <p:nvPr>
            <p:ph type="sldNum" sz="quarter" idx="5"/>
          </p:nvPr>
        </p:nvSpPr>
        <p:spPr bwMode="auto">
          <a:xfrm>
            <a:off x="4144618" y="9120813"/>
            <a:ext cx="3170583" cy="480387"/>
          </a:xfrm>
          <a:noFill/>
          <a:ln>
            <a:miter lim="800000"/>
            <a:headEnd/>
            <a:tailEnd/>
          </a:ln>
        </p:spPr>
        <p:txBody>
          <a:bodyPr wrap="square" numCol="1" anchorCtr="0" compatLnSpc="1">
            <a:prstTxWarp prst="textNoShape">
              <a:avLst/>
            </a:prstTxWarp>
          </a:bodyPr>
          <a:lstStyle/>
          <a:p>
            <a:fld id="{A68EB5D8-AABA-42F2-9467-7B008B003837}" type="slidenum">
              <a:rPr lang="en-US" altLang="en-US">
                <a:solidFill>
                  <a:srgbClr val="000000"/>
                </a:solidFill>
                <a:latin typeface="Segoe Semibold"/>
              </a:rPr>
              <a:pPr/>
              <a:t>23</a:t>
            </a:fld>
            <a:endParaRPr lang="en-US" altLang="en-US">
              <a:solidFill>
                <a:srgbClr val="000000"/>
              </a:solidFill>
              <a:latin typeface="Segoe Semibold"/>
            </a:endParaRPr>
          </a:p>
        </p:txBody>
      </p:sp>
    </p:spTree>
    <p:extLst>
      <p:ext uri="{BB962C8B-B14F-4D97-AF65-F5344CB8AC3E}">
        <p14:creationId xmlns:p14="http://schemas.microsoft.com/office/powerpoint/2010/main" val="33719598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p:spPr>
      </p:sp>
      <p:sp>
        <p:nvSpPr>
          <p:cNvPr id="54275" name="Notes Placeholder 2"/>
          <p:cNvSpPr>
            <a:spLocks noGrp="1"/>
          </p:cNvSpPr>
          <p:nvPr>
            <p:ph type="body" idx="1"/>
          </p:nvPr>
        </p:nvSpPr>
        <p:spPr>
          <a:noFill/>
          <a:ln/>
        </p:spPr>
        <p:txBody>
          <a:bodyPr>
            <a:normAutofit fontScale="92500" lnSpcReduction="20000"/>
          </a:bodyPr>
          <a:lstStyle/>
          <a:p>
            <a:r>
              <a:rPr lang="en-US" dirty="0"/>
              <a:t>Wire Transfer Plus, the final module in the Suite is designed also like the AP EFT module to move fund elect. from on account to another.</a:t>
            </a:r>
          </a:p>
          <a:p>
            <a:endParaRPr lang="en-US" dirty="0"/>
          </a:p>
          <a:p>
            <a:r>
              <a:rPr lang="en-US" dirty="0"/>
              <a:t>In the US, this module uses the Federal Reserve System… and payments are initiated in the US are guaranteed to clear funds in 6 hours. </a:t>
            </a:r>
          </a:p>
          <a:p>
            <a:endParaRPr lang="en-US" dirty="0"/>
          </a:p>
          <a:p>
            <a:r>
              <a:rPr lang="en-US" baseline="0" dirty="0"/>
              <a:t>With foreign banks, that will depend on their particular system.</a:t>
            </a:r>
            <a:endParaRPr lang="en-US" dirty="0"/>
          </a:p>
          <a:p>
            <a:endParaRPr lang="en-US" dirty="0"/>
          </a:p>
          <a:p>
            <a:r>
              <a:rPr lang="en-US" dirty="0"/>
              <a:t>Most typically, it’s used for domestic wires and paying vendors who are not domestic…. In all cases, each bank uses their own format - which must be specifically developed. I’ll be addressing this shortly!</a:t>
            </a:r>
          </a:p>
          <a:p>
            <a:endParaRPr lang="en-US" dirty="0"/>
          </a:p>
          <a:p>
            <a:r>
              <a:rPr lang="en-US" dirty="0"/>
              <a:t>*All cash manager questions to Tim </a:t>
            </a:r>
            <a:r>
              <a:rPr lang="en-US" dirty="0" err="1"/>
              <a:t>Kahne</a:t>
            </a:r>
            <a:endParaRPr lang="en-US" dirty="0"/>
          </a:p>
          <a:p>
            <a:endParaRPr lang="en-US" dirty="0"/>
          </a:p>
          <a:p>
            <a:r>
              <a:rPr lang="en-US" b="1" dirty="0"/>
              <a:t>Rick:</a:t>
            </a:r>
          </a:p>
          <a:p>
            <a:r>
              <a:rPr lang="en-US" dirty="0"/>
              <a:t>Wire Transfer Plus, the final module in the eBanking Suite, is identical</a:t>
            </a:r>
            <a:r>
              <a:rPr lang="en-US" baseline="0" dirty="0"/>
              <a:t> in flow and operation to </a:t>
            </a:r>
            <a:r>
              <a:rPr lang="en-US" dirty="0"/>
              <a:t>the AP EFT module. The</a:t>
            </a:r>
            <a:r>
              <a:rPr lang="en-US" baseline="0" dirty="0"/>
              <a:t> difference is that where the APEFT module uses the US ACH system, where Wire Transfer Plus uses a bank-specific format and transaction specification, because there is no standard.</a:t>
            </a:r>
            <a:endParaRPr lang="en-US" dirty="0"/>
          </a:p>
          <a:p>
            <a:endParaRPr lang="en-US" dirty="0"/>
          </a:p>
          <a:p>
            <a:r>
              <a:rPr lang="en-US" dirty="0"/>
              <a:t>In the US, wires are facilitated</a:t>
            </a:r>
            <a:r>
              <a:rPr lang="en-US" baseline="0" dirty="0"/>
              <a:t> by </a:t>
            </a:r>
            <a:r>
              <a:rPr lang="en-US" dirty="0"/>
              <a:t>the Federal Reserve System</a:t>
            </a:r>
            <a:r>
              <a:rPr lang="en-US" baseline="0" dirty="0"/>
              <a:t> </a:t>
            </a:r>
            <a:r>
              <a:rPr lang="en-US" dirty="0"/>
              <a:t>and payments are guaranteed to clear funds in 6 hours. </a:t>
            </a:r>
          </a:p>
          <a:p>
            <a:endParaRPr lang="en-US" dirty="0"/>
          </a:p>
          <a:p>
            <a:r>
              <a:rPr lang="en-US" baseline="0" dirty="0"/>
              <a:t>With foreign banks, that will depend on their particular system.</a:t>
            </a:r>
            <a:endParaRPr lang="en-US" dirty="0"/>
          </a:p>
          <a:p>
            <a:endParaRPr lang="en-US" dirty="0"/>
          </a:p>
          <a:p>
            <a:r>
              <a:rPr lang="en-US" dirty="0"/>
              <a:t>Most typically, it’s used for domestic wires and paying vendors who are in other countries…. In all cases, each bank uses their own format - which must be specifically developed. I’ll be addressing this shortly!</a:t>
            </a:r>
          </a:p>
          <a:p>
            <a:endParaRPr lang="en-US" dirty="0"/>
          </a:p>
          <a:p>
            <a:endParaRPr lang="en-US" dirty="0"/>
          </a:p>
          <a:p>
            <a:endParaRPr lang="en-US" dirty="0"/>
          </a:p>
        </p:txBody>
      </p:sp>
      <p:sp>
        <p:nvSpPr>
          <p:cNvPr id="54276" name="Slide Number Placeholder 3"/>
          <p:cNvSpPr>
            <a:spLocks noGrp="1"/>
          </p:cNvSpPr>
          <p:nvPr>
            <p:ph type="sldNum" sz="quarter" idx="5"/>
          </p:nvPr>
        </p:nvSpPr>
        <p:spPr bwMode="auto">
          <a:xfrm>
            <a:off x="4144618" y="9120813"/>
            <a:ext cx="3170583" cy="480387"/>
          </a:xfrm>
          <a:noFill/>
          <a:ln>
            <a:miter lim="800000"/>
            <a:headEnd/>
            <a:tailEnd/>
          </a:ln>
        </p:spPr>
        <p:txBody>
          <a:bodyPr wrap="square" numCol="1" anchorCtr="0" compatLnSpc="1">
            <a:prstTxWarp prst="textNoShape">
              <a:avLst/>
            </a:prstTxWarp>
          </a:bodyPr>
          <a:lstStyle/>
          <a:p>
            <a:fld id="{6B7E2C10-23A0-45C8-9151-9A50082694B0}" type="slidenum">
              <a:rPr lang="en-US" altLang="en-US">
                <a:solidFill>
                  <a:srgbClr val="000000"/>
                </a:solidFill>
                <a:latin typeface="Segoe Semibold"/>
              </a:rPr>
              <a:pPr/>
              <a:t>24</a:t>
            </a:fld>
            <a:endParaRPr lang="en-US" altLang="en-US">
              <a:solidFill>
                <a:srgbClr val="000000"/>
              </a:solidFill>
              <a:latin typeface="Segoe Semibold"/>
            </a:endParaRPr>
          </a:p>
        </p:txBody>
      </p:sp>
    </p:spTree>
    <p:extLst>
      <p:ext uri="{BB962C8B-B14F-4D97-AF65-F5344CB8AC3E}">
        <p14:creationId xmlns:p14="http://schemas.microsoft.com/office/powerpoint/2010/main" val="1769095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D3E50D-6D6F-B74F-9A5D-42D7E112B912}"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614253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p:spPr>
      </p:sp>
      <p:sp>
        <p:nvSpPr>
          <p:cNvPr id="55299" name="Notes Placeholder 2"/>
          <p:cNvSpPr>
            <a:spLocks noGrp="1"/>
          </p:cNvSpPr>
          <p:nvPr>
            <p:ph type="body" idx="1"/>
          </p:nvPr>
        </p:nvSpPr>
        <p:spPr>
          <a:noFill/>
          <a:ln/>
        </p:spPr>
        <p:txBody>
          <a:bodyPr/>
          <a:lstStyle/>
          <a:p>
            <a:r>
              <a:rPr lang="en-US" b="1" dirty="0"/>
              <a:t>Rick:</a:t>
            </a:r>
          </a:p>
          <a:p>
            <a:r>
              <a:rPr lang="en-US" baseline="0" dirty="0"/>
              <a:t>As I said, the functionality of Wire Transfer Plus is the same as APEFT, a</a:t>
            </a:r>
            <a:r>
              <a:rPr lang="en-US" dirty="0"/>
              <a:t>s you can see</a:t>
            </a:r>
            <a:r>
              <a:rPr lang="en-US" baseline="0" dirty="0"/>
              <a:t> from this list of features. It’s the lack of a standard makes Wire Transfer Plus different.</a:t>
            </a:r>
          </a:p>
          <a:p>
            <a:endParaRPr lang="en-US" baseline="0" dirty="0"/>
          </a:p>
          <a:p>
            <a:r>
              <a:rPr lang="en-US" baseline="0" dirty="0"/>
              <a:t>We have a growing list of bank formats and transaction types that we support, which you can view on our website. If we don’t presently support your bank’s format and transaction type, it’ll have to be developed and there’ll be a development charge for that that will vary depending on the complexity. Be sure to provide your reseller with a copy of your bank’s specs so we can give you a price for that format.</a:t>
            </a:r>
          </a:p>
          <a:p>
            <a:endParaRPr lang="en-US" baseline="0" dirty="0"/>
          </a:p>
          <a:p>
            <a:r>
              <a:rPr lang="en-US" baseline="0" dirty="0"/>
              <a:t>Once the format’s developed, it becomes part of Wire Transfer Plus and is supported accordingly.</a:t>
            </a:r>
            <a:endParaRPr lang="en-US" dirty="0"/>
          </a:p>
        </p:txBody>
      </p:sp>
      <p:sp>
        <p:nvSpPr>
          <p:cNvPr id="55300" name="Slide Number Placeholder 3"/>
          <p:cNvSpPr>
            <a:spLocks noGrp="1"/>
          </p:cNvSpPr>
          <p:nvPr>
            <p:ph type="sldNum" sz="quarter" idx="5"/>
          </p:nvPr>
        </p:nvSpPr>
        <p:spPr bwMode="auto">
          <a:xfrm>
            <a:off x="4144618" y="9120813"/>
            <a:ext cx="3170583" cy="480387"/>
          </a:xfrm>
          <a:noFill/>
          <a:ln>
            <a:miter lim="800000"/>
            <a:headEnd/>
            <a:tailEnd/>
          </a:ln>
        </p:spPr>
        <p:txBody>
          <a:bodyPr wrap="square" numCol="1" anchorCtr="0" compatLnSpc="1">
            <a:prstTxWarp prst="textNoShape">
              <a:avLst/>
            </a:prstTxWarp>
          </a:bodyPr>
          <a:lstStyle/>
          <a:p>
            <a:fld id="{D1305025-076A-4384-BCC6-6DAC040D15F8}" type="slidenum">
              <a:rPr lang="en-US" altLang="en-US">
                <a:solidFill>
                  <a:srgbClr val="000000"/>
                </a:solidFill>
                <a:latin typeface="Segoe Semibold"/>
              </a:rPr>
              <a:pPr/>
              <a:t>25</a:t>
            </a:fld>
            <a:endParaRPr lang="en-US" altLang="en-US">
              <a:solidFill>
                <a:srgbClr val="000000"/>
              </a:solidFill>
              <a:latin typeface="Segoe Semibold"/>
            </a:endParaRPr>
          </a:p>
        </p:txBody>
      </p:sp>
    </p:spTree>
    <p:extLst>
      <p:ext uri="{BB962C8B-B14F-4D97-AF65-F5344CB8AC3E}">
        <p14:creationId xmlns:p14="http://schemas.microsoft.com/office/powerpoint/2010/main" val="3161647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86F9B9-F422-458C-86E2-1EDA5A17894A}" type="slidenum">
              <a:rPr lang="en-US" smtClean="0"/>
              <a:pPr/>
              <a:t>26</a:t>
            </a:fld>
            <a:endParaRPr lang="en-US" dirty="0"/>
          </a:p>
        </p:txBody>
      </p:sp>
    </p:spTree>
    <p:extLst>
      <p:ext uri="{BB962C8B-B14F-4D97-AF65-F5344CB8AC3E}">
        <p14:creationId xmlns:p14="http://schemas.microsoft.com/office/powerpoint/2010/main" val="32700804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86F9B9-F422-458C-86E2-1EDA5A17894A}" type="slidenum">
              <a:rPr lang="en-US" smtClean="0"/>
              <a:pPr/>
              <a:t>27</a:t>
            </a:fld>
            <a:endParaRPr lang="en-US" dirty="0"/>
          </a:p>
        </p:txBody>
      </p:sp>
    </p:spTree>
    <p:extLst>
      <p:ext uri="{BB962C8B-B14F-4D97-AF65-F5344CB8AC3E}">
        <p14:creationId xmlns:p14="http://schemas.microsoft.com/office/powerpoint/2010/main" val="3374030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86F9B9-F422-458C-86E2-1EDA5A17894A}" type="slidenum">
              <a:rPr lang="en-US" smtClean="0"/>
              <a:pPr/>
              <a:t>28</a:t>
            </a:fld>
            <a:endParaRPr lang="en-US" dirty="0"/>
          </a:p>
        </p:txBody>
      </p:sp>
    </p:spTree>
    <p:extLst>
      <p:ext uri="{BB962C8B-B14F-4D97-AF65-F5344CB8AC3E}">
        <p14:creationId xmlns:p14="http://schemas.microsoft.com/office/powerpoint/2010/main" val="2614923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86F9B9-F422-458C-86E2-1EDA5A17894A}" type="slidenum">
              <a:rPr lang="en-US" smtClean="0"/>
              <a:pPr/>
              <a:t>36</a:t>
            </a:fld>
            <a:endParaRPr lang="en-US" dirty="0"/>
          </a:p>
        </p:txBody>
      </p:sp>
    </p:spTree>
    <p:extLst>
      <p:ext uri="{BB962C8B-B14F-4D97-AF65-F5344CB8AC3E}">
        <p14:creationId xmlns:p14="http://schemas.microsoft.com/office/powerpoint/2010/main" val="3645010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86F9B9-F422-458C-86E2-1EDA5A17894A}" type="slidenum">
              <a:rPr lang="en-US" smtClean="0"/>
              <a:pPr/>
              <a:t>37</a:t>
            </a:fld>
            <a:endParaRPr lang="en-US" dirty="0"/>
          </a:p>
        </p:txBody>
      </p:sp>
    </p:spTree>
    <p:extLst>
      <p:ext uri="{BB962C8B-B14F-4D97-AF65-F5344CB8AC3E}">
        <p14:creationId xmlns:p14="http://schemas.microsoft.com/office/powerpoint/2010/main" val="19790767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86F9B9-F422-458C-86E2-1EDA5A17894A}" type="slidenum">
              <a:rPr lang="en-US" smtClean="0"/>
              <a:pPr/>
              <a:t>38</a:t>
            </a:fld>
            <a:endParaRPr lang="en-US" dirty="0"/>
          </a:p>
        </p:txBody>
      </p:sp>
    </p:spTree>
    <p:extLst>
      <p:ext uri="{BB962C8B-B14F-4D97-AF65-F5344CB8AC3E}">
        <p14:creationId xmlns:p14="http://schemas.microsoft.com/office/powerpoint/2010/main" val="1675344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67C8D67-CDEA-47DB-B62A-4ACE3278D920}" type="slidenum">
              <a:rPr lang="en-US" smtClean="0">
                <a:solidFill>
                  <a:prstClr val="black"/>
                </a:solidFill>
              </a:rPr>
              <a:pPr/>
              <a:t>39</a:t>
            </a:fld>
            <a:endParaRPr lang="en-US">
              <a:solidFill>
                <a:prstClr val="black"/>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948535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06F42FE-6DAA-4E3E-A5D6-596FAB5D65B1}" type="slidenum">
              <a:rPr lang="en-US" smtClean="0">
                <a:solidFill>
                  <a:prstClr val="black"/>
                </a:solidFill>
              </a:rPr>
              <a:pPr/>
              <a:t>40</a:t>
            </a:fld>
            <a:endParaRPr lang="en-US">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29366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D871843-7F1A-49CB-BC0D-41B25799A6CC}" type="slidenum">
              <a:rPr lang="en-US" smtClean="0">
                <a:solidFill>
                  <a:prstClr val="black"/>
                </a:solidFill>
              </a:rPr>
              <a:pPr/>
              <a:t>41</a:t>
            </a:fld>
            <a:endParaRPr lang="en-US">
              <a:solidFill>
                <a:prstClr val="black"/>
              </a:solidFill>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41703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p:spPr>
      </p:sp>
      <p:sp>
        <p:nvSpPr>
          <p:cNvPr id="38915" name="Notes Placeholder 2"/>
          <p:cNvSpPr>
            <a:spLocks noGrp="1"/>
          </p:cNvSpPr>
          <p:nvPr>
            <p:ph type="body" idx="1"/>
          </p:nvPr>
        </p:nvSpPr>
        <p:spPr>
          <a:noFill/>
          <a:ln/>
        </p:spPr>
        <p:txBody>
          <a:bodyPr>
            <a:normAutofit fontScale="92500" lnSpcReduction="20000"/>
          </a:bodyPr>
          <a:lstStyle/>
          <a:p>
            <a:r>
              <a:rPr lang="en-US" dirty="0"/>
              <a:t>***Presenter</a:t>
            </a:r>
            <a:r>
              <a:rPr lang="en-US" baseline="0" dirty="0"/>
              <a:t> note: Be sure to turn the pointer on in </a:t>
            </a:r>
            <a:r>
              <a:rPr lang="en-US" baseline="0" dirty="0" err="1"/>
              <a:t>GoToMeeting</a:t>
            </a:r>
            <a:r>
              <a:rPr lang="en-US" baseline="0" dirty="0"/>
              <a:t> and tree the workflow slides like an actual demo, for example, you can use the pointer to press Begin </a:t>
            </a:r>
            <a:r>
              <a:rPr lang="en-US" baseline="0" dirty="0" err="1"/>
              <a:t>Processesing</a:t>
            </a:r>
            <a:r>
              <a:rPr lang="en-US" baseline="0" dirty="0"/>
              <a:t> and make it look like </a:t>
            </a:r>
            <a:r>
              <a:rPr lang="en-US" baseline="0"/>
              <a:t>you’re actually pressing the button.</a:t>
            </a:r>
            <a:endParaRPr lang="en-US" dirty="0"/>
          </a:p>
          <a:p>
            <a:endParaRPr lang="en-US" dirty="0"/>
          </a:p>
          <a:p>
            <a:r>
              <a:rPr lang="en-US" dirty="0"/>
              <a:t>Hello and welcome to this presentation of the eBanking Suite for Dynamics SL</a:t>
            </a:r>
          </a:p>
          <a:p>
            <a:r>
              <a:rPr lang="en-US" dirty="0"/>
              <a:t>My name is </a:t>
            </a:r>
            <a:r>
              <a:rPr lang="en-US" b="1" dirty="0" err="1"/>
              <a:t>Aynsley</a:t>
            </a:r>
            <a:r>
              <a:rPr lang="en-US" b="1" dirty="0"/>
              <a:t> Keller, Marketing Coordinator </a:t>
            </a:r>
            <a:r>
              <a:rPr lang="en-US" dirty="0"/>
              <a:t>for Sandler*</a:t>
            </a:r>
            <a:r>
              <a:rPr lang="en-US" dirty="0" err="1"/>
              <a:t>Kahne</a:t>
            </a:r>
            <a:endParaRPr lang="en-US" dirty="0"/>
          </a:p>
          <a:p>
            <a:endParaRPr lang="en-US" dirty="0"/>
          </a:p>
          <a:p>
            <a:r>
              <a:rPr lang="en-US" dirty="0"/>
              <a:t>My presentation to you today will include a overview of the 5 modules in the eBanking suite as well as a short explanation of the other products Sandler </a:t>
            </a:r>
            <a:r>
              <a:rPr lang="en-US" dirty="0" err="1"/>
              <a:t>Kahne</a:t>
            </a:r>
            <a:r>
              <a:rPr lang="en-US" dirty="0"/>
              <a:t> offers and then I’ll go through a demonstration of the workflow for APEFT , Wire Transfer Plus and Positive Pay using some screen shots.</a:t>
            </a:r>
          </a:p>
          <a:p>
            <a:endParaRPr lang="en-US" dirty="0"/>
          </a:p>
          <a:p>
            <a:r>
              <a:rPr lang="en-US" dirty="0"/>
              <a:t>We’ll also leave time at the end for your questions</a:t>
            </a:r>
          </a:p>
          <a:p>
            <a:endParaRPr lang="en-US" dirty="0"/>
          </a:p>
          <a:p>
            <a:r>
              <a:rPr lang="en-US" dirty="0"/>
              <a:t>So let’s get started</a:t>
            </a:r>
          </a:p>
          <a:p>
            <a:endParaRPr lang="en-US" dirty="0"/>
          </a:p>
          <a:p>
            <a:r>
              <a:rPr lang="en-US" dirty="0"/>
              <a:t>First I’d like to tell you a bit about our company…</a:t>
            </a:r>
          </a:p>
          <a:p>
            <a:endParaRPr lang="en-US" b="1" dirty="0"/>
          </a:p>
          <a:p>
            <a:r>
              <a:rPr lang="en-US" b="1" dirty="0"/>
              <a:t>Rick:</a:t>
            </a:r>
          </a:p>
          <a:p>
            <a:r>
              <a:rPr lang="en-US" dirty="0"/>
              <a:t>Hello and welcome to this presentation of the eBanking Suite for Microsoft Dynamics SL</a:t>
            </a:r>
          </a:p>
          <a:p>
            <a:r>
              <a:rPr lang="en-US" dirty="0"/>
              <a:t>My name is Rick Sandler. I’m one of the founding partners of Sandler*</a:t>
            </a:r>
            <a:r>
              <a:rPr lang="en-US" dirty="0" err="1"/>
              <a:t>Kahne</a:t>
            </a:r>
            <a:r>
              <a:rPr lang="en-US" dirty="0"/>
              <a:t> Software.</a:t>
            </a:r>
          </a:p>
          <a:p>
            <a:endParaRPr lang="en-US" dirty="0"/>
          </a:p>
          <a:p>
            <a:r>
              <a:rPr lang="en-US" dirty="0"/>
              <a:t>This presentation will include a overview of the 5 modules in the eBanking suite, followed by</a:t>
            </a:r>
            <a:r>
              <a:rPr lang="en-US" baseline="0" dirty="0"/>
              <a:t> </a:t>
            </a:r>
            <a:r>
              <a:rPr lang="en-US" dirty="0"/>
              <a:t>a demonstration of the workflow for Accounts Payable Electronic</a:t>
            </a:r>
            <a:r>
              <a:rPr lang="en-US" baseline="0" dirty="0"/>
              <a:t> Funds Transfer</a:t>
            </a:r>
            <a:r>
              <a:rPr lang="en-US" dirty="0"/>
              <a:t>, Wire Transfer Plus and Positive Pay.</a:t>
            </a:r>
          </a:p>
          <a:p>
            <a:endParaRPr lang="en-US" dirty="0"/>
          </a:p>
          <a:p>
            <a:r>
              <a:rPr lang="en-US" dirty="0"/>
              <a:t>First I’d like to tell you a bit about our company…</a:t>
            </a:r>
          </a:p>
          <a:p>
            <a:endParaRPr lang="en-US" dirty="0"/>
          </a:p>
        </p:txBody>
      </p:sp>
      <p:sp>
        <p:nvSpPr>
          <p:cNvPr id="38916" name="Slide Number Placeholder 3"/>
          <p:cNvSpPr>
            <a:spLocks noGrp="1"/>
          </p:cNvSpPr>
          <p:nvPr>
            <p:ph type="sldNum" sz="quarter" idx="5"/>
          </p:nvPr>
        </p:nvSpPr>
        <p:spPr bwMode="auto">
          <a:xfrm>
            <a:off x="4144618" y="9120813"/>
            <a:ext cx="3170583" cy="480387"/>
          </a:xfrm>
          <a:noFill/>
          <a:ln>
            <a:miter lim="800000"/>
            <a:headEnd/>
            <a:tailEnd/>
          </a:ln>
        </p:spPr>
        <p:txBody>
          <a:bodyPr wrap="square" numCol="1" anchorCtr="0" compatLnSpc="1">
            <a:prstTxWarp prst="textNoShape">
              <a:avLst/>
            </a:prstTxWarp>
          </a:bodyPr>
          <a:lstStyle/>
          <a:p>
            <a:fld id="{4E8CFEEF-80A8-423C-A71D-76E9C2DCC0C8}" type="slidenum">
              <a:rPr lang="en-US" altLang="en-US">
                <a:solidFill>
                  <a:srgbClr val="000000"/>
                </a:solidFill>
                <a:latin typeface="Segoe Semibold"/>
              </a:rPr>
              <a:pPr/>
              <a:t>8</a:t>
            </a:fld>
            <a:endParaRPr lang="en-US" altLang="en-US">
              <a:solidFill>
                <a:srgbClr val="000000"/>
              </a:solidFill>
              <a:latin typeface="Segoe Semibold"/>
            </a:endParaRPr>
          </a:p>
        </p:txBody>
      </p:sp>
    </p:spTree>
    <p:extLst>
      <p:ext uri="{BB962C8B-B14F-4D97-AF65-F5344CB8AC3E}">
        <p14:creationId xmlns:p14="http://schemas.microsoft.com/office/powerpoint/2010/main" val="38863929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86F9B9-F422-458C-86E2-1EDA5A17894A}" type="slidenum">
              <a:rPr lang="en-US" smtClean="0"/>
              <a:pPr/>
              <a:t>42</a:t>
            </a:fld>
            <a:endParaRPr lang="en-US" dirty="0"/>
          </a:p>
        </p:txBody>
      </p:sp>
    </p:spTree>
    <p:extLst>
      <p:ext uri="{BB962C8B-B14F-4D97-AF65-F5344CB8AC3E}">
        <p14:creationId xmlns:p14="http://schemas.microsoft.com/office/powerpoint/2010/main" val="1165100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86F9B9-F422-458C-86E2-1EDA5A17894A}" type="slidenum">
              <a:rPr lang="en-US" smtClean="0"/>
              <a:pPr/>
              <a:t>43</a:t>
            </a:fld>
            <a:endParaRPr lang="en-US" dirty="0"/>
          </a:p>
        </p:txBody>
      </p:sp>
    </p:spTree>
    <p:extLst>
      <p:ext uri="{BB962C8B-B14F-4D97-AF65-F5344CB8AC3E}">
        <p14:creationId xmlns:p14="http://schemas.microsoft.com/office/powerpoint/2010/main" val="848498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86F9B9-F422-458C-86E2-1EDA5A17894A}" type="slidenum">
              <a:rPr lang="en-US" smtClean="0"/>
              <a:pPr/>
              <a:t>44</a:t>
            </a:fld>
            <a:endParaRPr lang="en-US" dirty="0"/>
          </a:p>
        </p:txBody>
      </p:sp>
    </p:spTree>
    <p:extLst>
      <p:ext uri="{BB962C8B-B14F-4D97-AF65-F5344CB8AC3E}">
        <p14:creationId xmlns:p14="http://schemas.microsoft.com/office/powerpoint/2010/main" val="4037384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86F9B9-F422-458C-86E2-1EDA5A17894A}" type="slidenum">
              <a:rPr lang="en-US" smtClean="0"/>
              <a:pPr/>
              <a:t>45</a:t>
            </a:fld>
            <a:endParaRPr lang="en-US" dirty="0"/>
          </a:p>
        </p:txBody>
      </p:sp>
    </p:spTree>
    <p:extLst>
      <p:ext uri="{BB962C8B-B14F-4D97-AF65-F5344CB8AC3E}">
        <p14:creationId xmlns:p14="http://schemas.microsoft.com/office/powerpoint/2010/main" val="24516162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NexVue helps you get more value from your Microsoft Dynamics SL ERP with tools that automate processes, increase efficiency, and eliminate manual errors.  Based on over 25 years of Dynamics SL experience implementing over 600 Dynamics SL installations, </a:t>
            </a:r>
            <a:r>
              <a:rPr lang="en-US" dirty="0" err="1"/>
              <a:t>NexVue’s</a:t>
            </a:r>
            <a:r>
              <a:rPr lang="en-US" dirty="0"/>
              <a:t> tools are used by more than 2500 customers around the globe.</a:t>
            </a:r>
          </a:p>
          <a:p>
            <a:endParaRPr lang="en-US" dirty="0"/>
          </a:p>
        </p:txBody>
      </p:sp>
      <p:sp>
        <p:nvSpPr>
          <p:cNvPr id="4" name="Slide Number Placeholder 3"/>
          <p:cNvSpPr>
            <a:spLocks noGrp="1"/>
          </p:cNvSpPr>
          <p:nvPr>
            <p:ph type="sldNum" sz="quarter" idx="10"/>
          </p:nvPr>
        </p:nvSpPr>
        <p:spPr/>
        <p:txBody>
          <a:bodyPr/>
          <a:lstStyle/>
          <a:p>
            <a:fld id="{C986F9B9-F422-458C-86E2-1EDA5A17894A}" type="slidenum">
              <a:rPr lang="en-US" smtClean="0"/>
              <a:pPr/>
              <a:t>46</a:t>
            </a:fld>
            <a:endParaRPr lang="en-US" dirty="0"/>
          </a:p>
        </p:txBody>
      </p:sp>
    </p:spTree>
    <p:extLst>
      <p:ext uri="{BB962C8B-B14F-4D97-AF65-F5344CB8AC3E}">
        <p14:creationId xmlns:p14="http://schemas.microsoft.com/office/powerpoint/2010/main" val="15835589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86F9B9-F422-458C-86E2-1EDA5A17894A}" type="slidenum">
              <a:rPr lang="en-US" smtClean="0"/>
              <a:pPr/>
              <a:t>47</a:t>
            </a:fld>
            <a:endParaRPr lang="en-US" dirty="0"/>
          </a:p>
        </p:txBody>
      </p:sp>
    </p:spTree>
    <p:extLst>
      <p:ext uri="{BB962C8B-B14F-4D97-AF65-F5344CB8AC3E}">
        <p14:creationId xmlns:p14="http://schemas.microsoft.com/office/powerpoint/2010/main" val="12627106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86F9B9-F422-458C-86E2-1EDA5A17894A}" type="slidenum">
              <a:rPr lang="en-US" smtClean="0"/>
              <a:pPr/>
              <a:t>48</a:t>
            </a:fld>
            <a:endParaRPr lang="en-US" dirty="0"/>
          </a:p>
        </p:txBody>
      </p:sp>
    </p:spTree>
    <p:extLst>
      <p:ext uri="{BB962C8B-B14F-4D97-AF65-F5344CB8AC3E}">
        <p14:creationId xmlns:p14="http://schemas.microsoft.com/office/powerpoint/2010/main" val="5889012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86F9B9-F422-458C-86E2-1EDA5A17894A}" type="slidenum">
              <a:rPr lang="en-US" smtClean="0"/>
              <a:pPr/>
              <a:t>49</a:t>
            </a:fld>
            <a:endParaRPr lang="en-US" dirty="0"/>
          </a:p>
        </p:txBody>
      </p:sp>
    </p:spTree>
    <p:extLst>
      <p:ext uri="{BB962C8B-B14F-4D97-AF65-F5344CB8AC3E}">
        <p14:creationId xmlns:p14="http://schemas.microsoft.com/office/powerpoint/2010/main" val="37991061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86F9B9-F422-458C-86E2-1EDA5A17894A}" type="slidenum">
              <a:rPr lang="en-US" smtClean="0"/>
              <a:pPr/>
              <a:t>50</a:t>
            </a:fld>
            <a:endParaRPr lang="en-US" dirty="0"/>
          </a:p>
        </p:txBody>
      </p:sp>
    </p:spTree>
    <p:extLst>
      <p:ext uri="{BB962C8B-B14F-4D97-AF65-F5344CB8AC3E}">
        <p14:creationId xmlns:p14="http://schemas.microsoft.com/office/powerpoint/2010/main" val="5320728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86F9B9-F422-458C-86E2-1EDA5A17894A}" type="slidenum">
              <a:rPr lang="en-US" smtClean="0"/>
              <a:pPr/>
              <a:t>51</a:t>
            </a:fld>
            <a:endParaRPr lang="en-US" dirty="0"/>
          </a:p>
        </p:txBody>
      </p:sp>
    </p:spTree>
    <p:extLst>
      <p:ext uri="{BB962C8B-B14F-4D97-AF65-F5344CB8AC3E}">
        <p14:creationId xmlns:p14="http://schemas.microsoft.com/office/powerpoint/2010/main" val="3679078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xfrm>
            <a:off x="4144618" y="9120813"/>
            <a:ext cx="3170583" cy="480387"/>
          </a:xfrm>
          <a:noFill/>
          <a:ln>
            <a:miter lim="800000"/>
            <a:headEnd/>
            <a:tailEnd/>
          </a:ln>
        </p:spPr>
        <p:txBody>
          <a:bodyPr wrap="square" numCol="1" anchorCtr="0" compatLnSpc="1">
            <a:prstTxWarp prst="textNoShape">
              <a:avLst/>
            </a:prstTxWarp>
          </a:bodyPr>
          <a:lstStyle/>
          <a:p>
            <a:fld id="{E0B489BC-C83C-42C9-A741-29580FC87DC4}" type="slidenum">
              <a:rPr lang="en-US" altLang="en-US">
                <a:solidFill>
                  <a:srgbClr val="000000"/>
                </a:solidFill>
                <a:latin typeface="Segoe Semibold"/>
              </a:rPr>
              <a:pPr/>
              <a:t>9</a:t>
            </a:fld>
            <a:endParaRPr lang="en-US" altLang="en-US">
              <a:solidFill>
                <a:srgbClr val="000000"/>
              </a:solidFill>
              <a:latin typeface="Segoe Semibold"/>
            </a:endParaRPr>
          </a:p>
        </p:txBody>
      </p:sp>
      <p:sp>
        <p:nvSpPr>
          <p:cNvPr id="39939"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39940" name="Rectangle 3"/>
          <p:cNvSpPr>
            <a:spLocks noGrp="1" noChangeArrowheads="1"/>
          </p:cNvSpPr>
          <p:nvPr>
            <p:ph type="body" idx="1"/>
          </p:nvPr>
        </p:nvSpPr>
        <p:spPr>
          <a:xfrm>
            <a:off x="732183" y="4561226"/>
            <a:ext cx="5850835" cy="4320213"/>
          </a:xfrm>
          <a:noFill/>
          <a:ln/>
        </p:spPr>
        <p:txBody>
          <a:bodyPr>
            <a:normAutofit fontScale="92500" lnSpcReduction="10000"/>
          </a:bodyPr>
          <a:lstStyle/>
          <a:p>
            <a:pPr eaLnBrk="1" hangingPunct="1"/>
            <a:r>
              <a:rPr lang="en-US" dirty="0"/>
              <a:t>We’ve been in business as </a:t>
            </a:r>
            <a:r>
              <a:rPr lang="en-US" dirty="0" err="1"/>
              <a:t>SandlerKahne</a:t>
            </a:r>
            <a:r>
              <a:rPr lang="en-US" dirty="0"/>
              <a:t> since 1994 but we’ve been in the SL channel since the 1980’s</a:t>
            </a:r>
          </a:p>
          <a:p>
            <a:pPr eaLnBrk="1" hangingPunct="1"/>
            <a:r>
              <a:rPr lang="en-US" dirty="0"/>
              <a:t>Our goal is to develop software that extends </a:t>
            </a:r>
            <a:r>
              <a:rPr lang="en-US" u="sng" dirty="0"/>
              <a:t>your</a:t>
            </a:r>
            <a:r>
              <a:rPr lang="en-US" dirty="0"/>
              <a:t> SL system. </a:t>
            </a:r>
          </a:p>
          <a:p>
            <a:pPr eaLnBrk="1" hangingPunct="1"/>
            <a:endParaRPr lang="en-US" dirty="0"/>
          </a:p>
          <a:p>
            <a:pPr eaLnBrk="1" hangingPunct="1"/>
            <a:r>
              <a:rPr lang="en-US" dirty="0"/>
              <a:t>We sell our products only through the reseller channel</a:t>
            </a:r>
          </a:p>
          <a:p>
            <a:pPr eaLnBrk="1" hangingPunct="1"/>
            <a:endParaRPr lang="en-US" dirty="0"/>
          </a:p>
          <a:p>
            <a:pPr eaLnBrk="1" hangingPunct="1"/>
            <a:r>
              <a:rPr lang="en-US" dirty="0"/>
              <a:t>(don’t read list…just mention below</a:t>
            </a:r>
            <a:r>
              <a:rPr lang="en-US" dirty="0">
                <a:sym typeface="Wingdings" pitchFamily="2" charset="2"/>
              </a:rPr>
              <a:t></a:t>
            </a:r>
            <a:endParaRPr lang="en-US" dirty="0"/>
          </a:p>
          <a:p>
            <a:pPr eaLnBrk="1" hangingPunct="1"/>
            <a:r>
              <a:rPr lang="en-US" dirty="0"/>
              <a:t>Strategic Dev. Partner</a:t>
            </a:r>
          </a:p>
          <a:p>
            <a:pPr eaLnBrk="1" hangingPunct="1"/>
            <a:r>
              <a:rPr lang="en-US" dirty="0"/>
              <a:t>we have a very close relationship with Microsoft at the development level so that they know what we’re up to and we know what they’re up to which gives a great opportunity to maximize the value of what gets delivered to you.</a:t>
            </a:r>
          </a:p>
          <a:p>
            <a:pPr eaLnBrk="1" hangingPunct="1"/>
            <a:endParaRPr lang="en-US" dirty="0"/>
          </a:p>
          <a:p>
            <a:pPr eaLnBrk="1" hangingPunct="1"/>
            <a:r>
              <a:rPr lang="en-US" dirty="0"/>
              <a:t>Since we’ve been around for quite sometime, as part of the Partner Advisory board, which gives us a chance to share what we know and what we hear from customers and partners with Microsoft as they are looking at adding new features and functionality to the SL product line.</a:t>
            </a:r>
          </a:p>
          <a:p>
            <a:pPr eaLnBrk="1" hangingPunct="1"/>
            <a:endParaRPr lang="en-US" dirty="0"/>
          </a:p>
          <a:p>
            <a:pPr eaLnBrk="1" hangingPunct="1"/>
            <a:r>
              <a:rPr lang="en-US" b="1" dirty="0"/>
              <a:t>Rick:</a:t>
            </a:r>
          </a:p>
          <a:p>
            <a:pPr eaLnBrk="1" hangingPunct="1"/>
            <a:r>
              <a:rPr lang="en-US" dirty="0"/>
              <a:t>We’ve been in business as Sandler*</a:t>
            </a:r>
            <a:r>
              <a:rPr lang="en-US" dirty="0" err="1"/>
              <a:t>Kahne</a:t>
            </a:r>
            <a:r>
              <a:rPr lang="en-US" dirty="0"/>
              <a:t> Software since 1994 but we’ve been in the SL channel since the 1980’s</a:t>
            </a:r>
          </a:p>
          <a:p>
            <a:pPr eaLnBrk="1" hangingPunct="1"/>
            <a:r>
              <a:rPr lang="en-US" dirty="0"/>
              <a:t>Our mission is to develop high-quality</a:t>
            </a:r>
            <a:r>
              <a:rPr lang="en-US" baseline="0" dirty="0"/>
              <a:t> </a:t>
            </a:r>
            <a:r>
              <a:rPr lang="en-US" dirty="0"/>
              <a:t>software that extends </a:t>
            </a:r>
            <a:r>
              <a:rPr lang="en-US" u="none" dirty="0"/>
              <a:t>your </a:t>
            </a:r>
            <a:r>
              <a:rPr lang="en-US" dirty="0"/>
              <a:t>SL system. </a:t>
            </a:r>
          </a:p>
          <a:p>
            <a:pPr eaLnBrk="1" hangingPunct="1"/>
            <a:endParaRPr lang="en-US" dirty="0"/>
          </a:p>
          <a:p>
            <a:pPr eaLnBrk="1" hangingPunct="1"/>
            <a:r>
              <a:rPr lang="en-US" dirty="0"/>
              <a:t>We sell our products exclusively through the Microsoft</a:t>
            </a:r>
            <a:r>
              <a:rPr lang="en-US" baseline="0" dirty="0"/>
              <a:t> </a:t>
            </a:r>
            <a:r>
              <a:rPr lang="en-US" dirty="0"/>
              <a:t>reseller channel.</a:t>
            </a:r>
          </a:p>
          <a:p>
            <a:pPr eaLnBrk="1" hangingPunct="1"/>
            <a:endParaRPr lang="en-US" dirty="0"/>
          </a:p>
          <a:p>
            <a:pPr eaLnBrk="1" hangingPunct="1"/>
            <a:r>
              <a:rPr lang="en-US" dirty="0"/>
              <a:t>As you can see from this list of credits, we enjoy an excellent standing with Microsoft</a:t>
            </a:r>
            <a:r>
              <a:rPr lang="en-US" baseline="0" dirty="0"/>
              <a:t> and the Microsoft Dynamics community. Of particular note is our most recent achievement of being awarded Certified for Microsoft Dynamics SL logo status for our eBanking Suite. This means that the eBanking Suite has met or exceeded Microsoft’s requirements for high quality software.</a:t>
            </a:r>
            <a:endParaRPr lang="en-US" dirty="0"/>
          </a:p>
        </p:txBody>
      </p:sp>
    </p:spTree>
    <p:extLst>
      <p:ext uri="{BB962C8B-B14F-4D97-AF65-F5344CB8AC3E}">
        <p14:creationId xmlns:p14="http://schemas.microsoft.com/office/powerpoint/2010/main" val="42206288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86F9B9-F422-458C-86E2-1EDA5A17894A}" type="slidenum">
              <a:rPr lang="en-US" smtClean="0"/>
              <a:pPr/>
              <a:t>52</a:t>
            </a:fld>
            <a:endParaRPr lang="en-US" dirty="0"/>
          </a:p>
        </p:txBody>
      </p:sp>
    </p:spTree>
    <p:extLst>
      <p:ext uri="{BB962C8B-B14F-4D97-AF65-F5344CB8AC3E}">
        <p14:creationId xmlns:p14="http://schemas.microsoft.com/office/powerpoint/2010/main" val="28972352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86F9B9-F422-458C-86E2-1EDA5A17894A}" type="slidenum">
              <a:rPr lang="en-US" smtClean="0"/>
              <a:pPr/>
              <a:t>53</a:t>
            </a:fld>
            <a:endParaRPr lang="en-US" dirty="0"/>
          </a:p>
        </p:txBody>
      </p:sp>
    </p:spTree>
    <p:extLst>
      <p:ext uri="{BB962C8B-B14F-4D97-AF65-F5344CB8AC3E}">
        <p14:creationId xmlns:p14="http://schemas.microsoft.com/office/powerpoint/2010/main" val="14417131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86F9B9-F422-458C-86E2-1EDA5A17894A}" type="slidenum">
              <a:rPr lang="en-US" smtClean="0"/>
              <a:pPr/>
              <a:t>54</a:t>
            </a:fld>
            <a:endParaRPr lang="en-US" dirty="0"/>
          </a:p>
        </p:txBody>
      </p:sp>
    </p:spTree>
    <p:extLst>
      <p:ext uri="{BB962C8B-B14F-4D97-AF65-F5344CB8AC3E}">
        <p14:creationId xmlns:p14="http://schemas.microsoft.com/office/powerpoint/2010/main" val="4185349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p:spPr>
      </p:sp>
      <p:sp>
        <p:nvSpPr>
          <p:cNvPr id="40963" name="Notes Placeholder 2"/>
          <p:cNvSpPr>
            <a:spLocks noGrp="1"/>
          </p:cNvSpPr>
          <p:nvPr>
            <p:ph type="body" idx="1"/>
          </p:nvPr>
        </p:nvSpPr>
        <p:spPr>
          <a:noFill/>
          <a:ln/>
        </p:spPr>
        <p:txBody>
          <a:bodyPr/>
          <a:lstStyle/>
          <a:p>
            <a:endParaRPr lang="en-US" dirty="0"/>
          </a:p>
          <a:p>
            <a:r>
              <a:rPr lang="en-US" dirty="0"/>
              <a:t>If you were to simply search the phrase Electronic Banking …you’d find well over 1 million results including page after page of product offerings, news reports and financial briefing on this growing trend.</a:t>
            </a:r>
          </a:p>
          <a:p>
            <a:endParaRPr lang="en-US" dirty="0"/>
          </a:p>
          <a:p>
            <a:r>
              <a:rPr lang="en-US" dirty="0"/>
              <a:t>One of the greatest benefits of electronic banking is the ability for organizations like yours to automate banking processes and reduce errors by simply reducing the amount of data entry.</a:t>
            </a:r>
          </a:p>
          <a:p>
            <a:endParaRPr lang="en-US" dirty="0"/>
          </a:p>
          <a:p>
            <a:r>
              <a:rPr lang="en-US" b="1" dirty="0"/>
              <a:t>Rick:</a:t>
            </a:r>
          </a:p>
          <a:p>
            <a:r>
              <a:rPr lang="en-US" dirty="0"/>
              <a:t>Make no mistake…eBanking is here to stay! If you were to simply search the phrase Electronic Banking …you’d find well over a million results including page after page of product offerings, news reports,</a:t>
            </a:r>
            <a:r>
              <a:rPr lang="en-US" baseline="0" dirty="0"/>
              <a:t> </a:t>
            </a:r>
            <a:r>
              <a:rPr lang="en-US" dirty="0"/>
              <a:t>financial briefings and</a:t>
            </a:r>
            <a:r>
              <a:rPr lang="en-US" baseline="0" dirty="0"/>
              <a:t> so on</a:t>
            </a:r>
            <a:r>
              <a:rPr lang="en-US" dirty="0"/>
              <a:t>.</a:t>
            </a:r>
          </a:p>
          <a:p>
            <a:endParaRPr lang="en-US" dirty="0"/>
          </a:p>
          <a:p>
            <a:r>
              <a:rPr lang="en-US" dirty="0"/>
              <a:t>One of the greatest benefits of electronic banking is the ability for organizations like yours to automate banking processes and reduce errors by simply reducing the amount of data entry.</a:t>
            </a:r>
          </a:p>
          <a:p>
            <a:endParaRPr lang="en-US" dirty="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EEFAE0-5E64-4902-89EB-77FE9957E595}" type="slidenum">
              <a:rPr lang="en-US">
                <a:solidFill>
                  <a:srgbClr val="000000"/>
                </a:solidFill>
                <a:latin typeface="Segoe Semibold"/>
              </a:rPr>
              <a:pPr/>
              <a:t>10</a:t>
            </a:fld>
            <a:endParaRPr lang="en-US">
              <a:solidFill>
                <a:srgbClr val="000000"/>
              </a:solidFill>
              <a:latin typeface="Segoe Semibold"/>
            </a:endParaRPr>
          </a:p>
        </p:txBody>
      </p:sp>
    </p:spTree>
    <p:extLst>
      <p:ext uri="{BB962C8B-B14F-4D97-AF65-F5344CB8AC3E}">
        <p14:creationId xmlns:p14="http://schemas.microsoft.com/office/powerpoint/2010/main" val="707800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p:spPr>
      </p:sp>
      <p:sp>
        <p:nvSpPr>
          <p:cNvPr id="40963" name="Notes Placeholder 2"/>
          <p:cNvSpPr>
            <a:spLocks noGrp="1"/>
          </p:cNvSpPr>
          <p:nvPr>
            <p:ph type="body" idx="1"/>
          </p:nvPr>
        </p:nvSpPr>
        <p:spPr>
          <a:noFill/>
          <a:ln/>
        </p:spPr>
        <p:txBody>
          <a:bodyPr>
            <a:normAutofit lnSpcReduction="10000"/>
          </a:bodyPr>
          <a:lstStyle/>
          <a:p>
            <a:r>
              <a:rPr lang="en-US" dirty="0"/>
              <a:t>If improving accuracy</a:t>
            </a:r>
            <a:r>
              <a:rPr lang="en-US" baseline="0" dirty="0"/>
              <a:t> and r</a:t>
            </a:r>
            <a:r>
              <a:rPr lang="en-US" dirty="0"/>
              <a:t>educing handling costs aren’t enough to cause you to consider </a:t>
            </a:r>
            <a:r>
              <a:rPr lang="en-US" dirty="0" err="1"/>
              <a:t>ebanking</a:t>
            </a:r>
            <a:r>
              <a:rPr lang="en-US" dirty="0"/>
              <a:t>, let’s talk</a:t>
            </a:r>
            <a:r>
              <a:rPr lang="en-US" baseline="0" dirty="0"/>
              <a:t> about fraud avoidance! In 2008, a whopping </a:t>
            </a:r>
            <a:r>
              <a:rPr lang="en-US" sz="1000" kern="1200" dirty="0">
                <a:solidFill>
                  <a:schemeClr val="tx1"/>
                </a:solidFill>
                <a:latin typeface="Times New Roman" pitchFamily="18" charset="0"/>
                <a:ea typeface="+mn-ea"/>
                <a:cs typeface="+mn-cs"/>
              </a:rPr>
              <a:t>71% of companies surveyed found they were victim of attempted or actual payment fraud! </a:t>
            </a:r>
          </a:p>
          <a:p>
            <a:endParaRPr lang="en-US" sz="1000" kern="1200" baseline="0" dirty="0">
              <a:solidFill>
                <a:schemeClr val="tx1"/>
              </a:solidFill>
              <a:latin typeface="Times New Roman" pitchFamily="18" charset="0"/>
              <a:ea typeface="+mn-ea"/>
              <a:cs typeface="+mn-cs"/>
            </a:endParaRPr>
          </a:p>
          <a:p>
            <a:r>
              <a:rPr lang="en-US" baseline="0" dirty="0"/>
              <a:t>This chart, taken from a survey conducted in 2009 by the association of financial professionals shows some very interesting statistics.</a:t>
            </a:r>
          </a:p>
          <a:p>
            <a:endParaRPr lang="en-US" baseline="0" dirty="0"/>
          </a:p>
          <a:p>
            <a:r>
              <a:rPr lang="en-US" baseline="0" dirty="0"/>
              <a:t>As we can see, the overwhelming majority of attempts at payment fraud occur with paper checks. With today’s desktop publishing software, it’s not terribly difficult to doctor a check…or even completely forge one! This is why it’s so important for you to have some kind of Positive Pay protection and why more and more banks are requiring their corporate customers to have this protection. I’ll talk more about this shortly.</a:t>
            </a:r>
          </a:p>
          <a:p>
            <a:endParaRPr lang="en-US" baseline="0" dirty="0"/>
          </a:p>
          <a:p>
            <a:r>
              <a:rPr lang="en-US" baseline="0" dirty="0"/>
              <a:t>But there’s an even more compelling conclusion to be drawn from the information on this chart. The incidence of fraud attempts on payments being made </a:t>
            </a:r>
            <a:r>
              <a:rPr lang="en-US" u="sng" baseline="0" dirty="0"/>
              <a:t>electronically</a:t>
            </a:r>
            <a:r>
              <a:rPr lang="en-US" baseline="0" dirty="0"/>
              <a:t> drops dramatically, as we see here for ACH debits. This means that electronic payments are far and away more safe than paper checks. Let’s be careful though to draw the distinction between making payments via ACH or wire transfer and making an online purchase on the internet.</a:t>
            </a:r>
          </a:p>
          <a:p>
            <a:endParaRPr lang="en-US" baseline="0" dirty="0"/>
          </a:p>
          <a:p>
            <a:r>
              <a:rPr lang="en-US" baseline="0" dirty="0"/>
              <a:t>So…while it’s common to make the decision to move to electronic payments based on cost savings and accuracy improvements, avoiding fraud could actually be the bigger reason for making this move!</a:t>
            </a:r>
            <a:endParaRPr lang="en-US" dirty="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9EEFAE0-5E64-4902-89EB-77FE9957E595}" type="slidenum">
              <a:rPr lang="en-US">
                <a:solidFill>
                  <a:srgbClr val="000000"/>
                </a:solidFill>
                <a:latin typeface="Segoe Semibold"/>
              </a:rPr>
              <a:pPr/>
              <a:t>11</a:t>
            </a:fld>
            <a:endParaRPr lang="en-US">
              <a:solidFill>
                <a:srgbClr val="000000"/>
              </a:solidFill>
              <a:latin typeface="Segoe Semibold"/>
            </a:endParaRPr>
          </a:p>
        </p:txBody>
      </p:sp>
    </p:spTree>
    <p:extLst>
      <p:ext uri="{BB962C8B-B14F-4D97-AF65-F5344CB8AC3E}">
        <p14:creationId xmlns:p14="http://schemas.microsoft.com/office/powerpoint/2010/main" val="3090696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xfrm>
            <a:off x="4144618" y="9120813"/>
            <a:ext cx="3170583" cy="480387"/>
          </a:xfrm>
          <a:noFill/>
          <a:ln>
            <a:miter lim="800000"/>
            <a:headEnd/>
            <a:tailEnd/>
          </a:ln>
        </p:spPr>
        <p:txBody>
          <a:bodyPr wrap="square" numCol="1" anchorCtr="0" compatLnSpc="1">
            <a:prstTxWarp prst="textNoShape">
              <a:avLst/>
            </a:prstTxWarp>
          </a:bodyPr>
          <a:lstStyle/>
          <a:p>
            <a:fld id="{B75F1932-3061-47D9-AB6E-073D9989D826}" type="slidenum">
              <a:rPr lang="en-US" altLang="en-US">
                <a:solidFill>
                  <a:srgbClr val="000000"/>
                </a:solidFill>
                <a:latin typeface="Segoe Semibold"/>
              </a:rPr>
              <a:pPr/>
              <a:t>12</a:t>
            </a:fld>
            <a:endParaRPr lang="en-US" altLang="en-US">
              <a:solidFill>
                <a:srgbClr val="000000"/>
              </a:solidFill>
              <a:latin typeface="Segoe Semibold"/>
            </a:endParaRPr>
          </a:p>
        </p:txBody>
      </p:sp>
      <p:sp>
        <p:nvSpPr>
          <p:cNvPr id="41987"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41988" name="Rectangle 3"/>
          <p:cNvSpPr>
            <a:spLocks noGrp="1" noChangeArrowheads="1"/>
          </p:cNvSpPr>
          <p:nvPr>
            <p:ph type="body" idx="1"/>
          </p:nvPr>
        </p:nvSpPr>
        <p:spPr>
          <a:noFill/>
          <a:ln/>
        </p:spPr>
        <p:txBody>
          <a:bodyPr/>
          <a:lstStyle/>
          <a:p>
            <a:pPr eaLnBrk="1" hangingPunct="1"/>
            <a:r>
              <a:rPr lang="en-US" dirty="0"/>
              <a:t>We’ll dive into a bit of detail with each of these 5 modules you see here and  spend a few min. giving you a quick look at our other products. </a:t>
            </a:r>
          </a:p>
          <a:p>
            <a:pPr eaLnBrk="1" hangingPunct="1"/>
            <a:endParaRPr lang="en-US" dirty="0"/>
          </a:p>
          <a:p>
            <a:pPr eaLnBrk="1" hangingPunct="1"/>
            <a:r>
              <a:rPr lang="en-US" u="sng" dirty="0"/>
              <a:t>Please keep in mind that each of the modules can be purchased independently of one another </a:t>
            </a:r>
            <a:r>
              <a:rPr lang="en-US" dirty="0"/>
              <a:t>. </a:t>
            </a:r>
          </a:p>
          <a:p>
            <a:pPr eaLnBrk="1" hangingPunct="1"/>
            <a:endParaRPr lang="en-US" dirty="0"/>
          </a:p>
          <a:p>
            <a:pPr eaLnBrk="1" hangingPunct="1"/>
            <a:r>
              <a:rPr lang="en-US" dirty="0"/>
              <a:t>However, if you do purchase more than one at a time, we offer a multi-module discount.</a:t>
            </a:r>
          </a:p>
          <a:p>
            <a:pPr eaLnBrk="1" hangingPunct="1"/>
            <a:endParaRPr lang="en-US" dirty="0"/>
          </a:p>
          <a:p>
            <a:pPr eaLnBrk="1" hangingPunct="1">
              <a:buFontTx/>
              <a:buNone/>
            </a:pPr>
            <a:r>
              <a:rPr lang="en-US" b="1" dirty="0"/>
              <a:t>Rick:</a:t>
            </a:r>
          </a:p>
          <a:p>
            <a:pPr eaLnBrk="1" hangingPunct="1">
              <a:buFontTx/>
              <a:buNone/>
            </a:pPr>
            <a:r>
              <a:rPr lang="en-US" dirty="0"/>
              <a:t>Now</a:t>
            </a:r>
            <a:r>
              <a:rPr lang="en-US" baseline="0" dirty="0"/>
              <a:t> l</a:t>
            </a:r>
            <a:r>
              <a:rPr lang="en-US" dirty="0"/>
              <a:t>et’s take a few minutes to give you a high-level look</a:t>
            </a:r>
            <a:r>
              <a:rPr lang="en-US" baseline="0" dirty="0"/>
              <a:t> at each of the modules in the eBanking Suite.</a:t>
            </a:r>
          </a:p>
          <a:p>
            <a:pPr eaLnBrk="1" hangingPunct="1">
              <a:buFontTx/>
              <a:buNone/>
            </a:pPr>
            <a:endParaRPr lang="en-US" dirty="0"/>
          </a:p>
          <a:p>
            <a:pPr eaLnBrk="1" hangingPunct="1"/>
            <a:r>
              <a:rPr lang="en-US" u="sng" dirty="0"/>
              <a:t>Please keep in mind that each of the modules can be purchased independently of one another </a:t>
            </a:r>
            <a:r>
              <a:rPr lang="en-US" dirty="0"/>
              <a:t>. </a:t>
            </a:r>
          </a:p>
          <a:p>
            <a:pPr eaLnBrk="1" hangingPunct="1"/>
            <a:endParaRPr lang="en-US" dirty="0"/>
          </a:p>
          <a:p>
            <a:pPr eaLnBrk="1" hangingPunct="1"/>
            <a:r>
              <a:rPr lang="en-US" dirty="0"/>
              <a:t>However, if you do purchase more than one at the same time, we offer a multi-module discount.</a:t>
            </a:r>
          </a:p>
          <a:p>
            <a:pPr eaLnBrk="1" hangingPunct="1"/>
            <a:endParaRPr lang="en-US" dirty="0"/>
          </a:p>
          <a:p>
            <a:pPr eaLnBrk="1" hangingPunct="1"/>
            <a:endParaRPr lang="en-US" dirty="0"/>
          </a:p>
        </p:txBody>
      </p:sp>
    </p:spTree>
    <p:extLst>
      <p:ext uri="{BB962C8B-B14F-4D97-AF65-F5344CB8AC3E}">
        <p14:creationId xmlns:p14="http://schemas.microsoft.com/office/powerpoint/2010/main" val="4027211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xfrm>
            <a:off x="4144618" y="9120813"/>
            <a:ext cx="3170583" cy="480387"/>
          </a:xfrm>
          <a:noFill/>
          <a:ln>
            <a:miter lim="800000"/>
            <a:headEnd/>
            <a:tailEnd/>
          </a:ln>
        </p:spPr>
        <p:txBody>
          <a:bodyPr wrap="square" numCol="1" anchorCtr="0" compatLnSpc="1">
            <a:prstTxWarp prst="textNoShape">
              <a:avLst/>
            </a:prstTxWarp>
          </a:bodyPr>
          <a:lstStyle/>
          <a:p>
            <a:fld id="{87BDDEF1-7951-4873-9D81-BF759625EB3A}" type="slidenum">
              <a:rPr lang="en-US" altLang="en-US">
                <a:solidFill>
                  <a:srgbClr val="000000"/>
                </a:solidFill>
                <a:latin typeface="Segoe Semibold"/>
              </a:rPr>
              <a:pPr/>
              <a:t>13</a:t>
            </a:fld>
            <a:endParaRPr lang="en-US" altLang="en-US">
              <a:solidFill>
                <a:srgbClr val="000000"/>
              </a:solidFill>
              <a:latin typeface="Segoe Semibold"/>
            </a:endParaRPr>
          </a:p>
        </p:txBody>
      </p:sp>
      <p:sp>
        <p:nvSpPr>
          <p:cNvPr id="43011"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43012" name="Rectangle 3"/>
          <p:cNvSpPr>
            <a:spLocks noGrp="1" noChangeArrowheads="1"/>
          </p:cNvSpPr>
          <p:nvPr>
            <p:ph type="body" idx="1"/>
          </p:nvPr>
        </p:nvSpPr>
        <p:spPr>
          <a:noFill/>
          <a:ln/>
        </p:spPr>
        <p:txBody>
          <a:bodyPr/>
          <a:lstStyle/>
          <a:p>
            <a:pPr eaLnBrk="1" hangingPunct="1"/>
            <a:r>
              <a:rPr lang="en-US" dirty="0"/>
              <a:t>The first 2 modules, the Accounts Payable Electronic Funds Module &amp; the Accounts Receivable EFT module </a:t>
            </a:r>
            <a:r>
              <a:rPr lang="en-US" u="sng" dirty="0"/>
              <a:t>have some things in common to recognize</a:t>
            </a:r>
            <a:r>
              <a:rPr lang="en-US" dirty="0"/>
              <a:t>:</a:t>
            </a:r>
          </a:p>
          <a:p>
            <a:pPr eaLnBrk="1" hangingPunct="1"/>
            <a:r>
              <a:rPr lang="en-US" dirty="0"/>
              <a:t>(read List)</a:t>
            </a:r>
          </a:p>
          <a:p>
            <a:pPr eaLnBrk="1" hangingPunct="1"/>
            <a:endParaRPr lang="en-US" dirty="0"/>
          </a:p>
          <a:p>
            <a:pPr eaLnBrk="1" hangingPunct="1"/>
            <a:r>
              <a:rPr lang="en-US" dirty="0"/>
              <a:t>* NACHA is the organization that administers the ACH standard.</a:t>
            </a:r>
          </a:p>
          <a:p>
            <a:pPr eaLnBrk="1" hangingPunct="1"/>
            <a:endParaRPr lang="en-US" dirty="0"/>
          </a:p>
          <a:p>
            <a:pPr eaLnBrk="1" hangingPunct="1"/>
            <a:r>
              <a:rPr lang="en-US" b="1" dirty="0"/>
              <a:t>Rick:</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The first 2 modules, Accounts Payable Electronic Funds</a:t>
            </a:r>
            <a:r>
              <a:rPr lang="en-US" baseline="0" dirty="0"/>
              <a:t> Transfer (or APEFT)  </a:t>
            </a:r>
            <a:r>
              <a:rPr lang="en-US" dirty="0"/>
              <a:t>&amp; Accounts Receivable EFT </a:t>
            </a:r>
            <a:r>
              <a:rPr lang="en-US" u="none" dirty="0"/>
              <a:t>have some things in common to recognize</a:t>
            </a:r>
            <a:r>
              <a:rPr lang="en-US" dirty="0"/>
              <a:t>:</a:t>
            </a:r>
          </a:p>
          <a:p>
            <a:pPr eaLnBrk="1" hangingPunct="1">
              <a:buFontTx/>
              <a:buChar char="-"/>
            </a:pPr>
            <a:r>
              <a:rPr lang="en-US" b="0" dirty="0"/>
              <a:t>They both move funds from one account to another</a:t>
            </a:r>
            <a:br>
              <a:rPr lang="en-US" b="0" dirty="0"/>
            </a:br>
            <a:r>
              <a:rPr lang="en-US" b="0" dirty="0"/>
              <a:t>-</a:t>
            </a:r>
            <a:r>
              <a:rPr lang="en-US" b="0" baseline="0" dirty="0"/>
              <a:t> Their function is facilitated by the National Automated Clearing House Association … or NACHA. This is where the term ACH comes from. It’s a standard that’s unique to the US and is used by all US banks.</a:t>
            </a:r>
          </a:p>
          <a:p>
            <a:pPr eaLnBrk="1" hangingPunct="1">
              <a:buFontTx/>
              <a:buNone/>
            </a:pPr>
            <a:r>
              <a:rPr lang="en-US" b="0" baseline="0" dirty="0"/>
              <a:t>- When using the ACH system, transactions must clear to completion within 48 hours</a:t>
            </a:r>
            <a:endParaRPr lang="en-US" b="0" dirty="0"/>
          </a:p>
        </p:txBody>
      </p:sp>
    </p:spTree>
    <p:extLst>
      <p:ext uri="{BB962C8B-B14F-4D97-AF65-F5344CB8AC3E}">
        <p14:creationId xmlns:p14="http://schemas.microsoft.com/office/powerpoint/2010/main" val="3117656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xfrm>
            <a:off x="4144618" y="9120813"/>
            <a:ext cx="3170583" cy="480387"/>
          </a:xfrm>
          <a:noFill/>
          <a:ln>
            <a:miter lim="800000"/>
            <a:headEnd/>
            <a:tailEnd/>
          </a:ln>
        </p:spPr>
        <p:txBody>
          <a:bodyPr wrap="square" numCol="1" anchorCtr="0" compatLnSpc="1">
            <a:prstTxWarp prst="textNoShape">
              <a:avLst/>
            </a:prstTxWarp>
          </a:bodyPr>
          <a:lstStyle/>
          <a:p>
            <a:fld id="{68471325-47C5-4467-884A-921DE88E3E87}" type="slidenum">
              <a:rPr lang="en-US" altLang="en-US">
                <a:solidFill>
                  <a:srgbClr val="000000"/>
                </a:solidFill>
                <a:latin typeface="Segoe Semibold"/>
              </a:rPr>
              <a:pPr/>
              <a:t>14</a:t>
            </a:fld>
            <a:endParaRPr lang="en-US" altLang="en-US">
              <a:solidFill>
                <a:srgbClr val="000000"/>
              </a:solidFill>
              <a:latin typeface="Segoe Semibold"/>
            </a:endParaRPr>
          </a:p>
        </p:txBody>
      </p:sp>
      <p:sp>
        <p:nvSpPr>
          <p:cNvPr id="44035" name="Rectangle 2"/>
          <p:cNvSpPr>
            <a:spLocks noGrp="1" noRot="1" noChangeAspect="1" noChangeArrowheads="1" noTextEdit="1"/>
          </p:cNvSpPr>
          <p:nvPr>
            <p:ph type="sldImg"/>
          </p:nvPr>
        </p:nvSpPr>
        <p:spPr bwMode="auto">
          <a:xfrm>
            <a:off x="1257300" y="719138"/>
            <a:ext cx="4800600" cy="3600450"/>
          </a:xfrm>
          <a:noFill/>
          <a:ln>
            <a:solidFill>
              <a:srgbClr val="000000"/>
            </a:solidFill>
            <a:miter lim="800000"/>
            <a:headEnd/>
            <a:tailEnd/>
          </a:ln>
        </p:spPr>
      </p:sp>
      <p:sp>
        <p:nvSpPr>
          <p:cNvPr id="44036" name="Rectangle 3"/>
          <p:cNvSpPr>
            <a:spLocks noGrp="1" noChangeArrowheads="1"/>
          </p:cNvSpPr>
          <p:nvPr>
            <p:ph type="body" idx="1"/>
          </p:nvPr>
        </p:nvSpPr>
        <p:spPr>
          <a:xfrm>
            <a:off x="975692" y="4407109"/>
            <a:ext cx="5703404" cy="4725181"/>
          </a:xfrm>
          <a:noFill/>
          <a:ln/>
        </p:spPr>
        <p:txBody>
          <a:bodyPr>
            <a:normAutofit fontScale="55000" lnSpcReduction="20000"/>
          </a:bodyPr>
          <a:lstStyle/>
          <a:p>
            <a:pPr eaLnBrk="1" hangingPunct="1"/>
            <a:r>
              <a:rPr lang="en-US" sz="1200" dirty="0"/>
              <a:t>This first module in the suite, AP EFT, uses the ACH credit method or push method to pay vendors, reimburse employees , pay  your taxes, etc. by PUSHING money from your account to the vendor account. </a:t>
            </a:r>
          </a:p>
          <a:p>
            <a:pPr eaLnBrk="1" hangingPunct="1"/>
            <a:r>
              <a:rPr lang="en-US" sz="1200" b="1" dirty="0" err="1"/>
              <a:t>eMail</a:t>
            </a:r>
            <a:r>
              <a:rPr lang="en-US" sz="1200" b="1" dirty="0"/>
              <a:t> remittance advises</a:t>
            </a:r>
            <a:r>
              <a:rPr lang="en-US" sz="1200" dirty="0"/>
              <a:t>: so when you pay a voucher you can also send an email to that vendor notifying them that you put money in their account and note the invoices that were paid. </a:t>
            </a:r>
          </a:p>
          <a:p>
            <a:pPr eaLnBrk="1" hangingPunct="1"/>
            <a:r>
              <a:rPr lang="en-US" sz="1200" b="1" dirty="0"/>
              <a:t>Payment method option by voucher</a:t>
            </a:r>
            <a:r>
              <a:rPr lang="en-US" sz="1200" dirty="0"/>
              <a:t>: The new payment method in voucher entry allows you to set up your system to pay some folks by wire, others by ACH, and even others with a printed check and execute all that in 1 payment selection run. </a:t>
            </a:r>
          </a:p>
          <a:p>
            <a:pPr eaLnBrk="1" hangingPunct="1"/>
            <a:r>
              <a:rPr lang="en-US" sz="1200" b="1" dirty="0"/>
              <a:t>Account/Amount Approval</a:t>
            </a:r>
          </a:p>
          <a:p>
            <a:pPr eaLnBrk="1" hangingPunct="1">
              <a:buFontTx/>
              <a:buChar char="-"/>
            </a:pPr>
            <a:r>
              <a:rPr lang="en-US" sz="1200" dirty="0"/>
              <a:t>Something that is important for you to understand.  When you set up a vendor to pay them via ACH, you are entering their banking information in there. You want to be able to protect that so that en employee can’t go into the system and replace that information with their own account number and have the funds deposited to their account.  We have security options that protect you against that.  I’m spending some time on this b/c we just learned of a user that unfortunately did not implement that security feature and  was taken for 45.000 dollars b/c an employee  did just that.  If they would have had the Account Approval feature turned on…they would have been protected.  The security feature allows you to designate an approve0r  who has to allow for changes to be made  to vendor account information .</a:t>
            </a:r>
          </a:p>
          <a:p>
            <a:pPr eaLnBrk="1" hangingPunct="1"/>
            <a:r>
              <a:rPr lang="en-US" sz="1200" b="1" dirty="0"/>
              <a:t>Amount Approval - </a:t>
            </a:r>
          </a:p>
          <a:p>
            <a:pPr eaLnBrk="1" hangingPunct="1"/>
            <a:r>
              <a:rPr lang="en-US" sz="1200" dirty="0"/>
              <a:t>(we have security features built in to set levels of amount approval…for ex. Anything under 5,000 doesn’t require approval, between 5 and 10,000 requires one approval and anything over 10,000 requires 2 designated approvers)</a:t>
            </a:r>
          </a:p>
          <a:p>
            <a:pPr eaLnBrk="1" hangingPunct="1"/>
            <a:r>
              <a:rPr lang="en-US" sz="1200" b="1" dirty="0"/>
              <a:t>APEFT is used when requiring </a:t>
            </a:r>
            <a:r>
              <a:rPr lang="en-US" sz="1200" b="1" u="sng" dirty="0"/>
              <a:t>US-ACH transactions only</a:t>
            </a:r>
          </a:p>
          <a:p>
            <a:pPr eaLnBrk="1" hangingPunct="1"/>
            <a:r>
              <a:rPr lang="en-US" sz="1200" b="1" dirty="0"/>
              <a:t>All other transactions would be done through the Wire Transfer Plus product which we’ll talk about later.</a:t>
            </a:r>
          </a:p>
          <a:p>
            <a:pPr eaLnBrk="1" hangingPunct="1"/>
            <a:r>
              <a:rPr lang="en-US" sz="1200" b="1" dirty="0"/>
              <a:t>* There are 2 levels of approval and each level can have up to 5 designated approvers.</a:t>
            </a:r>
          </a:p>
          <a:p>
            <a:pPr eaLnBrk="1" hangingPunct="1"/>
            <a:endParaRPr lang="en-US" dirty="0"/>
          </a:p>
          <a:p>
            <a:pPr eaLnBrk="1" hangingPunct="1"/>
            <a:r>
              <a:rPr lang="en-US" b="1" dirty="0"/>
              <a:t>Rick:</a:t>
            </a:r>
          </a:p>
          <a:p>
            <a:pPr eaLnBrk="1" hangingPunct="1"/>
            <a:r>
              <a:rPr lang="en-US" sz="1200" dirty="0"/>
              <a:t>The first module in the suite, AP EFT … uses the ACH credit method to push money from your account into your payee’s account to pay vouchers for vendors, employee</a:t>
            </a:r>
            <a:r>
              <a:rPr lang="en-US" sz="1200" baseline="0" dirty="0"/>
              <a:t> reimbursements and tax payments.</a:t>
            </a:r>
          </a:p>
          <a:p>
            <a:pPr eaLnBrk="1" hangingPunct="1"/>
            <a:endParaRPr lang="en-US" sz="1200" baseline="0" dirty="0"/>
          </a:p>
          <a:p>
            <a:pPr eaLnBrk="1" hangingPunct="1"/>
            <a:r>
              <a:rPr lang="en-US" sz="1200" baseline="0" dirty="0"/>
              <a:t>Additionally, in September of 2009, a new transaction type was mandated by NACHA called the International ACH Transaction or IAT. Brought about by terrorist activities in recent years, this transaction type is designed to allow a US company to pay vendors overseas using the ACH system. You can find out more about this new transaction type on our website. Your bank can also provide you with more education. The current version of APEFT fully supports IAT.</a:t>
            </a:r>
          </a:p>
          <a:p>
            <a:pPr eaLnBrk="1" hangingPunct="1"/>
            <a:endParaRPr lang="en-US" sz="1200" baseline="0" dirty="0"/>
          </a:p>
          <a:p>
            <a:pPr eaLnBrk="1" hangingPunct="1"/>
            <a:r>
              <a:rPr lang="en-US" sz="1200" baseline="0" dirty="0"/>
              <a:t>Other features of APEFT include:</a:t>
            </a:r>
          </a:p>
          <a:p>
            <a:pPr eaLnBrk="1" hangingPunct="1">
              <a:buFontTx/>
              <a:buChar char="-"/>
            </a:pPr>
            <a:r>
              <a:rPr lang="en-US" sz="1200" baseline="0" dirty="0"/>
              <a:t> support for email remittance advices, whereby an optional automatic email can be sent to your payee, itemizing what the payment is for.</a:t>
            </a:r>
          </a:p>
          <a:p>
            <a:pPr eaLnBrk="1" hangingPunct="1">
              <a:buFontTx/>
              <a:buChar char="-"/>
            </a:pPr>
            <a:r>
              <a:rPr lang="en-US" sz="1200" baseline="0" dirty="0"/>
              <a:t> the ability to control whether you want to pay electronically or by check on a voucher-by-voucher basis.</a:t>
            </a:r>
          </a:p>
          <a:p>
            <a:pPr eaLnBrk="1" hangingPunct="1">
              <a:buFontTx/>
              <a:buChar char="-"/>
            </a:pPr>
            <a:r>
              <a:rPr lang="en-US" sz="1200" baseline="0" dirty="0"/>
              <a:t> and account and amount approval to help protect you against embezzlement.</a:t>
            </a:r>
          </a:p>
          <a:p>
            <a:pPr eaLnBrk="1" hangingPunct="1">
              <a:buFontTx/>
              <a:buNone/>
            </a:pPr>
            <a:endParaRPr lang="en-US" sz="1200" dirty="0"/>
          </a:p>
          <a:p>
            <a:pPr eaLnBrk="1" hangingPunct="1">
              <a:buFontTx/>
              <a:buNone/>
            </a:pPr>
            <a:r>
              <a:rPr lang="en-US" sz="1200" dirty="0"/>
              <a:t>This is</a:t>
            </a:r>
            <a:r>
              <a:rPr lang="en-US" sz="1200" baseline="0" dirty="0"/>
              <a:t> a concept important for you to understand…especially if you are already using this module. </a:t>
            </a:r>
            <a:r>
              <a:rPr lang="en-US" sz="1200" dirty="0"/>
              <a:t>When you set up a vendor to pay them via ACH, you’re entering their banking information in their</a:t>
            </a:r>
            <a:r>
              <a:rPr lang="en-US" sz="1200" baseline="0" dirty="0"/>
              <a:t> record</a:t>
            </a:r>
            <a:r>
              <a:rPr lang="en-US" sz="1200" dirty="0"/>
              <a:t>. It’s important to be able to protect that information so an employee can’t go into the system and replace that information with their own account number and have the funds deposited to their account. Our security features protect</a:t>
            </a:r>
            <a:r>
              <a:rPr lang="en-US" sz="1200" baseline="0" dirty="0"/>
              <a:t> you from that. </a:t>
            </a:r>
            <a:r>
              <a:rPr lang="en-US" sz="1200" dirty="0"/>
              <a:t>I’m spending some time on this b/c we just learned of a user that unfortunately did not implement that security feature and was taken for 45.000 dollars b/c an employee did just that.  If that company had had the Account Approval feature turned on…they would have been protected. The</a:t>
            </a:r>
            <a:r>
              <a:rPr lang="en-US" sz="1200" baseline="0" dirty="0"/>
              <a:t> eBanking Suite</a:t>
            </a:r>
            <a:r>
              <a:rPr lang="en-US" sz="1200" dirty="0"/>
              <a:t> allows you to designate an approver who authorizes</a:t>
            </a:r>
            <a:r>
              <a:rPr lang="en-US" sz="1200" baseline="0" dirty="0"/>
              <a:t> any </a:t>
            </a:r>
            <a:r>
              <a:rPr lang="en-US" sz="1200" dirty="0"/>
              <a:t>changes made to a vendor’s account information.</a:t>
            </a:r>
            <a:r>
              <a:rPr lang="en-US" sz="1200" baseline="0" dirty="0"/>
              <a:t> That’s account approval.</a:t>
            </a:r>
            <a:endParaRPr lang="en-US" sz="1200" dirty="0"/>
          </a:p>
          <a:p>
            <a:pPr eaLnBrk="1" hangingPunct="1">
              <a:buFontTx/>
              <a:buNone/>
            </a:pPr>
            <a:endParaRPr lang="en-US" sz="1200" dirty="0"/>
          </a:p>
          <a:p>
            <a:pPr eaLnBrk="1" hangingPunct="1">
              <a:buFontTx/>
              <a:buNone/>
            </a:pPr>
            <a:r>
              <a:rPr lang="en-US" sz="1200" dirty="0"/>
              <a:t>When</a:t>
            </a:r>
            <a:r>
              <a:rPr lang="en-US" sz="1200" baseline="0" dirty="0"/>
              <a:t> using </a:t>
            </a:r>
            <a:r>
              <a:rPr lang="en-US" sz="1200" u="sng" baseline="0" dirty="0"/>
              <a:t>amount </a:t>
            </a:r>
            <a:r>
              <a:rPr lang="en-US" sz="1200" baseline="0" dirty="0"/>
              <a:t>approval, we allow you to set 2 levels of approval, each having up to 5 designated approvers from which to choose. For example, payments under $5000 don’t require an approval, between 5 and 10,000 requires one approver and anything over 10,000 requires 2 designated approvers. </a:t>
            </a:r>
          </a:p>
          <a:p>
            <a:pPr eaLnBrk="1" hangingPunct="1">
              <a:buFontTx/>
              <a:buNone/>
            </a:pPr>
            <a:endParaRPr lang="en-US" sz="1200" baseline="0" dirty="0"/>
          </a:p>
          <a:p>
            <a:pPr eaLnBrk="1" hangingPunct="1">
              <a:buFontTx/>
              <a:buNone/>
            </a:pPr>
            <a:r>
              <a:rPr lang="en-US" sz="1200" baseline="0" dirty="0"/>
              <a:t>Remember, APEFT uses the ACH system and is intended for use in the US only. If you’re a non-US company that needs similar functionality, you’ll want to look at Wire Transfer Plus…which we’ll be discussing shortly.</a:t>
            </a:r>
          </a:p>
          <a:p>
            <a:pPr eaLnBrk="1" hangingPunct="1">
              <a:buFontTx/>
              <a:buNone/>
            </a:pPr>
            <a:endParaRPr lang="en-US" sz="1200" baseline="0" dirty="0"/>
          </a:p>
        </p:txBody>
      </p:sp>
    </p:spTree>
    <p:extLst>
      <p:ext uri="{BB962C8B-B14F-4D97-AF65-F5344CB8AC3E}">
        <p14:creationId xmlns:p14="http://schemas.microsoft.com/office/powerpoint/2010/main" val="1464213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4EB4AC-FE3D-4DFD-8EBB-346AF22F9F07}" type="datetimeFigureOut">
              <a:rPr lang="en-US" smtClean="0"/>
              <a:pPr/>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83E77-FA1D-421F-9E40-BD35BB75B45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4EB4AC-FE3D-4DFD-8EBB-346AF22F9F07}" type="datetimeFigureOut">
              <a:rPr lang="en-US" smtClean="0"/>
              <a:pPr/>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83E77-FA1D-421F-9E40-BD35BB75B45A}"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asic Page">
    <p:spTree>
      <p:nvGrpSpPr>
        <p:cNvPr id="1" name=""/>
        <p:cNvGrpSpPr/>
        <p:nvPr/>
      </p:nvGrpSpPr>
      <p:grpSpPr>
        <a:xfrm>
          <a:off x="0" y="0"/>
          <a:ext cx="0" cy="0"/>
          <a:chOff x="0" y="0"/>
          <a:chExt cx="0" cy="0"/>
        </a:xfrm>
      </p:grpSpPr>
      <p:sp>
        <p:nvSpPr>
          <p:cNvPr id="5" name="Title 1"/>
          <p:cNvSpPr>
            <a:spLocks noGrp="1"/>
          </p:cNvSpPr>
          <p:nvPr>
            <p:ph type="title"/>
          </p:nvPr>
        </p:nvSpPr>
        <p:spPr>
          <a:xfrm>
            <a:off x="457200" y="381868"/>
            <a:ext cx="8305801" cy="1143000"/>
          </a:xfrm>
        </p:spPr>
        <p:txBody>
          <a:bodyPr/>
          <a:lstStyle/>
          <a:p>
            <a:r>
              <a:rPr lang="en-US"/>
              <a:t>Click to edit Master title style</a:t>
            </a:r>
            <a:endParaRPr/>
          </a:p>
        </p:txBody>
      </p:sp>
      <p:sp>
        <p:nvSpPr>
          <p:cNvPr id="6" name="Content Placeholder 2"/>
          <p:cNvSpPr>
            <a:spLocks noGrp="1"/>
          </p:cNvSpPr>
          <p:nvPr>
            <p:ph idx="1"/>
          </p:nvPr>
        </p:nvSpPr>
        <p:spPr>
          <a:xfrm>
            <a:off x="457200" y="1638547"/>
            <a:ext cx="8305801" cy="4191948"/>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Text Placeholder 9"/>
          <p:cNvSpPr>
            <a:spLocks noGrp="1"/>
          </p:cNvSpPr>
          <p:nvPr>
            <p:ph type="body" sz="quarter" idx="12" hasCustomPrompt="1"/>
          </p:nvPr>
        </p:nvSpPr>
        <p:spPr>
          <a:xfrm>
            <a:off x="92184" y="6299243"/>
            <a:ext cx="3216147" cy="423291"/>
          </a:xfrm>
          <a:solidFill>
            <a:srgbClr val="AE0922"/>
          </a:solidFill>
        </p:spPr>
        <p:txBody>
          <a:bodyPr>
            <a:normAutofit/>
          </a:bodyPr>
          <a:lstStyle>
            <a:lvl1pPr marL="0" indent="0">
              <a:buNone/>
              <a:defRPr sz="1200" b="1" baseline="0">
                <a:solidFill>
                  <a:schemeClr val="bg1"/>
                </a:solidFill>
              </a:defRPr>
            </a:lvl1pPr>
          </a:lstStyle>
          <a:p>
            <a:pPr lvl="0"/>
            <a:r>
              <a:rPr lang="en-US" dirty="0"/>
              <a:t>Put title in Slide Master here</a:t>
            </a:r>
          </a:p>
        </p:txBody>
      </p:sp>
      <p:sp>
        <p:nvSpPr>
          <p:cNvPr id="11" name="Text Placeholder 9"/>
          <p:cNvSpPr>
            <a:spLocks noGrp="1"/>
          </p:cNvSpPr>
          <p:nvPr>
            <p:ph type="body" sz="quarter" idx="13" hasCustomPrompt="1"/>
          </p:nvPr>
        </p:nvSpPr>
        <p:spPr>
          <a:xfrm>
            <a:off x="5541197" y="6299243"/>
            <a:ext cx="3523424" cy="423291"/>
          </a:xfrm>
          <a:solidFill>
            <a:srgbClr val="464649"/>
          </a:solidFill>
        </p:spPr>
        <p:txBody>
          <a:bodyPr>
            <a:normAutofit/>
          </a:bodyPr>
          <a:lstStyle>
            <a:lvl1pPr marL="0" indent="0" algn="r">
              <a:buNone/>
              <a:defRPr sz="1200" b="1" baseline="0">
                <a:solidFill>
                  <a:schemeClr val="bg1"/>
                </a:solidFill>
              </a:defRPr>
            </a:lvl1pPr>
          </a:lstStyle>
          <a:p>
            <a:pPr lvl="0"/>
            <a:r>
              <a:rPr lang="en-US" dirty="0"/>
              <a:t>Slide </a:t>
            </a:r>
            <a:fld id="{565CC43F-B6BA-E44F-8BB2-92AEAB3BF82F}" type="slidenum">
              <a:rPr lang="en-US" smtClean="0"/>
              <a:t>‹#›</a:t>
            </a:fld>
            <a:endParaRPr lang="en-US" dirty="0"/>
          </a:p>
        </p:txBody>
      </p:sp>
      <p:pic>
        <p:nvPicPr>
          <p:cNvPr id="7" name="Picture 6" descr="plumbline_logo.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80719" y="6125967"/>
            <a:ext cx="2090261" cy="651933"/>
          </a:xfrm>
          <a:prstGeom prst="rect">
            <a:avLst/>
          </a:prstGeom>
        </p:spPr>
      </p:pic>
    </p:spTree>
    <p:extLst>
      <p:ext uri="{BB962C8B-B14F-4D97-AF65-F5344CB8AC3E}">
        <p14:creationId xmlns:p14="http://schemas.microsoft.com/office/powerpoint/2010/main" val="4040335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4EB4AC-FE3D-4DFD-8EBB-346AF22F9F07}" type="datetimeFigureOut">
              <a:rPr lang="en-US" smtClean="0"/>
              <a:pPr/>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83E77-FA1D-421F-9E40-BD35BB75B45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4023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59DE04-0709-4D73-A28E-033532C4D08A}" type="datetimeFigureOut">
              <a:rPr lang="en-US" smtClean="0"/>
              <a:pPr/>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95099-2731-4697-9FA7-1CA7AA4D922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59DE04-0709-4D73-A28E-033532C4D08A}" type="datetimeFigureOut">
              <a:rPr lang="en-US" smtClean="0"/>
              <a:pPr/>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95099-2731-4697-9FA7-1CA7AA4D922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59DE04-0709-4D73-A28E-033532C4D08A}" type="datetimeFigureOut">
              <a:rPr lang="en-US" smtClean="0"/>
              <a:pPr/>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95099-2731-4697-9FA7-1CA7AA4D922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59DE04-0709-4D73-A28E-033532C4D08A}" type="datetimeFigureOut">
              <a:rPr lang="en-US" smtClean="0"/>
              <a:pPr/>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95099-2731-4697-9FA7-1CA7AA4D922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59DE04-0709-4D73-A28E-033532C4D08A}" type="datetimeFigureOut">
              <a:rPr lang="en-US" smtClean="0"/>
              <a:pPr/>
              <a:t>5/25/2016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95099-2731-4697-9FA7-1CA7AA4D922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59DE04-0709-4D73-A28E-033532C4D08A}" type="datetimeFigureOut">
              <a:rPr lang="en-US" smtClean="0"/>
              <a:pPr/>
              <a:t>5/25/2016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95099-2731-4697-9FA7-1CA7AA4D922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9DE04-0709-4D73-A28E-033532C4D08A}" type="datetimeFigureOut">
              <a:rPr lang="en-US" smtClean="0"/>
              <a:pPr/>
              <a:t>5/25/2016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95099-2731-4697-9FA7-1CA7AA4D92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4EB4AC-FE3D-4DFD-8EBB-346AF22F9F07}" type="datetimeFigureOut">
              <a:rPr lang="en-US" smtClean="0"/>
              <a:pPr/>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83E77-FA1D-421F-9E40-BD35BB75B45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59DE04-0709-4D73-A28E-033532C4D08A}" type="datetimeFigureOut">
              <a:rPr lang="en-US" smtClean="0"/>
              <a:pPr/>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95099-2731-4697-9FA7-1CA7AA4D922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59DE04-0709-4D73-A28E-033532C4D08A}" type="datetimeFigureOut">
              <a:rPr lang="en-US" smtClean="0"/>
              <a:pPr/>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95099-2731-4697-9FA7-1CA7AA4D922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59DE04-0709-4D73-A28E-033532C4D08A}" type="datetimeFigureOut">
              <a:rPr lang="en-US" smtClean="0"/>
              <a:pPr/>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95099-2731-4697-9FA7-1CA7AA4D922D}"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59DE04-0709-4D73-A28E-033532C4D08A}" type="datetimeFigureOut">
              <a:rPr lang="en-US" smtClean="0"/>
              <a:pPr/>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95099-2731-4697-9FA7-1CA7AA4D922D}"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WALKIN - Prints in GRAYSCALE">
    <p:spTree>
      <p:nvGrpSpPr>
        <p:cNvPr id="1" name=""/>
        <p:cNvGrpSpPr/>
        <p:nvPr/>
      </p:nvGrpSpPr>
      <p:grpSpPr>
        <a:xfrm>
          <a:off x="0" y="0"/>
          <a:ext cx="0" cy="0"/>
          <a:chOff x="0" y="0"/>
          <a:chExt cx="0" cy="0"/>
        </a:xfrm>
      </p:grpSpPr>
      <p:pic>
        <p:nvPicPr>
          <p:cNvPr id="12" name="Picture 5" descr="C:\Documents and Settings\sarahs\My Documents\_SSD_Business\Clients\Buzzbee\1083_JANUARY_2010\BIEB template\Art\renee.png"/>
          <p:cNvPicPr>
            <a:picLocks noChangeAspect="1" noChangeArrowheads="1"/>
          </p:cNvPicPr>
          <p:nvPr/>
        </p:nvPicPr>
        <p:blipFill>
          <a:blip r:embed="rId2" cstate="print"/>
          <a:srcRect l="13571" b="5170"/>
          <a:stretch>
            <a:fillRect/>
          </a:stretch>
        </p:blipFill>
        <p:spPr bwMode="auto">
          <a:xfrm>
            <a:off x="0" y="785787"/>
            <a:ext cx="4693377" cy="6072214"/>
          </a:xfrm>
          <a:prstGeom prst="rect">
            <a:avLst/>
          </a:prstGeom>
          <a:noFill/>
        </p:spPr>
      </p:pic>
      <p:sp>
        <p:nvSpPr>
          <p:cNvPr id="14" name="Text Placeholder 9"/>
          <p:cNvSpPr>
            <a:spLocks noGrp="1"/>
          </p:cNvSpPr>
          <p:nvPr>
            <p:ph type="body" sz="quarter" idx="10" hasCustomPrompt="1"/>
          </p:nvPr>
        </p:nvSpPr>
        <p:spPr>
          <a:xfrm>
            <a:off x="3959578" y="2672688"/>
            <a:ext cx="4651022" cy="984885"/>
          </a:xfrm>
        </p:spPr>
        <p:txBody>
          <a:bodyPr/>
          <a:lstStyle>
            <a:lvl1pPr algn="r">
              <a:buFontTx/>
              <a:buNone/>
              <a:defRPr lang="en-US" sz="3200" kern="1200" dirty="0" smtClean="0">
                <a:gradFill>
                  <a:gsLst>
                    <a:gs pos="0">
                      <a:schemeClr val="tx1"/>
                    </a:gs>
                    <a:gs pos="50000">
                      <a:schemeClr val="tx1"/>
                    </a:gs>
                  </a:gsLst>
                  <a:lin ang="5400000" scaled="0"/>
                </a:gradFill>
                <a:latin typeface="Segoe Semibold" pitchFamily="34" charset="0"/>
                <a:ea typeface="+mn-ea"/>
                <a:cs typeface="+mn-cs"/>
              </a:defRPr>
            </a:lvl1pPr>
          </a:lstStyle>
          <a:p>
            <a:pPr lvl="0"/>
            <a:r>
              <a:rPr lang="en-US" dirty="0"/>
              <a:t>Title of Presentation Goes Here and Here</a:t>
            </a:r>
          </a:p>
        </p:txBody>
      </p:sp>
      <p:sp>
        <p:nvSpPr>
          <p:cNvPr id="15" name="Text Placeholder 13"/>
          <p:cNvSpPr>
            <a:spLocks noGrp="1"/>
          </p:cNvSpPr>
          <p:nvPr>
            <p:ph type="body" sz="quarter" idx="12" hasCustomPrompt="1"/>
          </p:nvPr>
        </p:nvSpPr>
        <p:spPr>
          <a:xfrm>
            <a:off x="5392737" y="3739488"/>
            <a:ext cx="3217863" cy="430887"/>
          </a:xfrm>
        </p:spPr>
        <p:txBody>
          <a:bodyPr anchor="ctr"/>
          <a:lstStyle>
            <a:lvl1pPr marL="514350" indent="-514350" algn="r">
              <a:buFontTx/>
              <a:buNone/>
              <a:defRPr kumimoji="0" lang="en-US" sz="2800" b="0" i="0" u="none" strike="noStrike" kern="1200" cap="none" spc="0" normalizeH="0" baseline="0" noProof="0" dirty="0" smtClean="0">
                <a:ln>
                  <a:noFill/>
                </a:ln>
                <a:solidFill>
                  <a:schemeClr val="tx2"/>
                </a:solidFill>
                <a:effectLst/>
                <a:uLnTx/>
                <a:uFillTx/>
                <a:latin typeface="Segoe" pitchFamily="34" charset="0"/>
                <a:ea typeface="+mn-ea"/>
                <a:cs typeface="+mn-cs"/>
              </a:defRPr>
            </a:lvl1pPr>
          </a:lstStyle>
          <a:p>
            <a:pPr lvl="0"/>
            <a:r>
              <a:rPr lang="en-US" dirty="0"/>
              <a:t>Subtitle goes here </a:t>
            </a: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81000" y="1295400"/>
            <a:ext cx="8305800" cy="2031325"/>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Box 5"/>
          <p:cNvSpPr txBox="1"/>
          <p:nvPr userDrawn="1"/>
        </p:nvSpPr>
        <p:spPr>
          <a:xfrm>
            <a:off x="3104258" y="6477000"/>
            <a:ext cx="2915542" cy="276999"/>
          </a:xfrm>
          <a:prstGeom prst="rect">
            <a:avLst/>
          </a:prstGeom>
          <a:noFill/>
        </p:spPr>
        <p:txBody>
          <a:bodyPr wrap="square" lIns="0" tIns="0" rIns="0" bIns="0" rtlCol="0">
            <a:spAutoFit/>
          </a:bodyPr>
          <a:lstStyle/>
          <a:p>
            <a:pPr algn="ctr"/>
            <a:r>
              <a:rPr lang="en-US" dirty="0">
                <a:gradFill>
                  <a:gsLst>
                    <a:gs pos="0">
                      <a:schemeClr val="tx1"/>
                    </a:gs>
                    <a:gs pos="86000">
                      <a:schemeClr val="tx1"/>
                    </a:gs>
                  </a:gsLst>
                  <a:lin ang="5400000" scaled="0"/>
                </a:gradFill>
              </a:rPr>
              <a:t>CONFIDENTIAL</a:t>
            </a:r>
          </a:p>
        </p:txBody>
      </p:sp>
      <p:sp>
        <p:nvSpPr>
          <p:cNvPr id="11" name="TextBox 10"/>
          <p:cNvSpPr txBox="1"/>
          <p:nvPr userDrawn="1"/>
        </p:nvSpPr>
        <p:spPr>
          <a:xfrm>
            <a:off x="3581399" y="6227802"/>
            <a:ext cx="1905001" cy="553998"/>
          </a:xfrm>
          <a:prstGeom prst="rect">
            <a:avLst/>
          </a:prstGeom>
          <a:solidFill>
            <a:schemeClr val="bg1"/>
          </a:solidFill>
        </p:spPr>
        <p:txBody>
          <a:bodyPr wrap="square" lIns="0" tIns="0" rIns="0" bIns="0" rtlCol="0">
            <a:spAutoFit/>
          </a:bodyPr>
          <a:lstStyle/>
          <a:p>
            <a:r>
              <a:rPr lang="en-US" dirty="0">
                <a:gradFill>
                  <a:gsLst>
                    <a:gs pos="0">
                      <a:schemeClr val="tx1"/>
                    </a:gs>
                    <a:gs pos="86000">
                      <a:schemeClr val="tx1"/>
                    </a:gs>
                  </a:gsLst>
                  <a:lin ang="5400000" scaled="0"/>
                </a:gradFill>
              </a:rPr>
              <a:t>                 </a:t>
            </a:r>
          </a:p>
          <a:p>
            <a:r>
              <a:rPr lang="en-US" dirty="0">
                <a:gradFill>
                  <a:gsLst>
                    <a:gs pos="0">
                      <a:schemeClr val="tx1"/>
                    </a:gs>
                    <a:gs pos="86000">
                      <a:schemeClr val="tx1"/>
                    </a:gs>
                  </a:gsLst>
                  <a:lin ang="5400000" scaled="0"/>
                </a:gradFill>
              </a:rPr>
              <a:t>                   </a:t>
            </a:r>
          </a:p>
        </p:txBody>
      </p:sp>
      <p:sp>
        <p:nvSpPr>
          <p:cNvPr id="12" name="TextBox 11"/>
          <p:cNvSpPr txBox="1"/>
          <p:nvPr userDrawn="1"/>
        </p:nvSpPr>
        <p:spPr>
          <a:xfrm>
            <a:off x="304800" y="6248400"/>
            <a:ext cx="2438400" cy="553998"/>
          </a:xfrm>
          <a:prstGeom prst="rect">
            <a:avLst/>
          </a:prstGeom>
          <a:solidFill>
            <a:schemeClr val="bg1"/>
          </a:solidFill>
        </p:spPr>
        <p:txBody>
          <a:bodyPr wrap="square" lIns="0" tIns="0" rIns="0" bIns="0" rtlCol="0">
            <a:spAutoFit/>
          </a:bodyPr>
          <a:lstStyle/>
          <a:p>
            <a:r>
              <a:rPr lang="en-US" dirty="0">
                <a:gradFill>
                  <a:gsLst>
                    <a:gs pos="0">
                      <a:schemeClr val="tx1"/>
                    </a:gs>
                    <a:gs pos="86000">
                      <a:schemeClr val="tx1"/>
                    </a:gs>
                  </a:gsLst>
                  <a:lin ang="5400000" scaled="0"/>
                </a:gradFill>
              </a:rPr>
              <a:t>                 </a:t>
            </a:r>
          </a:p>
          <a:p>
            <a:r>
              <a:rPr lang="en-US" dirty="0">
                <a:gradFill>
                  <a:gsLst>
                    <a:gs pos="0">
                      <a:schemeClr val="tx1"/>
                    </a:gs>
                    <a:gs pos="86000">
                      <a:schemeClr val="tx1"/>
                    </a:gs>
                  </a:gsLst>
                  <a:lin ang="5400000" scaled="0"/>
                </a:gradFill>
              </a:rPr>
              <a:t>                   </a:t>
            </a:r>
          </a:p>
        </p:txBody>
      </p:sp>
      <p:pic>
        <p:nvPicPr>
          <p:cNvPr id="5" name="Picture 4" descr="defacto_logo (2)"/>
          <p:cNvPicPr>
            <a:picLocks noChangeAspect="1" noChangeArrowheads="1"/>
          </p:cNvPicPr>
          <p:nvPr userDrawn="1"/>
        </p:nvPicPr>
        <p:blipFill>
          <a:blip r:embed="rId2" cstate="print"/>
          <a:srcRect/>
          <a:stretch>
            <a:fillRect/>
          </a:stretch>
        </p:blipFill>
        <p:spPr bwMode="auto">
          <a:xfrm>
            <a:off x="3324225" y="6276975"/>
            <a:ext cx="2238375" cy="428625"/>
          </a:xfrm>
          <a:prstGeom prst="rect">
            <a:avLst/>
          </a:prstGeom>
          <a:solidFill>
            <a:schemeClr val="bg1"/>
          </a:solidFill>
          <a:ln w="9525">
            <a:noFill/>
            <a:miter lim="800000"/>
            <a:headEnd/>
            <a:tailEnd/>
          </a:ln>
        </p:spPr>
      </p:pic>
      <p:pic>
        <p:nvPicPr>
          <p:cNvPr id="7" name="Picture 2" descr="C:\Users\Bob Bedard\Documents\deFacto Global\Analyst\BPM Partners\BPMPulseBEST2014 ver 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5715000"/>
            <a:ext cx="1623903" cy="10894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295400"/>
            <a:ext cx="4114800" cy="1665071"/>
          </a:xfrm>
        </p:spPr>
        <p:txBody>
          <a:bodyPr/>
          <a:lstStyle>
            <a:lvl1pPr marL="0" indent="0">
              <a:lnSpc>
                <a:spcPct val="90000"/>
              </a:lnSpc>
              <a:buFont typeface="Arial" pitchFamily="34" charset="0"/>
              <a:buNone/>
              <a:defRPr sz="2400"/>
            </a:lvl1pPr>
            <a:lvl2pPr marL="673338" indent="-325424">
              <a:lnSpc>
                <a:spcPct val="90000"/>
              </a:lnSpc>
              <a:defRPr sz="2000"/>
            </a:lvl2pPr>
            <a:lvl3pPr marL="953785" indent="-288384">
              <a:lnSpc>
                <a:spcPct val="90000"/>
              </a:lnSpc>
              <a:defRPr sz="1800"/>
            </a:lvl3pPr>
            <a:lvl4pPr marL="1227618" indent="-273833">
              <a:lnSpc>
                <a:spcPct val="90000"/>
              </a:lnSpc>
              <a:defRPr sz="1600"/>
            </a:lvl4pPr>
            <a:lvl5pPr marL="1516002" indent="-280447">
              <a:lnSpc>
                <a:spcPct val="90000"/>
              </a:lnSpc>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0602" y="1295400"/>
            <a:ext cx="4114800" cy="1665071"/>
          </a:xfrm>
        </p:spPr>
        <p:txBody>
          <a:bodyPr/>
          <a:lstStyle>
            <a:lvl1pPr marL="0" indent="0">
              <a:lnSpc>
                <a:spcPct val="90000"/>
              </a:lnSpc>
              <a:buFont typeface="Arial" pitchFamily="34" charset="0"/>
              <a:buNone/>
              <a:defRPr sz="2400"/>
            </a:lvl1pPr>
            <a:lvl2pPr marL="673338" indent="-339976">
              <a:lnSpc>
                <a:spcPct val="90000"/>
              </a:lnSpc>
              <a:defRPr sz="2000"/>
            </a:lvl2pPr>
            <a:lvl3pPr marL="961722" indent="-302936">
              <a:lnSpc>
                <a:spcPct val="90000"/>
              </a:lnSpc>
              <a:defRPr sz="1800"/>
            </a:lvl3pPr>
            <a:lvl4pPr marL="1227618" indent="-265896">
              <a:lnSpc>
                <a:spcPct val="90000"/>
              </a:lnSpc>
              <a:defRPr sz="1600"/>
            </a:lvl4pPr>
            <a:lvl5pPr marL="1516002" indent="-273833">
              <a:lnSpc>
                <a:spcPct val="90000"/>
              </a:lnSpc>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4" descr="defacto_logo (2)"/>
          <p:cNvPicPr>
            <a:picLocks noChangeAspect="1" noChangeArrowheads="1"/>
          </p:cNvPicPr>
          <p:nvPr userDrawn="1"/>
        </p:nvPicPr>
        <p:blipFill>
          <a:blip r:embed="rId2" cstate="print"/>
          <a:srcRect/>
          <a:stretch>
            <a:fillRect/>
          </a:stretch>
        </p:blipFill>
        <p:spPr bwMode="auto">
          <a:xfrm>
            <a:off x="352425" y="6393749"/>
            <a:ext cx="2238375" cy="428625"/>
          </a:xfrm>
          <a:prstGeom prst="rect">
            <a:avLst/>
          </a:prstGeom>
          <a:noFill/>
          <a:ln w="9525">
            <a:noFill/>
            <a:miter lim="800000"/>
            <a:headEnd/>
            <a:tailEnd/>
          </a:ln>
        </p:spPr>
      </p:pic>
      <p:sp>
        <p:nvSpPr>
          <p:cNvPr id="7" name="TextBox 6"/>
          <p:cNvSpPr txBox="1"/>
          <p:nvPr userDrawn="1"/>
        </p:nvSpPr>
        <p:spPr>
          <a:xfrm>
            <a:off x="3104258" y="6477000"/>
            <a:ext cx="2915542" cy="276999"/>
          </a:xfrm>
          <a:prstGeom prst="rect">
            <a:avLst/>
          </a:prstGeom>
          <a:noFill/>
        </p:spPr>
        <p:txBody>
          <a:bodyPr wrap="square" lIns="0" tIns="0" rIns="0" bIns="0" rtlCol="0">
            <a:spAutoFit/>
          </a:bodyPr>
          <a:lstStyle/>
          <a:p>
            <a:pPr algn="ctr"/>
            <a:r>
              <a:rPr lang="en-US" dirty="0">
                <a:gradFill>
                  <a:gsLst>
                    <a:gs pos="0">
                      <a:schemeClr val="tx1"/>
                    </a:gs>
                    <a:gs pos="86000">
                      <a:schemeClr val="tx1"/>
                    </a:gs>
                  </a:gsLst>
                  <a:lin ang="5400000" scaled="0"/>
                </a:gradFill>
              </a:rPr>
              <a:t>CONFIDENTIAL</a:t>
            </a: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1" y="1295400"/>
            <a:ext cx="4114800" cy="332399"/>
          </a:xfrm>
        </p:spPr>
        <p:txBody>
          <a:bodyPr anchor="b"/>
          <a:lstStyle>
            <a:lvl1pPr marL="0" indent="0">
              <a:lnSpc>
                <a:spcPct val="90000"/>
              </a:lnSpc>
              <a:spcBef>
                <a:spcPts val="0"/>
              </a:spcBef>
              <a:buNone/>
              <a:defRPr sz="2400" b="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1708150"/>
            <a:ext cx="4114800" cy="1646605"/>
          </a:xfrm>
        </p:spPr>
        <p:txBody>
          <a:bodyPr/>
          <a:lstStyle>
            <a:lvl1pPr marL="281770" indent="-281770">
              <a:defRPr sz="2000"/>
            </a:lvl1pPr>
            <a:lvl2pPr marL="562218" indent="-265896">
              <a:defRPr sz="1800"/>
            </a:lvl2pPr>
            <a:lvl3pPr marL="813562" indent="-243407">
              <a:defRPr sz="1600"/>
            </a:lvl3pPr>
            <a:lvl4pPr marL="1050354" indent="-228856">
              <a:defRPr sz="1600"/>
            </a:lvl4pPr>
            <a:lvl5pPr marL="1279210" indent="-206367">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2" y="1295400"/>
            <a:ext cx="4117019" cy="332399"/>
          </a:xfrm>
        </p:spPr>
        <p:txBody>
          <a:bodyPr anchor="b"/>
          <a:lstStyle>
            <a:lvl1pPr marL="0" indent="0">
              <a:lnSpc>
                <a:spcPct val="90000"/>
              </a:lnSpc>
              <a:spcBef>
                <a:spcPts val="0"/>
              </a:spcBef>
              <a:buNone/>
              <a:defRPr sz="2400" b="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708150"/>
            <a:ext cx="4117974" cy="1646605"/>
          </a:xfrm>
        </p:spPr>
        <p:txBody>
          <a:bodyPr/>
          <a:lstStyle>
            <a:lvl1pPr marL="296321" indent="-296321">
              <a:defRPr sz="2000"/>
            </a:lvl1pPr>
            <a:lvl2pPr marL="570155" indent="-273833">
              <a:defRPr sz="1800"/>
            </a:lvl2pPr>
            <a:lvl3pPr marL="821499" indent="-244730">
              <a:defRPr sz="1600"/>
            </a:lvl3pPr>
            <a:lvl4pPr marL="1050354" indent="-236793">
              <a:defRPr sz="1600"/>
            </a:lvl4pPr>
            <a:lvl5pPr marL="1279210" indent="-220919">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4" descr="defacto_logo (2)"/>
          <p:cNvPicPr>
            <a:picLocks noChangeAspect="1" noChangeArrowheads="1"/>
          </p:cNvPicPr>
          <p:nvPr userDrawn="1"/>
        </p:nvPicPr>
        <p:blipFill>
          <a:blip r:embed="rId2" cstate="print"/>
          <a:srcRect/>
          <a:stretch>
            <a:fillRect/>
          </a:stretch>
        </p:blipFill>
        <p:spPr bwMode="auto">
          <a:xfrm>
            <a:off x="352425" y="6393749"/>
            <a:ext cx="2238375" cy="428625"/>
          </a:xfrm>
          <a:prstGeom prst="rect">
            <a:avLst/>
          </a:prstGeom>
          <a:noFill/>
          <a:ln w="9525">
            <a:noFill/>
            <a:miter lim="800000"/>
            <a:headEnd/>
            <a:tailEnd/>
          </a:ln>
        </p:spPr>
      </p:pic>
      <p:sp>
        <p:nvSpPr>
          <p:cNvPr id="9" name="TextBox 8"/>
          <p:cNvSpPr txBox="1"/>
          <p:nvPr userDrawn="1"/>
        </p:nvSpPr>
        <p:spPr>
          <a:xfrm>
            <a:off x="3104258" y="6477000"/>
            <a:ext cx="2915542" cy="276999"/>
          </a:xfrm>
          <a:prstGeom prst="rect">
            <a:avLst/>
          </a:prstGeom>
          <a:noFill/>
        </p:spPr>
        <p:txBody>
          <a:bodyPr wrap="square" lIns="0" tIns="0" rIns="0" bIns="0" rtlCol="0">
            <a:spAutoFit/>
          </a:bodyPr>
          <a:lstStyle/>
          <a:p>
            <a:pPr algn="ctr"/>
            <a:r>
              <a:rPr lang="en-US" dirty="0">
                <a:gradFill>
                  <a:gsLst>
                    <a:gs pos="0">
                      <a:schemeClr val="tx1"/>
                    </a:gs>
                    <a:gs pos="86000">
                      <a:schemeClr val="tx1"/>
                    </a:gs>
                  </a:gsLst>
                  <a:lin ang="5400000" scaled="0"/>
                </a:gradFill>
              </a:rPr>
              <a:t>CONFIDENTIAL</a:t>
            </a: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3" name="Picture 4" descr="defacto_logo (2)"/>
          <p:cNvPicPr>
            <a:picLocks noChangeAspect="1" noChangeArrowheads="1"/>
          </p:cNvPicPr>
          <p:nvPr userDrawn="1"/>
        </p:nvPicPr>
        <p:blipFill>
          <a:blip r:embed="rId2" cstate="print"/>
          <a:srcRect/>
          <a:stretch>
            <a:fillRect/>
          </a:stretch>
        </p:blipFill>
        <p:spPr bwMode="auto">
          <a:xfrm>
            <a:off x="352425" y="6393749"/>
            <a:ext cx="2238375" cy="428625"/>
          </a:xfrm>
          <a:prstGeom prst="rect">
            <a:avLst/>
          </a:prstGeom>
          <a:noFill/>
          <a:ln w="9525">
            <a:noFill/>
            <a:miter lim="800000"/>
            <a:headEnd/>
            <a:tailEnd/>
          </a:ln>
        </p:spPr>
      </p:pic>
      <p:sp>
        <p:nvSpPr>
          <p:cNvPr id="5" name="TextBox 4"/>
          <p:cNvSpPr txBox="1"/>
          <p:nvPr userDrawn="1"/>
        </p:nvSpPr>
        <p:spPr>
          <a:xfrm>
            <a:off x="3104258" y="6477000"/>
            <a:ext cx="2915542" cy="276999"/>
          </a:xfrm>
          <a:prstGeom prst="rect">
            <a:avLst/>
          </a:prstGeom>
          <a:noFill/>
        </p:spPr>
        <p:txBody>
          <a:bodyPr wrap="square" lIns="0" tIns="0" rIns="0" bIns="0" rtlCol="0">
            <a:spAutoFit/>
          </a:bodyPr>
          <a:lstStyle/>
          <a:p>
            <a:pPr algn="ctr"/>
            <a:r>
              <a:rPr lang="en-US" dirty="0">
                <a:gradFill>
                  <a:gsLst>
                    <a:gs pos="0">
                      <a:schemeClr val="tx1"/>
                    </a:gs>
                    <a:gs pos="86000">
                      <a:schemeClr val="tx1"/>
                    </a:gs>
                  </a:gsLst>
                  <a:lin ang="5400000" scaled="0"/>
                </a:gradFill>
              </a:rPr>
              <a:t>CONFIDENTIAL</a:t>
            </a: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4" descr="defacto_logo (2)"/>
          <p:cNvPicPr>
            <a:picLocks noChangeAspect="1" noChangeArrowheads="1"/>
          </p:cNvPicPr>
          <p:nvPr userDrawn="1"/>
        </p:nvPicPr>
        <p:blipFill>
          <a:blip r:embed="rId2" cstate="print"/>
          <a:srcRect/>
          <a:stretch>
            <a:fillRect/>
          </a:stretch>
        </p:blipFill>
        <p:spPr bwMode="auto">
          <a:xfrm>
            <a:off x="352425" y="6393749"/>
            <a:ext cx="2238375" cy="428625"/>
          </a:xfrm>
          <a:prstGeom prst="rect">
            <a:avLst/>
          </a:prstGeom>
          <a:noFill/>
          <a:ln w="9525">
            <a:noFill/>
            <a:miter lim="800000"/>
            <a:headEnd/>
            <a:tailEnd/>
          </a:ln>
        </p:spPr>
      </p:pic>
      <p:sp>
        <p:nvSpPr>
          <p:cNvPr id="4" name="TextBox 3"/>
          <p:cNvSpPr txBox="1"/>
          <p:nvPr userDrawn="1"/>
        </p:nvSpPr>
        <p:spPr>
          <a:xfrm>
            <a:off x="3104258" y="6477000"/>
            <a:ext cx="2915542" cy="276999"/>
          </a:xfrm>
          <a:prstGeom prst="rect">
            <a:avLst/>
          </a:prstGeom>
          <a:noFill/>
        </p:spPr>
        <p:txBody>
          <a:bodyPr wrap="square" lIns="0" tIns="0" rIns="0" bIns="0" rtlCol="0">
            <a:spAutoFit/>
          </a:bodyPr>
          <a:lstStyle/>
          <a:p>
            <a:pPr algn="ctr"/>
            <a:r>
              <a:rPr lang="en-US" dirty="0">
                <a:gradFill>
                  <a:gsLst>
                    <a:gs pos="0">
                      <a:schemeClr val="tx1"/>
                    </a:gs>
                    <a:gs pos="86000">
                      <a:schemeClr val="tx1"/>
                    </a:gs>
                  </a:gsLst>
                  <a:lin ang="5400000" scaled="0"/>
                </a:gradFill>
              </a:rPr>
              <a:t>CONFIDENTIAL</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4EB4AC-FE3D-4DFD-8EBB-346AF22F9F07}" type="datetimeFigureOut">
              <a:rPr lang="en-US" smtClean="0"/>
              <a:pPr/>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83E77-FA1D-421F-9E40-BD35BB75B45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pic>
        <p:nvPicPr>
          <p:cNvPr id="1029" name="Picture 5" descr="C:\Documents and Settings\sarahs\My Documents\_SSD_Business\Clients\Buzzbee\1083_JANUARY_2010\BIEB template\Art\demo.png"/>
          <p:cNvPicPr>
            <a:picLocks noChangeAspect="1" noChangeArrowheads="1"/>
          </p:cNvPicPr>
          <p:nvPr/>
        </p:nvPicPr>
        <p:blipFill>
          <a:blip r:embed="rId2" cstate="print"/>
          <a:srcRect/>
          <a:stretch>
            <a:fillRect/>
          </a:stretch>
        </p:blipFill>
        <p:spPr bwMode="auto">
          <a:xfrm>
            <a:off x="5483328" y="1075096"/>
            <a:ext cx="1908072" cy="730045"/>
          </a:xfrm>
          <a:prstGeom prst="rect">
            <a:avLst/>
          </a:prstGeom>
          <a:noFill/>
        </p:spPr>
      </p:pic>
      <p:sp>
        <p:nvSpPr>
          <p:cNvPr id="5" name="Title 1"/>
          <p:cNvSpPr>
            <a:spLocks noGrp="1"/>
          </p:cNvSpPr>
          <p:nvPr>
            <p:ph type="ctrTitle"/>
          </p:nvPr>
        </p:nvSpPr>
        <p:spPr>
          <a:xfrm>
            <a:off x="2286000" y="3276600"/>
            <a:ext cx="4724400" cy="443198"/>
          </a:xfrm>
        </p:spPr>
        <p:txBody>
          <a:bodyPr wrap="square" anchor="b" anchorCtr="0">
            <a:spAutoFit/>
          </a:bodyPr>
          <a:lstStyle>
            <a:lvl1pPr algn="l">
              <a:lnSpc>
                <a:spcPct val="90000"/>
              </a:lnSpc>
              <a:defRPr sz="3200" b="1">
                <a:solidFill>
                  <a:schemeClr val="tx1">
                    <a:lumMod val="75000"/>
                  </a:schemeClr>
                </a:solidFill>
              </a:defRPr>
            </a:lvl1pPr>
          </a:lstStyle>
          <a:p>
            <a:r>
              <a:rPr lang="en-US"/>
              <a:t>Click to edit Master title style</a:t>
            </a:r>
            <a:endParaRPr lang="en-US" dirty="0"/>
          </a:p>
        </p:txBody>
      </p:sp>
      <p:sp>
        <p:nvSpPr>
          <p:cNvPr id="6" name="Subtitle 2"/>
          <p:cNvSpPr>
            <a:spLocks noGrp="1"/>
          </p:cNvSpPr>
          <p:nvPr>
            <p:ph type="subTitle" idx="1"/>
          </p:nvPr>
        </p:nvSpPr>
        <p:spPr>
          <a:xfrm>
            <a:off x="2286000" y="3886200"/>
            <a:ext cx="4724400" cy="249299"/>
          </a:xfrm>
        </p:spPr>
        <p:txBody>
          <a:bodyPr>
            <a:spAutoFit/>
          </a:bodyPr>
          <a:lstStyle>
            <a:lvl1pPr marL="0" indent="0" algn="l">
              <a:lnSpc>
                <a:spcPct val="90000"/>
              </a:lnSpc>
              <a:spcBef>
                <a:spcPts val="0"/>
              </a:spcBef>
              <a:spcAft>
                <a:spcPts val="0"/>
              </a:spcAft>
              <a:buNone/>
              <a:defRPr sz="1800">
                <a:solidFill>
                  <a:schemeClr val="accent1">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pic>
        <p:nvPicPr>
          <p:cNvPr id="4" name="Picture 2" descr="C:\Documents and Settings\sarahs\My Documents\_SSD_Business\Clients\Buzzbee\1083_JANUARY_2010\BIEB template\Art\video.png"/>
          <p:cNvPicPr>
            <a:picLocks noChangeAspect="1" noChangeArrowheads="1"/>
          </p:cNvPicPr>
          <p:nvPr/>
        </p:nvPicPr>
        <p:blipFill>
          <a:blip r:embed="rId2" cstate="print"/>
          <a:srcRect/>
          <a:stretch>
            <a:fillRect/>
          </a:stretch>
        </p:blipFill>
        <p:spPr bwMode="auto">
          <a:xfrm>
            <a:off x="5209561" y="1066800"/>
            <a:ext cx="2181839" cy="746637"/>
          </a:xfrm>
          <a:prstGeom prst="rect">
            <a:avLst/>
          </a:prstGeom>
          <a:noFill/>
        </p:spPr>
      </p:pic>
      <p:sp>
        <p:nvSpPr>
          <p:cNvPr id="7" name="Title 1"/>
          <p:cNvSpPr>
            <a:spLocks noGrp="1"/>
          </p:cNvSpPr>
          <p:nvPr>
            <p:ph type="ctrTitle"/>
          </p:nvPr>
        </p:nvSpPr>
        <p:spPr>
          <a:xfrm>
            <a:off x="2286000" y="3276600"/>
            <a:ext cx="4724400" cy="443198"/>
          </a:xfrm>
        </p:spPr>
        <p:txBody>
          <a:bodyPr wrap="square" anchor="b" anchorCtr="0">
            <a:spAutoFit/>
          </a:bodyPr>
          <a:lstStyle>
            <a:lvl1pPr algn="l">
              <a:lnSpc>
                <a:spcPct val="90000"/>
              </a:lnSpc>
              <a:defRPr sz="3200" b="1">
                <a:solidFill>
                  <a:schemeClr val="tx1">
                    <a:lumMod val="75000"/>
                  </a:schemeClr>
                </a:solidFill>
              </a:defRPr>
            </a:lvl1pPr>
          </a:lstStyle>
          <a:p>
            <a:r>
              <a:rPr lang="en-US"/>
              <a:t>Click to edit Master title style</a:t>
            </a:r>
            <a:endParaRPr lang="en-US" dirty="0"/>
          </a:p>
        </p:txBody>
      </p:sp>
      <p:sp>
        <p:nvSpPr>
          <p:cNvPr id="8" name="Subtitle 2"/>
          <p:cNvSpPr>
            <a:spLocks noGrp="1"/>
          </p:cNvSpPr>
          <p:nvPr>
            <p:ph type="subTitle" idx="1"/>
          </p:nvPr>
        </p:nvSpPr>
        <p:spPr>
          <a:xfrm>
            <a:off x="2286000" y="3886200"/>
            <a:ext cx="4724400" cy="249299"/>
          </a:xfrm>
        </p:spPr>
        <p:txBody>
          <a:bodyPr>
            <a:spAutoFit/>
          </a:bodyPr>
          <a:lstStyle>
            <a:lvl1pPr marL="0" indent="0" algn="l">
              <a:lnSpc>
                <a:spcPct val="90000"/>
              </a:lnSpc>
              <a:spcBef>
                <a:spcPts val="0"/>
              </a:spcBef>
              <a:spcAft>
                <a:spcPts val="0"/>
              </a:spcAft>
              <a:buNone/>
              <a:defRPr sz="1800">
                <a:solidFill>
                  <a:schemeClr val="accent6">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rtner">
    <p:spTree>
      <p:nvGrpSpPr>
        <p:cNvPr id="1" name=""/>
        <p:cNvGrpSpPr/>
        <p:nvPr/>
      </p:nvGrpSpPr>
      <p:grpSpPr>
        <a:xfrm>
          <a:off x="0" y="0"/>
          <a:ext cx="0" cy="0"/>
          <a:chOff x="0" y="0"/>
          <a:chExt cx="0" cy="0"/>
        </a:xfrm>
      </p:grpSpPr>
      <p:pic>
        <p:nvPicPr>
          <p:cNvPr id="4" name="Picture 6" descr="C:\Documents and Settings\sarahs\My Documents\_SSD_Business\Clients\Buzzbee\1083_JANUARY_2010\BIEB template\Art\partner.png"/>
          <p:cNvPicPr>
            <a:picLocks noChangeAspect="1" noChangeArrowheads="1"/>
          </p:cNvPicPr>
          <p:nvPr/>
        </p:nvPicPr>
        <p:blipFill>
          <a:blip r:embed="rId2" cstate="print"/>
          <a:srcRect/>
          <a:stretch>
            <a:fillRect/>
          </a:stretch>
        </p:blipFill>
        <p:spPr bwMode="auto">
          <a:xfrm>
            <a:off x="3956870" y="1083392"/>
            <a:ext cx="3434530" cy="713453"/>
          </a:xfrm>
          <a:prstGeom prst="rect">
            <a:avLst/>
          </a:prstGeom>
          <a:noFill/>
        </p:spPr>
      </p:pic>
      <p:sp>
        <p:nvSpPr>
          <p:cNvPr id="7" name="Title 1"/>
          <p:cNvSpPr>
            <a:spLocks noGrp="1"/>
          </p:cNvSpPr>
          <p:nvPr>
            <p:ph type="ctrTitle"/>
          </p:nvPr>
        </p:nvSpPr>
        <p:spPr>
          <a:xfrm>
            <a:off x="2286000" y="3276600"/>
            <a:ext cx="4724400" cy="443198"/>
          </a:xfrm>
        </p:spPr>
        <p:txBody>
          <a:bodyPr wrap="square" anchor="b" anchorCtr="0">
            <a:spAutoFit/>
          </a:bodyPr>
          <a:lstStyle>
            <a:lvl1pPr algn="l">
              <a:lnSpc>
                <a:spcPct val="90000"/>
              </a:lnSpc>
              <a:defRPr sz="3200" b="1">
                <a:solidFill>
                  <a:schemeClr val="tx1">
                    <a:lumMod val="75000"/>
                  </a:schemeClr>
                </a:solidFill>
              </a:defRPr>
            </a:lvl1pPr>
          </a:lstStyle>
          <a:p>
            <a:r>
              <a:rPr lang="en-US"/>
              <a:t>Click to edit Master title style</a:t>
            </a:r>
            <a:endParaRPr lang="en-US" dirty="0"/>
          </a:p>
        </p:txBody>
      </p:sp>
      <p:sp>
        <p:nvSpPr>
          <p:cNvPr id="8" name="Subtitle 2"/>
          <p:cNvSpPr>
            <a:spLocks noGrp="1"/>
          </p:cNvSpPr>
          <p:nvPr>
            <p:ph type="subTitle" idx="1"/>
          </p:nvPr>
        </p:nvSpPr>
        <p:spPr>
          <a:xfrm>
            <a:off x="2286000" y="3886200"/>
            <a:ext cx="4724400" cy="249299"/>
          </a:xfrm>
        </p:spPr>
        <p:txBody>
          <a:bodyPr>
            <a:spAutoFit/>
          </a:bodyPr>
          <a:lstStyle>
            <a:lvl1pPr marL="0" indent="0" algn="l">
              <a:lnSpc>
                <a:spcPct val="90000"/>
              </a:lnSpc>
              <a:spcBef>
                <a:spcPts val="0"/>
              </a:spcBef>
              <a:spcAft>
                <a:spcPts val="0"/>
              </a:spcAft>
              <a:buNone/>
              <a:defRPr sz="1800">
                <a:solidFill>
                  <a:schemeClr val="accent5">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er">
    <p:spTree>
      <p:nvGrpSpPr>
        <p:cNvPr id="1" name=""/>
        <p:cNvGrpSpPr/>
        <p:nvPr/>
      </p:nvGrpSpPr>
      <p:grpSpPr>
        <a:xfrm>
          <a:off x="0" y="0"/>
          <a:ext cx="0" cy="0"/>
          <a:chOff x="0" y="0"/>
          <a:chExt cx="0" cy="0"/>
        </a:xfrm>
      </p:grpSpPr>
      <p:pic>
        <p:nvPicPr>
          <p:cNvPr id="4" name="Picture 4" descr="C:\Documents and Settings\sarahs\My Documents\_SSD_Business\Clients\Buzzbee\1083_JANUARY_2010\BIEB template\Art\custome.png"/>
          <p:cNvPicPr>
            <a:picLocks noChangeAspect="1" noChangeArrowheads="1"/>
          </p:cNvPicPr>
          <p:nvPr/>
        </p:nvPicPr>
        <p:blipFill>
          <a:blip r:embed="rId2" cstate="print"/>
          <a:srcRect/>
          <a:stretch>
            <a:fillRect/>
          </a:stretch>
        </p:blipFill>
        <p:spPr bwMode="auto">
          <a:xfrm>
            <a:off x="3500592" y="1066800"/>
            <a:ext cx="3890808" cy="746637"/>
          </a:xfrm>
          <a:prstGeom prst="rect">
            <a:avLst/>
          </a:prstGeom>
          <a:noFill/>
        </p:spPr>
      </p:pic>
      <p:sp>
        <p:nvSpPr>
          <p:cNvPr id="7" name="Title 1"/>
          <p:cNvSpPr>
            <a:spLocks noGrp="1"/>
          </p:cNvSpPr>
          <p:nvPr>
            <p:ph type="ctrTitle"/>
          </p:nvPr>
        </p:nvSpPr>
        <p:spPr>
          <a:xfrm>
            <a:off x="2286000" y="3276600"/>
            <a:ext cx="4724400" cy="443198"/>
          </a:xfrm>
        </p:spPr>
        <p:txBody>
          <a:bodyPr wrap="square" anchor="b" anchorCtr="0">
            <a:spAutoFit/>
          </a:bodyPr>
          <a:lstStyle>
            <a:lvl1pPr algn="l">
              <a:lnSpc>
                <a:spcPct val="90000"/>
              </a:lnSpc>
              <a:defRPr sz="3200" b="1">
                <a:solidFill>
                  <a:schemeClr val="tx1">
                    <a:lumMod val="75000"/>
                  </a:schemeClr>
                </a:solidFill>
              </a:defRPr>
            </a:lvl1pPr>
          </a:lstStyle>
          <a:p>
            <a:r>
              <a:rPr lang="en-US"/>
              <a:t>Click to edit Master title style</a:t>
            </a:r>
            <a:endParaRPr lang="en-US" dirty="0"/>
          </a:p>
        </p:txBody>
      </p:sp>
      <p:sp>
        <p:nvSpPr>
          <p:cNvPr id="8" name="Subtitle 2"/>
          <p:cNvSpPr>
            <a:spLocks noGrp="1"/>
          </p:cNvSpPr>
          <p:nvPr>
            <p:ph type="subTitle" idx="1"/>
          </p:nvPr>
        </p:nvSpPr>
        <p:spPr>
          <a:xfrm>
            <a:off x="2286000" y="3886200"/>
            <a:ext cx="4724400" cy="249299"/>
          </a:xfrm>
        </p:spPr>
        <p:txBody>
          <a:bodyPr>
            <a:spAutoFit/>
          </a:bodyPr>
          <a:lstStyle>
            <a:lvl1pPr marL="0" indent="0" algn="l">
              <a:lnSpc>
                <a:spcPct val="90000"/>
              </a:lnSpc>
              <a:spcBef>
                <a:spcPts val="0"/>
              </a:spcBef>
              <a:spcAft>
                <a:spcPts val="0"/>
              </a:spcAft>
              <a:buNone/>
              <a:defRPr sz="1800">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Announcing">
    <p:spTree>
      <p:nvGrpSpPr>
        <p:cNvPr id="1" name=""/>
        <p:cNvGrpSpPr/>
        <p:nvPr/>
      </p:nvGrpSpPr>
      <p:grpSpPr>
        <a:xfrm>
          <a:off x="0" y="0"/>
          <a:ext cx="0" cy="0"/>
          <a:chOff x="0" y="0"/>
          <a:chExt cx="0" cy="0"/>
        </a:xfrm>
      </p:grpSpPr>
      <p:pic>
        <p:nvPicPr>
          <p:cNvPr id="4" name="Picture 3" descr="C:\Documents and Settings\sarahs\My Documents\_SSD_Business\Clients\Buzzbee\1083_JANUARY_2010\BIEB template\Art\announcing.png"/>
          <p:cNvPicPr>
            <a:picLocks noChangeAspect="1" noChangeArrowheads="1"/>
          </p:cNvPicPr>
          <p:nvPr/>
        </p:nvPicPr>
        <p:blipFill>
          <a:blip r:embed="rId2" cstate="print"/>
          <a:srcRect/>
          <a:stretch>
            <a:fillRect/>
          </a:stretch>
        </p:blipFill>
        <p:spPr bwMode="auto">
          <a:xfrm>
            <a:off x="2762250" y="1083392"/>
            <a:ext cx="4629150" cy="713453"/>
          </a:xfrm>
          <a:prstGeom prst="rect">
            <a:avLst/>
          </a:prstGeom>
          <a:noFill/>
        </p:spPr>
      </p:pic>
      <p:sp>
        <p:nvSpPr>
          <p:cNvPr id="7" name="Title 1"/>
          <p:cNvSpPr>
            <a:spLocks noGrp="1"/>
          </p:cNvSpPr>
          <p:nvPr>
            <p:ph type="ctrTitle"/>
          </p:nvPr>
        </p:nvSpPr>
        <p:spPr>
          <a:xfrm>
            <a:off x="2286000" y="3276600"/>
            <a:ext cx="4724400" cy="443198"/>
          </a:xfrm>
        </p:spPr>
        <p:txBody>
          <a:bodyPr wrap="square" anchor="b" anchorCtr="0">
            <a:spAutoFit/>
          </a:bodyPr>
          <a:lstStyle>
            <a:lvl1pPr algn="l">
              <a:lnSpc>
                <a:spcPct val="90000"/>
              </a:lnSpc>
              <a:defRPr sz="3200" b="1">
                <a:solidFill>
                  <a:schemeClr val="tx1">
                    <a:lumMod val="75000"/>
                  </a:schemeClr>
                </a:solidFill>
              </a:defRPr>
            </a:lvl1pPr>
          </a:lstStyle>
          <a:p>
            <a:r>
              <a:rPr lang="en-US"/>
              <a:t>Click to edit Master title style</a:t>
            </a:r>
            <a:endParaRPr lang="en-US" dirty="0"/>
          </a:p>
        </p:txBody>
      </p:sp>
      <p:sp>
        <p:nvSpPr>
          <p:cNvPr id="8" name="Subtitle 2"/>
          <p:cNvSpPr>
            <a:spLocks noGrp="1"/>
          </p:cNvSpPr>
          <p:nvPr>
            <p:ph type="subTitle" idx="1"/>
          </p:nvPr>
        </p:nvSpPr>
        <p:spPr>
          <a:xfrm>
            <a:off x="2286000" y="3886200"/>
            <a:ext cx="4724400" cy="249299"/>
          </a:xfrm>
        </p:spPr>
        <p:txBody>
          <a:bodyPr>
            <a:spAutoFit/>
          </a:bodyPr>
          <a:lstStyle>
            <a:lvl1pPr marL="0" indent="0" algn="l">
              <a:lnSpc>
                <a:spcPct val="90000"/>
              </a:lnSpc>
              <a:spcBef>
                <a:spcPts val="0"/>
              </a:spcBef>
              <a:spcAft>
                <a:spcPts val="0"/>
              </a:spcAft>
              <a:buNone/>
              <a:defRPr sz="1800">
                <a:solidFill>
                  <a:schemeClr val="accent4"/>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400800" y="6356350"/>
            <a:ext cx="2289048" cy="365760"/>
          </a:xfrm>
          <a:prstGeom prst="rect">
            <a:avLst/>
          </a:prstGeom>
        </p:spPr>
        <p:txBody>
          <a:bodyPr/>
          <a:lstStyle/>
          <a:p>
            <a:fld id="{2737C908-63D8-4914-A018-73D6BB7CDA62}" type="datetimeFigureOut">
              <a:rPr lang="en-US" smtClean="0"/>
              <a:pPr/>
              <a:t>5/25/2016</a:t>
            </a:fld>
            <a:endParaRPr lang="en-US" dirty="0"/>
          </a:p>
        </p:txBody>
      </p:sp>
      <p:sp>
        <p:nvSpPr>
          <p:cNvPr id="4" name="Footer Placeholder 3"/>
          <p:cNvSpPr>
            <a:spLocks noGrp="1"/>
          </p:cNvSpPr>
          <p:nvPr>
            <p:ph type="ftr" sz="quarter" idx="11"/>
          </p:nvPr>
        </p:nvSpPr>
        <p:spPr>
          <a:xfrm>
            <a:off x="2898648" y="6356350"/>
            <a:ext cx="3505200" cy="365760"/>
          </a:xfrm>
          <a:prstGeom prst="rect">
            <a:avLst/>
          </a:prstGeom>
        </p:spPr>
        <p:txBody>
          <a:bodyPr/>
          <a:lstStyle/>
          <a:p>
            <a:endParaRPr lang="en-US" dirty="0"/>
          </a:p>
        </p:txBody>
      </p:sp>
      <p:sp>
        <p:nvSpPr>
          <p:cNvPr id="5" name="Slide Number Placeholder 4"/>
          <p:cNvSpPr>
            <a:spLocks noGrp="1"/>
          </p:cNvSpPr>
          <p:nvPr>
            <p:ph type="sldNum" sz="quarter" idx="12"/>
          </p:nvPr>
        </p:nvSpPr>
        <p:spPr>
          <a:xfrm>
            <a:off x="612648" y="6356350"/>
            <a:ext cx="1981200" cy="365760"/>
          </a:xfrm>
          <a:prstGeom prst="rect">
            <a:avLst/>
          </a:prstGeom>
        </p:spPr>
        <p:txBody>
          <a:bodyPr/>
          <a:lstStyle/>
          <a:p>
            <a:fld id="{40A6C7A2-BD17-48D0-864D-C898D33AA829}" type="slidenum">
              <a:rPr lang="en-US" smtClean="0"/>
              <a:pPr/>
              <a:t>‹#›</a:t>
            </a:fld>
            <a:endParaRPr lang="en-US" dirty="0"/>
          </a:p>
        </p:txBody>
      </p:sp>
      <p:pic>
        <p:nvPicPr>
          <p:cNvPr id="6" name="Picture 4" descr="defacto_logo (2)"/>
          <p:cNvPicPr>
            <a:picLocks noChangeAspect="1" noChangeArrowheads="1"/>
          </p:cNvPicPr>
          <p:nvPr userDrawn="1"/>
        </p:nvPicPr>
        <p:blipFill>
          <a:blip r:embed="rId2" cstate="print"/>
          <a:srcRect/>
          <a:stretch>
            <a:fillRect/>
          </a:stretch>
        </p:blipFill>
        <p:spPr bwMode="auto">
          <a:xfrm>
            <a:off x="352425" y="6393749"/>
            <a:ext cx="2238375" cy="428625"/>
          </a:xfrm>
          <a:prstGeom prst="rect">
            <a:avLst/>
          </a:prstGeom>
          <a:noFill/>
          <a:ln w="9525">
            <a:noFill/>
            <a:miter lim="800000"/>
            <a:headEnd/>
            <a:tailEnd/>
          </a:ln>
        </p:spPr>
      </p:pic>
      <p:sp>
        <p:nvSpPr>
          <p:cNvPr id="7" name="TextBox 6"/>
          <p:cNvSpPr txBox="1"/>
          <p:nvPr userDrawn="1"/>
        </p:nvSpPr>
        <p:spPr>
          <a:xfrm>
            <a:off x="3104258" y="6477000"/>
            <a:ext cx="2915542" cy="276999"/>
          </a:xfrm>
          <a:prstGeom prst="rect">
            <a:avLst/>
          </a:prstGeom>
          <a:noFill/>
        </p:spPr>
        <p:txBody>
          <a:bodyPr wrap="square" lIns="0" tIns="0" rIns="0" bIns="0" rtlCol="0">
            <a:spAutoFit/>
          </a:bodyPr>
          <a:lstStyle/>
          <a:p>
            <a:pPr algn="ctr"/>
            <a:r>
              <a:rPr lang="en-US" dirty="0">
                <a:gradFill>
                  <a:gsLst>
                    <a:gs pos="0">
                      <a:schemeClr val="tx1"/>
                    </a:gs>
                    <a:gs pos="86000">
                      <a:schemeClr val="tx1"/>
                    </a:gs>
                  </a:gsLst>
                  <a:lin ang="5400000" scaled="0"/>
                </a:gradFill>
              </a:rPr>
              <a:t>CONFIDENTIAL</a:t>
            </a: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ctrTitle"/>
          </p:nvPr>
        </p:nvSpPr>
        <p:spPr>
          <a:xfrm>
            <a:off x="1028700" y="1803405"/>
            <a:ext cx="7086600" cy="1825096"/>
          </a:xfrm>
        </p:spPr>
        <p:txBody>
          <a:bodyPr anchor="b">
            <a:normAutofit/>
          </a:bodyPr>
          <a:lstStyle>
            <a:lvl1pPr algn="l">
              <a:defRPr sz="4500"/>
            </a:lvl1pPr>
          </a:lstStyle>
          <a:p>
            <a:r>
              <a:rPr lang="en-US"/>
              <a:t>Click to edit Master title style</a:t>
            </a:r>
            <a:endParaRPr lang="en-US" dirty="0"/>
          </a:p>
        </p:txBody>
      </p:sp>
      <p:sp>
        <p:nvSpPr>
          <p:cNvPr id="3" name="Subtitle 2"/>
          <p:cNvSpPr>
            <a:spLocks noGrp="1"/>
          </p:cNvSpPr>
          <p:nvPr>
            <p:ph type="subTitle" idx="1"/>
          </p:nvPr>
        </p:nvSpPr>
        <p:spPr>
          <a:xfrm>
            <a:off x="1028700" y="3632201"/>
            <a:ext cx="7086600" cy="685800"/>
          </a:xfrm>
        </p:spPr>
        <p:txBody>
          <a:bodyPr>
            <a:normAutofit/>
          </a:bodyPr>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932171" y="4314328"/>
            <a:ext cx="2183130" cy="374642"/>
          </a:xfrm>
        </p:spPr>
        <p:txBody>
          <a:bodyPr/>
          <a:lstStyle/>
          <a:p>
            <a:fld id="{19FB3370-BA86-49DA-803F-C5D2202C8E53}" type="datetimeFigureOut">
              <a:rPr lang="en-US" smtClean="0">
                <a:solidFill>
                  <a:prstClr val="black">
                    <a:tint val="75000"/>
                  </a:prstClr>
                </a:solidFill>
              </a:rPr>
              <a:pPr/>
              <a:t>5/25/2016</a:t>
            </a:fld>
            <a:endParaRPr lang="en-US" dirty="0">
              <a:solidFill>
                <a:prstClr val="black">
                  <a:tint val="75000"/>
                </a:prstClr>
              </a:solidFill>
            </a:endParaRPr>
          </a:p>
        </p:txBody>
      </p:sp>
      <p:sp>
        <p:nvSpPr>
          <p:cNvPr id="5" name="Footer Placeholder 4"/>
          <p:cNvSpPr>
            <a:spLocks noGrp="1"/>
          </p:cNvSpPr>
          <p:nvPr>
            <p:ph type="ftr" sz="quarter" idx="11"/>
          </p:nvPr>
        </p:nvSpPr>
        <p:spPr>
          <a:xfrm>
            <a:off x="1028700" y="4323846"/>
            <a:ext cx="4800600"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057900" y="1430867"/>
            <a:ext cx="2057400" cy="365125"/>
          </a:xfrm>
        </p:spPr>
        <p:txBody>
          <a:bodyPr/>
          <a:lstStyle/>
          <a:p>
            <a:fld id="{0C85AE6B-799A-422A-9AA3-FB45506C42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52389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FB3370-BA86-49DA-803F-C5D2202C8E53}" type="datetimeFigureOut">
              <a:rPr lang="en-US" smtClean="0">
                <a:solidFill>
                  <a:prstClr val="black">
                    <a:tint val="75000"/>
                  </a:prstClr>
                </a:solidFill>
              </a:rPr>
              <a:pPr/>
              <a:t>5/25/2016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85AE6B-799A-422A-9AA3-FB45506C42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26836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1" y="753534"/>
            <a:ext cx="8115299" cy="2801935"/>
          </a:xfrm>
        </p:spPr>
        <p:txBody>
          <a:bodyPr anchor="b">
            <a:normAutofit/>
          </a:bodyPr>
          <a:lstStyle>
            <a:lvl1pPr algn="r">
              <a:defRPr sz="3000"/>
            </a:lvl1pPr>
          </a:lstStyle>
          <a:p>
            <a:r>
              <a:rPr lang="en-US"/>
              <a:t>Click to edit Master title style</a:t>
            </a:r>
            <a:endParaRPr lang="en-US" dirty="0"/>
          </a:p>
        </p:txBody>
      </p:sp>
      <p:sp>
        <p:nvSpPr>
          <p:cNvPr id="3" name="Text Placeholder 2"/>
          <p:cNvSpPr>
            <a:spLocks noGrp="1"/>
          </p:cNvSpPr>
          <p:nvPr>
            <p:ph type="body" idx="1"/>
          </p:nvPr>
        </p:nvSpPr>
        <p:spPr>
          <a:xfrm>
            <a:off x="768350" y="3641726"/>
            <a:ext cx="7867650" cy="955675"/>
          </a:xfrm>
        </p:spPr>
        <p:txBody>
          <a:bodyPr>
            <a:normAutofit/>
          </a:bodyPr>
          <a:lstStyle>
            <a:lvl1pPr marL="0" indent="0" algn="r">
              <a:buNone/>
              <a:defRPr sz="16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860839" y="381001"/>
            <a:ext cx="2183130" cy="365125"/>
          </a:xfrm>
        </p:spPr>
        <p:txBody>
          <a:bodyPr/>
          <a:lstStyle>
            <a:lvl1pPr algn="r">
              <a:defRPr/>
            </a:lvl1pPr>
          </a:lstStyle>
          <a:p>
            <a:fld id="{19FB3370-BA86-49DA-803F-C5D2202C8E53}" type="datetimeFigureOut">
              <a:rPr lang="en-US" smtClean="0">
                <a:solidFill>
                  <a:prstClr val="black">
                    <a:tint val="75000"/>
                  </a:prstClr>
                </a:solidFill>
              </a:rPr>
              <a:pPr/>
              <a:t>5/25/2016</a:t>
            </a:fld>
            <a:endParaRPr lang="en-US" dirty="0">
              <a:solidFill>
                <a:prstClr val="black">
                  <a:tint val="75000"/>
                </a:prstClr>
              </a:solidFill>
            </a:endParaRPr>
          </a:p>
        </p:txBody>
      </p:sp>
      <p:sp>
        <p:nvSpPr>
          <p:cNvPr id="5" name="Footer Placeholder 4"/>
          <p:cNvSpPr>
            <a:spLocks noGrp="1"/>
          </p:cNvSpPr>
          <p:nvPr>
            <p:ph type="ftr" sz="quarter" idx="11"/>
          </p:nvPr>
        </p:nvSpPr>
        <p:spPr>
          <a:xfrm>
            <a:off x="514350" y="381002"/>
            <a:ext cx="5243619" cy="36406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146839" y="381001"/>
            <a:ext cx="482811" cy="365125"/>
          </a:xfrm>
        </p:spPr>
        <p:txBody>
          <a:bodyPr/>
          <a:lstStyle/>
          <a:p>
            <a:fld id="{0C85AE6B-799A-422A-9AA3-FB45506C42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84922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4350" y="2194560"/>
            <a:ext cx="40005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94560"/>
            <a:ext cx="40005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FB3370-BA86-49DA-803F-C5D2202C8E53}" type="datetimeFigureOut">
              <a:rPr lang="en-US" smtClean="0">
                <a:solidFill>
                  <a:prstClr val="black">
                    <a:tint val="75000"/>
                  </a:prstClr>
                </a:solidFill>
              </a:rPr>
              <a:pPr/>
              <a:t>5/25/2016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C85AE6B-799A-422A-9AA3-FB45506C42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1050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4EB4AC-FE3D-4DFD-8EBB-346AF22F9F07}" type="datetimeFigureOut">
              <a:rPr lang="en-US" smtClean="0"/>
              <a:pPr/>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83E77-FA1D-421F-9E40-BD35BB75B45A}"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45795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5807" y="2183802"/>
            <a:ext cx="3809993" cy="823912"/>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14351" y="3132667"/>
            <a:ext cx="3983831"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2183802"/>
            <a:ext cx="3829050" cy="823912"/>
          </a:xfrm>
        </p:spPr>
        <p:txBody>
          <a:bodyPr anchor="b">
            <a:norm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3132667"/>
            <a:ext cx="40005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FB3370-BA86-49DA-803F-C5D2202C8E53}" type="datetimeFigureOut">
              <a:rPr lang="en-US" smtClean="0">
                <a:solidFill>
                  <a:prstClr val="black">
                    <a:tint val="75000"/>
                  </a:prstClr>
                </a:solidFill>
              </a:rPr>
              <a:pPr/>
              <a:t>5/25/2016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0C85AE6B-799A-422A-9AA3-FB45506C42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83372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9FB3370-BA86-49DA-803F-C5D2202C8E53}" type="datetimeFigureOut">
              <a:rPr lang="en-US" smtClean="0">
                <a:solidFill>
                  <a:prstClr val="black">
                    <a:tint val="75000"/>
                  </a:prstClr>
                </a:solidFill>
              </a:rPr>
              <a:pPr/>
              <a:t>5/25/2016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C85AE6B-799A-422A-9AA3-FB45506C42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78043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B3370-BA86-49DA-803F-C5D2202C8E53}" type="datetimeFigureOut">
              <a:rPr lang="en-US" smtClean="0">
                <a:solidFill>
                  <a:prstClr val="black">
                    <a:tint val="75000"/>
                  </a:prstClr>
                </a:solidFill>
              </a:rPr>
              <a:pPr/>
              <a:t>5/25/2016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0C85AE6B-799A-422A-9AA3-FB45506C42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48568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3086100" cy="1600200"/>
          </a:xfrm>
        </p:spPr>
        <p:txBody>
          <a:bodyPr anchor="b"/>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3746686" y="746760"/>
            <a:ext cx="4882964"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4350" y="3124200"/>
            <a:ext cx="3086100" cy="30944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9FB3370-BA86-49DA-803F-C5D2202C8E53}" type="datetimeFigureOut">
              <a:rPr lang="en-US" smtClean="0">
                <a:solidFill>
                  <a:prstClr val="black">
                    <a:tint val="75000"/>
                  </a:prstClr>
                </a:solidFill>
              </a:rPr>
              <a:pPr/>
              <a:t>5/25/2016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p>
            <a:fld id="{0C85AE6B-799A-422A-9AA3-FB45506C4205}" type="slidenum">
              <a:rPr lang="en-US" smtClean="0">
                <a:solidFill>
                  <a:srgbClr val="637052"/>
                </a:solidFill>
              </a:rPr>
              <a:pPr/>
              <a:t>‹#›</a:t>
            </a:fld>
            <a:endParaRPr lang="en-US" dirty="0">
              <a:solidFill>
                <a:srgbClr val="637052"/>
              </a:solidFill>
            </a:endParaRPr>
          </a:p>
        </p:txBody>
      </p:sp>
    </p:spTree>
    <p:extLst>
      <p:ext uri="{BB962C8B-B14F-4D97-AF65-F5344CB8AC3E}">
        <p14:creationId xmlns:p14="http://schemas.microsoft.com/office/powerpoint/2010/main" val="13796275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5154930" cy="1600200"/>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895928" y="751242"/>
            <a:ext cx="2733722" cy="546744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514350" y="3124200"/>
            <a:ext cx="5154930" cy="309448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9FB3370-BA86-49DA-803F-C5D2202C8E53}" type="datetimeFigureOut">
              <a:rPr lang="en-US" smtClean="0">
                <a:solidFill>
                  <a:prstClr val="black">
                    <a:tint val="75000"/>
                  </a:prstClr>
                </a:solidFill>
              </a:rPr>
              <a:pPr/>
              <a:t>5/25/2016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C85AE6B-799A-422A-9AA3-FB45506C42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37066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33" y="4697361"/>
            <a:ext cx="8116526" cy="819355"/>
          </a:xfrm>
        </p:spPr>
        <p:txBody>
          <a:bodyPr anchor="b"/>
          <a:lstStyle>
            <a:lvl1pPr algn="l">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1295" y="941440"/>
            <a:ext cx="8116380" cy="347816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514350" y="5516716"/>
            <a:ext cx="8115300" cy="701969"/>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9FB3370-BA86-49DA-803F-C5D2202C8E53}" type="datetimeFigureOut">
              <a:rPr lang="en-US" smtClean="0">
                <a:solidFill>
                  <a:prstClr val="black">
                    <a:tint val="75000"/>
                  </a:prstClr>
                </a:solidFill>
              </a:rPr>
              <a:pPr/>
              <a:t>5/25/2016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0C85AE6B-799A-422A-9AA3-FB45506C42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00805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753533"/>
            <a:ext cx="8115300" cy="2802467"/>
          </a:xfrm>
        </p:spPr>
        <p:txBody>
          <a:bodyPr anchor="ctr"/>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3649134"/>
            <a:ext cx="7597887" cy="999067"/>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19FB3370-BA86-49DA-803F-C5D2202C8E53}" type="datetimeFigureOut">
              <a:rPr lang="en-US" smtClean="0">
                <a:solidFill>
                  <a:prstClr val="black">
                    <a:tint val="75000"/>
                  </a:prstClr>
                </a:solidFill>
              </a:rPr>
              <a:pPr/>
              <a:t>5/25/2016</a:t>
            </a:fld>
            <a:endParaRPr lang="en-US" dirty="0">
              <a:solidFill>
                <a:prstClr val="black">
                  <a:tint val="75000"/>
                </a:prstClr>
              </a:solidFill>
            </a:endParaRPr>
          </a:p>
        </p:txBody>
      </p:sp>
      <p:sp>
        <p:nvSpPr>
          <p:cNvPr id="6" name="Footer Placeholder 5"/>
          <p:cNvSpPr>
            <a:spLocks noGrp="1"/>
          </p:cNvSpPr>
          <p:nvPr>
            <p:ph type="ftr" sz="quarter" idx="11"/>
          </p:nvPr>
        </p:nvSpPr>
        <p:spPr>
          <a:xfrm>
            <a:off x="514350" y="379942"/>
            <a:ext cx="5243619"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8146839" y="381001"/>
            <a:ext cx="482811" cy="365125"/>
          </a:xfrm>
        </p:spPr>
        <p:txBody>
          <a:bodyPr/>
          <a:lstStyle/>
          <a:p>
            <a:fld id="{0C85AE6B-799A-422A-9AA3-FB45506C42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88598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51" y="753534"/>
            <a:ext cx="7613650" cy="2604495"/>
          </a:xfrm>
        </p:spPr>
        <p:txBody>
          <a:bodyPr anchor="ctr"/>
          <a:lstStyle>
            <a:lvl1pPr algn="l">
              <a:defRPr sz="2400"/>
            </a:lvl1pPr>
          </a:lstStyle>
          <a:p>
            <a:r>
              <a:rPr lang="en-US"/>
              <a:t>Click to edit Master title style</a:t>
            </a:r>
            <a:endParaRPr lang="en-US" dirty="0"/>
          </a:p>
        </p:txBody>
      </p:sp>
      <p:sp>
        <p:nvSpPr>
          <p:cNvPr id="12" name="Text Placeholder 3"/>
          <p:cNvSpPr>
            <a:spLocks noGrp="1"/>
          </p:cNvSpPr>
          <p:nvPr>
            <p:ph type="body" sz="half" idx="13"/>
          </p:nvPr>
        </p:nvSpPr>
        <p:spPr>
          <a:xfrm>
            <a:off x="977899" y="3365557"/>
            <a:ext cx="7194552" cy="444443"/>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768351" y="3959863"/>
            <a:ext cx="7613650" cy="679871"/>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19FB3370-BA86-49DA-803F-C5D2202C8E53}" type="datetimeFigureOut">
              <a:rPr lang="en-US" smtClean="0">
                <a:solidFill>
                  <a:prstClr val="black">
                    <a:tint val="75000"/>
                  </a:prstClr>
                </a:solidFill>
              </a:rPr>
              <a:pPr/>
              <a:t>5/25/2016</a:t>
            </a:fld>
            <a:endParaRPr lang="en-US" dirty="0">
              <a:solidFill>
                <a:prstClr val="black">
                  <a:tint val="75000"/>
                </a:prstClr>
              </a:solidFill>
            </a:endParaRPr>
          </a:p>
        </p:txBody>
      </p:sp>
      <p:sp>
        <p:nvSpPr>
          <p:cNvPr id="6" name="Footer Placeholder 5"/>
          <p:cNvSpPr>
            <a:spLocks noGrp="1"/>
          </p:cNvSpPr>
          <p:nvPr>
            <p:ph type="ftr" sz="quarter" idx="11"/>
          </p:nvPr>
        </p:nvSpPr>
        <p:spPr>
          <a:xfrm>
            <a:off x="514350" y="379942"/>
            <a:ext cx="5243619"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8146839" y="381001"/>
            <a:ext cx="482811" cy="365125"/>
          </a:xfrm>
        </p:spPr>
        <p:txBody>
          <a:bodyPr/>
          <a:lstStyle/>
          <a:p>
            <a:fld id="{0C85AE6B-799A-422A-9AA3-FB45506C4205}" type="slidenum">
              <a:rPr lang="en-US" smtClean="0">
                <a:solidFill>
                  <a:prstClr val="black">
                    <a:tint val="75000"/>
                  </a:prstClr>
                </a:solidFill>
              </a:rPr>
              <a:pPr/>
              <a:t>‹#›</a:t>
            </a:fld>
            <a:endParaRPr lang="en-US" dirty="0">
              <a:solidFill>
                <a:prstClr val="black">
                  <a:tint val="75000"/>
                </a:prstClr>
              </a:solidFill>
            </a:endParaRPr>
          </a:p>
        </p:txBody>
      </p:sp>
      <p:sp>
        <p:nvSpPr>
          <p:cNvPr id="9" name="TextBox 8"/>
          <p:cNvSpPr txBox="1"/>
          <p:nvPr/>
        </p:nvSpPr>
        <p:spPr>
          <a:xfrm>
            <a:off x="357188" y="93345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6000" dirty="0">
                <a:solidFill>
                  <a:prstClr val="black"/>
                </a:solidFill>
                <a:effectLst/>
              </a:rPr>
              <a:t>“</a:t>
            </a:r>
          </a:p>
        </p:txBody>
      </p:sp>
      <p:sp>
        <p:nvSpPr>
          <p:cNvPr id="10" name="TextBox 9"/>
          <p:cNvSpPr txBox="1"/>
          <p:nvPr/>
        </p:nvSpPr>
        <p:spPr>
          <a:xfrm>
            <a:off x="8238173" y="270129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6000" dirty="0">
                <a:solidFill>
                  <a:prstClr val="black"/>
                </a:solidFill>
                <a:effectLst/>
              </a:rPr>
              <a:t>”</a:t>
            </a:r>
          </a:p>
        </p:txBody>
      </p:sp>
    </p:spTree>
    <p:extLst>
      <p:ext uri="{BB962C8B-B14F-4D97-AF65-F5344CB8AC3E}">
        <p14:creationId xmlns:p14="http://schemas.microsoft.com/office/powerpoint/2010/main" val="39577267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71" y="1124702"/>
            <a:ext cx="7609640" cy="2511835"/>
          </a:xfrm>
        </p:spPr>
        <p:txBody>
          <a:bodyPr anchor="b"/>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768350" y="3648316"/>
            <a:ext cx="7608491" cy="999885"/>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860839" y="378884"/>
            <a:ext cx="2183130" cy="365125"/>
          </a:xfrm>
        </p:spPr>
        <p:txBody>
          <a:bodyPr/>
          <a:lstStyle>
            <a:lvl1pPr algn="r">
              <a:defRPr/>
            </a:lvl1pPr>
          </a:lstStyle>
          <a:p>
            <a:fld id="{19FB3370-BA86-49DA-803F-C5D2202C8E53}" type="datetimeFigureOut">
              <a:rPr lang="en-US" smtClean="0">
                <a:solidFill>
                  <a:prstClr val="black">
                    <a:tint val="75000"/>
                  </a:prstClr>
                </a:solidFill>
              </a:rPr>
              <a:pPr/>
              <a:t>5/25/2016</a:t>
            </a:fld>
            <a:endParaRPr lang="en-US" dirty="0">
              <a:solidFill>
                <a:prstClr val="black">
                  <a:tint val="75000"/>
                </a:prstClr>
              </a:solidFill>
            </a:endParaRPr>
          </a:p>
        </p:txBody>
      </p:sp>
      <p:sp>
        <p:nvSpPr>
          <p:cNvPr id="6" name="Footer Placeholder 5"/>
          <p:cNvSpPr>
            <a:spLocks noGrp="1"/>
          </p:cNvSpPr>
          <p:nvPr>
            <p:ph type="ftr" sz="quarter" idx="11"/>
          </p:nvPr>
        </p:nvSpPr>
        <p:spPr>
          <a:xfrm>
            <a:off x="514350" y="378884"/>
            <a:ext cx="5243619" cy="365125"/>
          </a:xfr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8146839" y="381001"/>
            <a:ext cx="482811" cy="365125"/>
          </a:xfrm>
        </p:spPr>
        <p:txBody>
          <a:bodyPr/>
          <a:lstStyle/>
          <a:p>
            <a:fld id="{0C85AE6B-799A-422A-9AA3-FB45506C42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73438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45794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514350" y="2202080"/>
            <a:ext cx="2592324" cy="617320"/>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514349" y="2904565"/>
            <a:ext cx="2592324" cy="331413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276600" y="2201333"/>
            <a:ext cx="2592324" cy="62653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275144" y="2904067"/>
            <a:ext cx="2592324" cy="331461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6038850" y="2192866"/>
            <a:ext cx="2592324" cy="626534"/>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6038851" y="2904565"/>
            <a:ext cx="2592324" cy="331413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19FB3370-BA86-49DA-803F-C5D2202C8E53}" type="datetimeFigureOut">
              <a:rPr lang="en-US" smtClean="0">
                <a:solidFill>
                  <a:prstClr val="black">
                    <a:tint val="75000"/>
                  </a:prstClr>
                </a:solidFill>
              </a:rPr>
              <a:pPr/>
              <a:t>5/25/2016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C85AE6B-799A-422A-9AA3-FB45506C42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0538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4EB4AC-FE3D-4DFD-8EBB-346AF22F9F07}" type="datetimeFigureOut">
              <a:rPr lang="en-US" smtClean="0"/>
              <a:pPr/>
              <a:t>5/25/2016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F83E77-FA1D-421F-9E40-BD35BB75B45A}"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171701" y="762000"/>
            <a:ext cx="645794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16463" y="4191001"/>
            <a:ext cx="2588687"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516463" y="2362200"/>
            <a:ext cx="258868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1" name="Text Placeholder 3"/>
          <p:cNvSpPr>
            <a:spLocks noGrp="1"/>
          </p:cNvSpPr>
          <p:nvPr>
            <p:ph type="body" sz="half" idx="18"/>
          </p:nvPr>
        </p:nvSpPr>
        <p:spPr>
          <a:xfrm>
            <a:off x="516463" y="4873765"/>
            <a:ext cx="2588687"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280698" y="4191001"/>
            <a:ext cx="2586701"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280697" y="2362200"/>
            <a:ext cx="258670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4" name="Text Placeholder 3"/>
          <p:cNvSpPr>
            <a:spLocks noGrp="1"/>
          </p:cNvSpPr>
          <p:nvPr>
            <p:ph type="body" sz="half" idx="19"/>
          </p:nvPr>
        </p:nvSpPr>
        <p:spPr>
          <a:xfrm>
            <a:off x="3280699" y="4873764"/>
            <a:ext cx="2586701"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6037299" y="4191001"/>
            <a:ext cx="2592352" cy="682765"/>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6037391" y="2362200"/>
            <a:ext cx="258590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27" name="Text Placeholder 3"/>
          <p:cNvSpPr>
            <a:spLocks noGrp="1"/>
          </p:cNvSpPr>
          <p:nvPr>
            <p:ph type="body" sz="half" idx="20"/>
          </p:nvPr>
        </p:nvSpPr>
        <p:spPr>
          <a:xfrm>
            <a:off x="6037299" y="4873762"/>
            <a:ext cx="2589334" cy="1344921"/>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19FB3370-BA86-49DA-803F-C5D2202C8E53}" type="datetimeFigureOut">
              <a:rPr lang="en-US" smtClean="0">
                <a:solidFill>
                  <a:prstClr val="black">
                    <a:tint val="75000"/>
                  </a:prstClr>
                </a:solidFill>
              </a:rPr>
              <a:pPr/>
              <a:t>5/25/2016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C85AE6B-799A-422A-9AA3-FB45506C42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79469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14350" y="2194560"/>
            <a:ext cx="81153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FB3370-BA86-49DA-803F-C5D2202C8E53}" type="datetimeFigureOut">
              <a:rPr lang="en-US" smtClean="0">
                <a:solidFill>
                  <a:prstClr val="black">
                    <a:tint val="75000"/>
                  </a:prstClr>
                </a:solidFill>
              </a:rPr>
              <a:pPr/>
              <a:t>5/25/2016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C85AE6B-799A-422A-9AA3-FB45506C42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10565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Vertical Title 1"/>
          <p:cNvSpPr>
            <a:spLocks noGrp="1"/>
          </p:cNvSpPr>
          <p:nvPr>
            <p:ph type="title" orient="vert"/>
          </p:nvPr>
        </p:nvSpPr>
        <p:spPr>
          <a:xfrm>
            <a:off x="7086600" y="745067"/>
            <a:ext cx="154305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8350" y="745068"/>
            <a:ext cx="615315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860839" y="379942"/>
            <a:ext cx="2183130" cy="365125"/>
          </a:xfrm>
        </p:spPr>
        <p:txBody>
          <a:bodyPr/>
          <a:lstStyle>
            <a:lvl1pPr algn="r">
              <a:defRPr/>
            </a:lvl1pPr>
          </a:lstStyle>
          <a:p>
            <a:fld id="{19FB3370-BA86-49DA-803F-C5D2202C8E53}" type="datetimeFigureOut">
              <a:rPr lang="en-US" smtClean="0">
                <a:solidFill>
                  <a:prstClr val="black">
                    <a:tint val="75000"/>
                  </a:prstClr>
                </a:solidFill>
              </a:rPr>
              <a:pPr/>
              <a:t>5/25/2016</a:t>
            </a:fld>
            <a:endParaRPr lang="en-US" dirty="0">
              <a:solidFill>
                <a:prstClr val="black">
                  <a:tint val="75000"/>
                </a:prstClr>
              </a:solidFill>
            </a:endParaRPr>
          </a:p>
        </p:txBody>
      </p:sp>
      <p:sp>
        <p:nvSpPr>
          <p:cNvPr id="5" name="Footer Placeholder 4"/>
          <p:cNvSpPr>
            <a:spLocks noGrp="1"/>
          </p:cNvSpPr>
          <p:nvPr>
            <p:ph type="ftr" sz="quarter" idx="11"/>
          </p:nvPr>
        </p:nvSpPr>
        <p:spPr>
          <a:xfrm>
            <a:off x="514350" y="381001"/>
            <a:ext cx="5243619" cy="365125"/>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8146839" y="381001"/>
            <a:ext cx="482811" cy="365125"/>
          </a:xfrm>
        </p:spPr>
        <p:txBody>
          <a:bodyPr/>
          <a:lstStyle/>
          <a:p>
            <a:fld id="{0C85AE6B-799A-422A-9AA3-FB45506C42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406130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les with text">
    <p:bg>
      <p:bgPr>
        <a:solidFill>
          <a:schemeClr val="tx1"/>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0" y="0"/>
            <a:ext cx="9144000" cy="6858000"/>
          </a:xfrm>
        </p:spPr>
        <p:txBody>
          <a:bodyPr/>
          <a:lstStyle>
            <a:lvl1pPr>
              <a:defRPr>
                <a:solidFill>
                  <a:srgbClr val="3F3F3F"/>
                </a:solidFill>
              </a:defRPr>
            </a:lvl1pPr>
          </a:lstStyle>
          <a:p>
            <a:r>
              <a:rPr lang="en-US" dirty="0"/>
              <a:t>Click icon to add picture</a:t>
            </a:r>
          </a:p>
        </p:txBody>
      </p:sp>
      <p:sp>
        <p:nvSpPr>
          <p:cNvPr id="2" name="Title 1"/>
          <p:cNvSpPr>
            <a:spLocks noGrp="1"/>
          </p:cNvSpPr>
          <p:nvPr>
            <p:ph type="title" hasCustomPrompt="1"/>
          </p:nvPr>
        </p:nvSpPr>
        <p:spPr>
          <a:xfrm>
            <a:off x="0" y="1143000"/>
            <a:ext cx="2286000" cy="2286000"/>
          </a:xfrm>
          <a:solidFill>
            <a:srgbClr val="0A5BBA">
              <a:alpha val="90000"/>
            </a:srgbClr>
          </a:solidFill>
        </p:spPr>
        <p:txBody>
          <a:bodyPr>
            <a:normAutofit/>
          </a:bodyPr>
          <a:lstStyle>
            <a:lvl1pPr>
              <a:defRPr sz="1800">
                <a:solidFill>
                  <a:schemeClr val="tx1"/>
                </a:solidFill>
                <a:latin typeface="+mn-lt"/>
              </a:defRPr>
            </a:lvl1pPr>
          </a:lstStyle>
          <a:p>
            <a:r>
              <a:rPr lang="en-US" dirty="0"/>
              <a:t>Click to edit slide title</a:t>
            </a:r>
          </a:p>
        </p:txBody>
      </p:sp>
      <p:sp>
        <p:nvSpPr>
          <p:cNvPr id="3" name="Date Placeholder 2"/>
          <p:cNvSpPr>
            <a:spLocks noGrp="1"/>
          </p:cNvSpPr>
          <p:nvPr>
            <p:ph type="dt" sz="half" idx="10"/>
          </p:nvPr>
        </p:nvSpPr>
        <p:spPr/>
        <p:txBody>
          <a:bodyPr/>
          <a:lstStyle>
            <a:lvl1pPr>
              <a:defRPr>
                <a:solidFill>
                  <a:schemeClr val="bg1">
                    <a:lumMod val="75000"/>
                    <a:lumOff val="25000"/>
                  </a:schemeClr>
                </a:solidFill>
                <a:latin typeface="+mn-lt"/>
              </a:defRPr>
            </a:lvl1pPr>
          </a:lstStyle>
          <a:p>
            <a:fld id="{AE65AE9B-2074-D140-BF7E-9E0447F2B502}" type="datetime1">
              <a:rPr lang="en-US" smtClean="0">
                <a:solidFill>
                  <a:prstClr val="white">
                    <a:lumMod val="75000"/>
                    <a:lumOff val="25000"/>
                  </a:prstClr>
                </a:solidFill>
              </a:rPr>
              <a:pPr/>
              <a:t>5/25/2016</a:t>
            </a:fld>
            <a:endParaRPr lang="en-US" dirty="0">
              <a:solidFill>
                <a:prstClr val="white">
                  <a:lumMod val="75000"/>
                  <a:lumOff val="25000"/>
                </a:prstClr>
              </a:solidFill>
            </a:endParaRPr>
          </a:p>
        </p:txBody>
      </p:sp>
      <p:sp>
        <p:nvSpPr>
          <p:cNvPr id="4" name="Slide Number Placeholder 3"/>
          <p:cNvSpPr>
            <a:spLocks noGrp="1"/>
          </p:cNvSpPr>
          <p:nvPr>
            <p:ph type="sldNum" sz="quarter" idx="11"/>
          </p:nvPr>
        </p:nvSpPr>
        <p:spPr/>
        <p:txBody>
          <a:bodyPr/>
          <a:lstStyle>
            <a:lvl1pPr>
              <a:defRPr>
                <a:solidFill>
                  <a:schemeClr val="bg1">
                    <a:lumMod val="75000"/>
                    <a:lumOff val="25000"/>
                  </a:schemeClr>
                </a:solidFill>
                <a:latin typeface="+mn-lt"/>
              </a:defRPr>
            </a:lvl1pPr>
          </a:lstStyle>
          <a:p>
            <a:fld id="{74A398B2-5A34-1A4A-811E-F4027282568C}" type="slidenum">
              <a:rPr lang="en-US" smtClean="0">
                <a:solidFill>
                  <a:prstClr val="white">
                    <a:lumMod val="75000"/>
                    <a:lumOff val="25000"/>
                  </a:prstClr>
                </a:solidFill>
              </a:rPr>
              <a:pPr/>
              <a:t>‹#›</a:t>
            </a:fld>
            <a:endParaRPr lang="en-US" dirty="0">
              <a:solidFill>
                <a:prstClr val="white">
                  <a:lumMod val="75000"/>
                  <a:lumOff val="25000"/>
                </a:prstClr>
              </a:solidFill>
            </a:endParaRPr>
          </a:p>
        </p:txBody>
      </p:sp>
      <p:sp>
        <p:nvSpPr>
          <p:cNvPr id="16" name="Text Placeholder 14"/>
          <p:cNvSpPr>
            <a:spLocks noGrp="1"/>
          </p:cNvSpPr>
          <p:nvPr>
            <p:ph type="body" sz="quarter" idx="12"/>
          </p:nvPr>
        </p:nvSpPr>
        <p:spPr>
          <a:xfrm>
            <a:off x="0" y="3429000"/>
            <a:ext cx="2286000" cy="2286000"/>
          </a:xfrm>
          <a:solidFill>
            <a:schemeClr val="bg2">
              <a:alpha val="90000"/>
            </a:schemeClr>
          </a:solidFill>
        </p:spPr>
        <p:txBody>
          <a:bodyPr>
            <a:normAutofit/>
          </a:bodyPr>
          <a:lstStyle>
            <a:lvl1pPr>
              <a:lnSpc>
                <a:spcPct val="100000"/>
              </a:lnSpc>
              <a:defRPr sz="1200">
                <a:latin typeface="+mn-lt"/>
              </a:defRPr>
            </a:lvl1pPr>
            <a:lvl2pPr>
              <a:lnSpc>
                <a:spcPct val="100000"/>
              </a:lnSpc>
              <a:defRPr sz="1200">
                <a:latin typeface="+mn-lt"/>
              </a:defRPr>
            </a:lvl2pPr>
            <a:lvl3pPr>
              <a:lnSpc>
                <a:spcPct val="100000"/>
              </a:lnSpc>
              <a:defRPr sz="1200">
                <a:latin typeface="+mn-lt"/>
              </a:defRPr>
            </a:lvl3pPr>
            <a:lvl4pPr>
              <a:lnSpc>
                <a:spcPct val="100000"/>
              </a:lnSpc>
              <a:defRPr sz="1200">
                <a:latin typeface="+mn-lt"/>
              </a:defRPr>
            </a:lvl4pPr>
            <a:lvl5pPr>
              <a:lnSpc>
                <a:spcPct val="100000"/>
              </a:lnSpc>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4"/>
          <p:cNvSpPr>
            <a:spLocks noGrp="1"/>
          </p:cNvSpPr>
          <p:nvPr>
            <p:ph type="body" sz="quarter" idx="13"/>
          </p:nvPr>
        </p:nvSpPr>
        <p:spPr>
          <a:xfrm>
            <a:off x="2286000" y="3429000"/>
            <a:ext cx="2286000" cy="2286000"/>
          </a:xfrm>
          <a:solidFill>
            <a:schemeClr val="accent3">
              <a:alpha val="90000"/>
            </a:schemeClr>
          </a:solidFill>
        </p:spPr>
        <p:txBody>
          <a:bodyPr>
            <a:normAutofit/>
          </a:bodyPr>
          <a:lstStyle>
            <a:lvl1pPr>
              <a:lnSpc>
                <a:spcPct val="100000"/>
              </a:lnSpc>
              <a:defRPr sz="1200">
                <a:latin typeface="+mn-lt"/>
              </a:defRPr>
            </a:lvl1pPr>
            <a:lvl2pPr>
              <a:lnSpc>
                <a:spcPct val="100000"/>
              </a:lnSpc>
              <a:defRPr sz="1200">
                <a:latin typeface="+mn-lt"/>
              </a:defRPr>
            </a:lvl2pPr>
            <a:lvl3pPr>
              <a:lnSpc>
                <a:spcPct val="100000"/>
              </a:lnSpc>
              <a:defRPr sz="1200">
                <a:latin typeface="+mn-lt"/>
              </a:defRPr>
            </a:lvl3pPr>
            <a:lvl4pPr>
              <a:lnSpc>
                <a:spcPct val="100000"/>
              </a:lnSpc>
              <a:defRPr sz="1200">
                <a:latin typeface="+mn-lt"/>
              </a:defRPr>
            </a:lvl4pPr>
            <a:lvl5pPr>
              <a:lnSpc>
                <a:spcPct val="100000"/>
              </a:lnSpc>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14"/>
          <p:cNvSpPr>
            <a:spLocks noGrp="1"/>
          </p:cNvSpPr>
          <p:nvPr>
            <p:ph type="body" sz="quarter" idx="14"/>
          </p:nvPr>
        </p:nvSpPr>
        <p:spPr>
          <a:xfrm>
            <a:off x="4572000" y="3429000"/>
            <a:ext cx="2286000" cy="2286000"/>
          </a:xfrm>
          <a:solidFill>
            <a:schemeClr val="accent4">
              <a:alpha val="90000"/>
            </a:schemeClr>
          </a:solidFill>
        </p:spPr>
        <p:txBody>
          <a:bodyPr>
            <a:normAutofit/>
          </a:bodyPr>
          <a:lstStyle>
            <a:lvl1pPr>
              <a:lnSpc>
                <a:spcPct val="100000"/>
              </a:lnSpc>
              <a:defRPr sz="1200">
                <a:solidFill>
                  <a:schemeClr val="bg1"/>
                </a:solidFill>
                <a:latin typeface="+mn-lt"/>
              </a:defRPr>
            </a:lvl1pPr>
            <a:lvl2pPr>
              <a:lnSpc>
                <a:spcPct val="100000"/>
              </a:lnSpc>
              <a:defRPr sz="1200">
                <a:solidFill>
                  <a:schemeClr val="bg1"/>
                </a:solidFill>
                <a:latin typeface="+mn-lt"/>
              </a:defRPr>
            </a:lvl2pPr>
            <a:lvl3pPr>
              <a:lnSpc>
                <a:spcPct val="100000"/>
              </a:lnSpc>
              <a:defRPr sz="1200">
                <a:solidFill>
                  <a:schemeClr val="bg1"/>
                </a:solidFill>
                <a:latin typeface="+mn-lt"/>
              </a:defRPr>
            </a:lvl3pPr>
            <a:lvl4pPr>
              <a:lnSpc>
                <a:spcPct val="100000"/>
              </a:lnSpc>
              <a:defRPr sz="1200">
                <a:solidFill>
                  <a:schemeClr val="bg1"/>
                </a:solidFill>
                <a:latin typeface="+mn-lt"/>
              </a:defRPr>
            </a:lvl4pPr>
            <a:lvl5pPr>
              <a:lnSpc>
                <a:spcPct val="100000"/>
              </a:lnSpc>
              <a:defRPr sz="120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4"/>
          <p:cNvSpPr>
            <a:spLocks noGrp="1"/>
          </p:cNvSpPr>
          <p:nvPr>
            <p:ph type="body" sz="quarter" idx="15"/>
          </p:nvPr>
        </p:nvSpPr>
        <p:spPr>
          <a:xfrm>
            <a:off x="6858000" y="3429000"/>
            <a:ext cx="2286000" cy="2286000"/>
          </a:xfrm>
          <a:solidFill>
            <a:schemeClr val="accent5">
              <a:alpha val="90000"/>
            </a:schemeClr>
          </a:solidFill>
        </p:spPr>
        <p:txBody>
          <a:bodyPr>
            <a:normAutofit/>
          </a:bodyPr>
          <a:lstStyle>
            <a:lvl1pPr>
              <a:lnSpc>
                <a:spcPct val="100000"/>
              </a:lnSpc>
              <a:defRPr sz="1200">
                <a:latin typeface="+mn-lt"/>
              </a:defRPr>
            </a:lvl1pPr>
            <a:lvl2pPr>
              <a:lnSpc>
                <a:spcPct val="100000"/>
              </a:lnSpc>
              <a:defRPr sz="1200">
                <a:latin typeface="+mn-lt"/>
              </a:defRPr>
            </a:lvl2pPr>
            <a:lvl3pPr>
              <a:lnSpc>
                <a:spcPct val="100000"/>
              </a:lnSpc>
              <a:defRPr sz="1200">
                <a:latin typeface="+mn-lt"/>
              </a:defRPr>
            </a:lvl3pPr>
            <a:lvl4pPr>
              <a:lnSpc>
                <a:spcPct val="100000"/>
              </a:lnSpc>
              <a:defRPr sz="1200">
                <a:latin typeface="+mn-lt"/>
              </a:defRPr>
            </a:lvl4pPr>
            <a:lvl5pPr>
              <a:lnSpc>
                <a:spcPct val="100000"/>
              </a:lnSpc>
              <a:defRPr sz="12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00551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able of Contents dark or with image">
    <p:spTree>
      <p:nvGrpSpPr>
        <p:cNvPr id="1" name=""/>
        <p:cNvGrpSpPr/>
        <p:nvPr/>
      </p:nvGrpSpPr>
      <p:grpSpPr>
        <a:xfrm>
          <a:off x="0" y="0"/>
          <a:ext cx="0" cy="0"/>
          <a:chOff x="0" y="0"/>
          <a:chExt cx="0" cy="0"/>
        </a:xfrm>
      </p:grpSpPr>
      <p:sp>
        <p:nvSpPr>
          <p:cNvPr id="8" name="Text Placeholder 9"/>
          <p:cNvSpPr>
            <a:spLocks noGrp="1"/>
          </p:cNvSpPr>
          <p:nvPr>
            <p:ph type="body" sz="quarter" idx="13" hasCustomPrompt="1"/>
          </p:nvPr>
        </p:nvSpPr>
        <p:spPr>
          <a:xfrm>
            <a:off x="3429000" y="1143000"/>
            <a:ext cx="5715000" cy="5029200"/>
          </a:xfrm>
          <a:prstGeom prst="rect">
            <a:avLst/>
          </a:prstGeom>
        </p:spPr>
        <p:txBody>
          <a:bodyPr vert="horz" lIns="91440" tIns="45720">
            <a:normAutofit/>
          </a:bodyPr>
          <a:lstStyle>
            <a:lvl1pPr marL="0" indent="0">
              <a:spcBef>
                <a:spcPts val="450"/>
              </a:spcBef>
              <a:buFontTx/>
              <a:buNone/>
              <a:tabLst>
                <a:tab pos="472679" algn="l"/>
              </a:tabLst>
              <a:defRPr sz="1800" baseline="0">
                <a:solidFill>
                  <a:schemeClr val="tx1"/>
                </a:solidFill>
                <a:latin typeface="+mn-lt"/>
                <a:cs typeface="Segoe Pro Light"/>
              </a:defRPr>
            </a:lvl1pPr>
            <a:lvl2pPr marL="0" indent="0">
              <a:spcBef>
                <a:spcPts val="450"/>
              </a:spcBef>
              <a:buFontTx/>
              <a:buNone/>
              <a:defRPr sz="2250">
                <a:latin typeface="Segoe Pro Light"/>
                <a:cs typeface="Segoe Pro Light"/>
              </a:defRPr>
            </a:lvl2pPr>
            <a:lvl3pPr marL="0" indent="0">
              <a:spcBef>
                <a:spcPts val="450"/>
              </a:spcBef>
              <a:buFontTx/>
              <a:buNone/>
              <a:defRPr sz="2250">
                <a:latin typeface="Segoe Pro Light"/>
                <a:cs typeface="Segoe Pro Light"/>
              </a:defRPr>
            </a:lvl3pPr>
            <a:lvl4pPr marL="0" indent="0">
              <a:spcBef>
                <a:spcPts val="450"/>
              </a:spcBef>
              <a:buFontTx/>
              <a:buNone/>
              <a:defRPr sz="2250">
                <a:latin typeface="Segoe Pro Light"/>
                <a:cs typeface="Segoe Pro Light"/>
              </a:defRPr>
            </a:lvl4pPr>
            <a:lvl5pPr marL="0" indent="0">
              <a:spcBef>
                <a:spcPts val="450"/>
              </a:spcBef>
              <a:buFontTx/>
              <a:buNone/>
              <a:defRPr sz="2250">
                <a:latin typeface="Segoe Pro Light"/>
                <a:cs typeface="Segoe Pro Light"/>
              </a:defRPr>
            </a:lvl5pPr>
          </a:lstStyle>
          <a:p>
            <a:pPr lvl="0"/>
            <a:r>
              <a:rPr lang="en-US" dirty="0"/>
              <a:t>4	Section Title</a:t>
            </a:r>
          </a:p>
        </p:txBody>
      </p:sp>
      <p:sp>
        <p:nvSpPr>
          <p:cNvPr id="9" name="Text Placeholder 12"/>
          <p:cNvSpPr>
            <a:spLocks noGrp="1"/>
          </p:cNvSpPr>
          <p:nvPr>
            <p:ph type="body" sz="quarter" idx="14" hasCustomPrompt="1"/>
          </p:nvPr>
        </p:nvSpPr>
        <p:spPr>
          <a:xfrm>
            <a:off x="0" y="1152525"/>
            <a:ext cx="2286000" cy="4237038"/>
          </a:xfrm>
          <a:prstGeom prst="rect">
            <a:avLst/>
          </a:prstGeom>
        </p:spPr>
        <p:txBody>
          <a:bodyPr vert="horz">
            <a:noAutofit/>
          </a:bodyPr>
          <a:lstStyle>
            <a:lvl1pPr marL="0" indent="0">
              <a:spcBef>
                <a:spcPts val="450"/>
              </a:spcBef>
              <a:buFontTx/>
              <a:buNone/>
              <a:defRPr sz="1200" baseline="0">
                <a:solidFill>
                  <a:srgbClr val="FFFFFF"/>
                </a:solidFill>
                <a:latin typeface="+mn-lt"/>
                <a:cs typeface="Segoe Pro Semibold"/>
              </a:defRPr>
            </a:lvl1pPr>
          </a:lstStyle>
          <a:p>
            <a:pPr lvl="0"/>
            <a:r>
              <a:rPr lang="en-US" dirty="0"/>
              <a:t>Enter header here.</a:t>
            </a:r>
          </a:p>
        </p:txBody>
      </p:sp>
      <p:sp>
        <p:nvSpPr>
          <p:cNvPr id="4" name="Date Placeholder 3"/>
          <p:cNvSpPr>
            <a:spLocks noGrp="1"/>
          </p:cNvSpPr>
          <p:nvPr>
            <p:ph type="dt" sz="half" idx="2"/>
          </p:nvPr>
        </p:nvSpPr>
        <p:spPr>
          <a:xfrm>
            <a:off x="0" y="6356352"/>
            <a:ext cx="2133600" cy="365125"/>
          </a:xfrm>
          <a:prstGeom prst="rect">
            <a:avLst/>
          </a:prstGeom>
        </p:spPr>
        <p:txBody>
          <a:bodyPr vert="horz" lIns="182880" tIns="45720" rIns="182880" bIns="45720" rtlCol="0" anchor="ctr"/>
          <a:lstStyle>
            <a:lvl1pPr algn="l">
              <a:defRPr sz="600">
                <a:solidFill>
                  <a:schemeClr val="tx1"/>
                </a:solidFill>
                <a:latin typeface="+mn-lt"/>
                <a:cs typeface="Segoe Pro Light"/>
              </a:defRPr>
            </a:lvl1pPr>
          </a:lstStyle>
          <a:p>
            <a:fld id="{2AFC96C2-8C11-D446-A328-D8E9735F863D}" type="datetime1">
              <a:rPr lang="en-US" smtClean="0">
                <a:solidFill>
                  <a:srgbClr val="000000"/>
                </a:solidFill>
              </a:rPr>
              <a:pPr/>
              <a:t>5/25/2016</a:t>
            </a:fld>
            <a:endParaRPr lang="en-US" dirty="0">
              <a:solidFill>
                <a:srgbClr val="000000"/>
              </a:solidFill>
            </a:endParaRPr>
          </a:p>
        </p:txBody>
      </p:sp>
      <p:sp>
        <p:nvSpPr>
          <p:cNvPr id="5" name="Slide Number Placeholder 5"/>
          <p:cNvSpPr>
            <a:spLocks noGrp="1"/>
          </p:cNvSpPr>
          <p:nvPr>
            <p:ph type="sldNum" sz="quarter" idx="4"/>
          </p:nvPr>
        </p:nvSpPr>
        <p:spPr>
          <a:xfrm>
            <a:off x="7015506" y="6356352"/>
            <a:ext cx="2133600" cy="365125"/>
          </a:xfrm>
          <a:prstGeom prst="rect">
            <a:avLst/>
          </a:prstGeom>
        </p:spPr>
        <p:txBody>
          <a:bodyPr vert="horz" lIns="182880" tIns="45720" rIns="182880" bIns="45720" rtlCol="0" anchor="ctr"/>
          <a:lstStyle>
            <a:lvl1pPr algn="r">
              <a:defRPr sz="600">
                <a:solidFill>
                  <a:schemeClr val="tx1"/>
                </a:solidFill>
                <a:latin typeface="+mn-lt"/>
                <a:cs typeface="Segoe Pro Light"/>
              </a:defRPr>
            </a:lvl1pPr>
          </a:lstStyle>
          <a:p>
            <a:fld id="{74A398B2-5A34-1A4A-811E-F4027282568C}"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862241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659065"/>
            <a:ext cx="7681913" cy="1523495"/>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5" name="Content Placeholder 4"/>
          <p:cNvSpPr>
            <a:spLocks noGrp="1"/>
          </p:cNvSpPr>
          <p:nvPr>
            <p:ph sz="quarter" idx="10" hasCustomPrompt="1"/>
          </p:nvPr>
        </p:nvSpPr>
        <p:spPr>
          <a:xfrm>
            <a:off x="6583363" y="228600"/>
            <a:ext cx="2179637" cy="276999"/>
          </a:xfrm>
        </p:spPr>
        <p:txBody>
          <a:bodyPr/>
          <a:lstStyle>
            <a:lvl1pPr>
              <a:buFontTx/>
              <a:buNone/>
              <a:defRPr sz="2000"/>
            </a:lvl1pPr>
          </a:lstStyle>
          <a:p>
            <a:pPr lvl="0"/>
            <a:r>
              <a:rPr lang="en-US" dirty="0"/>
              <a:t>Session Code</a:t>
            </a:r>
          </a:p>
        </p:txBody>
      </p:sp>
    </p:spTree>
    <p:extLst>
      <p:ext uri="{BB962C8B-B14F-4D97-AF65-F5344CB8AC3E}">
        <p14:creationId xmlns:p14="http://schemas.microsoft.com/office/powerpoint/2010/main" val="58775750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730250" y="649805"/>
            <a:ext cx="7682177" cy="1523494"/>
          </a:xfrm>
        </p:spPr>
        <p:txBody>
          <a:bodyPr anchor="ctr" anchorCtr="0">
            <a:noAutofit/>
          </a:bodyPr>
          <a:lstStyle>
            <a:lvl1pPr algn="l" defTabSz="1096919" rtl="0" eaLnBrk="1" fontAlgn="base" latinLnBrk="0" hangingPunct="1">
              <a:lnSpc>
                <a:spcPct val="75000"/>
              </a:lnSpc>
              <a:spcBef>
                <a:spcPct val="0"/>
              </a:spcBef>
              <a:spcAft>
                <a:spcPct val="0"/>
              </a:spcAft>
              <a:buNone/>
              <a:defRPr lang="en-US" sz="4800" b="1" kern="1200" cap="none" spc="-150" dirty="0">
                <a:ln w="9525" cmpd="sng">
                  <a:noFill/>
                  <a:prstDash val="solid"/>
                </a:ln>
                <a:gradFill>
                  <a:gsLst>
                    <a:gs pos="0">
                      <a:srgbClr val="0F0F0F"/>
                    </a:gs>
                    <a:gs pos="77000">
                      <a:schemeClr val="tx2"/>
                    </a:gs>
                  </a:gsLst>
                  <a:lin ang="16200000" scaled="1"/>
                </a:gradFill>
                <a:effectLst/>
                <a:latin typeface="Segoe" pitchFamily="34" charset="0"/>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381000" y="2355850"/>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5103650"/>
            <a:ext cx="7690114" cy="1384994"/>
          </a:xfrm>
        </p:spPr>
        <p:txBody>
          <a:bodyPr anchor="ctr"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2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a:t>click to…</a:t>
            </a:r>
          </a:p>
        </p:txBody>
      </p:sp>
    </p:spTree>
    <p:extLst>
      <p:ext uri="{BB962C8B-B14F-4D97-AF65-F5344CB8AC3E}">
        <p14:creationId xmlns:p14="http://schemas.microsoft.com/office/powerpoint/2010/main" val="434051438"/>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000548"/>
          </a:xfrm>
        </p:spPr>
        <p:txBody>
          <a:bodyPr/>
          <a:lstStyle>
            <a:lvl1pPr>
              <a:lnSpc>
                <a:spcPct val="90000"/>
              </a:lnSpc>
              <a:buSzPct val="90000"/>
              <a:buFontTx/>
              <a:buBlip>
                <a:blip r:embed="rId2"/>
              </a:buBlip>
              <a:defRPr/>
            </a:lvl1pPr>
            <a:lvl2pPr>
              <a:lnSpc>
                <a:spcPct val="90000"/>
              </a:lnSpc>
              <a:buSzPct val="90000"/>
              <a:buFontTx/>
              <a:buBlip>
                <a:blip r:embed="rId2"/>
              </a:buBlip>
              <a:defRPr/>
            </a:lvl2pPr>
            <a:lvl3pPr>
              <a:lnSpc>
                <a:spcPct val="90000"/>
              </a:lnSpc>
              <a:buSzPct val="90000"/>
              <a:buFontTx/>
              <a:buBlip>
                <a:blip r:embed="rId2"/>
              </a:buBlip>
              <a:defRPr/>
            </a:lvl3pPr>
            <a:lvl4pPr>
              <a:lnSpc>
                <a:spcPct val="90000"/>
              </a:lnSpc>
              <a:buSzPct val="90000"/>
              <a:buFontTx/>
              <a:buBlip>
                <a:blip r:embed="rId2"/>
              </a:buBlip>
              <a:defRPr/>
            </a:lvl4pPr>
            <a:lvl5pPr>
              <a:lnSpc>
                <a:spcPct val="90000"/>
              </a:lnSpc>
              <a:buSzPct val="900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179691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784031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645023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4EB4AC-FE3D-4DFD-8EBB-346AF22F9F07}" type="datetimeFigureOut">
              <a:rPr lang="en-US" smtClean="0"/>
              <a:pPr/>
              <a:t>5/25/2016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F83E77-FA1D-421F-9E40-BD35BB75B45A}"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9288638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60965906"/>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90272"/>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783905"/>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1201701"/>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a:t>Click to edit Master text styles</a:t>
            </a:r>
          </a:p>
        </p:txBody>
      </p:sp>
    </p:spTree>
    <p:extLst>
      <p:ext uri="{BB962C8B-B14F-4D97-AF65-F5344CB8AC3E}">
        <p14:creationId xmlns:p14="http://schemas.microsoft.com/office/powerpoint/2010/main" val="134178024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95970" name="Rectangle 2"/>
          <p:cNvSpPr>
            <a:spLocks noGrp="1" noChangeArrowheads="1"/>
          </p:cNvSpPr>
          <p:nvPr>
            <p:ph type="ctrTitle"/>
          </p:nvPr>
        </p:nvSpPr>
        <p:spPr>
          <a:xfrm>
            <a:off x="685801" y="1905000"/>
            <a:ext cx="8077200" cy="1409700"/>
          </a:xfrm>
          <a:prstGeom prst="rect">
            <a:avLst/>
          </a:prstGeom>
          <a:ln algn="ctr"/>
          <a:effectLst>
            <a:outerShdw dist="17961" dir="2700000" algn="ctr" rotWithShape="0">
              <a:schemeClr val="bg2">
                <a:alpha val="74001"/>
              </a:schemeClr>
            </a:outerShdw>
          </a:effectLst>
        </p:spPr>
        <p:txBody>
          <a:bodyPr lIns="78362" tIns="39182" rIns="78362" bIns="39182" anchor="ctr"/>
          <a:lstStyle>
            <a:lvl1pPr>
              <a:defRPr/>
            </a:lvl1pPr>
          </a:lstStyle>
          <a:p>
            <a:r>
              <a:rPr lang="en-US"/>
              <a:t>Click to edit Master title style</a:t>
            </a:r>
          </a:p>
        </p:txBody>
      </p:sp>
      <p:sp>
        <p:nvSpPr>
          <p:cNvPr id="595971" name="Rectangle 3"/>
          <p:cNvSpPr>
            <a:spLocks noGrp="1" noChangeArrowheads="1"/>
          </p:cNvSpPr>
          <p:nvPr>
            <p:ph type="subTitle" idx="1"/>
          </p:nvPr>
        </p:nvSpPr>
        <p:spPr>
          <a:xfrm>
            <a:off x="685801" y="4384676"/>
            <a:ext cx="8077200" cy="483407"/>
          </a:xfrm>
        </p:spPr>
        <p:txBody>
          <a:bodyPr/>
          <a:lstStyle>
            <a:lvl1pPr marL="0" indent="0">
              <a:spcBef>
                <a:spcPct val="0"/>
              </a:spcBef>
              <a:buFont typeface="Wingdings 2" pitchFamily="18" charset="2"/>
              <a:buNone/>
              <a:defRPr>
                <a:latin typeface="Segoe" pitchFamily="2" charset="0"/>
              </a:defRPr>
            </a:lvl1pPr>
          </a:lstStyle>
          <a:p>
            <a:r>
              <a:rPr lang="en-US"/>
              <a:t>Click to edit Master subtitle style</a:t>
            </a:r>
          </a:p>
        </p:txBody>
      </p:sp>
    </p:spTree>
    <p:extLst>
      <p:ext uri="{BB962C8B-B14F-4D97-AF65-F5344CB8AC3E}">
        <p14:creationId xmlns:p14="http://schemas.microsoft.com/office/powerpoint/2010/main" val="1002726872"/>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8211864"/>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0"/>
            <a:ext cx="7772400" cy="1362076"/>
          </a:xfrm>
          <a:prstGeom prst="rect">
            <a:avLst/>
          </a:prstGeom>
        </p:spPr>
        <p:txBody>
          <a:bodyPr lIns="78362" tIns="39182" rIns="78362" bIns="39182"/>
          <a:lstStyle>
            <a:lvl1pPr algn="l">
              <a:defRPr sz="3676" b="1" cap="all"/>
            </a:lvl1pPr>
          </a:lstStyle>
          <a:p>
            <a:r>
              <a:rPr lang="en-US"/>
              <a:t>Click to edit Master title style</a:t>
            </a:r>
          </a:p>
        </p:txBody>
      </p:sp>
      <p:sp>
        <p:nvSpPr>
          <p:cNvPr id="3" name="Text Placeholder 2"/>
          <p:cNvSpPr>
            <a:spLocks noGrp="1"/>
          </p:cNvSpPr>
          <p:nvPr>
            <p:ph type="body" idx="1"/>
          </p:nvPr>
        </p:nvSpPr>
        <p:spPr>
          <a:xfrm>
            <a:off x="722314" y="4073215"/>
            <a:ext cx="7772400" cy="333686"/>
          </a:xfrm>
        </p:spPr>
        <p:txBody>
          <a:bodyPr anchor="b"/>
          <a:lstStyle>
            <a:lvl1pPr marL="0" indent="0">
              <a:buNone/>
              <a:defRPr sz="1838"/>
            </a:lvl1pPr>
            <a:lvl2pPr marL="423587" indent="0">
              <a:buNone/>
              <a:defRPr sz="1622"/>
            </a:lvl2pPr>
            <a:lvl3pPr marL="847175" indent="0">
              <a:buNone/>
              <a:defRPr sz="1514"/>
            </a:lvl3pPr>
            <a:lvl4pPr marL="1270762" indent="0">
              <a:buNone/>
              <a:defRPr sz="1297"/>
            </a:lvl4pPr>
            <a:lvl5pPr marL="1694349" indent="0">
              <a:buNone/>
              <a:defRPr sz="1297"/>
            </a:lvl5pPr>
            <a:lvl6pPr marL="2117937" indent="0">
              <a:buNone/>
              <a:defRPr sz="1297"/>
            </a:lvl6pPr>
            <a:lvl7pPr marL="2541524" indent="0">
              <a:buNone/>
              <a:defRPr sz="1297"/>
            </a:lvl7pPr>
            <a:lvl8pPr marL="2965111" indent="0">
              <a:buNone/>
              <a:defRPr sz="1297"/>
            </a:lvl8pPr>
            <a:lvl9pPr marL="3388699" indent="0">
              <a:buNone/>
              <a:defRPr sz="1297"/>
            </a:lvl9pPr>
          </a:lstStyle>
          <a:p>
            <a:pPr lvl="0"/>
            <a:r>
              <a:rPr lang="en-US"/>
              <a:t>Click to edit Master text styles</a:t>
            </a:r>
          </a:p>
        </p:txBody>
      </p:sp>
    </p:spTree>
    <p:extLst>
      <p:ext uri="{BB962C8B-B14F-4D97-AF65-F5344CB8AC3E}">
        <p14:creationId xmlns:p14="http://schemas.microsoft.com/office/powerpoint/2010/main" val="1654310611"/>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1" y="228601"/>
            <a:ext cx="8382000" cy="750887"/>
          </a:xfrm>
          <a:prstGeom prst="rect">
            <a:avLst/>
          </a:prstGeom>
        </p:spPr>
        <p:txBody>
          <a:bodyPr lIns="78362" tIns="39182" rIns="78362" bIns="39182"/>
          <a:lstStyle/>
          <a:p>
            <a:r>
              <a:rPr lang="en-US"/>
              <a:t>Click to edit Master title style</a:t>
            </a:r>
          </a:p>
        </p:txBody>
      </p:sp>
      <p:sp>
        <p:nvSpPr>
          <p:cNvPr id="3" name="Content Placeholder 2"/>
          <p:cNvSpPr>
            <a:spLocks noGrp="1"/>
          </p:cNvSpPr>
          <p:nvPr>
            <p:ph sz="half" idx="1"/>
          </p:nvPr>
        </p:nvSpPr>
        <p:spPr>
          <a:xfrm>
            <a:off x="381005" y="1417643"/>
            <a:ext cx="4129089" cy="2221850"/>
          </a:xfrm>
        </p:spPr>
        <p:txBody>
          <a:bodyPr/>
          <a:lstStyle>
            <a:lvl1pPr>
              <a:defRPr sz="2595"/>
            </a:lvl1pPr>
            <a:lvl2pPr>
              <a:defRPr sz="2270"/>
            </a:lvl2pPr>
            <a:lvl3pPr>
              <a:defRPr sz="1838"/>
            </a:lvl3pPr>
            <a:lvl4pPr>
              <a:defRPr sz="1622"/>
            </a:lvl4pPr>
            <a:lvl5pPr>
              <a:defRPr sz="1622"/>
            </a:lvl5pPr>
            <a:lvl6pPr>
              <a:defRPr sz="1622"/>
            </a:lvl6pPr>
            <a:lvl7pPr>
              <a:defRPr sz="1622"/>
            </a:lvl7pPr>
            <a:lvl8pPr>
              <a:defRPr sz="1622"/>
            </a:lvl8pPr>
            <a:lvl9pPr>
              <a:defRPr sz="1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7" y="1417643"/>
            <a:ext cx="4129088" cy="2221850"/>
          </a:xfrm>
        </p:spPr>
        <p:txBody>
          <a:bodyPr/>
          <a:lstStyle>
            <a:lvl1pPr>
              <a:defRPr sz="2595"/>
            </a:lvl1pPr>
            <a:lvl2pPr>
              <a:defRPr sz="2270"/>
            </a:lvl2pPr>
            <a:lvl3pPr>
              <a:defRPr sz="1838"/>
            </a:lvl3pPr>
            <a:lvl4pPr>
              <a:defRPr sz="1622"/>
            </a:lvl4pPr>
            <a:lvl5pPr>
              <a:defRPr sz="1622"/>
            </a:lvl5pPr>
            <a:lvl6pPr>
              <a:defRPr sz="1622"/>
            </a:lvl6pPr>
            <a:lvl7pPr>
              <a:defRPr sz="1622"/>
            </a:lvl7pPr>
            <a:lvl8pPr>
              <a:defRPr sz="1622"/>
            </a:lvl8pPr>
            <a:lvl9pPr>
              <a:defRPr sz="1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005895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4EB4AC-FE3D-4DFD-8EBB-346AF22F9F07}" type="datetimeFigureOut">
              <a:rPr lang="en-US" smtClean="0"/>
              <a:pPr/>
              <a:t>5/25/2016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F83E77-FA1D-421F-9E40-BD35BB75B45A}"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4637"/>
            <a:ext cx="8229601" cy="1143000"/>
          </a:xfrm>
          <a:prstGeom prst="rect">
            <a:avLst/>
          </a:prstGeom>
        </p:spPr>
        <p:txBody>
          <a:bodyPr lIns="78362" tIns="39182" rIns="78362" bIns="39182"/>
          <a:lstStyle>
            <a:lvl1pPr>
              <a:defRPr/>
            </a:lvl1pPr>
          </a:lstStyle>
          <a:p>
            <a:r>
              <a:rPr lang="en-US"/>
              <a:t>Click to edit Master title style</a:t>
            </a:r>
          </a:p>
        </p:txBody>
      </p:sp>
      <p:sp>
        <p:nvSpPr>
          <p:cNvPr id="3" name="Text Placeholder 2"/>
          <p:cNvSpPr>
            <a:spLocks noGrp="1"/>
          </p:cNvSpPr>
          <p:nvPr>
            <p:ph type="body" idx="1"/>
          </p:nvPr>
        </p:nvSpPr>
        <p:spPr>
          <a:xfrm>
            <a:off x="457206" y="1440617"/>
            <a:ext cx="4040187" cy="734263"/>
          </a:xfrm>
        </p:spPr>
        <p:txBody>
          <a:bodyPr anchor="b"/>
          <a:lstStyle>
            <a:lvl1pPr marL="0" indent="0">
              <a:buNone/>
              <a:defRPr sz="2270" b="1"/>
            </a:lvl1pPr>
            <a:lvl2pPr marL="423587" indent="0">
              <a:buNone/>
              <a:defRPr sz="1838" b="1"/>
            </a:lvl2pPr>
            <a:lvl3pPr marL="847175" indent="0">
              <a:buNone/>
              <a:defRPr sz="1622" b="1"/>
            </a:lvl3pPr>
            <a:lvl4pPr marL="1270762" indent="0">
              <a:buNone/>
              <a:defRPr sz="1514" b="1"/>
            </a:lvl4pPr>
            <a:lvl5pPr marL="1694349" indent="0">
              <a:buNone/>
              <a:defRPr sz="1514" b="1"/>
            </a:lvl5pPr>
            <a:lvl6pPr marL="2117937" indent="0">
              <a:buNone/>
              <a:defRPr sz="1514" b="1"/>
            </a:lvl6pPr>
            <a:lvl7pPr marL="2541524" indent="0">
              <a:buNone/>
              <a:defRPr sz="1514" b="1"/>
            </a:lvl7pPr>
            <a:lvl8pPr marL="2965111" indent="0">
              <a:buNone/>
              <a:defRPr sz="1514" b="1"/>
            </a:lvl8pPr>
            <a:lvl9pPr marL="3388699" indent="0">
              <a:buNone/>
              <a:defRPr sz="1514" b="1"/>
            </a:lvl9pPr>
          </a:lstStyle>
          <a:p>
            <a:pPr lvl="0"/>
            <a:r>
              <a:rPr lang="en-US"/>
              <a:t>Click to edit Master text styles</a:t>
            </a:r>
          </a:p>
        </p:txBody>
      </p:sp>
      <p:sp>
        <p:nvSpPr>
          <p:cNvPr id="4" name="Content Placeholder 3"/>
          <p:cNvSpPr>
            <a:spLocks noGrp="1"/>
          </p:cNvSpPr>
          <p:nvPr>
            <p:ph sz="half" idx="2"/>
          </p:nvPr>
        </p:nvSpPr>
        <p:spPr>
          <a:xfrm>
            <a:off x="457206" y="2174879"/>
            <a:ext cx="4040187" cy="1965370"/>
          </a:xfrm>
        </p:spPr>
        <p:txBody>
          <a:bodyPr/>
          <a:lstStyle>
            <a:lvl1pPr>
              <a:defRPr sz="2270"/>
            </a:lvl1pPr>
            <a:lvl2pPr>
              <a:defRPr sz="1838"/>
            </a:lvl2pPr>
            <a:lvl3pPr>
              <a:defRPr sz="1622"/>
            </a:lvl3pPr>
            <a:lvl4pPr>
              <a:defRPr sz="1514"/>
            </a:lvl4pPr>
            <a:lvl5pPr>
              <a:defRPr sz="1514"/>
            </a:lvl5pPr>
            <a:lvl6pPr>
              <a:defRPr sz="1514"/>
            </a:lvl6pPr>
            <a:lvl7pPr>
              <a:defRPr sz="1514"/>
            </a:lvl7pPr>
            <a:lvl8pPr>
              <a:defRPr sz="1514"/>
            </a:lvl8pPr>
            <a:lvl9pPr>
              <a:defRPr sz="15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40617"/>
            <a:ext cx="4041775" cy="734263"/>
          </a:xfrm>
        </p:spPr>
        <p:txBody>
          <a:bodyPr anchor="b"/>
          <a:lstStyle>
            <a:lvl1pPr marL="0" indent="0">
              <a:buNone/>
              <a:defRPr sz="2270" b="1"/>
            </a:lvl1pPr>
            <a:lvl2pPr marL="423587" indent="0">
              <a:buNone/>
              <a:defRPr sz="1838" b="1"/>
            </a:lvl2pPr>
            <a:lvl3pPr marL="847175" indent="0">
              <a:buNone/>
              <a:defRPr sz="1622" b="1"/>
            </a:lvl3pPr>
            <a:lvl4pPr marL="1270762" indent="0">
              <a:buNone/>
              <a:defRPr sz="1514" b="1"/>
            </a:lvl4pPr>
            <a:lvl5pPr marL="1694349" indent="0">
              <a:buNone/>
              <a:defRPr sz="1514" b="1"/>
            </a:lvl5pPr>
            <a:lvl6pPr marL="2117937" indent="0">
              <a:buNone/>
              <a:defRPr sz="1514" b="1"/>
            </a:lvl6pPr>
            <a:lvl7pPr marL="2541524" indent="0">
              <a:buNone/>
              <a:defRPr sz="1514" b="1"/>
            </a:lvl7pPr>
            <a:lvl8pPr marL="2965111" indent="0">
              <a:buNone/>
              <a:defRPr sz="1514" b="1"/>
            </a:lvl8pPr>
            <a:lvl9pPr marL="3388699" indent="0">
              <a:buNone/>
              <a:defRPr sz="1514" b="1"/>
            </a:lvl9pPr>
          </a:lstStyle>
          <a:p>
            <a:pPr lvl="0"/>
            <a:r>
              <a:rPr lang="en-US"/>
              <a:t>Click to edit Master text styles</a:t>
            </a:r>
          </a:p>
        </p:txBody>
      </p:sp>
      <p:sp>
        <p:nvSpPr>
          <p:cNvPr id="6" name="Content Placeholder 5"/>
          <p:cNvSpPr>
            <a:spLocks noGrp="1"/>
          </p:cNvSpPr>
          <p:nvPr>
            <p:ph sz="quarter" idx="4"/>
          </p:nvPr>
        </p:nvSpPr>
        <p:spPr>
          <a:xfrm>
            <a:off x="4645026" y="2174879"/>
            <a:ext cx="4041775" cy="1965370"/>
          </a:xfrm>
        </p:spPr>
        <p:txBody>
          <a:bodyPr/>
          <a:lstStyle>
            <a:lvl1pPr>
              <a:defRPr sz="2270"/>
            </a:lvl1pPr>
            <a:lvl2pPr>
              <a:defRPr sz="1838"/>
            </a:lvl2pPr>
            <a:lvl3pPr>
              <a:defRPr sz="1622"/>
            </a:lvl3pPr>
            <a:lvl4pPr>
              <a:defRPr sz="1514"/>
            </a:lvl4pPr>
            <a:lvl5pPr>
              <a:defRPr sz="1514"/>
            </a:lvl5pPr>
            <a:lvl6pPr>
              <a:defRPr sz="1514"/>
            </a:lvl6pPr>
            <a:lvl7pPr>
              <a:defRPr sz="1514"/>
            </a:lvl7pPr>
            <a:lvl8pPr>
              <a:defRPr sz="1514"/>
            </a:lvl8pPr>
            <a:lvl9pPr>
              <a:defRPr sz="15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1671229"/>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1" y="228601"/>
            <a:ext cx="8382000" cy="750887"/>
          </a:xfrm>
          <a:prstGeom prst="rect">
            <a:avLst/>
          </a:prstGeom>
        </p:spPr>
        <p:txBody>
          <a:bodyPr lIns="78362" tIns="39182" rIns="78362" bIns="39182"/>
          <a:lstStyle/>
          <a:p>
            <a:r>
              <a:rPr lang="en-US"/>
              <a:t>Click to edit Master title style</a:t>
            </a:r>
          </a:p>
        </p:txBody>
      </p:sp>
    </p:spTree>
    <p:extLst>
      <p:ext uri="{BB962C8B-B14F-4D97-AF65-F5344CB8AC3E}">
        <p14:creationId xmlns:p14="http://schemas.microsoft.com/office/powerpoint/2010/main" val="484467041"/>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676217"/>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4"/>
            <a:ext cx="3008314" cy="1162050"/>
          </a:xfrm>
          <a:prstGeom prst="rect">
            <a:avLst/>
          </a:prstGeom>
        </p:spPr>
        <p:txBody>
          <a:bodyPr lIns="78362" tIns="39182" rIns="78362" bIns="39182" anchor="b"/>
          <a:lstStyle>
            <a:lvl1pPr algn="l">
              <a:defRPr sz="1838" b="1"/>
            </a:lvl1pPr>
          </a:lstStyle>
          <a:p>
            <a:r>
              <a:rPr lang="en-US"/>
              <a:t>Click to edit Master title style</a:t>
            </a:r>
          </a:p>
        </p:txBody>
      </p:sp>
      <p:sp>
        <p:nvSpPr>
          <p:cNvPr id="3" name="Content Placeholder 2"/>
          <p:cNvSpPr>
            <a:spLocks noGrp="1"/>
          </p:cNvSpPr>
          <p:nvPr>
            <p:ph idx="1"/>
          </p:nvPr>
        </p:nvSpPr>
        <p:spPr>
          <a:xfrm>
            <a:off x="3575054" y="273056"/>
            <a:ext cx="5111749" cy="2539886"/>
          </a:xfrm>
        </p:spPr>
        <p:txBody>
          <a:bodyPr/>
          <a:lstStyle>
            <a:lvl1pPr>
              <a:defRPr sz="2919"/>
            </a:lvl1pPr>
            <a:lvl2pPr>
              <a:defRPr sz="2595"/>
            </a:lvl2pPr>
            <a:lvl3pPr>
              <a:defRPr sz="2270"/>
            </a:lvl3pPr>
            <a:lvl4pPr>
              <a:defRPr sz="1838"/>
            </a:lvl4pPr>
            <a:lvl5pPr>
              <a:defRPr sz="1838"/>
            </a:lvl5pPr>
            <a:lvl6pPr>
              <a:defRPr sz="1838"/>
            </a:lvl6pPr>
            <a:lvl7pPr>
              <a:defRPr sz="1838"/>
            </a:lvl7pPr>
            <a:lvl8pPr>
              <a:defRPr sz="1838"/>
            </a:lvl8pPr>
            <a:lvl9pPr>
              <a:defRPr sz="18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6"/>
            <a:ext cx="3008314" cy="258794"/>
          </a:xfrm>
        </p:spPr>
        <p:txBody>
          <a:bodyPr/>
          <a:lstStyle>
            <a:lvl1pPr marL="0" indent="0">
              <a:buNone/>
              <a:defRPr sz="1297"/>
            </a:lvl1pPr>
            <a:lvl2pPr marL="423587" indent="0">
              <a:buNone/>
              <a:defRPr sz="1081"/>
            </a:lvl2pPr>
            <a:lvl3pPr marL="847175" indent="0">
              <a:buNone/>
              <a:defRPr sz="973"/>
            </a:lvl3pPr>
            <a:lvl4pPr marL="1270762" indent="0">
              <a:buNone/>
              <a:defRPr sz="865"/>
            </a:lvl4pPr>
            <a:lvl5pPr marL="1694349" indent="0">
              <a:buNone/>
              <a:defRPr sz="865"/>
            </a:lvl5pPr>
            <a:lvl6pPr marL="2117937" indent="0">
              <a:buNone/>
              <a:defRPr sz="865"/>
            </a:lvl6pPr>
            <a:lvl7pPr marL="2541524" indent="0">
              <a:buNone/>
              <a:defRPr sz="865"/>
            </a:lvl7pPr>
            <a:lvl8pPr marL="2965111" indent="0">
              <a:buNone/>
              <a:defRPr sz="865"/>
            </a:lvl8pPr>
            <a:lvl9pPr marL="3388699" indent="0">
              <a:buNone/>
              <a:defRPr sz="865"/>
            </a:lvl9pPr>
          </a:lstStyle>
          <a:p>
            <a:pPr lvl="0"/>
            <a:r>
              <a:rPr lang="en-US"/>
              <a:t>Click to edit Master text styles</a:t>
            </a:r>
          </a:p>
        </p:txBody>
      </p:sp>
    </p:spTree>
    <p:extLst>
      <p:ext uri="{BB962C8B-B14F-4D97-AF65-F5344CB8AC3E}">
        <p14:creationId xmlns:p14="http://schemas.microsoft.com/office/powerpoint/2010/main" val="3581232937"/>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78362" tIns="39182" rIns="78362" bIns="39182" anchor="b"/>
          <a:lstStyle>
            <a:lvl1pPr algn="l">
              <a:defRPr sz="1838" b="1"/>
            </a:lvl1pPr>
          </a:lstStyle>
          <a:p>
            <a:r>
              <a:rPr lang="en-US"/>
              <a:t>Click to edit Master title style</a:t>
            </a:r>
          </a:p>
        </p:txBody>
      </p:sp>
      <p:sp>
        <p:nvSpPr>
          <p:cNvPr id="3" name="Picture Placeholder 2"/>
          <p:cNvSpPr>
            <a:spLocks noGrp="1"/>
          </p:cNvSpPr>
          <p:nvPr>
            <p:ph type="pic" idx="1"/>
          </p:nvPr>
        </p:nvSpPr>
        <p:spPr>
          <a:xfrm>
            <a:off x="1792288" y="612776"/>
            <a:ext cx="5486400" cy="483407"/>
          </a:xfrm>
        </p:spPr>
        <p:txBody>
          <a:bodyPr/>
          <a:lstStyle>
            <a:lvl1pPr marL="0" indent="0">
              <a:buNone/>
              <a:defRPr sz="2919"/>
            </a:lvl1pPr>
            <a:lvl2pPr marL="423587" indent="0">
              <a:buNone/>
              <a:defRPr sz="2595"/>
            </a:lvl2pPr>
            <a:lvl3pPr marL="847175" indent="0">
              <a:buNone/>
              <a:defRPr sz="2270"/>
            </a:lvl3pPr>
            <a:lvl4pPr marL="1270762" indent="0">
              <a:buNone/>
              <a:defRPr sz="1838"/>
            </a:lvl4pPr>
            <a:lvl5pPr marL="1694349" indent="0">
              <a:buNone/>
              <a:defRPr sz="1838"/>
            </a:lvl5pPr>
            <a:lvl6pPr marL="2117937" indent="0">
              <a:buNone/>
              <a:defRPr sz="1838"/>
            </a:lvl6pPr>
            <a:lvl7pPr marL="2541524" indent="0">
              <a:buNone/>
              <a:defRPr sz="1838"/>
            </a:lvl7pPr>
            <a:lvl8pPr marL="2965111" indent="0">
              <a:buNone/>
              <a:defRPr sz="1838"/>
            </a:lvl8pPr>
            <a:lvl9pPr marL="3388699" indent="0">
              <a:buNone/>
              <a:defRPr sz="1838"/>
            </a:lvl9pPr>
          </a:lstStyle>
          <a:p>
            <a:pPr lvl="0"/>
            <a:r>
              <a:rPr lang="en-US" noProof="0"/>
              <a:t>Click icon to add picture</a:t>
            </a:r>
          </a:p>
        </p:txBody>
      </p:sp>
      <p:sp>
        <p:nvSpPr>
          <p:cNvPr id="4" name="Text Placeholder 3"/>
          <p:cNvSpPr>
            <a:spLocks noGrp="1"/>
          </p:cNvSpPr>
          <p:nvPr>
            <p:ph type="body" sz="half" idx="2"/>
          </p:nvPr>
        </p:nvSpPr>
        <p:spPr>
          <a:xfrm>
            <a:off x="1792288" y="5367343"/>
            <a:ext cx="5486400" cy="258794"/>
          </a:xfrm>
        </p:spPr>
        <p:txBody>
          <a:bodyPr/>
          <a:lstStyle>
            <a:lvl1pPr marL="0" indent="0">
              <a:buNone/>
              <a:defRPr sz="1297"/>
            </a:lvl1pPr>
            <a:lvl2pPr marL="423587" indent="0">
              <a:buNone/>
              <a:defRPr sz="1081"/>
            </a:lvl2pPr>
            <a:lvl3pPr marL="847175" indent="0">
              <a:buNone/>
              <a:defRPr sz="973"/>
            </a:lvl3pPr>
            <a:lvl4pPr marL="1270762" indent="0">
              <a:buNone/>
              <a:defRPr sz="865"/>
            </a:lvl4pPr>
            <a:lvl5pPr marL="1694349" indent="0">
              <a:buNone/>
              <a:defRPr sz="865"/>
            </a:lvl5pPr>
            <a:lvl6pPr marL="2117937" indent="0">
              <a:buNone/>
              <a:defRPr sz="865"/>
            </a:lvl6pPr>
            <a:lvl7pPr marL="2541524" indent="0">
              <a:buNone/>
              <a:defRPr sz="865"/>
            </a:lvl7pPr>
            <a:lvl8pPr marL="2965111" indent="0">
              <a:buNone/>
              <a:defRPr sz="865"/>
            </a:lvl8pPr>
            <a:lvl9pPr marL="3388699" indent="0">
              <a:buNone/>
              <a:defRPr sz="865"/>
            </a:lvl9pPr>
          </a:lstStyle>
          <a:p>
            <a:pPr lvl="0"/>
            <a:r>
              <a:rPr lang="en-US"/>
              <a:t>Click to edit Master text styles</a:t>
            </a:r>
          </a:p>
        </p:txBody>
      </p:sp>
    </p:spTree>
    <p:extLst>
      <p:ext uri="{BB962C8B-B14F-4D97-AF65-F5344CB8AC3E}">
        <p14:creationId xmlns:p14="http://schemas.microsoft.com/office/powerpoint/2010/main" val="760103859"/>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001" y="228601"/>
            <a:ext cx="8382000" cy="750887"/>
          </a:xfrm>
          <a:prstGeom prst="rect">
            <a:avLst/>
          </a:prstGeom>
        </p:spPr>
        <p:txBody>
          <a:bodyPr lIns="78362" tIns="39182" rIns="78362" bIns="39182"/>
          <a:lstStyle/>
          <a:p>
            <a:r>
              <a:rPr lang="en-US"/>
              <a:t>Click to edit Master title style</a:t>
            </a:r>
          </a:p>
        </p:txBody>
      </p:sp>
      <p:sp>
        <p:nvSpPr>
          <p:cNvPr id="3" name="Vertical Text Placeholder 2"/>
          <p:cNvSpPr>
            <a:spLocks noGrp="1"/>
          </p:cNvSpPr>
          <p:nvPr>
            <p:ph type="body" orient="vert" idx="1"/>
          </p:nvPr>
        </p:nvSpPr>
        <p:spPr>
          <a:xfrm>
            <a:off x="4660506" y="1417639"/>
            <a:ext cx="4131073" cy="23899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678913"/>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30" y="228600"/>
            <a:ext cx="2101850" cy="3403600"/>
          </a:xfrm>
          <a:prstGeom prst="rect">
            <a:avLst/>
          </a:prstGeom>
        </p:spPr>
        <p:txBody>
          <a:bodyPr vert="eaVert" lIns="78362" tIns="39182" rIns="78362" bIns="39182"/>
          <a:lstStyle/>
          <a:p>
            <a:r>
              <a:rPr lang="en-US"/>
              <a:t>Click to edit Master title style</a:t>
            </a:r>
          </a:p>
        </p:txBody>
      </p:sp>
      <p:sp>
        <p:nvSpPr>
          <p:cNvPr id="3" name="Vertical Text Placeholder 2"/>
          <p:cNvSpPr>
            <a:spLocks noGrp="1"/>
          </p:cNvSpPr>
          <p:nvPr>
            <p:ph type="body" orient="vert" idx="1"/>
          </p:nvPr>
        </p:nvSpPr>
        <p:spPr>
          <a:xfrm>
            <a:off x="3993423" y="228600"/>
            <a:ext cx="2543908" cy="340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34675"/>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1" y="228601"/>
            <a:ext cx="8382000" cy="750887"/>
          </a:xfrm>
          <a:prstGeom prst="rect">
            <a:avLst/>
          </a:prstGeom>
        </p:spPr>
        <p:txBody>
          <a:bodyPr lIns="78362" tIns="39182" rIns="78362" bIns="39182"/>
          <a:lstStyle/>
          <a:p>
            <a:r>
              <a:rPr lang="en-US"/>
              <a:t>Click to edit Master title style</a:t>
            </a:r>
          </a:p>
        </p:txBody>
      </p:sp>
      <p:sp>
        <p:nvSpPr>
          <p:cNvPr id="3" name="Text Placeholder 2"/>
          <p:cNvSpPr>
            <a:spLocks noGrp="1"/>
          </p:cNvSpPr>
          <p:nvPr>
            <p:ph type="body" sz="half" idx="1"/>
          </p:nvPr>
        </p:nvSpPr>
        <p:spPr>
          <a:xfrm>
            <a:off x="381005" y="1417641"/>
            <a:ext cx="4129089" cy="25398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7" y="1417641"/>
            <a:ext cx="4129088" cy="25398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3824259"/>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770898"/>
          </a:xfrm>
          <a:prstGeom prst="rect">
            <a:avLst/>
          </a:prstGeom>
        </p:spPr>
        <p:txBody>
          <a:bodyPr lIns="83594" tIns="41797" rIns="83594" bIns="41797"/>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792383"/>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564122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4EB4AC-FE3D-4DFD-8EBB-346AF22F9F07}" type="datetimeFigureOut">
              <a:rPr lang="en-US" smtClean="0"/>
              <a:pPr/>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83E77-FA1D-421F-9E40-BD35BB75B45A}"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descr="F:\DOCS\Marketing\Graphics\PowerPoint Graphics\colored_Line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0"/>
            <a:ext cx="9144000" cy="45053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33375" y="4648200"/>
            <a:ext cx="7772400" cy="1470025"/>
          </a:xfrm>
        </p:spPr>
        <p:txBody>
          <a:bodyPr>
            <a:noAutofit/>
          </a:bodyPr>
          <a:lstStyle>
            <a:lvl1pPr algn="l">
              <a:defRPr sz="5400">
                <a:latin typeface="Franklin Gothic Demi" pitchFamily="34" charset="0"/>
              </a:defRPr>
            </a:lvl1pPr>
          </a:lstStyle>
          <a:p>
            <a:r>
              <a:rPr lang="en-US" dirty="0"/>
              <a:t>CLICK TO EDIT </a:t>
            </a:r>
            <a:br>
              <a:rPr lang="en-US" dirty="0"/>
            </a:br>
            <a:r>
              <a:rPr lang="en-US" dirty="0"/>
              <a:t>MASTER TITLE STYLE</a:t>
            </a:r>
          </a:p>
        </p:txBody>
      </p:sp>
      <p:sp>
        <p:nvSpPr>
          <p:cNvPr id="3" name="Subtitle 2"/>
          <p:cNvSpPr>
            <a:spLocks noGrp="1"/>
          </p:cNvSpPr>
          <p:nvPr>
            <p:ph type="subTitle" idx="1" hasCustomPrompt="1"/>
          </p:nvPr>
        </p:nvSpPr>
        <p:spPr>
          <a:xfrm>
            <a:off x="381000" y="6172200"/>
            <a:ext cx="8305800" cy="457200"/>
          </a:xfrm>
        </p:spPr>
        <p:txBody>
          <a:bodyPr>
            <a:noAutofit/>
          </a:bodyPr>
          <a:lstStyle>
            <a:lvl1pPr marL="0" indent="0" algn="l">
              <a:buNone/>
              <a:defRPr sz="2400">
                <a:solidFill>
                  <a:schemeClr val="tx1">
                    <a:tint val="75000"/>
                  </a:schemeClr>
                </a:solidFill>
                <a:latin typeface="Franklin Gothic Dem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2051" name="Picture 3" descr="F:\DOCS\Marketing\Logos\MaxQ\MaxQ.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1000" y="228600"/>
            <a:ext cx="2590800" cy="1368266"/>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12"/>
          <p:cNvSpPr>
            <a:spLocks noGrp="1"/>
          </p:cNvSpPr>
          <p:nvPr>
            <p:ph type="body" sz="quarter" idx="14" hasCustomPrompt="1"/>
          </p:nvPr>
        </p:nvSpPr>
        <p:spPr>
          <a:xfrm>
            <a:off x="3124200" y="247650"/>
            <a:ext cx="3581400" cy="1368425"/>
          </a:xfrm>
          <a:solidFill>
            <a:srgbClr val="0D0D0D">
              <a:alpha val="40000"/>
            </a:srgbClr>
          </a:solidFill>
        </p:spPr>
        <p:txBody>
          <a:bodyPr>
            <a:noAutofit/>
          </a:bodyPr>
          <a:lstStyle>
            <a:lvl1pPr marL="0" indent="0" algn="l">
              <a:buNone/>
              <a:defRPr sz="1800" baseline="0"/>
            </a:lvl1pPr>
            <a:lvl2pPr marL="457200" indent="0" algn="l">
              <a:buNone/>
              <a:defRPr sz="2400"/>
            </a:lvl2pPr>
            <a:lvl3pPr marL="914400" indent="0" algn="l">
              <a:buNone/>
              <a:defRPr sz="2000"/>
            </a:lvl3pPr>
            <a:lvl4pPr marL="1371600" indent="0" algn="l">
              <a:buNone/>
              <a:defRPr sz="1800"/>
            </a:lvl4pPr>
            <a:lvl5pPr marL="1828800" indent="0" algn="l">
              <a:buNone/>
              <a:defRPr sz="1800"/>
            </a:lvl5pPr>
          </a:lstStyle>
          <a:p>
            <a:pPr lvl="0"/>
            <a:r>
              <a:rPr lang="en-US" dirty="0"/>
              <a:t>Presenter, Title</a:t>
            </a:r>
            <a:br>
              <a:rPr lang="en-US" dirty="0"/>
            </a:br>
            <a:r>
              <a:rPr lang="en-US" dirty="0"/>
              <a:t>Email@maxqtech.com</a:t>
            </a:r>
            <a:br>
              <a:rPr lang="en-US" dirty="0"/>
            </a:br>
            <a:r>
              <a:rPr lang="en-US" dirty="0"/>
              <a:t>(203) 748-0481 Ext. ###</a:t>
            </a:r>
            <a:br>
              <a:rPr lang="en-US" dirty="0"/>
            </a:br>
            <a:r>
              <a:rPr lang="en-US" dirty="0"/>
              <a:t>www.MaxQTech.com</a:t>
            </a:r>
          </a:p>
        </p:txBody>
      </p:sp>
    </p:spTree>
    <p:extLst>
      <p:ext uri="{BB962C8B-B14F-4D97-AF65-F5344CB8AC3E}">
        <p14:creationId xmlns:p14="http://schemas.microsoft.com/office/powerpoint/2010/main" val="10103238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6BFBE20-8EA3-463D-BA7A-EE0B339CCCCC}" type="datetimeFigureOut">
              <a:rPr lang="en-US" smtClean="0">
                <a:solidFill>
                  <a:srgbClr val="FFFFFF"/>
                </a:solidFill>
              </a:rPr>
              <a:pPr/>
              <a:t>5/25/2016</a:t>
            </a:fld>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tint val="75000"/>
                </a:srgbClr>
              </a:solidFill>
            </a:endParaRPr>
          </a:p>
        </p:txBody>
      </p:sp>
      <p:sp>
        <p:nvSpPr>
          <p:cNvPr id="4" name="Slide Number Placeholder 3"/>
          <p:cNvSpPr>
            <a:spLocks noGrp="1"/>
          </p:cNvSpPr>
          <p:nvPr>
            <p:ph type="sldNum" sz="quarter" idx="12"/>
          </p:nvPr>
        </p:nvSpPr>
        <p:spPr/>
        <p:txBody>
          <a:bodyPr/>
          <a:lstStyle/>
          <a:p>
            <a:fld id="{A8E29292-98F2-4AA6-AB6C-15D3973649AD}"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35569092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p:cNvSpPr/>
          <p:nvPr userDrawn="1"/>
        </p:nvSpPr>
        <p:spPr>
          <a:xfrm>
            <a:off x="-152400" y="381000"/>
            <a:ext cx="7848600" cy="609600"/>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 name="Title 1"/>
          <p:cNvSpPr>
            <a:spLocks noGrp="1"/>
          </p:cNvSpPr>
          <p:nvPr>
            <p:ph type="title"/>
          </p:nvPr>
        </p:nvSpPr>
        <p:spPr>
          <a:xfrm>
            <a:off x="457200" y="381000"/>
            <a:ext cx="7239000" cy="609600"/>
          </a:xfrm>
        </p:spPr>
        <p:txBody>
          <a:bodyPr>
            <a:normAutofit/>
          </a:bodyPr>
          <a:lstStyle>
            <a:lvl1pPr>
              <a:defRPr sz="4000">
                <a:solidFill>
                  <a:schemeClr val="bg1">
                    <a:lumMod val="65000"/>
                    <a:lumOff val="35000"/>
                  </a:schemeClr>
                </a:solidFill>
                <a:latin typeface="+mn-lt"/>
              </a:defRPr>
            </a:lvl1pPr>
          </a:lstStyle>
          <a:p>
            <a:r>
              <a:rPr lang="en-US" dirty="0"/>
              <a:t>Click to edit Master title style</a:t>
            </a:r>
          </a:p>
        </p:txBody>
      </p:sp>
      <p:sp>
        <p:nvSpPr>
          <p:cNvPr id="3" name="Content Placeholder 2"/>
          <p:cNvSpPr>
            <a:spLocks noGrp="1"/>
          </p:cNvSpPr>
          <p:nvPr>
            <p:ph idx="1"/>
          </p:nvPr>
        </p:nvSpPr>
        <p:spPr>
          <a:xfrm>
            <a:off x="457200" y="1143000"/>
            <a:ext cx="8229600" cy="498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A8E29292-98F2-4AA6-AB6C-15D3973649AD}"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63721468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11" name="Rectangle 10"/>
          <p:cNvSpPr/>
          <p:nvPr userDrawn="1"/>
        </p:nvSpPr>
        <p:spPr>
          <a:xfrm>
            <a:off x="-152400" y="76200"/>
            <a:ext cx="7848600" cy="609600"/>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 name="Title 1"/>
          <p:cNvSpPr>
            <a:spLocks noGrp="1"/>
          </p:cNvSpPr>
          <p:nvPr>
            <p:ph type="title"/>
          </p:nvPr>
        </p:nvSpPr>
        <p:spPr>
          <a:xfrm>
            <a:off x="457200" y="76200"/>
            <a:ext cx="7239000" cy="609600"/>
          </a:xfrm>
        </p:spPr>
        <p:txBody>
          <a:bodyPr>
            <a:normAutofit/>
          </a:bodyPr>
          <a:lstStyle>
            <a:lvl1pPr>
              <a:defRPr sz="4000">
                <a:solidFill>
                  <a:schemeClr val="bg1">
                    <a:lumMod val="65000"/>
                    <a:lumOff val="35000"/>
                  </a:schemeClr>
                </a:solidFill>
                <a:latin typeface="+mn-lt"/>
              </a:defRPr>
            </a:lvl1pPr>
          </a:lstStyle>
          <a:p>
            <a:r>
              <a:rPr lang="en-US" dirty="0"/>
              <a:t>Click to edit Master title style</a:t>
            </a:r>
          </a:p>
        </p:txBody>
      </p:sp>
      <p:sp>
        <p:nvSpPr>
          <p:cNvPr id="3" name="Content Placeholder 2"/>
          <p:cNvSpPr>
            <a:spLocks noGrp="1"/>
          </p:cNvSpPr>
          <p:nvPr>
            <p:ph idx="1"/>
          </p:nvPr>
        </p:nvSpPr>
        <p:spPr>
          <a:xfrm>
            <a:off x="457200" y="1143000"/>
            <a:ext cx="8229600" cy="498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A8E29292-98F2-4AA6-AB6C-15D3973649AD}"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4013250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1" name="Rectangle 10"/>
          <p:cNvSpPr/>
          <p:nvPr userDrawn="1"/>
        </p:nvSpPr>
        <p:spPr>
          <a:xfrm>
            <a:off x="-152400" y="381000"/>
            <a:ext cx="7848600" cy="609600"/>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 name="Title 1"/>
          <p:cNvSpPr>
            <a:spLocks noGrp="1"/>
          </p:cNvSpPr>
          <p:nvPr>
            <p:ph type="title"/>
          </p:nvPr>
        </p:nvSpPr>
        <p:spPr>
          <a:xfrm>
            <a:off x="457200" y="381000"/>
            <a:ext cx="7239000" cy="609600"/>
          </a:xfrm>
        </p:spPr>
        <p:txBody>
          <a:bodyPr>
            <a:normAutofit/>
          </a:bodyPr>
          <a:lstStyle>
            <a:lvl1pPr>
              <a:defRPr sz="4000">
                <a:solidFill>
                  <a:schemeClr val="bg1">
                    <a:lumMod val="65000"/>
                    <a:lumOff val="35000"/>
                  </a:schemeClr>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A8E29292-98F2-4AA6-AB6C-15D3973649AD}" type="slidenum">
              <a:rPr lang="en-US" smtClean="0">
                <a:solidFill>
                  <a:srgbClr val="FFFFFF">
                    <a:tint val="75000"/>
                  </a:srgbClr>
                </a:solidFill>
              </a:rPr>
              <a:pPr/>
              <a:t>‹#›</a:t>
            </a:fld>
            <a:endParaRPr lang="en-US">
              <a:solidFill>
                <a:srgbClr val="FFFFFF">
                  <a:tint val="75000"/>
                </a:srgbClr>
              </a:solidFill>
            </a:endParaRPr>
          </a:p>
        </p:txBody>
      </p:sp>
      <p:sp>
        <p:nvSpPr>
          <p:cNvPr id="7" name="Rectangle 6"/>
          <p:cNvSpPr/>
          <p:nvPr userDrawn="1"/>
        </p:nvSpPr>
        <p:spPr>
          <a:xfrm>
            <a:off x="-155944" y="1143000"/>
            <a:ext cx="6785344" cy="457200"/>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24851040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17699" y="1993900"/>
            <a:ext cx="7772400" cy="1362075"/>
          </a:xfrm>
        </p:spPr>
        <p:txBody>
          <a:bodyPr anchor="t"/>
          <a:lstStyle>
            <a:lvl1pPr algn="ctr">
              <a:defRPr sz="4000" b="0" cap="all">
                <a:latin typeface="+mn-lt"/>
              </a:defRPr>
            </a:lvl1pPr>
          </a:lstStyle>
          <a:p>
            <a:r>
              <a:rPr lang="en-US" dirty="0"/>
              <a:t>Click to edit Master title style</a:t>
            </a:r>
          </a:p>
        </p:txBody>
      </p:sp>
      <p:sp>
        <p:nvSpPr>
          <p:cNvPr id="3" name="Text Placeholder 2"/>
          <p:cNvSpPr>
            <a:spLocks noGrp="1"/>
          </p:cNvSpPr>
          <p:nvPr>
            <p:ph type="body" idx="1"/>
          </p:nvPr>
        </p:nvSpPr>
        <p:spPr>
          <a:xfrm>
            <a:off x="722313" y="3444803"/>
            <a:ext cx="7772400" cy="1363806"/>
          </a:xfrm>
        </p:spPr>
        <p:txBody>
          <a:bodyPr anchor="ct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A8E29292-98F2-4AA6-AB6C-15D3973649AD}"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5834756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152400" y="381000"/>
            <a:ext cx="7848600" cy="609600"/>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 name="Title 1"/>
          <p:cNvSpPr>
            <a:spLocks noGrp="1"/>
          </p:cNvSpPr>
          <p:nvPr>
            <p:ph type="title"/>
          </p:nvPr>
        </p:nvSpPr>
        <p:spPr>
          <a:xfrm>
            <a:off x="457200" y="381000"/>
            <a:ext cx="7239000" cy="609600"/>
          </a:xfrm>
        </p:spPr>
        <p:txBody>
          <a:bodyPr>
            <a:no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6BFBE20-8EA3-463D-BA7A-EE0B339CCCCC}" type="datetimeFigureOut">
              <a:rPr lang="en-US" smtClean="0">
                <a:solidFill>
                  <a:srgbClr val="FFFFFF"/>
                </a:solidFill>
              </a:rPr>
              <a:pPr/>
              <a:t>5/25/2016</a:t>
            </a:fld>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fld id="{A8E29292-98F2-4AA6-AB6C-15D3973649AD}"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358940454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6BFBE20-8EA3-463D-BA7A-EE0B339CCCCC}" type="datetimeFigureOut">
              <a:rPr lang="en-US" smtClean="0">
                <a:solidFill>
                  <a:srgbClr val="FFFFFF"/>
                </a:solidFill>
              </a:rPr>
              <a:pPr/>
              <a:t>5/25/2016</a:t>
            </a:fld>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A8E29292-98F2-4AA6-AB6C-15D3973649AD}"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9504313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6BFBE20-8EA3-463D-BA7A-EE0B339CCCCC}" type="datetimeFigureOut">
              <a:rPr lang="en-US" smtClean="0">
                <a:solidFill>
                  <a:srgbClr val="FFFFFF"/>
                </a:solidFill>
              </a:rPr>
              <a:pPr/>
              <a:t>5/25/2016</a:t>
            </a:fld>
            <a:endParaRPr lang="en-US">
              <a:solidFill>
                <a:srgbClr val="FFFFFF"/>
              </a:solidFill>
            </a:endParaRPr>
          </a:p>
        </p:txBody>
      </p:sp>
      <p:sp>
        <p:nvSpPr>
          <p:cNvPr id="3" name="Footer Placeholder 2"/>
          <p:cNvSpPr>
            <a:spLocks noGrp="1"/>
          </p:cNvSpPr>
          <p:nvPr>
            <p:ph type="ftr" sz="quarter" idx="11"/>
          </p:nvPr>
        </p:nvSpPr>
        <p:spPr/>
        <p:txBody>
          <a:bodyPr/>
          <a:lstStyle/>
          <a:p>
            <a:endParaRPr lang="en-US">
              <a:solidFill>
                <a:srgbClr val="FFFFFF">
                  <a:tint val="75000"/>
                </a:srgbClr>
              </a:solidFill>
            </a:endParaRPr>
          </a:p>
        </p:txBody>
      </p:sp>
      <p:sp>
        <p:nvSpPr>
          <p:cNvPr id="4" name="Slide Number Placeholder 3"/>
          <p:cNvSpPr>
            <a:spLocks noGrp="1"/>
          </p:cNvSpPr>
          <p:nvPr>
            <p:ph type="sldNum" sz="quarter" idx="12"/>
          </p:nvPr>
        </p:nvSpPr>
        <p:spPr/>
        <p:txBody>
          <a:bodyPr/>
          <a:lstStyle/>
          <a:p>
            <a:fld id="{A8E29292-98F2-4AA6-AB6C-15D3973649AD}"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8540771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02830" y="4208930"/>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3323316"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Tree>
    <p:extLst>
      <p:ext uri="{BB962C8B-B14F-4D97-AF65-F5344CB8AC3E}">
        <p14:creationId xmlns:p14="http://schemas.microsoft.com/office/powerpoint/2010/main" val="2530083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4EB4AC-FE3D-4DFD-8EBB-346AF22F9F07}" type="datetimeFigureOut">
              <a:rPr lang="en-US" smtClean="0"/>
              <a:pPr/>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83E77-FA1D-421F-9E40-BD35BB75B45A}"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asic Page">
    <p:spTree>
      <p:nvGrpSpPr>
        <p:cNvPr id="1" name=""/>
        <p:cNvGrpSpPr/>
        <p:nvPr/>
      </p:nvGrpSpPr>
      <p:grpSpPr>
        <a:xfrm>
          <a:off x="0" y="0"/>
          <a:ext cx="0" cy="0"/>
          <a:chOff x="0" y="0"/>
          <a:chExt cx="0" cy="0"/>
        </a:xfrm>
      </p:grpSpPr>
      <p:sp>
        <p:nvSpPr>
          <p:cNvPr id="5" name="Title 1"/>
          <p:cNvSpPr>
            <a:spLocks noGrp="1"/>
          </p:cNvSpPr>
          <p:nvPr>
            <p:ph type="title"/>
          </p:nvPr>
        </p:nvSpPr>
        <p:spPr>
          <a:xfrm>
            <a:off x="457200" y="381868"/>
            <a:ext cx="8305801" cy="1143000"/>
          </a:xfrm>
        </p:spPr>
        <p:txBody>
          <a:bodyPr/>
          <a:lstStyle/>
          <a:p>
            <a:r>
              <a:rPr lang="en-US"/>
              <a:t>Click to edit Master title style</a:t>
            </a:r>
            <a:endParaRPr/>
          </a:p>
        </p:txBody>
      </p:sp>
      <p:sp>
        <p:nvSpPr>
          <p:cNvPr id="6" name="Content Placeholder 2"/>
          <p:cNvSpPr>
            <a:spLocks noGrp="1"/>
          </p:cNvSpPr>
          <p:nvPr>
            <p:ph idx="1"/>
          </p:nvPr>
        </p:nvSpPr>
        <p:spPr>
          <a:xfrm>
            <a:off x="457200" y="1638547"/>
            <a:ext cx="8305801" cy="4191948"/>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Text Placeholder 9"/>
          <p:cNvSpPr>
            <a:spLocks noGrp="1"/>
          </p:cNvSpPr>
          <p:nvPr>
            <p:ph type="body" sz="quarter" idx="12" hasCustomPrompt="1"/>
          </p:nvPr>
        </p:nvSpPr>
        <p:spPr>
          <a:xfrm>
            <a:off x="92184" y="6299243"/>
            <a:ext cx="3216147" cy="423291"/>
          </a:xfrm>
          <a:solidFill>
            <a:srgbClr val="AE0922"/>
          </a:solidFill>
        </p:spPr>
        <p:txBody>
          <a:bodyPr>
            <a:normAutofit/>
          </a:bodyPr>
          <a:lstStyle>
            <a:lvl1pPr marL="0" indent="0">
              <a:buNone/>
              <a:defRPr sz="1200" b="1" baseline="0">
                <a:solidFill>
                  <a:schemeClr val="bg1"/>
                </a:solidFill>
              </a:defRPr>
            </a:lvl1pPr>
          </a:lstStyle>
          <a:p>
            <a:pPr lvl="0"/>
            <a:r>
              <a:rPr lang="en-US" dirty="0"/>
              <a:t>Put title in Slide Master here</a:t>
            </a:r>
          </a:p>
        </p:txBody>
      </p:sp>
      <p:sp>
        <p:nvSpPr>
          <p:cNvPr id="11" name="Text Placeholder 9"/>
          <p:cNvSpPr>
            <a:spLocks noGrp="1"/>
          </p:cNvSpPr>
          <p:nvPr>
            <p:ph type="body" sz="quarter" idx="13" hasCustomPrompt="1"/>
          </p:nvPr>
        </p:nvSpPr>
        <p:spPr>
          <a:xfrm>
            <a:off x="5541197" y="6299243"/>
            <a:ext cx="3523424" cy="423291"/>
          </a:xfrm>
          <a:solidFill>
            <a:srgbClr val="464649"/>
          </a:solidFill>
        </p:spPr>
        <p:txBody>
          <a:bodyPr>
            <a:normAutofit/>
          </a:bodyPr>
          <a:lstStyle>
            <a:lvl1pPr marL="0" indent="0" algn="r">
              <a:buNone/>
              <a:defRPr sz="1200" b="1" baseline="0">
                <a:solidFill>
                  <a:schemeClr val="bg1"/>
                </a:solidFill>
              </a:defRPr>
            </a:lvl1pPr>
          </a:lstStyle>
          <a:p>
            <a:pPr lvl="0"/>
            <a:r>
              <a:rPr lang="en-US" dirty="0"/>
              <a:t>Slide </a:t>
            </a:r>
            <a:fld id="{565CC43F-B6BA-E44F-8BB2-92AEAB3BF82F}" type="slidenum">
              <a:rPr lang="en-US" smtClean="0"/>
              <a:t>‹#›</a:t>
            </a:fld>
            <a:endParaRPr lang="en-US" dirty="0"/>
          </a:p>
        </p:txBody>
      </p:sp>
      <p:pic>
        <p:nvPicPr>
          <p:cNvPr id="7" name="Picture 6" descr="plumbline_logo.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80719" y="6125967"/>
            <a:ext cx="2090261" cy="651933"/>
          </a:xfrm>
          <a:prstGeom prst="rect">
            <a:avLst/>
          </a:prstGeom>
        </p:spPr>
      </p:pic>
    </p:spTree>
    <p:extLst>
      <p:ext uri="{BB962C8B-B14F-4D97-AF65-F5344CB8AC3E}">
        <p14:creationId xmlns:p14="http://schemas.microsoft.com/office/powerpoint/2010/main" val="41285844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02830" y="4208930"/>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3323316"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Tree>
    <p:extLst>
      <p:ext uri="{BB962C8B-B14F-4D97-AF65-F5344CB8AC3E}">
        <p14:creationId xmlns:p14="http://schemas.microsoft.com/office/powerpoint/2010/main" val="118319664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asic Page">
    <p:spTree>
      <p:nvGrpSpPr>
        <p:cNvPr id="1" name=""/>
        <p:cNvGrpSpPr/>
        <p:nvPr/>
      </p:nvGrpSpPr>
      <p:grpSpPr>
        <a:xfrm>
          <a:off x="0" y="0"/>
          <a:ext cx="0" cy="0"/>
          <a:chOff x="0" y="0"/>
          <a:chExt cx="0" cy="0"/>
        </a:xfrm>
      </p:grpSpPr>
      <p:sp>
        <p:nvSpPr>
          <p:cNvPr id="5" name="Title 1"/>
          <p:cNvSpPr>
            <a:spLocks noGrp="1"/>
          </p:cNvSpPr>
          <p:nvPr>
            <p:ph type="title"/>
          </p:nvPr>
        </p:nvSpPr>
        <p:spPr>
          <a:xfrm>
            <a:off x="457200" y="381868"/>
            <a:ext cx="8305801" cy="1143000"/>
          </a:xfrm>
        </p:spPr>
        <p:txBody>
          <a:bodyPr/>
          <a:lstStyle/>
          <a:p>
            <a:r>
              <a:rPr lang="en-US"/>
              <a:t>Click to edit Master title style</a:t>
            </a:r>
            <a:endParaRPr/>
          </a:p>
        </p:txBody>
      </p:sp>
      <p:sp>
        <p:nvSpPr>
          <p:cNvPr id="6" name="Content Placeholder 2"/>
          <p:cNvSpPr>
            <a:spLocks noGrp="1"/>
          </p:cNvSpPr>
          <p:nvPr>
            <p:ph idx="1"/>
          </p:nvPr>
        </p:nvSpPr>
        <p:spPr>
          <a:xfrm>
            <a:off x="457200" y="1638547"/>
            <a:ext cx="8305801" cy="4191948"/>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Text Placeholder 9"/>
          <p:cNvSpPr>
            <a:spLocks noGrp="1"/>
          </p:cNvSpPr>
          <p:nvPr>
            <p:ph type="body" sz="quarter" idx="12" hasCustomPrompt="1"/>
          </p:nvPr>
        </p:nvSpPr>
        <p:spPr>
          <a:xfrm>
            <a:off x="92184" y="6299243"/>
            <a:ext cx="3216147" cy="423291"/>
          </a:xfrm>
          <a:solidFill>
            <a:srgbClr val="AE0922"/>
          </a:solidFill>
        </p:spPr>
        <p:txBody>
          <a:bodyPr>
            <a:normAutofit/>
          </a:bodyPr>
          <a:lstStyle>
            <a:lvl1pPr marL="0" indent="0">
              <a:buNone/>
              <a:defRPr sz="1200" b="1" baseline="0">
                <a:solidFill>
                  <a:schemeClr val="bg1"/>
                </a:solidFill>
              </a:defRPr>
            </a:lvl1pPr>
          </a:lstStyle>
          <a:p>
            <a:pPr lvl="0"/>
            <a:r>
              <a:rPr lang="en-US" dirty="0"/>
              <a:t>Put title in Slide Master here</a:t>
            </a:r>
          </a:p>
        </p:txBody>
      </p:sp>
      <p:sp>
        <p:nvSpPr>
          <p:cNvPr id="11" name="Text Placeholder 9"/>
          <p:cNvSpPr>
            <a:spLocks noGrp="1"/>
          </p:cNvSpPr>
          <p:nvPr>
            <p:ph type="body" sz="quarter" idx="13" hasCustomPrompt="1"/>
          </p:nvPr>
        </p:nvSpPr>
        <p:spPr>
          <a:xfrm>
            <a:off x="5541197" y="6299243"/>
            <a:ext cx="3523424" cy="423291"/>
          </a:xfrm>
          <a:solidFill>
            <a:srgbClr val="464649"/>
          </a:solidFill>
        </p:spPr>
        <p:txBody>
          <a:bodyPr>
            <a:normAutofit/>
          </a:bodyPr>
          <a:lstStyle>
            <a:lvl1pPr marL="0" indent="0" algn="r">
              <a:buNone/>
              <a:defRPr sz="1200" b="1" baseline="0">
                <a:solidFill>
                  <a:schemeClr val="bg1"/>
                </a:solidFill>
              </a:defRPr>
            </a:lvl1pPr>
          </a:lstStyle>
          <a:p>
            <a:pPr lvl="0"/>
            <a:r>
              <a:rPr lang="en-US" dirty="0"/>
              <a:t>Slide </a:t>
            </a:r>
            <a:fld id="{565CC43F-B6BA-E44F-8BB2-92AEAB3BF82F}" type="slidenum">
              <a:rPr lang="en-US" smtClean="0"/>
              <a:t>‹#›</a:t>
            </a:fld>
            <a:endParaRPr lang="en-US" dirty="0"/>
          </a:p>
        </p:txBody>
      </p:sp>
      <p:pic>
        <p:nvPicPr>
          <p:cNvPr id="7" name="Picture 6" descr="plumbline_logo.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80719" y="6125967"/>
            <a:ext cx="2090261" cy="651933"/>
          </a:xfrm>
          <a:prstGeom prst="rect">
            <a:avLst/>
          </a:prstGeom>
        </p:spPr>
      </p:pic>
    </p:spTree>
    <p:extLst>
      <p:ext uri="{BB962C8B-B14F-4D97-AF65-F5344CB8AC3E}">
        <p14:creationId xmlns:p14="http://schemas.microsoft.com/office/powerpoint/2010/main" val="224265113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02830" y="4208930"/>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3323316"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Tree>
    <p:extLst>
      <p:ext uri="{BB962C8B-B14F-4D97-AF65-F5344CB8AC3E}">
        <p14:creationId xmlns:p14="http://schemas.microsoft.com/office/powerpoint/2010/main" val="3984639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asic Page">
    <p:spTree>
      <p:nvGrpSpPr>
        <p:cNvPr id="1" name=""/>
        <p:cNvGrpSpPr/>
        <p:nvPr/>
      </p:nvGrpSpPr>
      <p:grpSpPr>
        <a:xfrm>
          <a:off x="0" y="0"/>
          <a:ext cx="0" cy="0"/>
          <a:chOff x="0" y="0"/>
          <a:chExt cx="0" cy="0"/>
        </a:xfrm>
      </p:grpSpPr>
      <p:sp>
        <p:nvSpPr>
          <p:cNvPr id="5" name="Title 1"/>
          <p:cNvSpPr>
            <a:spLocks noGrp="1"/>
          </p:cNvSpPr>
          <p:nvPr>
            <p:ph type="title"/>
          </p:nvPr>
        </p:nvSpPr>
        <p:spPr>
          <a:xfrm>
            <a:off x="457200" y="381868"/>
            <a:ext cx="8305801" cy="1143000"/>
          </a:xfrm>
        </p:spPr>
        <p:txBody>
          <a:bodyPr/>
          <a:lstStyle/>
          <a:p>
            <a:r>
              <a:rPr lang="en-US"/>
              <a:t>Click to edit Master title style</a:t>
            </a:r>
            <a:endParaRPr/>
          </a:p>
        </p:txBody>
      </p:sp>
      <p:sp>
        <p:nvSpPr>
          <p:cNvPr id="6" name="Content Placeholder 2"/>
          <p:cNvSpPr>
            <a:spLocks noGrp="1"/>
          </p:cNvSpPr>
          <p:nvPr>
            <p:ph idx="1"/>
          </p:nvPr>
        </p:nvSpPr>
        <p:spPr>
          <a:xfrm>
            <a:off x="457200" y="1638547"/>
            <a:ext cx="8305801" cy="4191948"/>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Text Placeholder 9"/>
          <p:cNvSpPr>
            <a:spLocks noGrp="1"/>
          </p:cNvSpPr>
          <p:nvPr>
            <p:ph type="body" sz="quarter" idx="12" hasCustomPrompt="1"/>
          </p:nvPr>
        </p:nvSpPr>
        <p:spPr>
          <a:xfrm>
            <a:off x="92184" y="6299243"/>
            <a:ext cx="3216147" cy="423291"/>
          </a:xfrm>
          <a:solidFill>
            <a:srgbClr val="AE0922"/>
          </a:solidFill>
        </p:spPr>
        <p:txBody>
          <a:bodyPr>
            <a:normAutofit/>
          </a:bodyPr>
          <a:lstStyle>
            <a:lvl1pPr marL="0" indent="0">
              <a:buNone/>
              <a:defRPr sz="1200" b="1" baseline="0">
                <a:solidFill>
                  <a:schemeClr val="bg1"/>
                </a:solidFill>
              </a:defRPr>
            </a:lvl1pPr>
          </a:lstStyle>
          <a:p>
            <a:pPr lvl="0"/>
            <a:r>
              <a:rPr lang="en-US" dirty="0"/>
              <a:t>Put title in Slide Master here</a:t>
            </a:r>
          </a:p>
        </p:txBody>
      </p:sp>
      <p:sp>
        <p:nvSpPr>
          <p:cNvPr id="11" name="Text Placeholder 9"/>
          <p:cNvSpPr>
            <a:spLocks noGrp="1"/>
          </p:cNvSpPr>
          <p:nvPr>
            <p:ph type="body" sz="quarter" idx="13" hasCustomPrompt="1"/>
          </p:nvPr>
        </p:nvSpPr>
        <p:spPr>
          <a:xfrm>
            <a:off x="5541197" y="6299243"/>
            <a:ext cx="3523424" cy="423291"/>
          </a:xfrm>
          <a:solidFill>
            <a:srgbClr val="464649"/>
          </a:solidFill>
        </p:spPr>
        <p:txBody>
          <a:bodyPr>
            <a:normAutofit/>
          </a:bodyPr>
          <a:lstStyle>
            <a:lvl1pPr marL="0" indent="0" algn="r">
              <a:buNone/>
              <a:defRPr sz="1200" b="1" baseline="0">
                <a:solidFill>
                  <a:schemeClr val="bg1"/>
                </a:solidFill>
              </a:defRPr>
            </a:lvl1pPr>
          </a:lstStyle>
          <a:p>
            <a:pPr lvl="0"/>
            <a:r>
              <a:rPr lang="en-US" dirty="0"/>
              <a:t>Slide </a:t>
            </a:r>
            <a:fld id="{565CC43F-B6BA-E44F-8BB2-92AEAB3BF82F}" type="slidenum">
              <a:rPr lang="en-US" smtClean="0"/>
              <a:t>‹#›</a:t>
            </a:fld>
            <a:endParaRPr lang="en-US" dirty="0"/>
          </a:p>
        </p:txBody>
      </p:sp>
      <p:pic>
        <p:nvPicPr>
          <p:cNvPr id="7" name="Picture 6" descr="plumbline_logo.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80719" y="6125967"/>
            <a:ext cx="2090261" cy="651933"/>
          </a:xfrm>
          <a:prstGeom prst="rect">
            <a:avLst/>
          </a:prstGeom>
        </p:spPr>
      </p:pic>
    </p:spTree>
    <p:extLst>
      <p:ext uri="{BB962C8B-B14F-4D97-AF65-F5344CB8AC3E}">
        <p14:creationId xmlns:p14="http://schemas.microsoft.com/office/powerpoint/2010/main" val="27132306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02830" y="4208930"/>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3323316"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Tree>
    <p:extLst>
      <p:ext uri="{BB962C8B-B14F-4D97-AF65-F5344CB8AC3E}">
        <p14:creationId xmlns:p14="http://schemas.microsoft.com/office/powerpoint/2010/main" val="307596112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asic Page">
    <p:spTree>
      <p:nvGrpSpPr>
        <p:cNvPr id="1" name=""/>
        <p:cNvGrpSpPr/>
        <p:nvPr/>
      </p:nvGrpSpPr>
      <p:grpSpPr>
        <a:xfrm>
          <a:off x="0" y="0"/>
          <a:ext cx="0" cy="0"/>
          <a:chOff x="0" y="0"/>
          <a:chExt cx="0" cy="0"/>
        </a:xfrm>
      </p:grpSpPr>
      <p:sp>
        <p:nvSpPr>
          <p:cNvPr id="5" name="Title 1"/>
          <p:cNvSpPr>
            <a:spLocks noGrp="1"/>
          </p:cNvSpPr>
          <p:nvPr>
            <p:ph type="title"/>
          </p:nvPr>
        </p:nvSpPr>
        <p:spPr>
          <a:xfrm>
            <a:off x="457200" y="381868"/>
            <a:ext cx="8305801" cy="1143000"/>
          </a:xfrm>
        </p:spPr>
        <p:txBody>
          <a:bodyPr/>
          <a:lstStyle/>
          <a:p>
            <a:r>
              <a:rPr lang="en-US"/>
              <a:t>Click to edit Master title style</a:t>
            </a:r>
            <a:endParaRPr/>
          </a:p>
        </p:txBody>
      </p:sp>
      <p:sp>
        <p:nvSpPr>
          <p:cNvPr id="6" name="Content Placeholder 2"/>
          <p:cNvSpPr>
            <a:spLocks noGrp="1"/>
          </p:cNvSpPr>
          <p:nvPr>
            <p:ph idx="1"/>
          </p:nvPr>
        </p:nvSpPr>
        <p:spPr>
          <a:xfrm>
            <a:off x="457200" y="1638547"/>
            <a:ext cx="8305801" cy="4191948"/>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Text Placeholder 9"/>
          <p:cNvSpPr>
            <a:spLocks noGrp="1"/>
          </p:cNvSpPr>
          <p:nvPr>
            <p:ph type="body" sz="quarter" idx="12" hasCustomPrompt="1"/>
          </p:nvPr>
        </p:nvSpPr>
        <p:spPr>
          <a:xfrm>
            <a:off x="92184" y="6299243"/>
            <a:ext cx="3216147" cy="423291"/>
          </a:xfrm>
          <a:solidFill>
            <a:srgbClr val="AE0922"/>
          </a:solidFill>
        </p:spPr>
        <p:txBody>
          <a:bodyPr>
            <a:normAutofit/>
          </a:bodyPr>
          <a:lstStyle>
            <a:lvl1pPr marL="0" indent="0">
              <a:buNone/>
              <a:defRPr sz="1200" b="1" baseline="0">
                <a:solidFill>
                  <a:schemeClr val="bg1"/>
                </a:solidFill>
              </a:defRPr>
            </a:lvl1pPr>
          </a:lstStyle>
          <a:p>
            <a:pPr lvl="0"/>
            <a:r>
              <a:rPr lang="en-US" dirty="0"/>
              <a:t>Put title in Slide Master here</a:t>
            </a:r>
          </a:p>
        </p:txBody>
      </p:sp>
      <p:sp>
        <p:nvSpPr>
          <p:cNvPr id="11" name="Text Placeholder 9"/>
          <p:cNvSpPr>
            <a:spLocks noGrp="1"/>
          </p:cNvSpPr>
          <p:nvPr>
            <p:ph type="body" sz="quarter" idx="13" hasCustomPrompt="1"/>
          </p:nvPr>
        </p:nvSpPr>
        <p:spPr>
          <a:xfrm>
            <a:off x="5541197" y="6299243"/>
            <a:ext cx="3523424" cy="423291"/>
          </a:xfrm>
          <a:solidFill>
            <a:srgbClr val="464649"/>
          </a:solidFill>
        </p:spPr>
        <p:txBody>
          <a:bodyPr>
            <a:normAutofit/>
          </a:bodyPr>
          <a:lstStyle>
            <a:lvl1pPr marL="0" indent="0" algn="r">
              <a:buNone/>
              <a:defRPr sz="1200" b="1" baseline="0">
                <a:solidFill>
                  <a:schemeClr val="bg1"/>
                </a:solidFill>
              </a:defRPr>
            </a:lvl1pPr>
          </a:lstStyle>
          <a:p>
            <a:pPr lvl="0"/>
            <a:r>
              <a:rPr lang="en-US" dirty="0"/>
              <a:t>Slide </a:t>
            </a:r>
            <a:fld id="{565CC43F-B6BA-E44F-8BB2-92AEAB3BF82F}" type="slidenum">
              <a:rPr lang="en-US" smtClean="0"/>
              <a:t>‹#›</a:t>
            </a:fld>
            <a:endParaRPr lang="en-US" dirty="0"/>
          </a:p>
        </p:txBody>
      </p:sp>
      <p:pic>
        <p:nvPicPr>
          <p:cNvPr id="7" name="Picture 6" descr="plumbline_logo.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80719" y="6125967"/>
            <a:ext cx="2090261" cy="651933"/>
          </a:xfrm>
          <a:prstGeom prst="rect">
            <a:avLst/>
          </a:prstGeom>
        </p:spPr>
      </p:pic>
    </p:spTree>
    <p:extLst>
      <p:ext uri="{BB962C8B-B14F-4D97-AF65-F5344CB8AC3E}">
        <p14:creationId xmlns:p14="http://schemas.microsoft.com/office/powerpoint/2010/main" val="36545518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02830" y="4208930"/>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3323316"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Tree>
    <p:extLst>
      <p:ext uri="{BB962C8B-B14F-4D97-AF65-F5344CB8AC3E}">
        <p14:creationId xmlns:p14="http://schemas.microsoft.com/office/powerpoint/2010/main" val="38554830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asic Page">
    <p:spTree>
      <p:nvGrpSpPr>
        <p:cNvPr id="1" name=""/>
        <p:cNvGrpSpPr/>
        <p:nvPr/>
      </p:nvGrpSpPr>
      <p:grpSpPr>
        <a:xfrm>
          <a:off x="0" y="0"/>
          <a:ext cx="0" cy="0"/>
          <a:chOff x="0" y="0"/>
          <a:chExt cx="0" cy="0"/>
        </a:xfrm>
      </p:grpSpPr>
      <p:sp>
        <p:nvSpPr>
          <p:cNvPr id="5" name="Title 1"/>
          <p:cNvSpPr>
            <a:spLocks noGrp="1"/>
          </p:cNvSpPr>
          <p:nvPr>
            <p:ph type="title"/>
          </p:nvPr>
        </p:nvSpPr>
        <p:spPr>
          <a:xfrm>
            <a:off x="457200" y="381868"/>
            <a:ext cx="8305801" cy="1143000"/>
          </a:xfrm>
        </p:spPr>
        <p:txBody>
          <a:bodyPr/>
          <a:lstStyle/>
          <a:p>
            <a:r>
              <a:rPr lang="en-US"/>
              <a:t>Click to edit Master title style</a:t>
            </a:r>
            <a:endParaRPr/>
          </a:p>
        </p:txBody>
      </p:sp>
      <p:sp>
        <p:nvSpPr>
          <p:cNvPr id="6" name="Content Placeholder 2"/>
          <p:cNvSpPr>
            <a:spLocks noGrp="1"/>
          </p:cNvSpPr>
          <p:nvPr>
            <p:ph idx="1"/>
          </p:nvPr>
        </p:nvSpPr>
        <p:spPr>
          <a:xfrm>
            <a:off x="457200" y="1638547"/>
            <a:ext cx="8305801" cy="4191948"/>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Text Placeholder 9"/>
          <p:cNvSpPr>
            <a:spLocks noGrp="1"/>
          </p:cNvSpPr>
          <p:nvPr>
            <p:ph type="body" sz="quarter" idx="12" hasCustomPrompt="1"/>
          </p:nvPr>
        </p:nvSpPr>
        <p:spPr>
          <a:xfrm>
            <a:off x="92184" y="6299243"/>
            <a:ext cx="3216147" cy="423291"/>
          </a:xfrm>
          <a:solidFill>
            <a:srgbClr val="AE0922"/>
          </a:solidFill>
        </p:spPr>
        <p:txBody>
          <a:bodyPr>
            <a:normAutofit/>
          </a:bodyPr>
          <a:lstStyle>
            <a:lvl1pPr marL="0" indent="0">
              <a:buNone/>
              <a:defRPr sz="1200" b="1" baseline="0">
                <a:solidFill>
                  <a:schemeClr val="bg1"/>
                </a:solidFill>
              </a:defRPr>
            </a:lvl1pPr>
          </a:lstStyle>
          <a:p>
            <a:pPr lvl="0"/>
            <a:r>
              <a:rPr lang="en-US" dirty="0"/>
              <a:t>Put title in Slide Master here</a:t>
            </a:r>
          </a:p>
        </p:txBody>
      </p:sp>
      <p:sp>
        <p:nvSpPr>
          <p:cNvPr id="11" name="Text Placeholder 9"/>
          <p:cNvSpPr>
            <a:spLocks noGrp="1"/>
          </p:cNvSpPr>
          <p:nvPr>
            <p:ph type="body" sz="quarter" idx="13" hasCustomPrompt="1"/>
          </p:nvPr>
        </p:nvSpPr>
        <p:spPr>
          <a:xfrm>
            <a:off x="5541197" y="6299243"/>
            <a:ext cx="3523424" cy="423291"/>
          </a:xfrm>
          <a:solidFill>
            <a:srgbClr val="464649"/>
          </a:solidFill>
        </p:spPr>
        <p:txBody>
          <a:bodyPr>
            <a:normAutofit/>
          </a:bodyPr>
          <a:lstStyle>
            <a:lvl1pPr marL="0" indent="0" algn="r">
              <a:buNone/>
              <a:defRPr sz="1200" b="1" baseline="0">
                <a:solidFill>
                  <a:schemeClr val="bg1"/>
                </a:solidFill>
              </a:defRPr>
            </a:lvl1pPr>
          </a:lstStyle>
          <a:p>
            <a:pPr lvl="0"/>
            <a:r>
              <a:rPr lang="en-US" dirty="0"/>
              <a:t>Slide </a:t>
            </a:r>
            <a:fld id="{565CC43F-B6BA-E44F-8BB2-92AEAB3BF82F}" type="slidenum">
              <a:rPr lang="en-US" smtClean="0"/>
              <a:t>‹#›</a:t>
            </a:fld>
            <a:endParaRPr lang="en-US" dirty="0"/>
          </a:p>
        </p:txBody>
      </p:sp>
      <p:pic>
        <p:nvPicPr>
          <p:cNvPr id="7" name="Picture 6" descr="plumbline_logo.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80719" y="6125967"/>
            <a:ext cx="2090261" cy="651933"/>
          </a:xfrm>
          <a:prstGeom prst="rect">
            <a:avLst/>
          </a:prstGeom>
        </p:spPr>
      </p:pic>
    </p:spTree>
    <p:extLst>
      <p:ext uri="{BB962C8B-B14F-4D97-AF65-F5344CB8AC3E}">
        <p14:creationId xmlns:p14="http://schemas.microsoft.com/office/powerpoint/2010/main" val="283636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02830" y="4208930"/>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3323316"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Tree>
    <p:extLst>
      <p:ext uri="{BB962C8B-B14F-4D97-AF65-F5344CB8AC3E}">
        <p14:creationId xmlns:p14="http://schemas.microsoft.com/office/powerpoint/2010/main" val="2577900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92.xml"/><Relationship Id="rId1" Type="http://schemas.openxmlformats.org/officeDocument/2006/relationships/slideLayout" Target="../slideLayouts/slideLayout91.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94.xml"/><Relationship Id="rId1" Type="http://schemas.openxmlformats.org/officeDocument/2006/relationships/slideLayout" Target="../slideLayouts/slideLayout93.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96.xml"/><Relationship Id="rId1" Type="http://schemas.openxmlformats.org/officeDocument/2006/relationships/slideLayout" Target="../slideLayouts/slideLayout95.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98.xml"/><Relationship Id="rId1" Type="http://schemas.openxmlformats.org/officeDocument/2006/relationships/slideLayout" Target="../slideLayouts/slideLayout97.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100.xml"/><Relationship Id="rId1" Type="http://schemas.openxmlformats.org/officeDocument/2006/relationships/slideLayout" Target="../slideLayouts/slideLayout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image" Target="../media/image11.png"/><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3.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17.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image" Target="../media/image16.gif"/><Relationship Id="rId2" Type="http://schemas.openxmlformats.org/officeDocument/2006/relationships/slideLayout" Target="../slideLayouts/slideLayout67.xml"/><Relationship Id="rId16" Type="http://schemas.openxmlformats.org/officeDocument/2006/relationships/image" Target="../media/image15.pn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theme" Target="../theme/theme6.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1.xml"/><Relationship Id="rId1" Type="http://schemas.openxmlformats.org/officeDocument/2006/relationships/slideLayout" Target="../slideLayouts/slideLayout80.xml"/><Relationship Id="rId4" Type="http://schemas.openxmlformats.org/officeDocument/2006/relationships/image" Target="../media/image18.jpe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10" Type="http://schemas.openxmlformats.org/officeDocument/2006/relationships/image" Target="../media/image22.png"/><Relationship Id="rId4" Type="http://schemas.openxmlformats.org/officeDocument/2006/relationships/slideLayout" Target="../slideLayouts/slideLayout85.xml"/><Relationship Id="rId9" Type="http://schemas.openxmlformats.org/officeDocument/2006/relationships/image" Target="../media/image21.jpe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4EB4AC-FE3D-4DFD-8EBB-346AF22F9F07}" type="datetimeFigureOut">
              <a:rPr lang="en-US" smtClean="0"/>
              <a:pPr/>
              <a:t>5/25/2016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83E77-FA1D-421F-9E40-BD35BB75B4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81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868"/>
            <a:ext cx="8305801" cy="1143000"/>
          </a:xfrm>
          <a:prstGeom prst="rect">
            <a:avLst/>
          </a:prstGeom>
        </p:spPr>
        <p:txBody>
          <a:bodyPr vert="horz" lIns="91440" tIns="45720" rIns="91440" bIns="45720" rtlCol="0" anchor="b" anchorCtr="0">
            <a:noAutofit/>
          </a:bodyPr>
          <a:lstStyle/>
          <a:p>
            <a:r>
              <a:rPr lang="en-US"/>
              <a:t>Click to edit Master title style</a:t>
            </a:r>
            <a:endParaRPr dirty="0"/>
          </a:p>
        </p:txBody>
      </p:sp>
      <p:sp>
        <p:nvSpPr>
          <p:cNvPr id="3" name="Text Placeholder 2"/>
          <p:cNvSpPr>
            <a:spLocks noGrp="1"/>
          </p:cNvSpPr>
          <p:nvPr>
            <p:ph type="body" idx="1"/>
          </p:nvPr>
        </p:nvSpPr>
        <p:spPr>
          <a:xfrm>
            <a:off x="457200" y="1638547"/>
            <a:ext cx="8305801" cy="41919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74812" y="6356351"/>
            <a:ext cx="3123276" cy="365125"/>
          </a:xfrm>
          <a:prstGeom prst="rect">
            <a:avLst/>
          </a:prstGeom>
          <a:solidFill>
            <a:srgbClr val="AE0922"/>
          </a:solidFill>
        </p:spPr>
        <p:txBody>
          <a:bodyPr vert="horz" lIns="91440" tIns="45720" rIns="91440" bIns="45720" rtlCol="0" anchor="ctr"/>
          <a:lstStyle>
            <a:lvl1pPr algn="l">
              <a:defRPr sz="1100" b="1">
                <a:solidFill>
                  <a:schemeClr val="bg1"/>
                </a:solidFill>
              </a:defRPr>
            </a:lvl1pPr>
          </a:lstStyle>
          <a:p>
            <a:endParaRPr lang="en-US" dirty="0">
              <a:solidFill>
                <a:prstClr val="white"/>
              </a:solidFill>
            </a:endParaRPr>
          </a:p>
        </p:txBody>
      </p:sp>
      <p:sp>
        <p:nvSpPr>
          <p:cNvPr id="9" name="Slide Number Placeholder 8"/>
          <p:cNvSpPr>
            <a:spLocks noGrp="1"/>
          </p:cNvSpPr>
          <p:nvPr>
            <p:ph type="sldNum" sz="quarter" idx="4"/>
          </p:nvPr>
        </p:nvSpPr>
        <p:spPr>
          <a:xfrm>
            <a:off x="5571925" y="6370006"/>
            <a:ext cx="3437089" cy="366183"/>
          </a:xfrm>
          <a:prstGeom prst="rect">
            <a:avLst/>
          </a:prstGeom>
          <a:solidFill>
            <a:srgbClr val="464649"/>
          </a:solidFill>
        </p:spPr>
        <p:txBody>
          <a:bodyPr vert="horz" lIns="91440" tIns="45720" rIns="91440" bIns="45720" rtlCol="0" anchor="ctr"/>
          <a:lstStyle>
            <a:lvl1pPr>
              <a:defRPr lang="en-US" sz="1100" b="1" smtClean="0">
                <a:solidFill>
                  <a:srgbClr val="FFFFFF"/>
                </a:solidFill>
              </a:defRPr>
            </a:lvl1pPr>
          </a:lstStyle>
          <a:p>
            <a:pPr algn="r"/>
            <a:r>
              <a:rPr dirty="0"/>
              <a:t>Slide </a:t>
            </a:r>
            <a:fld id="{C47EED56-2F65-134A-BDE4-E55A2CC684DA}" type="slidenum">
              <a:rPr/>
              <a:pPr algn="r"/>
              <a:t>‹#›</a:t>
            </a:fld>
            <a:endParaRPr dirty="0"/>
          </a:p>
        </p:txBody>
      </p:sp>
    </p:spTree>
    <p:extLst>
      <p:ext uri="{BB962C8B-B14F-4D97-AF65-F5344CB8AC3E}">
        <p14:creationId xmlns:p14="http://schemas.microsoft.com/office/powerpoint/2010/main" val="463312727"/>
      </p:ext>
    </p:extLst>
  </p:cSld>
  <p:clrMap bg1="lt1" tx1="dk1" bg2="lt2" tx2="dk2" accent1="accent1" accent2="accent2" accent3="accent3" accent4="accent4" accent5="accent5" accent6="accent6" hlink="hlink" folHlink="folHlink"/>
  <p:sldLayoutIdLst>
    <p:sldLayoutId id="2147483883" r:id="rId1"/>
    <p:sldLayoutId id="2147483884" r:id="rId2"/>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868"/>
            <a:ext cx="8305801" cy="1143000"/>
          </a:xfrm>
          <a:prstGeom prst="rect">
            <a:avLst/>
          </a:prstGeom>
        </p:spPr>
        <p:txBody>
          <a:bodyPr vert="horz" lIns="91440" tIns="45720" rIns="91440" bIns="45720" rtlCol="0" anchor="b" anchorCtr="0">
            <a:noAutofit/>
          </a:bodyPr>
          <a:lstStyle/>
          <a:p>
            <a:r>
              <a:rPr lang="en-US"/>
              <a:t>Click to edit Master title style</a:t>
            </a:r>
            <a:endParaRPr dirty="0"/>
          </a:p>
        </p:txBody>
      </p:sp>
      <p:sp>
        <p:nvSpPr>
          <p:cNvPr id="3" name="Text Placeholder 2"/>
          <p:cNvSpPr>
            <a:spLocks noGrp="1"/>
          </p:cNvSpPr>
          <p:nvPr>
            <p:ph type="body" idx="1"/>
          </p:nvPr>
        </p:nvSpPr>
        <p:spPr>
          <a:xfrm>
            <a:off x="457200" y="1638547"/>
            <a:ext cx="8305801" cy="41919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74812" y="6356351"/>
            <a:ext cx="3123276" cy="365125"/>
          </a:xfrm>
          <a:prstGeom prst="rect">
            <a:avLst/>
          </a:prstGeom>
          <a:solidFill>
            <a:srgbClr val="AE0922"/>
          </a:solidFill>
        </p:spPr>
        <p:txBody>
          <a:bodyPr vert="horz" lIns="91440" tIns="45720" rIns="91440" bIns="45720" rtlCol="0" anchor="ctr"/>
          <a:lstStyle>
            <a:lvl1pPr algn="l">
              <a:defRPr sz="1100" b="1">
                <a:solidFill>
                  <a:schemeClr val="bg1"/>
                </a:solidFill>
              </a:defRPr>
            </a:lvl1pPr>
          </a:lstStyle>
          <a:p>
            <a:endParaRPr lang="en-US" dirty="0">
              <a:solidFill>
                <a:prstClr val="white"/>
              </a:solidFill>
            </a:endParaRPr>
          </a:p>
        </p:txBody>
      </p:sp>
      <p:sp>
        <p:nvSpPr>
          <p:cNvPr id="9" name="Slide Number Placeholder 8"/>
          <p:cNvSpPr>
            <a:spLocks noGrp="1"/>
          </p:cNvSpPr>
          <p:nvPr>
            <p:ph type="sldNum" sz="quarter" idx="4"/>
          </p:nvPr>
        </p:nvSpPr>
        <p:spPr>
          <a:xfrm>
            <a:off x="5571925" y="6370006"/>
            <a:ext cx="3437089" cy="366183"/>
          </a:xfrm>
          <a:prstGeom prst="rect">
            <a:avLst/>
          </a:prstGeom>
          <a:solidFill>
            <a:srgbClr val="464649"/>
          </a:solidFill>
        </p:spPr>
        <p:txBody>
          <a:bodyPr vert="horz" lIns="91440" tIns="45720" rIns="91440" bIns="45720" rtlCol="0" anchor="ctr"/>
          <a:lstStyle>
            <a:lvl1pPr>
              <a:defRPr lang="en-US" sz="1100" b="1" smtClean="0">
                <a:solidFill>
                  <a:srgbClr val="FFFFFF"/>
                </a:solidFill>
              </a:defRPr>
            </a:lvl1pPr>
          </a:lstStyle>
          <a:p>
            <a:pPr algn="r"/>
            <a:r>
              <a:rPr dirty="0"/>
              <a:t>Slide </a:t>
            </a:r>
            <a:fld id="{C47EED56-2F65-134A-BDE4-E55A2CC684DA}" type="slidenum">
              <a:rPr/>
              <a:pPr algn="r"/>
              <a:t>‹#›</a:t>
            </a:fld>
            <a:endParaRPr dirty="0"/>
          </a:p>
        </p:txBody>
      </p:sp>
    </p:spTree>
    <p:extLst>
      <p:ext uri="{BB962C8B-B14F-4D97-AF65-F5344CB8AC3E}">
        <p14:creationId xmlns:p14="http://schemas.microsoft.com/office/powerpoint/2010/main" val="1784329643"/>
      </p:ext>
    </p:extLst>
  </p:cSld>
  <p:clrMap bg1="lt1" tx1="dk1" bg2="lt2" tx2="dk2" accent1="accent1" accent2="accent2" accent3="accent3" accent4="accent4" accent5="accent5" accent6="accent6" hlink="hlink" folHlink="folHlink"/>
  <p:sldLayoutIdLst>
    <p:sldLayoutId id="2147483886" r:id="rId1"/>
    <p:sldLayoutId id="2147483887" r:id="rId2"/>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868"/>
            <a:ext cx="8305801" cy="1143000"/>
          </a:xfrm>
          <a:prstGeom prst="rect">
            <a:avLst/>
          </a:prstGeom>
        </p:spPr>
        <p:txBody>
          <a:bodyPr vert="horz" lIns="91440" tIns="45720" rIns="91440" bIns="45720" rtlCol="0" anchor="b" anchorCtr="0">
            <a:noAutofit/>
          </a:bodyPr>
          <a:lstStyle/>
          <a:p>
            <a:r>
              <a:rPr lang="en-US"/>
              <a:t>Click to edit Master title style</a:t>
            </a:r>
            <a:endParaRPr dirty="0"/>
          </a:p>
        </p:txBody>
      </p:sp>
      <p:sp>
        <p:nvSpPr>
          <p:cNvPr id="3" name="Text Placeholder 2"/>
          <p:cNvSpPr>
            <a:spLocks noGrp="1"/>
          </p:cNvSpPr>
          <p:nvPr>
            <p:ph type="body" idx="1"/>
          </p:nvPr>
        </p:nvSpPr>
        <p:spPr>
          <a:xfrm>
            <a:off x="457200" y="1638547"/>
            <a:ext cx="8305801" cy="41919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74812" y="6356351"/>
            <a:ext cx="3123276" cy="365125"/>
          </a:xfrm>
          <a:prstGeom prst="rect">
            <a:avLst/>
          </a:prstGeom>
          <a:solidFill>
            <a:srgbClr val="AE0922"/>
          </a:solidFill>
        </p:spPr>
        <p:txBody>
          <a:bodyPr vert="horz" lIns="91440" tIns="45720" rIns="91440" bIns="45720" rtlCol="0" anchor="ctr"/>
          <a:lstStyle>
            <a:lvl1pPr algn="l">
              <a:defRPr sz="1100" b="1">
                <a:solidFill>
                  <a:schemeClr val="bg1"/>
                </a:solidFill>
              </a:defRPr>
            </a:lvl1pPr>
          </a:lstStyle>
          <a:p>
            <a:endParaRPr lang="en-US" dirty="0">
              <a:solidFill>
                <a:prstClr val="white"/>
              </a:solidFill>
            </a:endParaRPr>
          </a:p>
        </p:txBody>
      </p:sp>
      <p:sp>
        <p:nvSpPr>
          <p:cNvPr id="9" name="Slide Number Placeholder 8"/>
          <p:cNvSpPr>
            <a:spLocks noGrp="1"/>
          </p:cNvSpPr>
          <p:nvPr>
            <p:ph type="sldNum" sz="quarter" idx="4"/>
          </p:nvPr>
        </p:nvSpPr>
        <p:spPr>
          <a:xfrm>
            <a:off x="5571925" y="6370006"/>
            <a:ext cx="3437089" cy="366183"/>
          </a:xfrm>
          <a:prstGeom prst="rect">
            <a:avLst/>
          </a:prstGeom>
          <a:solidFill>
            <a:srgbClr val="464649"/>
          </a:solidFill>
        </p:spPr>
        <p:txBody>
          <a:bodyPr vert="horz" lIns="91440" tIns="45720" rIns="91440" bIns="45720" rtlCol="0" anchor="ctr"/>
          <a:lstStyle>
            <a:lvl1pPr>
              <a:defRPr lang="en-US" sz="1100" b="1" smtClean="0">
                <a:solidFill>
                  <a:srgbClr val="FFFFFF"/>
                </a:solidFill>
              </a:defRPr>
            </a:lvl1pPr>
          </a:lstStyle>
          <a:p>
            <a:pPr algn="r"/>
            <a:r>
              <a:rPr dirty="0"/>
              <a:t>Slide </a:t>
            </a:r>
            <a:fld id="{C47EED56-2F65-134A-BDE4-E55A2CC684DA}" type="slidenum">
              <a:rPr/>
              <a:pPr algn="r"/>
              <a:t>‹#›</a:t>
            </a:fld>
            <a:endParaRPr dirty="0"/>
          </a:p>
        </p:txBody>
      </p:sp>
    </p:spTree>
    <p:extLst>
      <p:ext uri="{BB962C8B-B14F-4D97-AF65-F5344CB8AC3E}">
        <p14:creationId xmlns:p14="http://schemas.microsoft.com/office/powerpoint/2010/main" val="2339984937"/>
      </p:ext>
    </p:extLst>
  </p:cSld>
  <p:clrMap bg1="lt1" tx1="dk1" bg2="lt2" tx2="dk2" accent1="accent1" accent2="accent2" accent3="accent3" accent4="accent4" accent5="accent5" accent6="accent6" hlink="hlink" folHlink="folHlink"/>
  <p:sldLayoutIdLst>
    <p:sldLayoutId id="2147483889" r:id="rId1"/>
    <p:sldLayoutId id="2147483890" r:id="rId2"/>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868"/>
            <a:ext cx="8305801" cy="1143000"/>
          </a:xfrm>
          <a:prstGeom prst="rect">
            <a:avLst/>
          </a:prstGeom>
        </p:spPr>
        <p:txBody>
          <a:bodyPr vert="horz" lIns="91440" tIns="45720" rIns="91440" bIns="45720" rtlCol="0" anchor="b" anchorCtr="0">
            <a:noAutofit/>
          </a:bodyPr>
          <a:lstStyle/>
          <a:p>
            <a:r>
              <a:rPr lang="en-US"/>
              <a:t>Click to edit Master title style</a:t>
            </a:r>
            <a:endParaRPr dirty="0"/>
          </a:p>
        </p:txBody>
      </p:sp>
      <p:sp>
        <p:nvSpPr>
          <p:cNvPr id="3" name="Text Placeholder 2"/>
          <p:cNvSpPr>
            <a:spLocks noGrp="1"/>
          </p:cNvSpPr>
          <p:nvPr>
            <p:ph type="body" idx="1"/>
          </p:nvPr>
        </p:nvSpPr>
        <p:spPr>
          <a:xfrm>
            <a:off x="457200" y="1638547"/>
            <a:ext cx="8305801" cy="41919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74812" y="6356351"/>
            <a:ext cx="3123276" cy="365125"/>
          </a:xfrm>
          <a:prstGeom prst="rect">
            <a:avLst/>
          </a:prstGeom>
          <a:solidFill>
            <a:srgbClr val="AE0922"/>
          </a:solidFill>
        </p:spPr>
        <p:txBody>
          <a:bodyPr vert="horz" lIns="91440" tIns="45720" rIns="91440" bIns="45720" rtlCol="0" anchor="ctr"/>
          <a:lstStyle>
            <a:lvl1pPr algn="l">
              <a:defRPr sz="1100" b="1">
                <a:solidFill>
                  <a:schemeClr val="bg1"/>
                </a:solidFill>
              </a:defRPr>
            </a:lvl1pPr>
          </a:lstStyle>
          <a:p>
            <a:endParaRPr lang="en-US" dirty="0">
              <a:solidFill>
                <a:prstClr val="white"/>
              </a:solidFill>
            </a:endParaRPr>
          </a:p>
        </p:txBody>
      </p:sp>
      <p:sp>
        <p:nvSpPr>
          <p:cNvPr id="9" name="Slide Number Placeholder 8"/>
          <p:cNvSpPr>
            <a:spLocks noGrp="1"/>
          </p:cNvSpPr>
          <p:nvPr>
            <p:ph type="sldNum" sz="quarter" idx="4"/>
          </p:nvPr>
        </p:nvSpPr>
        <p:spPr>
          <a:xfrm>
            <a:off x="5571925" y="6370006"/>
            <a:ext cx="3437089" cy="366183"/>
          </a:xfrm>
          <a:prstGeom prst="rect">
            <a:avLst/>
          </a:prstGeom>
          <a:solidFill>
            <a:srgbClr val="464649"/>
          </a:solidFill>
        </p:spPr>
        <p:txBody>
          <a:bodyPr vert="horz" lIns="91440" tIns="45720" rIns="91440" bIns="45720" rtlCol="0" anchor="ctr"/>
          <a:lstStyle>
            <a:lvl1pPr>
              <a:defRPr lang="en-US" sz="1100" b="1" smtClean="0">
                <a:solidFill>
                  <a:srgbClr val="FFFFFF"/>
                </a:solidFill>
              </a:defRPr>
            </a:lvl1pPr>
          </a:lstStyle>
          <a:p>
            <a:pPr algn="r"/>
            <a:r>
              <a:rPr dirty="0"/>
              <a:t>Slide </a:t>
            </a:r>
            <a:fld id="{C47EED56-2F65-134A-BDE4-E55A2CC684DA}" type="slidenum">
              <a:rPr/>
              <a:pPr algn="r"/>
              <a:t>‹#›</a:t>
            </a:fld>
            <a:endParaRPr dirty="0"/>
          </a:p>
        </p:txBody>
      </p:sp>
    </p:spTree>
    <p:extLst>
      <p:ext uri="{BB962C8B-B14F-4D97-AF65-F5344CB8AC3E}">
        <p14:creationId xmlns:p14="http://schemas.microsoft.com/office/powerpoint/2010/main" val="3038338664"/>
      </p:ext>
    </p:extLst>
  </p:cSld>
  <p:clrMap bg1="lt1" tx1="dk1" bg2="lt2" tx2="dk2" accent1="accent1" accent2="accent2" accent3="accent3" accent4="accent4" accent5="accent5" accent6="accent6" hlink="hlink" folHlink="folHlink"/>
  <p:sldLayoutIdLst>
    <p:sldLayoutId id="2147483892" r:id="rId1"/>
    <p:sldLayoutId id="2147483893" r:id="rId2"/>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868"/>
            <a:ext cx="8305801" cy="1143000"/>
          </a:xfrm>
          <a:prstGeom prst="rect">
            <a:avLst/>
          </a:prstGeom>
        </p:spPr>
        <p:txBody>
          <a:bodyPr vert="horz" lIns="91440" tIns="45720" rIns="91440" bIns="45720" rtlCol="0" anchor="b" anchorCtr="0">
            <a:noAutofit/>
          </a:bodyPr>
          <a:lstStyle/>
          <a:p>
            <a:r>
              <a:rPr lang="en-US"/>
              <a:t>Click to edit Master title style</a:t>
            </a:r>
            <a:endParaRPr dirty="0"/>
          </a:p>
        </p:txBody>
      </p:sp>
      <p:sp>
        <p:nvSpPr>
          <p:cNvPr id="3" name="Text Placeholder 2"/>
          <p:cNvSpPr>
            <a:spLocks noGrp="1"/>
          </p:cNvSpPr>
          <p:nvPr>
            <p:ph type="body" idx="1"/>
          </p:nvPr>
        </p:nvSpPr>
        <p:spPr>
          <a:xfrm>
            <a:off x="457200" y="1638547"/>
            <a:ext cx="8305801" cy="41919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74812" y="6356351"/>
            <a:ext cx="3123276" cy="365125"/>
          </a:xfrm>
          <a:prstGeom prst="rect">
            <a:avLst/>
          </a:prstGeom>
          <a:solidFill>
            <a:srgbClr val="AE0922"/>
          </a:solidFill>
        </p:spPr>
        <p:txBody>
          <a:bodyPr vert="horz" lIns="91440" tIns="45720" rIns="91440" bIns="45720" rtlCol="0" anchor="ctr"/>
          <a:lstStyle>
            <a:lvl1pPr algn="l">
              <a:defRPr sz="1100" b="1">
                <a:solidFill>
                  <a:schemeClr val="bg1"/>
                </a:solidFill>
              </a:defRPr>
            </a:lvl1pPr>
          </a:lstStyle>
          <a:p>
            <a:endParaRPr lang="en-US" dirty="0">
              <a:solidFill>
                <a:prstClr val="white"/>
              </a:solidFill>
            </a:endParaRPr>
          </a:p>
        </p:txBody>
      </p:sp>
      <p:sp>
        <p:nvSpPr>
          <p:cNvPr id="9" name="Slide Number Placeholder 8"/>
          <p:cNvSpPr>
            <a:spLocks noGrp="1"/>
          </p:cNvSpPr>
          <p:nvPr>
            <p:ph type="sldNum" sz="quarter" idx="4"/>
          </p:nvPr>
        </p:nvSpPr>
        <p:spPr>
          <a:xfrm>
            <a:off x="5571925" y="6370006"/>
            <a:ext cx="3437089" cy="366183"/>
          </a:xfrm>
          <a:prstGeom prst="rect">
            <a:avLst/>
          </a:prstGeom>
          <a:solidFill>
            <a:srgbClr val="464649"/>
          </a:solidFill>
        </p:spPr>
        <p:txBody>
          <a:bodyPr vert="horz" lIns="91440" tIns="45720" rIns="91440" bIns="45720" rtlCol="0" anchor="ctr"/>
          <a:lstStyle>
            <a:lvl1pPr>
              <a:defRPr lang="en-US" sz="1100" b="1" smtClean="0">
                <a:solidFill>
                  <a:srgbClr val="FFFFFF"/>
                </a:solidFill>
              </a:defRPr>
            </a:lvl1pPr>
          </a:lstStyle>
          <a:p>
            <a:pPr algn="r"/>
            <a:r>
              <a:rPr dirty="0"/>
              <a:t>Slide </a:t>
            </a:r>
            <a:fld id="{C47EED56-2F65-134A-BDE4-E55A2CC684DA}" type="slidenum">
              <a:rPr/>
              <a:pPr algn="r"/>
              <a:t>‹#›</a:t>
            </a:fld>
            <a:endParaRPr dirty="0"/>
          </a:p>
        </p:txBody>
      </p:sp>
    </p:spTree>
    <p:extLst>
      <p:ext uri="{BB962C8B-B14F-4D97-AF65-F5344CB8AC3E}">
        <p14:creationId xmlns:p14="http://schemas.microsoft.com/office/powerpoint/2010/main" val="3610313789"/>
      </p:ext>
    </p:extLst>
  </p:cSld>
  <p:clrMap bg1="lt1" tx1="dk1" bg2="lt2" tx2="dk2" accent1="accent1" accent2="accent2" accent3="accent3" accent4="accent4" accent5="accent5" accent6="accent6" hlink="hlink" folHlink="folHlink"/>
  <p:sldLayoutIdLst>
    <p:sldLayoutId id="2147483895" r:id="rId1"/>
    <p:sldLayoutId id="2147483896" r:id="rId2"/>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9DE04-0709-4D73-A28E-033532C4D08A}" type="datetimeFigureOut">
              <a:rPr lang="en-US" smtClean="0"/>
              <a:pPr/>
              <a:t>5/25/2016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95099-2731-4697-9FA7-1CA7AA4D92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04800"/>
            <a:ext cx="8382000" cy="4431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295400"/>
            <a:ext cx="8382000" cy="203132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2" descr="C:\Documents and Settings\sarahs\My Documents\_SSD_Business\Clients\Buzzbee\1083_JANUARY_2010\BIEB template\ClientSupplied\BI logos\ms-BizIntel-1_bL.png"/>
          <p:cNvPicPr>
            <a:picLocks noChangeAspect="1" noChangeArrowheads="1"/>
          </p:cNvPicPr>
          <p:nvPr/>
        </p:nvPicPr>
        <p:blipFill>
          <a:blip r:embed="rId14" cstate="print">
            <a:lum bright="14000"/>
          </a:blip>
          <a:srcRect/>
          <a:stretch>
            <a:fillRect/>
          </a:stretch>
        </p:blipFill>
        <p:spPr bwMode="auto">
          <a:xfrm>
            <a:off x="6477000" y="6455580"/>
            <a:ext cx="2387600" cy="243050"/>
          </a:xfrm>
          <a:prstGeom prst="rect">
            <a:avLst/>
          </a:prstGeom>
          <a:noFill/>
        </p:spPr>
      </p:pic>
      <p:pic>
        <p:nvPicPr>
          <p:cNvPr id="6" name="Picture 4" descr="defacto_logo (2)"/>
          <p:cNvPicPr>
            <a:picLocks noChangeAspect="1" noChangeArrowheads="1"/>
          </p:cNvPicPr>
          <p:nvPr userDrawn="1"/>
        </p:nvPicPr>
        <p:blipFill>
          <a:blip r:embed="rId15" cstate="print"/>
          <a:srcRect/>
          <a:stretch>
            <a:fillRect/>
          </a:stretch>
        </p:blipFill>
        <p:spPr bwMode="auto">
          <a:xfrm>
            <a:off x="352425" y="6393749"/>
            <a:ext cx="2238375" cy="428625"/>
          </a:xfrm>
          <a:prstGeom prst="rect">
            <a:avLst/>
          </a:prstGeom>
          <a:noFill/>
          <a:ln w="9525">
            <a:noFill/>
            <a:miter lim="800000"/>
            <a:headEnd/>
            <a:tailEnd/>
          </a:ln>
        </p:spPr>
      </p:pic>
      <p:sp>
        <p:nvSpPr>
          <p:cNvPr id="7" name="TextBox 6"/>
          <p:cNvSpPr txBox="1"/>
          <p:nvPr userDrawn="1"/>
        </p:nvSpPr>
        <p:spPr>
          <a:xfrm>
            <a:off x="3104258" y="6477000"/>
            <a:ext cx="2915542" cy="276999"/>
          </a:xfrm>
          <a:prstGeom prst="rect">
            <a:avLst/>
          </a:prstGeom>
          <a:noFill/>
        </p:spPr>
        <p:txBody>
          <a:bodyPr wrap="square" lIns="0" tIns="0" rIns="0" bIns="0" rtlCol="0">
            <a:spAutoFit/>
          </a:bodyPr>
          <a:lstStyle/>
          <a:p>
            <a:pPr algn="ctr"/>
            <a:r>
              <a:rPr lang="en-US" dirty="0">
                <a:gradFill>
                  <a:gsLst>
                    <a:gs pos="0">
                      <a:schemeClr val="tx1"/>
                    </a:gs>
                    <a:gs pos="86000">
                      <a:schemeClr val="tx1"/>
                    </a:gs>
                  </a:gsLst>
                  <a:lin ang="5400000" scaled="0"/>
                </a:gradFill>
              </a:rPr>
              <a:t>CONFIDENTIAL</a:t>
            </a: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21" r:id="rId12"/>
  </p:sldLayoutIdLst>
  <p:transition>
    <p:fade/>
  </p:transition>
  <p:txStyles>
    <p:titleStyle>
      <a:lvl1pPr algn="l" defTabSz="914400" rtl="0" eaLnBrk="1" latinLnBrk="0" hangingPunct="1">
        <a:lnSpc>
          <a:spcPct val="90000"/>
        </a:lnSpc>
        <a:spcBef>
          <a:spcPct val="0"/>
        </a:spcBef>
        <a:buNone/>
        <a:defRPr lang="en-US" sz="3200" b="1" kern="1200" cap="none" spc="0" dirty="0">
          <a:ln w="3175">
            <a:noFill/>
          </a:ln>
          <a:solidFill>
            <a:schemeClr val="bg2">
              <a:lumMod val="25000"/>
            </a:schemeClr>
          </a:solidFill>
          <a:effectLst/>
          <a:latin typeface="Segoe UI" pitchFamily="34" charset="0"/>
          <a:ea typeface="+mj-ea"/>
          <a:cs typeface="Segoe UI" pitchFamily="34" charset="0"/>
        </a:defRPr>
      </a:lvl1pPr>
    </p:titleStyle>
    <p:bodyStyle>
      <a:lvl1pPr marL="404813" indent="-404813" algn="l" defTabSz="914363" rtl="0" eaLnBrk="1" latinLnBrk="0" hangingPunct="1">
        <a:lnSpc>
          <a:spcPct val="100000"/>
        </a:lnSpc>
        <a:spcBef>
          <a:spcPts val="0"/>
        </a:spcBef>
        <a:spcAft>
          <a:spcPts val="600"/>
        </a:spcAft>
        <a:buSzPct val="90000"/>
        <a:buFontTx/>
        <a:buBlip>
          <a:blip r:embed="rId16"/>
        </a:buBlip>
        <a:defRPr lang="en-US" sz="2800" b="0" kern="1200" dirty="0" smtClean="0">
          <a:solidFill>
            <a:schemeClr val="bg2">
              <a:lumMod val="25000"/>
            </a:schemeClr>
          </a:solidFill>
          <a:latin typeface="Segoe UI" pitchFamily="34" charset="0"/>
          <a:ea typeface="+mn-ea"/>
          <a:cs typeface="Segoe UI" pitchFamily="34" charset="0"/>
        </a:defRPr>
      </a:lvl1pPr>
      <a:lvl2pPr marL="744538" indent="-339725" algn="l" defTabSz="914363" rtl="0" eaLnBrk="1" latinLnBrk="0" hangingPunct="1">
        <a:lnSpc>
          <a:spcPct val="100000"/>
        </a:lnSpc>
        <a:spcBef>
          <a:spcPts val="0"/>
        </a:spcBef>
        <a:spcAft>
          <a:spcPts val="600"/>
        </a:spcAft>
        <a:buSzPct val="90000"/>
        <a:buFontTx/>
        <a:buBlip>
          <a:blip r:embed="rId16"/>
        </a:buBlip>
        <a:defRPr lang="en-US" sz="2400" b="0" kern="1200" dirty="0" smtClean="0">
          <a:solidFill>
            <a:schemeClr val="bg2">
              <a:lumMod val="25000"/>
            </a:schemeClr>
          </a:solidFill>
          <a:latin typeface="Segoe UI" pitchFamily="34" charset="0"/>
          <a:ea typeface="+mn-ea"/>
          <a:cs typeface="Segoe UI" pitchFamily="34" charset="0"/>
        </a:defRPr>
      </a:lvl2pPr>
      <a:lvl3pPr marL="1084263" indent="-339725" algn="l" defTabSz="914363" rtl="0" eaLnBrk="1" latinLnBrk="0" hangingPunct="1">
        <a:lnSpc>
          <a:spcPct val="100000"/>
        </a:lnSpc>
        <a:spcBef>
          <a:spcPts val="0"/>
        </a:spcBef>
        <a:spcAft>
          <a:spcPts val="600"/>
        </a:spcAft>
        <a:buSzPct val="90000"/>
        <a:buFontTx/>
        <a:buBlip>
          <a:blip r:embed="rId16"/>
        </a:buBlip>
        <a:defRPr lang="en-US" sz="2000" b="0" kern="1200" dirty="0" smtClean="0">
          <a:solidFill>
            <a:schemeClr val="bg2">
              <a:lumMod val="25000"/>
            </a:schemeClr>
          </a:solidFill>
          <a:latin typeface="Segoe UI" pitchFamily="34" charset="0"/>
          <a:ea typeface="+mn-ea"/>
          <a:cs typeface="Segoe UI" pitchFamily="34" charset="0"/>
        </a:defRPr>
      </a:lvl3pPr>
      <a:lvl4pPr marL="1423988" indent="-339725" algn="l" defTabSz="914363" rtl="0" eaLnBrk="1" latinLnBrk="0" hangingPunct="1">
        <a:lnSpc>
          <a:spcPct val="100000"/>
        </a:lnSpc>
        <a:spcBef>
          <a:spcPts val="0"/>
        </a:spcBef>
        <a:spcAft>
          <a:spcPts val="600"/>
        </a:spcAft>
        <a:buSzPct val="90000"/>
        <a:buFontTx/>
        <a:buBlip>
          <a:blip r:embed="rId16"/>
        </a:buBlip>
        <a:defRPr lang="en-US" sz="2000" b="0" kern="1200" dirty="0" smtClean="0">
          <a:solidFill>
            <a:schemeClr val="bg2">
              <a:lumMod val="25000"/>
            </a:schemeClr>
          </a:solidFill>
          <a:latin typeface="Segoe UI" pitchFamily="34" charset="0"/>
          <a:ea typeface="+mn-ea"/>
          <a:cs typeface="Segoe UI" pitchFamily="34" charset="0"/>
        </a:defRPr>
      </a:lvl4pPr>
      <a:lvl5pPr marL="1776413" indent="-352425" algn="l" defTabSz="914363" rtl="0" eaLnBrk="1" latinLnBrk="0" hangingPunct="1">
        <a:lnSpc>
          <a:spcPct val="100000"/>
        </a:lnSpc>
        <a:spcBef>
          <a:spcPts val="0"/>
        </a:spcBef>
        <a:spcAft>
          <a:spcPts val="600"/>
        </a:spcAft>
        <a:buSzPct val="90000"/>
        <a:buFontTx/>
        <a:buBlip>
          <a:blip r:embed="rId16"/>
        </a:buBlip>
        <a:defRPr lang="en-US" sz="2000" b="0" kern="1200" dirty="0">
          <a:solidFill>
            <a:schemeClr val="bg2">
              <a:lumMod val="25000"/>
            </a:schemeClr>
          </a:solidFill>
          <a:latin typeface="Segoe UI" pitchFamily="34" charset="0"/>
          <a:ea typeface="+mn-ea"/>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Placeholder 1"/>
          <p:cNvSpPr>
            <a:spLocks noGrp="1"/>
          </p:cNvSpPr>
          <p:nvPr>
            <p:ph type="title"/>
          </p:nvPr>
        </p:nvSpPr>
        <p:spPr>
          <a:xfrm>
            <a:off x="2171700" y="764373"/>
            <a:ext cx="645795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0" y="2194561"/>
            <a:ext cx="81153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46520" y="6356351"/>
            <a:ext cx="218313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19FB3370-BA86-49DA-803F-C5D2202C8E53}" type="datetimeFigureOut">
              <a:rPr lang="en-US" smtClean="0">
                <a:solidFill>
                  <a:prstClr val="black">
                    <a:tint val="75000"/>
                  </a:prstClr>
                </a:solidFill>
              </a:rPr>
              <a:pPr/>
              <a:t>5/25/2016</a:t>
            </a:fld>
            <a:endParaRPr lang="en-US" dirty="0">
              <a:solidFill>
                <a:prstClr val="black">
                  <a:tint val="75000"/>
                </a:prstClr>
              </a:solidFill>
            </a:endParaRPr>
          </a:p>
        </p:txBody>
      </p:sp>
      <p:sp>
        <p:nvSpPr>
          <p:cNvPr id="5" name="Footer Placeholder 4"/>
          <p:cNvSpPr>
            <a:spLocks noGrp="1"/>
          </p:cNvSpPr>
          <p:nvPr>
            <p:ph type="ftr" sz="quarter" idx="3"/>
          </p:nvPr>
        </p:nvSpPr>
        <p:spPr>
          <a:xfrm>
            <a:off x="514350" y="6355846"/>
            <a:ext cx="5829300" cy="365125"/>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72250" y="381001"/>
            <a:ext cx="2057400" cy="365125"/>
          </a:xfrm>
          <a:prstGeom prst="rect">
            <a:avLst/>
          </a:prstGeom>
        </p:spPr>
        <p:txBody>
          <a:bodyPr vert="horz" lIns="91440" tIns="45720" rIns="91440" bIns="45720" rtlCol="0" anchor="ctr"/>
          <a:lstStyle>
            <a:lvl1pPr algn="r">
              <a:defRPr sz="788">
                <a:solidFill>
                  <a:schemeClr val="tx1">
                    <a:tint val="75000"/>
                  </a:schemeClr>
                </a:solidFill>
              </a:defRPr>
            </a:lvl1pPr>
          </a:lstStyle>
          <a:p>
            <a:fld id="{0C85AE6B-799A-422A-9AA3-FB45506C420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9762996"/>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Lst>
  <p:txStyles>
    <p:titleStyle>
      <a:lvl1pPr algn="r" defTabSz="685800" rtl="0" eaLnBrk="1" latinLnBrk="0" hangingPunct="1">
        <a:lnSpc>
          <a:spcPct val="90000"/>
        </a:lnSpc>
        <a:spcBef>
          <a:spcPct val="0"/>
        </a:spcBef>
        <a:buNone/>
        <a:defRPr sz="3000" kern="1200" cap="all" baseline="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000548"/>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2644114"/>
      </p:ext>
    </p:extLst>
  </p:cSld>
  <p:clrMap bg1="dk1" tx1="lt1" bg2="dk2"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transition>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0">
                <a:srgbClr val="FFD28C"/>
              </a:gs>
              <a:gs pos="36000">
                <a:srgbClr val="FDDF5D"/>
              </a:gs>
              <a:gs pos="86000">
                <a:schemeClr val="accent5"/>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4"/>
        </a:buBlip>
        <a:defRPr sz="3200" kern="1200">
          <a:solidFill>
            <a:schemeClr val="tx1"/>
          </a:soli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4"/>
        </a:buBlip>
        <a:defRPr sz="2800" kern="1200">
          <a:solidFill>
            <a:schemeClr val="tx1"/>
          </a:soli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4"/>
        </a:buBlip>
        <a:defRPr sz="20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4"/>
        </a:buBlip>
        <a:defRPr sz="20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a:gsLst>
            <a:gs pos="0">
              <a:srgbClr val="FFFFCC"/>
            </a:gs>
            <a:gs pos="39999">
              <a:srgbClr val="0A128C"/>
            </a:gs>
            <a:gs pos="70000">
              <a:srgbClr val="181CC7"/>
            </a:gs>
            <a:gs pos="88000">
              <a:srgbClr val="7005D4"/>
            </a:gs>
            <a:gs pos="100000">
              <a:srgbClr val="8C3D91"/>
            </a:gs>
          </a:gsLst>
          <a:path path="circle">
            <a:fillToRect l="100000" t="100000"/>
          </a:path>
        </a:gradFill>
        <a:effectLst/>
      </p:bgPr>
    </p:bg>
    <p:spTree>
      <p:nvGrpSpPr>
        <p:cNvPr id="1" name=""/>
        <p:cNvGrpSpPr/>
        <p:nvPr/>
      </p:nvGrpSpPr>
      <p:grpSpPr>
        <a:xfrm>
          <a:off x="0" y="0"/>
          <a:ext cx="0" cy="0"/>
          <a:chOff x="0" y="0"/>
          <a:chExt cx="0" cy="0"/>
        </a:xfrm>
      </p:grpSpPr>
      <p:sp>
        <p:nvSpPr>
          <p:cNvPr id="594947" name="Rectangle 3"/>
          <p:cNvSpPr>
            <a:spLocks noGrp="1" noChangeArrowheads="1"/>
          </p:cNvSpPr>
          <p:nvPr>
            <p:ph type="body" idx="1"/>
          </p:nvPr>
        </p:nvSpPr>
        <p:spPr bwMode="auto">
          <a:xfrm>
            <a:off x="381001" y="1417643"/>
            <a:ext cx="8410576" cy="2124388"/>
          </a:xfrm>
          <a:prstGeom prst="rect">
            <a:avLst/>
          </a:prstGeom>
          <a:noFill/>
          <a:ln w="9525">
            <a:noFill/>
            <a:miter lim="800000"/>
            <a:headEnd/>
            <a:tailEnd/>
          </a:ln>
          <a:effectLst/>
        </p:spPr>
        <p:txBody>
          <a:bodyPr vert="horz" wrap="square" lIns="78362" tIns="39182" rIns="78362" bIns="39182"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4" descr="bullet"/>
          <p:cNvPicPr>
            <a:picLocks noChangeAspect="1" noChangeArrowheads="1"/>
          </p:cNvPicPr>
          <p:nvPr/>
        </p:nvPicPr>
        <p:blipFill>
          <a:blip r:embed="rId16" cstate="print"/>
          <a:srcRect/>
          <a:stretch>
            <a:fillRect/>
          </a:stretch>
        </p:blipFill>
        <p:spPr bwMode="auto">
          <a:xfrm>
            <a:off x="9336089" y="0"/>
            <a:ext cx="241301" cy="241300"/>
          </a:xfrm>
          <a:prstGeom prst="rect">
            <a:avLst/>
          </a:prstGeom>
          <a:noFill/>
          <a:ln w="9525">
            <a:noFill/>
            <a:miter lim="800000"/>
            <a:headEnd/>
            <a:tailEnd/>
          </a:ln>
        </p:spPr>
      </p:pic>
      <p:pic>
        <p:nvPicPr>
          <p:cNvPr id="5" name="Picture 4" descr="SK Transparent with white SK.gif"/>
          <p:cNvPicPr>
            <a:picLocks noChangeAspect="1"/>
          </p:cNvPicPr>
          <p:nvPr/>
        </p:nvPicPr>
        <p:blipFill>
          <a:blip r:embed="rId17" cstate="print"/>
          <a:stretch>
            <a:fillRect/>
          </a:stretch>
        </p:blipFill>
        <p:spPr>
          <a:xfrm>
            <a:off x="8061319" y="5638800"/>
            <a:ext cx="951545" cy="1073153"/>
          </a:xfrm>
          <a:prstGeom prst="rect">
            <a:avLst/>
          </a:prstGeom>
        </p:spPr>
      </p:pic>
    </p:spTree>
    <p:extLst>
      <p:ext uri="{BB962C8B-B14F-4D97-AF65-F5344CB8AC3E}">
        <p14:creationId xmlns:p14="http://schemas.microsoft.com/office/powerpoint/2010/main" val="2953710989"/>
      </p:ext>
    </p:extLst>
  </p:cSld>
  <p:clrMap bg1="dk2" tx1="lt1" bg2="dk1"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Lst>
  <p:transition/>
  <p:txStyles>
    <p:titleStyle>
      <a:lvl1pPr algn="l" rtl="0" eaLnBrk="1" fontAlgn="base" hangingPunct="1">
        <a:lnSpc>
          <a:spcPct val="90000"/>
        </a:lnSpc>
        <a:spcBef>
          <a:spcPct val="0"/>
        </a:spcBef>
        <a:spcAft>
          <a:spcPct val="0"/>
        </a:spcAft>
        <a:defRPr sz="4433">
          <a:solidFill>
            <a:schemeClr val="tx2"/>
          </a:solidFill>
          <a:effectLst>
            <a:outerShdw blurRad="38100" dist="38100" dir="2700000" algn="tl">
              <a:srgbClr val="000000"/>
            </a:outerShdw>
          </a:effectLst>
          <a:latin typeface="+mj-lt"/>
          <a:ea typeface="+mj-ea"/>
          <a:cs typeface="+mj-cs"/>
        </a:defRPr>
      </a:lvl1pPr>
      <a:lvl2pPr algn="l" rtl="0" eaLnBrk="1" fontAlgn="base" hangingPunct="1">
        <a:lnSpc>
          <a:spcPct val="90000"/>
        </a:lnSpc>
        <a:spcBef>
          <a:spcPct val="0"/>
        </a:spcBef>
        <a:spcAft>
          <a:spcPct val="0"/>
        </a:spcAft>
        <a:defRPr sz="4433">
          <a:solidFill>
            <a:schemeClr val="tx2"/>
          </a:solidFill>
          <a:effectLst>
            <a:outerShdw blurRad="38100" dist="38100" dir="2700000" algn="tl">
              <a:srgbClr val="000000"/>
            </a:outerShdw>
          </a:effectLst>
          <a:latin typeface="Segoe Semibold" pitchFamily="34" charset="0"/>
        </a:defRPr>
      </a:lvl2pPr>
      <a:lvl3pPr algn="l" rtl="0" eaLnBrk="1" fontAlgn="base" hangingPunct="1">
        <a:lnSpc>
          <a:spcPct val="90000"/>
        </a:lnSpc>
        <a:spcBef>
          <a:spcPct val="0"/>
        </a:spcBef>
        <a:spcAft>
          <a:spcPct val="0"/>
        </a:spcAft>
        <a:defRPr sz="4433">
          <a:solidFill>
            <a:schemeClr val="tx2"/>
          </a:solidFill>
          <a:effectLst>
            <a:outerShdw blurRad="38100" dist="38100" dir="2700000" algn="tl">
              <a:srgbClr val="000000"/>
            </a:outerShdw>
          </a:effectLst>
          <a:latin typeface="Segoe Semibold" pitchFamily="34" charset="0"/>
        </a:defRPr>
      </a:lvl3pPr>
      <a:lvl4pPr algn="l" rtl="0" eaLnBrk="1" fontAlgn="base" hangingPunct="1">
        <a:lnSpc>
          <a:spcPct val="90000"/>
        </a:lnSpc>
        <a:spcBef>
          <a:spcPct val="0"/>
        </a:spcBef>
        <a:spcAft>
          <a:spcPct val="0"/>
        </a:spcAft>
        <a:defRPr sz="4433">
          <a:solidFill>
            <a:schemeClr val="tx2"/>
          </a:solidFill>
          <a:effectLst>
            <a:outerShdw blurRad="38100" dist="38100" dir="2700000" algn="tl">
              <a:srgbClr val="000000"/>
            </a:outerShdw>
          </a:effectLst>
          <a:latin typeface="Segoe Semibold" pitchFamily="34" charset="0"/>
        </a:defRPr>
      </a:lvl4pPr>
      <a:lvl5pPr algn="l" rtl="0" eaLnBrk="1" fontAlgn="base" hangingPunct="1">
        <a:lnSpc>
          <a:spcPct val="90000"/>
        </a:lnSpc>
        <a:spcBef>
          <a:spcPct val="0"/>
        </a:spcBef>
        <a:spcAft>
          <a:spcPct val="0"/>
        </a:spcAft>
        <a:defRPr sz="4433">
          <a:solidFill>
            <a:schemeClr val="tx2"/>
          </a:solidFill>
          <a:effectLst>
            <a:outerShdw blurRad="38100" dist="38100" dir="2700000" algn="tl">
              <a:srgbClr val="000000"/>
            </a:outerShdw>
          </a:effectLst>
          <a:latin typeface="Segoe Semibold" pitchFamily="34" charset="0"/>
        </a:defRPr>
      </a:lvl5pPr>
      <a:lvl6pPr marL="423587" algn="l" rtl="0" eaLnBrk="1" fontAlgn="base" hangingPunct="1">
        <a:lnSpc>
          <a:spcPct val="90000"/>
        </a:lnSpc>
        <a:spcBef>
          <a:spcPct val="0"/>
        </a:spcBef>
        <a:spcAft>
          <a:spcPct val="0"/>
        </a:spcAft>
        <a:defRPr sz="4433">
          <a:solidFill>
            <a:schemeClr val="tx2"/>
          </a:solidFill>
          <a:effectLst>
            <a:outerShdw blurRad="38100" dist="38100" dir="2700000" algn="tl">
              <a:srgbClr val="000000"/>
            </a:outerShdw>
          </a:effectLst>
          <a:latin typeface="Segoe Semibold" pitchFamily="34" charset="0"/>
        </a:defRPr>
      </a:lvl6pPr>
      <a:lvl7pPr marL="847175" algn="l" rtl="0" eaLnBrk="1" fontAlgn="base" hangingPunct="1">
        <a:lnSpc>
          <a:spcPct val="90000"/>
        </a:lnSpc>
        <a:spcBef>
          <a:spcPct val="0"/>
        </a:spcBef>
        <a:spcAft>
          <a:spcPct val="0"/>
        </a:spcAft>
        <a:defRPr sz="4433">
          <a:solidFill>
            <a:schemeClr val="tx2"/>
          </a:solidFill>
          <a:effectLst>
            <a:outerShdw blurRad="38100" dist="38100" dir="2700000" algn="tl">
              <a:srgbClr val="000000"/>
            </a:outerShdw>
          </a:effectLst>
          <a:latin typeface="Segoe Semibold" pitchFamily="34" charset="0"/>
        </a:defRPr>
      </a:lvl7pPr>
      <a:lvl8pPr marL="1270762" algn="l" rtl="0" eaLnBrk="1" fontAlgn="base" hangingPunct="1">
        <a:lnSpc>
          <a:spcPct val="90000"/>
        </a:lnSpc>
        <a:spcBef>
          <a:spcPct val="0"/>
        </a:spcBef>
        <a:spcAft>
          <a:spcPct val="0"/>
        </a:spcAft>
        <a:defRPr sz="4433">
          <a:solidFill>
            <a:schemeClr val="tx2"/>
          </a:solidFill>
          <a:effectLst>
            <a:outerShdw blurRad="38100" dist="38100" dir="2700000" algn="tl">
              <a:srgbClr val="000000"/>
            </a:outerShdw>
          </a:effectLst>
          <a:latin typeface="Segoe Semibold" pitchFamily="34" charset="0"/>
        </a:defRPr>
      </a:lvl8pPr>
      <a:lvl9pPr marL="1694349" algn="l" rtl="0" eaLnBrk="1" fontAlgn="base" hangingPunct="1">
        <a:lnSpc>
          <a:spcPct val="90000"/>
        </a:lnSpc>
        <a:spcBef>
          <a:spcPct val="0"/>
        </a:spcBef>
        <a:spcAft>
          <a:spcPct val="0"/>
        </a:spcAft>
        <a:defRPr sz="4433">
          <a:solidFill>
            <a:schemeClr val="tx2"/>
          </a:solidFill>
          <a:effectLst>
            <a:outerShdw blurRad="38100" dist="38100" dir="2700000" algn="tl">
              <a:srgbClr val="000000"/>
            </a:outerShdw>
          </a:effectLst>
          <a:latin typeface="Segoe Semibold" pitchFamily="34" charset="0"/>
        </a:defRPr>
      </a:lvl9pPr>
    </p:titleStyle>
    <p:bodyStyle>
      <a:lvl1pPr marL="414763" indent="-414763" algn="l" rtl="0" eaLnBrk="1" fontAlgn="base" hangingPunct="1">
        <a:lnSpc>
          <a:spcPct val="90000"/>
        </a:lnSpc>
        <a:spcBef>
          <a:spcPct val="30000"/>
        </a:spcBef>
        <a:spcAft>
          <a:spcPct val="0"/>
        </a:spcAft>
        <a:buClr>
          <a:schemeClr val="tx2"/>
        </a:buClr>
        <a:buFont typeface="Wingdings 2" pitchFamily="18" charset="2"/>
        <a:buBlip>
          <a:blip r:embed="rId16"/>
        </a:buBlip>
        <a:defRPr sz="2919">
          <a:solidFill>
            <a:schemeClr val="tx1"/>
          </a:solidFill>
          <a:effectLst>
            <a:outerShdw blurRad="38100" dist="38100" dir="2700000" algn="tl">
              <a:srgbClr val="000000"/>
            </a:outerShdw>
          </a:effectLst>
          <a:latin typeface="+mn-lt"/>
          <a:ea typeface="+mn-ea"/>
          <a:cs typeface="+mn-cs"/>
        </a:defRPr>
      </a:lvl1pPr>
      <a:lvl2pPr marL="772166" indent="-327987" algn="l" rtl="0" eaLnBrk="1" fontAlgn="base" hangingPunct="1">
        <a:lnSpc>
          <a:spcPct val="90000"/>
        </a:lnSpc>
        <a:spcBef>
          <a:spcPct val="30000"/>
        </a:spcBef>
        <a:spcAft>
          <a:spcPct val="0"/>
        </a:spcAft>
        <a:buClr>
          <a:schemeClr val="tx2"/>
        </a:buClr>
        <a:buSzPct val="75000"/>
        <a:buFont typeface="Wingdings 2" pitchFamily="18" charset="2"/>
        <a:buBlip>
          <a:blip r:embed="rId18"/>
        </a:buBlip>
        <a:defRPr sz="2595">
          <a:solidFill>
            <a:schemeClr val="tx1"/>
          </a:solidFill>
          <a:effectLst>
            <a:outerShdw blurRad="38100" dist="38100" dir="2700000" algn="tl">
              <a:srgbClr val="000000"/>
            </a:outerShdw>
          </a:effectLst>
          <a:latin typeface="+mn-lt"/>
        </a:defRPr>
      </a:lvl2pPr>
      <a:lvl3pPr marL="1119271" indent="-345636" algn="l" rtl="0" eaLnBrk="1" fontAlgn="base" hangingPunct="1">
        <a:lnSpc>
          <a:spcPct val="90000"/>
        </a:lnSpc>
        <a:spcBef>
          <a:spcPct val="30000"/>
        </a:spcBef>
        <a:spcAft>
          <a:spcPct val="0"/>
        </a:spcAft>
        <a:buClr>
          <a:schemeClr val="tx2"/>
        </a:buClr>
        <a:buSzPct val="75000"/>
        <a:buFont typeface="Wingdings 2" pitchFamily="18" charset="2"/>
        <a:buBlip>
          <a:blip r:embed="rId18"/>
        </a:buBlip>
        <a:defRPr sz="2270">
          <a:solidFill>
            <a:schemeClr val="tx1"/>
          </a:solidFill>
          <a:effectLst>
            <a:outerShdw blurRad="38100" dist="38100" dir="2700000" algn="tl">
              <a:srgbClr val="000000"/>
            </a:outerShdw>
          </a:effectLst>
          <a:latin typeface="+mn-lt"/>
        </a:defRPr>
      </a:lvl3pPr>
      <a:lvl4pPr marL="1431078" indent="-310337" algn="l" rtl="0" eaLnBrk="1" fontAlgn="base" hangingPunct="1">
        <a:lnSpc>
          <a:spcPct val="90000"/>
        </a:lnSpc>
        <a:spcBef>
          <a:spcPct val="30000"/>
        </a:spcBef>
        <a:spcAft>
          <a:spcPct val="0"/>
        </a:spcAft>
        <a:buClr>
          <a:schemeClr val="tx2"/>
        </a:buClr>
        <a:buSzPct val="75000"/>
        <a:buFont typeface="Wingdings 2" pitchFamily="18" charset="2"/>
        <a:buBlip>
          <a:blip r:embed="rId18"/>
        </a:buBlip>
        <a:defRPr sz="1838">
          <a:solidFill>
            <a:schemeClr val="tx1"/>
          </a:solidFill>
          <a:effectLst>
            <a:outerShdw blurRad="38100" dist="38100" dir="2700000" algn="tl">
              <a:srgbClr val="000000"/>
            </a:outerShdw>
          </a:effectLst>
          <a:latin typeface="+mn-lt"/>
        </a:defRPr>
      </a:lvl4pPr>
      <a:lvl5pPr marL="1714940" indent="-282392" algn="l" rtl="0" eaLnBrk="1" fontAlgn="base" hangingPunct="1">
        <a:lnSpc>
          <a:spcPct val="90000"/>
        </a:lnSpc>
        <a:spcBef>
          <a:spcPct val="30000"/>
        </a:spcBef>
        <a:spcAft>
          <a:spcPct val="0"/>
        </a:spcAft>
        <a:buClr>
          <a:schemeClr val="tx2"/>
        </a:buClr>
        <a:buSzPct val="75000"/>
        <a:buFont typeface="Wingdings 2" pitchFamily="18" charset="2"/>
        <a:buBlip>
          <a:blip r:embed="rId18"/>
        </a:buBlip>
        <a:defRPr sz="1838">
          <a:solidFill>
            <a:schemeClr val="tx1"/>
          </a:solidFill>
          <a:effectLst>
            <a:outerShdw blurRad="38100" dist="38100" dir="2700000" algn="tl">
              <a:srgbClr val="000000"/>
            </a:outerShdw>
          </a:effectLst>
          <a:latin typeface="+mn-lt"/>
        </a:defRPr>
      </a:lvl5pPr>
      <a:lvl6pPr marL="2138528" indent="-282392" algn="l" rtl="0" eaLnBrk="1" fontAlgn="base" hangingPunct="1">
        <a:lnSpc>
          <a:spcPct val="90000"/>
        </a:lnSpc>
        <a:spcBef>
          <a:spcPct val="30000"/>
        </a:spcBef>
        <a:spcAft>
          <a:spcPct val="0"/>
        </a:spcAft>
        <a:buClr>
          <a:schemeClr val="tx2"/>
        </a:buClr>
        <a:buSzPct val="75000"/>
        <a:buFont typeface="Wingdings 2" pitchFamily="18" charset="2"/>
        <a:buBlip>
          <a:blip r:embed="rId18"/>
        </a:buBlip>
        <a:defRPr sz="1838">
          <a:solidFill>
            <a:schemeClr val="tx1"/>
          </a:solidFill>
          <a:effectLst>
            <a:outerShdw blurRad="38100" dist="38100" dir="2700000" algn="tl">
              <a:srgbClr val="000000"/>
            </a:outerShdw>
          </a:effectLst>
          <a:latin typeface="+mn-lt"/>
        </a:defRPr>
      </a:lvl6pPr>
      <a:lvl7pPr marL="2562115" indent="-282392" algn="l" rtl="0" eaLnBrk="1" fontAlgn="base" hangingPunct="1">
        <a:lnSpc>
          <a:spcPct val="90000"/>
        </a:lnSpc>
        <a:spcBef>
          <a:spcPct val="30000"/>
        </a:spcBef>
        <a:spcAft>
          <a:spcPct val="0"/>
        </a:spcAft>
        <a:buClr>
          <a:schemeClr val="tx2"/>
        </a:buClr>
        <a:buSzPct val="75000"/>
        <a:buFont typeface="Wingdings 2" pitchFamily="18" charset="2"/>
        <a:buBlip>
          <a:blip r:embed="rId18"/>
        </a:buBlip>
        <a:defRPr sz="1838">
          <a:solidFill>
            <a:schemeClr val="tx1"/>
          </a:solidFill>
          <a:effectLst>
            <a:outerShdw blurRad="38100" dist="38100" dir="2700000" algn="tl">
              <a:srgbClr val="000000"/>
            </a:outerShdw>
          </a:effectLst>
          <a:latin typeface="+mn-lt"/>
        </a:defRPr>
      </a:lvl7pPr>
      <a:lvl8pPr marL="2985703" indent="-282392" algn="l" rtl="0" eaLnBrk="1" fontAlgn="base" hangingPunct="1">
        <a:lnSpc>
          <a:spcPct val="90000"/>
        </a:lnSpc>
        <a:spcBef>
          <a:spcPct val="30000"/>
        </a:spcBef>
        <a:spcAft>
          <a:spcPct val="0"/>
        </a:spcAft>
        <a:buClr>
          <a:schemeClr val="tx2"/>
        </a:buClr>
        <a:buSzPct val="75000"/>
        <a:buFont typeface="Wingdings 2" pitchFamily="18" charset="2"/>
        <a:buBlip>
          <a:blip r:embed="rId18"/>
        </a:buBlip>
        <a:defRPr sz="1838">
          <a:solidFill>
            <a:schemeClr val="tx1"/>
          </a:solidFill>
          <a:effectLst>
            <a:outerShdw blurRad="38100" dist="38100" dir="2700000" algn="tl">
              <a:srgbClr val="000000"/>
            </a:outerShdw>
          </a:effectLst>
          <a:latin typeface="+mn-lt"/>
        </a:defRPr>
      </a:lvl8pPr>
      <a:lvl9pPr marL="3409290" indent="-282392" algn="l" rtl="0" eaLnBrk="1" fontAlgn="base" hangingPunct="1">
        <a:lnSpc>
          <a:spcPct val="90000"/>
        </a:lnSpc>
        <a:spcBef>
          <a:spcPct val="30000"/>
        </a:spcBef>
        <a:spcAft>
          <a:spcPct val="0"/>
        </a:spcAft>
        <a:buClr>
          <a:schemeClr val="tx2"/>
        </a:buClr>
        <a:buSzPct val="75000"/>
        <a:buFont typeface="Wingdings 2" pitchFamily="18" charset="2"/>
        <a:buBlip>
          <a:blip r:embed="rId18"/>
        </a:buBlip>
        <a:defRPr sz="1838">
          <a:solidFill>
            <a:schemeClr val="tx1"/>
          </a:solidFill>
          <a:effectLst>
            <a:outerShdw blurRad="38100" dist="38100" dir="2700000" algn="tl">
              <a:srgbClr val="000000"/>
            </a:outerShdw>
          </a:effectLst>
          <a:latin typeface="+mn-lt"/>
        </a:defRPr>
      </a:lvl9pPr>
    </p:bodyStyle>
    <p:otherStyle>
      <a:defPPr>
        <a:defRPr lang="en-US"/>
      </a:defPPr>
      <a:lvl1pPr marL="0" algn="l" defTabSz="847175" rtl="0" eaLnBrk="1" latinLnBrk="0" hangingPunct="1">
        <a:defRPr sz="1622" kern="1200">
          <a:solidFill>
            <a:schemeClr val="tx1"/>
          </a:solidFill>
          <a:latin typeface="+mn-lt"/>
          <a:ea typeface="+mn-ea"/>
          <a:cs typeface="+mn-cs"/>
        </a:defRPr>
      </a:lvl1pPr>
      <a:lvl2pPr marL="423587" algn="l" defTabSz="847175" rtl="0" eaLnBrk="1" latinLnBrk="0" hangingPunct="1">
        <a:defRPr sz="1622" kern="1200">
          <a:solidFill>
            <a:schemeClr val="tx1"/>
          </a:solidFill>
          <a:latin typeface="+mn-lt"/>
          <a:ea typeface="+mn-ea"/>
          <a:cs typeface="+mn-cs"/>
        </a:defRPr>
      </a:lvl2pPr>
      <a:lvl3pPr marL="847175" algn="l" defTabSz="847175" rtl="0" eaLnBrk="1" latinLnBrk="0" hangingPunct="1">
        <a:defRPr sz="1622" kern="1200">
          <a:solidFill>
            <a:schemeClr val="tx1"/>
          </a:solidFill>
          <a:latin typeface="+mn-lt"/>
          <a:ea typeface="+mn-ea"/>
          <a:cs typeface="+mn-cs"/>
        </a:defRPr>
      </a:lvl3pPr>
      <a:lvl4pPr marL="1270762" algn="l" defTabSz="847175" rtl="0" eaLnBrk="1" latinLnBrk="0" hangingPunct="1">
        <a:defRPr sz="1622" kern="1200">
          <a:solidFill>
            <a:schemeClr val="tx1"/>
          </a:solidFill>
          <a:latin typeface="+mn-lt"/>
          <a:ea typeface="+mn-ea"/>
          <a:cs typeface="+mn-cs"/>
        </a:defRPr>
      </a:lvl4pPr>
      <a:lvl5pPr marL="1694349" algn="l" defTabSz="847175" rtl="0" eaLnBrk="1" latinLnBrk="0" hangingPunct="1">
        <a:defRPr sz="1622" kern="1200">
          <a:solidFill>
            <a:schemeClr val="tx1"/>
          </a:solidFill>
          <a:latin typeface="+mn-lt"/>
          <a:ea typeface="+mn-ea"/>
          <a:cs typeface="+mn-cs"/>
        </a:defRPr>
      </a:lvl5pPr>
      <a:lvl6pPr marL="2117937" algn="l" defTabSz="847175" rtl="0" eaLnBrk="1" latinLnBrk="0" hangingPunct="1">
        <a:defRPr sz="1622" kern="1200">
          <a:solidFill>
            <a:schemeClr val="tx1"/>
          </a:solidFill>
          <a:latin typeface="+mn-lt"/>
          <a:ea typeface="+mn-ea"/>
          <a:cs typeface="+mn-cs"/>
        </a:defRPr>
      </a:lvl6pPr>
      <a:lvl7pPr marL="2541524" algn="l" defTabSz="847175" rtl="0" eaLnBrk="1" latinLnBrk="0" hangingPunct="1">
        <a:defRPr sz="1622" kern="1200">
          <a:solidFill>
            <a:schemeClr val="tx1"/>
          </a:solidFill>
          <a:latin typeface="+mn-lt"/>
          <a:ea typeface="+mn-ea"/>
          <a:cs typeface="+mn-cs"/>
        </a:defRPr>
      </a:lvl7pPr>
      <a:lvl8pPr marL="2965111" algn="l" defTabSz="847175" rtl="0" eaLnBrk="1" latinLnBrk="0" hangingPunct="1">
        <a:defRPr sz="1622" kern="1200">
          <a:solidFill>
            <a:schemeClr val="tx1"/>
          </a:solidFill>
          <a:latin typeface="+mn-lt"/>
          <a:ea typeface="+mn-ea"/>
          <a:cs typeface="+mn-cs"/>
        </a:defRPr>
      </a:lvl8pPr>
      <a:lvl9pPr marL="3388699" algn="l" defTabSz="847175" rtl="0" eaLnBrk="1" latinLnBrk="0" hangingPunct="1">
        <a:defRPr sz="1622"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5" name="Picture 3" descr="F:\DOCS\Marketing\Graphics\PowerPoint Graphics\bg_greyFlo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477000"/>
            <a:ext cx="2895600" cy="3048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srgbClr val="FFFFFF">
                    <a:tint val="75000"/>
                  </a:srgbClr>
                </a:solidFill>
              </a:rPr>
              <a:t>www.MaxQTech.com</a:t>
            </a:r>
          </a:p>
        </p:txBody>
      </p:sp>
      <p:sp>
        <p:nvSpPr>
          <p:cNvPr id="6" name="Slide Number Placeholder 5"/>
          <p:cNvSpPr>
            <a:spLocks noGrp="1"/>
          </p:cNvSpPr>
          <p:nvPr>
            <p:ph type="sldNum" sz="quarter" idx="4"/>
          </p:nvPr>
        </p:nvSpPr>
        <p:spPr>
          <a:xfrm>
            <a:off x="6553200" y="64770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A8E29292-98F2-4AA6-AB6C-15D3973649AD}"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3271954683"/>
      </p:ext>
    </p:extLst>
  </p:cSld>
  <p:clrMap bg1="lt1" tx1="dk1" bg2="lt2" tx2="dk2" accent1="accent1" accent2="accent2" accent3="accent3" accent4="accent4" accent5="accent5" accent6="accent6" hlink="hlink" folHlink="folHlink"/>
  <p:sldLayoutIdLst>
    <p:sldLayoutId id="2147483859" r:id="rId1"/>
    <p:sldLayoutId id="2147483860" r:id="rId2"/>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100000">
                <a:schemeClr val="tx1">
                  <a:lumMod val="75000"/>
                </a:schemeClr>
              </a:gs>
              <a:gs pos="0">
                <a:schemeClr val="tx1"/>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10242" name="Picture 2" descr="F:\DOCS\Marketing\Graphics\PowerPoint Graphics\bg_lightGreyFlow.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0" y="6324600"/>
            <a:ext cx="9163050" cy="5333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6477000"/>
            <a:ext cx="2895600" cy="3048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srgbClr val="FFFFFF">
                    <a:tint val="75000"/>
                  </a:srgbClr>
                </a:solidFill>
              </a:rPr>
              <a:t>www.MaxQTech.com</a:t>
            </a:r>
          </a:p>
        </p:txBody>
      </p:sp>
      <p:sp>
        <p:nvSpPr>
          <p:cNvPr id="6" name="Slide Number Placeholder 5"/>
          <p:cNvSpPr>
            <a:spLocks noGrp="1"/>
          </p:cNvSpPr>
          <p:nvPr>
            <p:ph type="sldNum" sz="quarter" idx="4"/>
          </p:nvPr>
        </p:nvSpPr>
        <p:spPr>
          <a:xfrm>
            <a:off x="6553200" y="64770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A8E29292-98F2-4AA6-AB6C-15D3973649AD}" type="slidenum">
              <a:rPr lang="en-US" smtClean="0">
                <a:solidFill>
                  <a:srgbClr val="FFFFFF">
                    <a:tint val="75000"/>
                  </a:srgbClr>
                </a:solidFill>
              </a:rPr>
              <a:pPr/>
              <a:t>‹#›</a:t>
            </a:fld>
            <a:endParaRPr lang="en-US">
              <a:solidFill>
                <a:srgbClr val="FFFFFF">
                  <a:tint val="75000"/>
                </a:srgbClr>
              </a:solidFill>
            </a:endParaRPr>
          </a:p>
        </p:txBody>
      </p:sp>
      <p:pic>
        <p:nvPicPr>
          <p:cNvPr id="9" name="Picture 3" descr="F:\DOCS\Marketing\Logos\MaxQ\MaxQ.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7200" y="6400800"/>
            <a:ext cx="738084" cy="38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192529"/>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Lst>
  <p:txStyles>
    <p:titleStyle>
      <a:lvl1pPr algn="l" defTabSz="914400" rtl="0" eaLnBrk="1" latinLnBrk="0" hangingPunct="1">
        <a:spcBef>
          <a:spcPct val="0"/>
        </a:spcBef>
        <a:buNone/>
        <a:defRPr sz="4400" kern="1200">
          <a:solidFill>
            <a:schemeClr val="bg1">
              <a:lumMod val="65000"/>
              <a:lumOff val="35000"/>
            </a:schemeClr>
          </a:solidFill>
          <a:latin typeface="+mn-lt"/>
          <a:ea typeface="+mj-ea"/>
          <a:cs typeface="+mj-cs"/>
        </a:defRPr>
      </a:lvl1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bg1">
              <a:lumMod val="75000"/>
              <a:lumOff val="25000"/>
            </a:schemeClr>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bg1">
              <a:lumMod val="75000"/>
              <a:lumOff val="25000"/>
            </a:schemeClr>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bg1">
              <a:lumMod val="75000"/>
              <a:lumOff val="25000"/>
            </a:schemeClr>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bg1">
              <a:lumMod val="75000"/>
              <a:lumOff val="25000"/>
            </a:schemeClr>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bg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868"/>
            <a:ext cx="8305801" cy="1143000"/>
          </a:xfrm>
          <a:prstGeom prst="rect">
            <a:avLst/>
          </a:prstGeom>
        </p:spPr>
        <p:txBody>
          <a:bodyPr vert="horz" lIns="91440" tIns="45720" rIns="91440" bIns="45720" rtlCol="0" anchor="b" anchorCtr="0">
            <a:noAutofit/>
          </a:bodyPr>
          <a:lstStyle/>
          <a:p>
            <a:r>
              <a:rPr lang="en-US"/>
              <a:t>Click to edit Master title style</a:t>
            </a:r>
            <a:endParaRPr dirty="0"/>
          </a:p>
        </p:txBody>
      </p:sp>
      <p:sp>
        <p:nvSpPr>
          <p:cNvPr id="3" name="Text Placeholder 2"/>
          <p:cNvSpPr>
            <a:spLocks noGrp="1"/>
          </p:cNvSpPr>
          <p:nvPr>
            <p:ph type="body" idx="1"/>
          </p:nvPr>
        </p:nvSpPr>
        <p:spPr>
          <a:xfrm>
            <a:off x="457200" y="1638547"/>
            <a:ext cx="8305801" cy="41919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74812" y="6356351"/>
            <a:ext cx="3123276" cy="365125"/>
          </a:xfrm>
          <a:prstGeom prst="rect">
            <a:avLst/>
          </a:prstGeom>
          <a:solidFill>
            <a:srgbClr val="AE0922"/>
          </a:solidFill>
        </p:spPr>
        <p:txBody>
          <a:bodyPr vert="horz" lIns="91440" tIns="45720" rIns="91440" bIns="45720" rtlCol="0" anchor="ctr"/>
          <a:lstStyle>
            <a:lvl1pPr algn="l">
              <a:defRPr sz="1100" b="1">
                <a:solidFill>
                  <a:schemeClr val="bg1"/>
                </a:solidFill>
              </a:defRPr>
            </a:lvl1pPr>
          </a:lstStyle>
          <a:p>
            <a:endParaRPr lang="en-US" dirty="0">
              <a:solidFill>
                <a:prstClr val="white"/>
              </a:solidFill>
            </a:endParaRPr>
          </a:p>
        </p:txBody>
      </p:sp>
      <p:sp>
        <p:nvSpPr>
          <p:cNvPr id="9" name="Slide Number Placeholder 8"/>
          <p:cNvSpPr>
            <a:spLocks noGrp="1"/>
          </p:cNvSpPr>
          <p:nvPr>
            <p:ph type="sldNum" sz="quarter" idx="4"/>
          </p:nvPr>
        </p:nvSpPr>
        <p:spPr>
          <a:xfrm>
            <a:off x="5571925" y="6370006"/>
            <a:ext cx="3437089" cy="366183"/>
          </a:xfrm>
          <a:prstGeom prst="rect">
            <a:avLst/>
          </a:prstGeom>
          <a:solidFill>
            <a:srgbClr val="464649"/>
          </a:solidFill>
        </p:spPr>
        <p:txBody>
          <a:bodyPr vert="horz" lIns="91440" tIns="45720" rIns="91440" bIns="45720" rtlCol="0" anchor="ctr"/>
          <a:lstStyle>
            <a:lvl1pPr>
              <a:defRPr lang="en-US" sz="1100" b="1" smtClean="0">
                <a:solidFill>
                  <a:srgbClr val="FFFFFF"/>
                </a:solidFill>
              </a:defRPr>
            </a:lvl1pPr>
          </a:lstStyle>
          <a:p>
            <a:pPr algn="r"/>
            <a:r>
              <a:rPr dirty="0"/>
              <a:t>Slide </a:t>
            </a:r>
            <a:fld id="{C47EED56-2F65-134A-BDE4-E55A2CC684DA}" type="slidenum">
              <a:rPr/>
              <a:pPr algn="r"/>
              <a:t>‹#›</a:t>
            </a:fld>
            <a:endParaRPr dirty="0"/>
          </a:p>
        </p:txBody>
      </p:sp>
    </p:spTree>
    <p:extLst>
      <p:ext uri="{BB962C8B-B14F-4D97-AF65-F5344CB8AC3E}">
        <p14:creationId xmlns:p14="http://schemas.microsoft.com/office/powerpoint/2010/main" val="3922937246"/>
      </p:ext>
    </p:extLst>
  </p:cSld>
  <p:clrMap bg1="lt1" tx1="dk1" bg2="lt2" tx2="dk2" accent1="accent1" accent2="accent2" accent3="accent3" accent4="accent4" accent5="accent5" accent6="accent6" hlink="hlink" folHlink="folHlink"/>
  <p:sldLayoutIdLst>
    <p:sldLayoutId id="2147483880" r:id="rId1"/>
    <p:sldLayoutId id="2147483881" r:id="rId2"/>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6.gif"/><Relationship Id="rId5" Type="http://schemas.openxmlformats.org/officeDocument/2006/relationships/image" Target="../media/image2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2.xml"/></Relationships>
</file>

<file path=ppt/slides/_rels/slide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xml"/><Relationship Id="rId1" Type="http://schemas.openxmlformats.org/officeDocument/2006/relationships/slideLayout" Target="../slideLayouts/slideLayout90.xml"/><Relationship Id="rId4" Type="http://schemas.openxmlformats.org/officeDocument/2006/relationships/hyperlink" Target="http://www.plumblineconsulting.co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hyperlink" Target="mailto:john.pavain@maxqtech.com" TargetMode="External"/><Relationship Id="rId2" Type="http://schemas.openxmlformats.org/officeDocument/2006/relationships/notesSlide" Target="../notesSlides/notesSlide21.xml"/><Relationship Id="rId1" Type="http://schemas.openxmlformats.org/officeDocument/2006/relationships/slideLayout" Target="../slideLayouts/slideLayout80.xml"/></Relationships>
</file>

<file path=ppt/slides/_rels/slide27.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82.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2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23.xml"/><Relationship Id="rId1" Type="http://schemas.openxmlformats.org/officeDocument/2006/relationships/slideLayout" Target="../slideLayouts/slideLayout82.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29.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82.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6.jpeg"/><Relationship Id="rId2" Type="http://schemas.openxmlformats.org/officeDocument/2006/relationships/image" Target="../media/image52.jpeg"/><Relationship Id="rId1" Type="http://schemas.openxmlformats.org/officeDocument/2006/relationships/slideLayout" Target="../slideLayouts/slideLayout81.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2.xml"/></Relationships>
</file>

<file path=ppt/slides/_rels/slide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61.jpeg"/><Relationship Id="rId2" Type="http://schemas.openxmlformats.org/officeDocument/2006/relationships/image" Target="../media/image59.png"/><Relationship Id="rId1" Type="http://schemas.openxmlformats.org/officeDocument/2006/relationships/slideLayout" Target="../slideLayouts/slideLayout82.xml"/><Relationship Id="rId6" Type="http://schemas.openxmlformats.org/officeDocument/2006/relationships/image" Target="../media/image36.jpeg"/><Relationship Id="rId5" Type="http://schemas.openxmlformats.org/officeDocument/2006/relationships/image" Target="../media/image60.jpg"/><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2.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26.xml"/><Relationship Id="rId1" Type="http://schemas.openxmlformats.org/officeDocument/2006/relationships/slideLayout" Target="../slideLayouts/slideLayout8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67.png"/><Relationship Id="rId7"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82.xml"/><Relationship Id="rId6" Type="http://schemas.openxmlformats.org/officeDocument/2006/relationships/image" Target="../media/image41.jpeg"/><Relationship Id="rId5" Type="http://schemas.openxmlformats.org/officeDocument/2006/relationships/image" Target="../media/image37.jpeg"/><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2.xml"/></Relationships>
</file>

<file path=ppt/slides/_rels/slide4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0.xml"/><Relationship Id="rId1" Type="http://schemas.openxmlformats.org/officeDocument/2006/relationships/slideLayout" Target="../slideLayouts/slideLayout83.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1.xml"/><Relationship Id="rId1" Type="http://schemas.openxmlformats.org/officeDocument/2006/relationships/slideLayout" Target="../slideLayouts/slideLayout83.xml"/><Relationship Id="rId4" Type="http://schemas.openxmlformats.org/officeDocument/2006/relationships/image" Target="../media/image70.png"/></Relationships>
</file>

<file path=ppt/slides/_rels/slide4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2.xml"/><Relationship Id="rId1" Type="http://schemas.openxmlformats.org/officeDocument/2006/relationships/slideLayout" Target="../slideLayouts/slideLayout83.xml"/></Relationships>
</file>

<file path=ppt/slides/_rels/slide45.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notesSlide" Target="../notesSlides/notesSlide33.xml"/><Relationship Id="rId1" Type="http://schemas.openxmlformats.org/officeDocument/2006/relationships/slideLayout" Target="../slideLayouts/slideLayout82.xml"/><Relationship Id="rId4" Type="http://schemas.openxmlformats.org/officeDocument/2006/relationships/image" Target="../media/image73.png"/></Relationships>
</file>

<file path=ppt/slides/_rels/slide46.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hyperlink" Target="http://nexvue.com/dynamics-sl-tools-keychange/" TargetMode="External"/><Relationship Id="rId7" Type="http://schemas.openxmlformats.org/officeDocument/2006/relationships/hyperlink" Target="http://nexvue.com/dynamics-sl-tools-gl-upload/"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nexvue.com/dynamics-sl-tools-gl-upload-2/" TargetMode="External"/><Relationship Id="rId5" Type="http://schemas.openxmlformats.org/officeDocument/2006/relationships/hyperlink" Target="http://nexvue.com/dynamics-sl-tools-ap-voucher-import/" TargetMode="External"/><Relationship Id="rId4" Type="http://schemas.openxmlformats.org/officeDocument/2006/relationships/hyperlink" Target="http://nexvue.com/dynamics-sl-tools-account-master/"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5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7.gif"/><Relationship Id="rId2" Type="http://schemas.openxmlformats.org/officeDocument/2006/relationships/notesSlide" Target="../notesSlides/notesSlide39.xml"/><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1.xml"/><Relationship Id="rId1" Type="http://schemas.openxmlformats.org/officeDocument/2006/relationships/slideLayout" Target="../slideLayouts/slideLayout42.xml"/></Relationships>
</file>

<file path=ppt/slides/_rels/slide5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2.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7.xml.rels><?xml version="1.0" encoding="UTF-8" standalone="yes"?>
<Relationships xmlns="http://schemas.openxmlformats.org/package/2006/relationships"><Relationship Id="rId3" Type="http://schemas.openxmlformats.org/officeDocument/2006/relationships/hyperlink" Target="mailto:Vborak@plumblineconslulting.com" TargetMode="External"/><Relationship Id="rId2" Type="http://schemas.openxmlformats.org/officeDocument/2006/relationships/image" Target="../media/image30.jpeg"/><Relationship Id="rId1" Type="http://schemas.openxmlformats.org/officeDocument/2006/relationships/slideLayout" Target="../slideLayouts/slideLayout100.xml"/><Relationship Id="rId4" Type="http://schemas.openxmlformats.org/officeDocument/2006/relationships/hyperlink" Target="mailto:sales@plumblineconsulting.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371600"/>
            <a:ext cx="6619244" cy="2677648"/>
          </a:xfrm>
        </p:spPr>
        <p:txBody>
          <a:bodyPr/>
          <a:lstStyle/>
          <a:p>
            <a:r>
              <a:rPr lang="en-US" dirty="0"/>
              <a:t>Boyer Dynamics SL Client Event</a:t>
            </a:r>
          </a:p>
        </p:txBody>
      </p:sp>
      <p:sp>
        <p:nvSpPr>
          <p:cNvPr id="3" name="Subtitle 2"/>
          <p:cNvSpPr>
            <a:spLocks noGrp="1"/>
          </p:cNvSpPr>
          <p:nvPr>
            <p:ph type="subTitle" idx="1"/>
          </p:nvPr>
        </p:nvSpPr>
        <p:spPr>
          <a:xfrm>
            <a:off x="1143000" y="4191000"/>
            <a:ext cx="6342460" cy="861420"/>
          </a:xfrm>
        </p:spPr>
        <p:txBody>
          <a:bodyPr>
            <a:normAutofit/>
          </a:bodyPr>
          <a:lstStyle/>
          <a:p>
            <a:r>
              <a:rPr lang="en-US" sz="2400" dirty="0"/>
              <a:t>ISV Showcase</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artisticLineDrawing trans="75000"/>
                    </a14:imgEffect>
                  </a14:imgLayer>
                </a14:imgProps>
              </a:ext>
            </a:extLst>
          </a:blip>
          <a:stretch>
            <a:fillRect/>
          </a:stretch>
        </p:blipFill>
        <p:spPr>
          <a:xfrm>
            <a:off x="-1295400" y="0"/>
            <a:ext cx="11630947" cy="2438400"/>
          </a:xfrm>
          <a:prstGeom prst="rect">
            <a:avLst/>
          </a:prstGeom>
          <a:effectLst>
            <a:softEdge rad="1016000"/>
          </a:effectLst>
        </p:spPr>
      </p:pic>
      <p:pic>
        <p:nvPicPr>
          <p:cNvPr id="6" name="Picture 5" descr="F:\DOCS\Marketing\Logos\MaxQ\MaxQ.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10938" y="5541155"/>
            <a:ext cx="1606584" cy="84847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 y="5641376"/>
            <a:ext cx="2571750" cy="790575"/>
          </a:xfrm>
          <a:prstGeom prst="rect">
            <a:avLst/>
          </a:prstGeom>
        </p:spPr>
      </p:pic>
      <p:pic>
        <p:nvPicPr>
          <p:cNvPr id="8" name="Picture 7" descr="plumbline_logo-01.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096000" y="5754123"/>
            <a:ext cx="2108071" cy="565080"/>
          </a:xfrm>
          <a:prstGeom prst="rect">
            <a:avLst/>
          </a:prstGeom>
        </p:spPr>
      </p:pic>
    </p:spTree>
    <p:extLst>
      <p:ext uri="{BB962C8B-B14F-4D97-AF65-F5344CB8AC3E}">
        <p14:creationId xmlns:p14="http://schemas.microsoft.com/office/powerpoint/2010/main" val="2517816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15913"/>
            <a:ext cx="8382000" cy="728662"/>
          </a:xfrm>
          <a:prstGeom prst="rect">
            <a:avLst/>
          </a:prstGeom>
        </p:spPr>
        <p:txBody>
          <a:bodyPr lIns="84728" tIns="42364" rIns="84728" bIns="42364"/>
          <a:lstStyle/>
          <a:p>
            <a:pPr>
              <a:defRPr/>
            </a:pPr>
            <a:r>
              <a:rPr lang="en-US" dirty="0"/>
              <a:t>The eBanking Trend</a:t>
            </a:r>
          </a:p>
        </p:txBody>
      </p:sp>
      <p:sp>
        <p:nvSpPr>
          <p:cNvPr id="3" name="Content Placeholder 2"/>
          <p:cNvSpPr>
            <a:spLocks noGrp="1"/>
          </p:cNvSpPr>
          <p:nvPr>
            <p:ph idx="4294967295"/>
          </p:nvPr>
        </p:nvSpPr>
        <p:spPr>
          <a:xfrm>
            <a:off x="733425" y="1471613"/>
            <a:ext cx="8410575" cy="4383087"/>
          </a:xfrm>
        </p:spPr>
        <p:txBody>
          <a:bodyPr/>
          <a:lstStyle/>
          <a:p>
            <a:pPr>
              <a:defRPr/>
            </a:pPr>
            <a:r>
              <a:rPr lang="en-US" dirty="0"/>
              <a:t>Search It: 3,650,000 results</a:t>
            </a:r>
          </a:p>
          <a:p>
            <a:pPr>
              <a:defRPr/>
            </a:pPr>
            <a:r>
              <a:rPr lang="en-US" dirty="0"/>
              <a:t>It’s Here to Stay!</a:t>
            </a:r>
          </a:p>
          <a:p>
            <a:pPr lvl="2">
              <a:defRPr/>
            </a:pPr>
            <a:r>
              <a:rPr lang="en-US" dirty="0"/>
              <a:t>Reduces expenses in processing</a:t>
            </a:r>
          </a:p>
          <a:p>
            <a:pPr lvl="2">
              <a:defRPr/>
            </a:pPr>
            <a:r>
              <a:rPr lang="en-US" dirty="0"/>
              <a:t>Improves management of financials</a:t>
            </a:r>
          </a:p>
          <a:p>
            <a:pPr lvl="2">
              <a:defRPr/>
            </a:pPr>
            <a:r>
              <a:rPr lang="en-US" dirty="0"/>
              <a:t>Reduces banking errors previously made by written communications. </a:t>
            </a:r>
          </a:p>
          <a:p>
            <a:pPr lvl="2">
              <a:defRPr/>
            </a:pPr>
            <a:r>
              <a:rPr lang="en-US" dirty="0"/>
              <a:t>Fraud protection</a:t>
            </a:r>
          </a:p>
          <a:p>
            <a:pPr>
              <a:defRPr/>
            </a:pPr>
            <a:r>
              <a:rPr lang="en-US" dirty="0"/>
              <a:t>Over 1200 SL Customers actively using SK Global Software’s eBanking!</a:t>
            </a:r>
          </a:p>
          <a:p>
            <a:pPr lvl="2">
              <a:defRPr/>
            </a:pPr>
            <a:endParaRPr lang="en-US" dirty="0"/>
          </a:p>
        </p:txBody>
      </p:sp>
    </p:spTree>
    <p:extLst>
      <p:ext uri="{BB962C8B-B14F-4D97-AF65-F5344CB8AC3E}">
        <p14:creationId xmlns:p14="http://schemas.microsoft.com/office/powerpoint/2010/main" val="379189962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1" y="389238"/>
            <a:ext cx="8229601" cy="1112108"/>
          </a:xfrm>
          <a:prstGeom prst="rect">
            <a:avLst/>
          </a:prstGeom>
        </p:spPr>
        <p:txBody>
          <a:bodyPr lIns="84728" tIns="42364" rIns="84728" bIns="42364"/>
          <a:lstStyle/>
          <a:p>
            <a:pPr defTabSz="847293" eaLnBrk="0" fontAlgn="base" hangingPunct="0">
              <a:lnSpc>
                <a:spcPct val="90000"/>
              </a:lnSpc>
              <a:spcBef>
                <a:spcPct val="0"/>
              </a:spcBef>
              <a:spcAft>
                <a:spcPct val="0"/>
              </a:spcAft>
              <a:defRPr/>
            </a:pPr>
            <a:r>
              <a:rPr lang="en-US" sz="4433" kern="0" dirty="0">
                <a:solidFill>
                  <a:srgbClr val="FFB601"/>
                </a:solidFill>
                <a:effectLst>
                  <a:outerShdw blurRad="38100" dist="38100" dir="2700000" algn="tl">
                    <a:srgbClr val="000000"/>
                  </a:outerShdw>
                </a:effectLst>
              </a:rPr>
              <a:t>Fraud Avoidance</a:t>
            </a:r>
          </a:p>
        </p:txBody>
      </p:sp>
      <p:sp>
        <p:nvSpPr>
          <p:cNvPr id="10" name="TextBox 9"/>
          <p:cNvSpPr txBox="1"/>
          <p:nvPr/>
        </p:nvSpPr>
        <p:spPr>
          <a:xfrm>
            <a:off x="381001" y="5570838"/>
            <a:ext cx="8001000" cy="950729"/>
          </a:xfrm>
          <a:prstGeom prst="rect">
            <a:avLst/>
          </a:prstGeom>
          <a:noFill/>
        </p:spPr>
        <p:txBody>
          <a:bodyPr wrap="square" lIns="84728" tIns="42364" rIns="84728" bIns="42364" rtlCol="0">
            <a:spAutoFit/>
          </a:bodyPr>
          <a:lstStyle/>
          <a:p>
            <a:pPr fontAlgn="base">
              <a:spcBef>
                <a:spcPct val="0"/>
              </a:spcBef>
              <a:spcAft>
                <a:spcPct val="0"/>
              </a:spcAft>
            </a:pPr>
            <a:r>
              <a:rPr lang="en-US" sz="2162" b="1" dirty="0">
                <a:solidFill>
                  <a:srgbClr val="FFFFFF"/>
                </a:solidFill>
              </a:rPr>
              <a:t>AFP Survey: </a:t>
            </a:r>
            <a:br>
              <a:rPr lang="en-US" sz="2162" b="1" dirty="0">
                <a:solidFill>
                  <a:srgbClr val="FFFFFF"/>
                </a:solidFill>
              </a:rPr>
            </a:br>
            <a:r>
              <a:rPr lang="en-US" sz="1730" b="1" dirty="0">
                <a:solidFill>
                  <a:srgbClr val="FFFFFF"/>
                </a:solidFill>
              </a:rPr>
              <a:t>http://www.afponline.org/pub/pdf/2013_AFP_Payments_</a:t>
            </a:r>
          </a:p>
          <a:p>
            <a:pPr fontAlgn="base">
              <a:spcBef>
                <a:spcPct val="0"/>
              </a:spcBef>
              <a:spcAft>
                <a:spcPct val="0"/>
              </a:spcAft>
            </a:pPr>
            <a:r>
              <a:rPr lang="en-US" sz="1730" b="1" dirty="0">
                <a:solidFill>
                  <a:srgbClr val="FFFFFF"/>
                </a:solidFill>
              </a:rPr>
              <a:t>Fraud_and_Control_Survey_Introduction___Key_Findings.pdf</a:t>
            </a:r>
            <a:endParaRPr lang="en-US" sz="2162" b="1" dirty="0">
              <a:solidFill>
                <a:srgbClr val="FFFFFF"/>
              </a:solidFill>
            </a:endParaRPr>
          </a:p>
        </p:txBody>
      </p:sp>
      <p:graphicFrame>
        <p:nvGraphicFramePr>
          <p:cNvPr id="11" name="Content Placeholder 4"/>
          <p:cNvGraphicFramePr>
            <a:graphicFrameLocks noGrp="1"/>
          </p:cNvGraphicFramePr>
          <p:nvPr>
            <p:ph idx="4294967295"/>
            <p:extLst>
              <p:ext uri="{D42A27DB-BD31-4B8C-83A1-F6EECF244321}">
                <p14:modId xmlns:p14="http://schemas.microsoft.com/office/powerpoint/2010/main" val="853653134"/>
              </p:ext>
            </p:extLst>
          </p:nvPr>
        </p:nvGraphicFramePr>
        <p:xfrm>
          <a:off x="313763" y="1984522"/>
          <a:ext cx="8534402" cy="3418392"/>
        </p:xfrm>
        <a:graphic>
          <a:graphicData uri="http://schemas.openxmlformats.org/drawingml/2006/table">
            <a:tbl>
              <a:tblPr firstRow="1" bandRow="1">
                <a:tableStyleId>{5C22544A-7EE6-4342-B048-85BDC9FD1C3A}</a:tableStyleId>
              </a:tblPr>
              <a:tblGrid>
                <a:gridCol w="2370200">
                  <a:extLst>
                    <a:ext uri="{9D8B030D-6E8A-4147-A177-3AD203B41FA5}">
                      <a16:colId xmlns:a16="http://schemas.microsoft.com/office/drawing/2014/main" val="20000"/>
                    </a:ext>
                  </a:extLst>
                </a:gridCol>
                <a:gridCol w="1144235">
                  <a:extLst>
                    <a:ext uri="{9D8B030D-6E8A-4147-A177-3AD203B41FA5}">
                      <a16:colId xmlns:a16="http://schemas.microsoft.com/office/drawing/2014/main" val="20001"/>
                    </a:ext>
                  </a:extLst>
                </a:gridCol>
                <a:gridCol w="1247036">
                  <a:extLst>
                    <a:ext uri="{9D8B030D-6E8A-4147-A177-3AD203B41FA5}">
                      <a16:colId xmlns:a16="http://schemas.microsoft.com/office/drawing/2014/main" val="20002"/>
                    </a:ext>
                  </a:extLst>
                </a:gridCol>
                <a:gridCol w="1204895">
                  <a:extLst>
                    <a:ext uri="{9D8B030D-6E8A-4147-A177-3AD203B41FA5}">
                      <a16:colId xmlns:a16="http://schemas.microsoft.com/office/drawing/2014/main" val="20003"/>
                    </a:ext>
                  </a:extLst>
                </a:gridCol>
                <a:gridCol w="1500799">
                  <a:extLst>
                    <a:ext uri="{9D8B030D-6E8A-4147-A177-3AD203B41FA5}">
                      <a16:colId xmlns:a16="http://schemas.microsoft.com/office/drawing/2014/main" val="20004"/>
                    </a:ext>
                  </a:extLst>
                </a:gridCol>
                <a:gridCol w="1067237">
                  <a:extLst>
                    <a:ext uri="{9D8B030D-6E8A-4147-A177-3AD203B41FA5}">
                      <a16:colId xmlns:a16="http://schemas.microsoft.com/office/drawing/2014/main" val="20005"/>
                    </a:ext>
                  </a:extLst>
                </a:gridCol>
              </a:tblGrid>
              <a:tr h="947042">
                <a:tc>
                  <a:txBody>
                    <a:bodyPr/>
                    <a:lstStyle/>
                    <a:p>
                      <a:pPr algn="ctr"/>
                      <a:endParaRPr lang="en-US" sz="1600" dirty="0">
                        <a:solidFill>
                          <a:schemeClr val="bg1"/>
                        </a:solidFill>
                      </a:endParaRPr>
                    </a:p>
                    <a:p>
                      <a:pPr algn="ctr"/>
                      <a:endParaRPr lang="en-US" sz="1600" dirty="0">
                        <a:solidFill>
                          <a:schemeClr val="bg1"/>
                        </a:solidFill>
                      </a:endParaRPr>
                    </a:p>
                    <a:p>
                      <a:pPr algn="ctr"/>
                      <a:r>
                        <a:rPr lang="en-US" sz="1600" dirty="0">
                          <a:solidFill>
                            <a:schemeClr val="bg1"/>
                          </a:solidFill>
                        </a:rPr>
                        <a:t>Payment Method</a:t>
                      </a:r>
                    </a:p>
                  </a:txBody>
                  <a:tcPr marT="44484" marB="44484"/>
                </a:tc>
                <a:tc>
                  <a:txBody>
                    <a:bodyPr/>
                    <a:lstStyle/>
                    <a:p>
                      <a:pPr algn="ctr"/>
                      <a:r>
                        <a:rPr lang="en-US" sz="1600" dirty="0">
                          <a:solidFill>
                            <a:schemeClr val="bg1"/>
                          </a:solidFill>
                        </a:rPr>
                        <a:t>All Respond-</a:t>
                      </a:r>
                      <a:r>
                        <a:rPr lang="en-US" sz="1600" dirty="0" err="1">
                          <a:solidFill>
                            <a:schemeClr val="bg1"/>
                          </a:solidFill>
                        </a:rPr>
                        <a:t>ents</a:t>
                      </a:r>
                      <a:endParaRPr lang="en-US" sz="1600" dirty="0">
                        <a:solidFill>
                          <a:schemeClr val="bg1"/>
                        </a:solidFill>
                      </a:endParaRPr>
                    </a:p>
                  </a:txBody>
                  <a:tcPr marT="44484" marB="44484"/>
                </a:tc>
                <a:tc>
                  <a:txBody>
                    <a:bodyPr/>
                    <a:lstStyle/>
                    <a:p>
                      <a:pPr algn="ctr"/>
                      <a:r>
                        <a:rPr lang="en-US" sz="1600" dirty="0">
                          <a:solidFill>
                            <a:schemeClr val="bg1"/>
                          </a:solidFill>
                        </a:rPr>
                        <a:t>Revenues under </a:t>
                      </a:r>
                    </a:p>
                    <a:p>
                      <a:pPr algn="ctr"/>
                      <a:r>
                        <a:rPr lang="en-US" sz="1600" dirty="0">
                          <a:solidFill>
                            <a:schemeClr val="bg1"/>
                          </a:solidFill>
                        </a:rPr>
                        <a:t>$1B</a:t>
                      </a:r>
                    </a:p>
                  </a:txBody>
                  <a:tcPr marT="44484" marB="44484"/>
                </a:tc>
                <a:tc>
                  <a:txBody>
                    <a:bodyPr/>
                    <a:lstStyle/>
                    <a:p>
                      <a:pPr algn="ctr"/>
                      <a:r>
                        <a:rPr lang="en-US" sz="1600" dirty="0">
                          <a:solidFill>
                            <a:schemeClr val="bg1"/>
                          </a:solidFill>
                        </a:rPr>
                        <a:t>Revenues over </a:t>
                      </a:r>
                    </a:p>
                    <a:p>
                      <a:pPr algn="ctr"/>
                      <a:r>
                        <a:rPr lang="en-US" sz="1600" dirty="0">
                          <a:solidFill>
                            <a:schemeClr val="bg1"/>
                          </a:solidFill>
                        </a:rPr>
                        <a:t>$1B</a:t>
                      </a:r>
                    </a:p>
                  </a:txBody>
                  <a:tcPr marT="44484" marB="44484"/>
                </a:tc>
                <a:tc>
                  <a:txBody>
                    <a:bodyPr/>
                    <a:lstStyle/>
                    <a:p>
                      <a:pPr algn="ctr"/>
                      <a:r>
                        <a:rPr lang="en-US" sz="1600" dirty="0">
                          <a:solidFill>
                            <a:schemeClr val="bg1"/>
                          </a:solidFill>
                        </a:rPr>
                        <a:t>Mostly</a:t>
                      </a:r>
                    </a:p>
                    <a:p>
                      <a:pPr algn="ctr"/>
                      <a:r>
                        <a:rPr lang="en-US" sz="1600" dirty="0">
                          <a:solidFill>
                            <a:schemeClr val="bg1"/>
                          </a:solidFill>
                        </a:rPr>
                        <a:t>U.S.</a:t>
                      </a:r>
                    </a:p>
                    <a:p>
                      <a:pPr algn="ctr"/>
                      <a:r>
                        <a:rPr lang="en-US" sz="1600" dirty="0">
                          <a:solidFill>
                            <a:schemeClr val="bg1"/>
                          </a:solidFill>
                        </a:rPr>
                        <a:t>Transactions</a:t>
                      </a:r>
                    </a:p>
                  </a:txBody>
                  <a:tcPr marT="44484" marB="44484"/>
                </a:tc>
                <a:tc>
                  <a:txBody>
                    <a:bodyPr/>
                    <a:lstStyle/>
                    <a:p>
                      <a:pPr algn="ctr"/>
                      <a:r>
                        <a:rPr lang="en-US" sz="1600" dirty="0">
                          <a:solidFill>
                            <a:schemeClr val="bg1"/>
                          </a:solidFill>
                        </a:rPr>
                        <a:t>Many</a:t>
                      </a:r>
                    </a:p>
                    <a:p>
                      <a:pPr algn="ctr"/>
                      <a:r>
                        <a:rPr lang="en-US" sz="1600" dirty="0">
                          <a:solidFill>
                            <a:schemeClr val="bg1"/>
                          </a:solidFill>
                        </a:rPr>
                        <a:t>Non-U.S.</a:t>
                      </a:r>
                    </a:p>
                    <a:p>
                      <a:pPr algn="ctr"/>
                      <a:r>
                        <a:rPr lang="en-US" sz="1600" dirty="0" err="1">
                          <a:solidFill>
                            <a:schemeClr val="bg1"/>
                          </a:solidFill>
                        </a:rPr>
                        <a:t>Trx</a:t>
                      </a:r>
                      <a:endParaRPr lang="en-US" sz="1600" dirty="0">
                        <a:solidFill>
                          <a:schemeClr val="bg1"/>
                        </a:solidFill>
                      </a:endParaRPr>
                    </a:p>
                  </a:txBody>
                  <a:tcPr marT="44484" marB="44484"/>
                </a:tc>
                <a:extLst>
                  <a:ext uri="{0D108BD9-81ED-4DB2-BD59-A6C34878D82A}">
                    <a16:rowId xmlns:a16="http://schemas.microsoft.com/office/drawing/2014/main" val="10000"/>
                  </a:ext>
                </a:extLst>
              </a:tr>
              <a:tr h="494270">
                <a:tc>
                  <a:txBody>
                    <a:bodyPr/>
                    <a:lstStyle/>
                    <a:p>
                      <a:r>
                        <a:rPr lang="en-US" sz="1600" dirty="0"/>
                        <a:t>Checks</a:t>
                      </a:r>
                    </a:p>
                  </a:txBody>
                  <a:tcPr marT="44484" marB="44484"/>
                </a:tc>
                <a:tc>
                  <a:txBody>
                    <a:bodyPr/>
                    <a:lstStyle/>
                    <a:p>
                      <a:pPr algn="ctr"/>
                      <a:r>
                        <a:rPr lang="en-US" sz="1600" dirty="0">
                          <a:solidFill>
                            <a:srgbClr val="FF0000"/>
                          </a:solidFill>
                        </a:rPr>
                        <a:t>87%</a:t>
                      </a:r>
                    </a:p>
                  </a:txBody>
                  <a:tcPr marT="44484" marB="44484"/>
                </a:tc>
                <a:tc>
                  <a:txBody>
                    <a:bodyPr/>
                    <a:lstStyle/>
                    <a:p>
                      <a:pPr algn="ctr"/>
                      <a:r>
                        <a:rPr lang="en-US" sz="1600" dirty="0">
                          <a:solidFill>
                            <a:srgbClr val="FF0000"/>
                          </a:solidFill>
                        </a:rPr>
                        <a:t>87%</a:t>
                      </a:r>
                    </a:p>
                  </a:txBody>
                  <a:tcPr marT="44484" marB="44484"/>
                </a:tc>
                <a:tc>
                  <a:txBody>
                    <a:bodyPr/>
                    <a:lstStyle/>
                    <a:p>
                      <a:pPr algn="ctr"/>
                      <a:r>
                        <a:rPr lang="en-US" sz="1600" dirty="0">
                          <a:solidFill>
                            <a:srgbClr val="FF0000"/>
                          </a:solidFill>
                        </a:rPr>
                        <a:t>91%</a:t>
                      </a:r>
                    </a:p>
                  </a:txBody>
                  <a:tcPr marT="44484" marB="44484"/>
                </a:tc>
                <a:tc>
                  <a:txBody>
                    <a:bodyPr/>
                    <a:lstStyle/>
                    <a:p>
                      <a:pPr algn="ctr"/>
                      <a:r>
                        <a:rPr lang="en-US" sz="1600" dirty="0">
                          <a:solidFill>
                            <a:srgbClr val="FF0000"/>
                          </a:solidFill>
                        </a:rPr>
                        <a:t>92%</a:t>
                      </a:r>
                    </a:p>
                  </a:txBody>
                  <a:tcPr marT="44484" marB="44484"/>
                </a:tc>
                <a:tc>
                  <a:txBody>
                    <a:bodyPr/>
                    <a:lstStyle/>
                    <a:p>
                      <a:pPr algn="ctr"/>
                      <a:r>
                        <a:rPr lang="en-US" sz="1600" dirty="0">
                          <a:solidFill>
                            <a:srgbClr val="FF0000"/>
                          </a:solidFill>
                        </a:rPr>
                        <a:t>87%</a:t>
                      </a:r>
                    </a:p>
                  </a:txBody>
                  <a:tcPr marT="44484" marB="44484"/>
                </a:tc>
                <a:extLst>
                  <a:ext uri="{0D108BD9-81ED-4DB2-BD59-A6C34878D82A}">
                    <a16:rowId xmlns:a16="http://schemas.microsoft.com/office/drawing/2014/main" val="10001"/>
                  </a:ext>
                </a:extLst>
              </a:tr>
              <a:tr h="494270">
                <a:tc>
                  <a:txBody>
                    <a:bodyPr/>
                    <a:lstStyle/>
                    <a:p>
                      <a:r>
                        <a:rPr lang="en-US" sz="1600" dirty="0"/>
                        <a:t>Corp/Commercial</a:t>
                      </a:r>
                      <a:r>
                        <a:rPr lang="en-US" sz="1600" baseline="0" dirty="0"/>
                        <a:t> cards</a:t>
                      </a:r>
                      <a:endParaRPr lang="en-US" sz="1600" dirty="0"/>
                    </a:p>
                  </a:txBody>
                  <a:tcPr marT="44484" marB="44484"/>
                </a:tc>
                <a:tc>
                  <a:txBody>
                    <a:bodyPr/>
                    <a:lstStyle/>
                    <a:p>
                      <a:pPr algn="ctr"/>
                      <a:r>
                        <a:rPr lang="en-US" sz="1600" dirty="0"/>
                        <a:t>29</a:t>
                      </a:r>
                    </a:p>
                  </a:txBody>
                  <a:tcPr marT="44484" marB="44484"/>
                </a:tc>
                <a:tc>
                  <a:txBody>
                    <a:bodyPr/>
                    <a:lstStyle/>
                    <a:p>
                      <a:pPr algn="ctr"/>
                      <a:r>
                        <a:rPr lang="en-US" sz="1600" dirty="0"/>
                        <a:t>27</a:t>
                      </a:r>
                    </a:p>
                  </a:txBody>
                  <a:tcPr marT="44484" marB="44484"/>
                </a:tc>
                <a:tc>
                  <a:txBody>
                    <a:bodyPr/>
                    <a:lstStyle/>
                    <a:p>
                      <a:pPr algn="ctr"/>
                      <a:r>
                        <a:rPr lang="en-US" sz="1600" dirty="0"/>
                        <a:t>26</a:t>
                      </a:r>
                    </a:p>
                  </a:txBody>
                  <a:tcPr marT="44484" marB="44484"/>
                </a:tc>
                <a:tc>
                  <a:txBody>
                    <a:bodyPr/>
                    <a:lstStyle/>
                    <a:p>
                      <a:pPr algn="ctr"/>
                      <a:r>
                        <a:rPr lang="en-US" sz="1600" dirty="0"/>
                        <a:t>18</a:t>
                      </a:r>
                    </a:p>
                  </a:txBody>
                  <a:tcPr marT="44484" marB="44484"/>
                </a:tc>
                <a:tc>
                  <a:txBody>
                    <a:bodyPr/>
                    <a:lstStyle/>
                    <a:p>
                      <a:pPr algn="ctr"/>
                      <a:r>
                        <a:rPr lang="en-US" sz="1600" dirty="0"/>
                        <a:t>32</a:t>
                      </a:r>
                    </a:p>
                  </a:txBody>
                  <a:tcPr marT="44484" marB="44484"/>
                </a:tc>
                <a:extLst>
                  <a:ext uri="{0D108BD9-81ED-4DB2-BD59-A6C34878D82A}">
                    <a16:rowId xmlns:a16="http://schemas.microsoft.com/office/drawing/2014/main" val="10002"/>
                  </a:ext>
                </a:extLst>
              </a:tr>
              <a:tr h="494270">
                <a:tc>
                  <a:txBody>
                    <a:bodyPr/>
                    <a:lstStyle/>
                    <a:p>
                      <a:r>
                        <a:rPr lang="en-US" sz="1600" dirty="0"/>
                        <a:t>ACH Debits</a:t>
                      </a:r>
                    </a:p>
                  </a:txBody>
                  <a:tcPr marT="44484" marB="44484"/>
                </a:tc>
                <a:tc>
                  <a:txBody>
                    <a:bodyPr/>
                    <a:lstStyle/>
                    <a:p>
                      <a:pPr algn="ctr"/>
                      <a:r>
                        <a:rPr lang="en-US" sz="1600" dirty="0"/>
                        <a:t>27</a:t>
                      </a:r>
                    </a:p>
                  </a:txBody>
                  <a:tcPr marT="44484" marB="44484"/>
                </a:tc>
                <a:tc>
                  <a:txBody>
                    <a:bodyPr/>
                    <a:lstStyle/>
                    <a:p>
                      <a:pPr algn="ctr"/>
                      <a:r>
                        <a:rPr lang="en-US" sz="1600" dirty="0"/>
                        <a:t>25</a:t>
                      </a:r>
                    </a:p>
                  </a:txBody>
                  <a:tcPr marT="44484" marB="44484"/>
                </a:tc>
                <a:tc>
                  <a:txBody>
                    <a:bodyPr/>
                    <a:lstStyle/>
                    <a:p>
                      <a:pPr algn="ctr"/>
                      <a:r>
                        <a:rPr lang="en-US" sz="1600" dirty="0"/>
                        <a:t>29</a:t>
                      </a:r>
                    </a:p>
                  </a:txBody>
                  <a:tcPr marT="44484" marB="44484"/>
                </a:tc>
                <a:tc>
                  <a:txBody>
                    <a:bodyPr/>
                    <a:lstStyle/>
                    <a:p>
                      <a:pPr algn="ctr"/>
                      <a:r>
                        <a:rPr lang="en-US" sz="1600" dirty="0"/>
                        <a:t>31</a:t>
                      </a:r>
                    </a:p>
                  </a:txBody>
                  <a:tcPr marT="44484" marB="44484"/>
                </a:tc>
                <a:tc>
                  <a:txBody>
                    <a:bodyPr/>
                    <a:lstStyle/>
                    <a:p>
                      <a:pPr algn="ctr"/>
                      <a:r>
                        <a:rPr lang="en-US" sz="1600" dirty="0"/>
                        <a:t>24</a:t>
                      </a:r>
                    </a:p>
                  </a:txBody>
                  <a:tcPr marT="44484" marB="44484"/>
                </a:tc>
                <a:extLst>
                  <a:ext uri="{0D108BD9-81ED-4DB2-BD59-A6C34878D82A}">
                    <a16:rowId xmlns:a16="http://schemas.microsoft.com/office/drawing/2014/main" val="10003"/>
                  </a:ext>
                </a:extLst>
              </a:tr>
              <a:tr h="494270">
                <a:tc>
                  <a:txBody>
                    <a:bodyPr/>
                    <a:lstStyle/>
                    <a:p>
                      <a:r>
                        <a:rPr lang="en-US" sz="1600" dirty="0"/>
                        <a:t>Wire Transfers</a:t>
                      </a:r>
                    </a:p>
                  </a:txBody>
                  <a:tcPr marT="44484" marB="44484"/>
                </a:tc>
                <a:tc>
                  <a:txBody>
                    <a:bodyPr/>
                    <a:lstStyle/>
                    <a:p>
                      <a:pPr algn="ctr"/>
                      <a:r>
                        <a:rPr lang="en-US" sz="1600" dirty="0"/>
                        <a:t>11</a:t>
                      </a:r>
                    </a:p>
                  </a:txBody>
                  <a:tcPr marT="44484" marB="44484"/>
                </a:tc>
                <a:tc>
                  <a:txBody>
                    <a:bodyPr/>
                    <a:lstStyle/>
                    <a:p>
                      <a:pPr algn="ctr"/>
                      <a:r>
                        <a:rPr lang="en-US" sz="1600" dirty="0"/>
                        <a:t>7</a:t>
                      </a:r>
                    </a:p>
                  </a:txBody>
                  <a:tcPr marT="44484" marB="44484"/>
                </a:tc>
                <a:tc>
                  <a:txBody>
                    <a:bodyPr/>
                    <a:lstStyle/>
                    <a:p>
                      <a:pPr algn="ctr"/>
                      <a:r>
                        <a:rPr lang="en-US" sz="1600" dirty="0"/>
                        <a:t>12</a:t>
                      </a:r>
                    </a:p>
                  </a:txBody>
                  <a:tcPr marT="44484" marB="44484"/>
                </a:tc>
                <a:tc>
                  <a:txBody>
                    <a:bodyPr/>
                    <a:lstStyle/>
                    <a:p>
                      <a:pPr algn="ctr"/>
                      <a:r>
                        <a:rPr lang="en-US" sz="1600" dirty="0"/>
                        <a:t>8</a:t>
                      </a:r>
                    </a:p>
                  </a:txBody>
                  <a:tcPr marT="44484" marB="44484"/>
                </a:tc>
                <a:tc>
                  <a:txBody>
                    <a:bodyPr/>
                    <a:lstStyle/>
                    <a:p>
                      <a:pPr algn="ctr"/>
                      <a:r>
                        <a:rPr lang="en-US" sz="1600" dirty="0"/>
                        <a:t>10</a:t>
                      </a:r>
                    </a:p>
                  </a:txBody>
                  <a:tcPr marT="44484" marB="44484"/>
                </a:tc>
                <a:extLst>
                  <a:ext uri="{0D108BD9-81ED-4DB2-BD59-A6C34878D82A}">
                    <a16:rowId xmlns:a16="http://schemas.microsoft.com/office/drawing/2014/main" val="10004"/>
                  </a:ext>
                </a:extLst>
              </a:tr>
              <a:tr h="494270">
                <a:tc>
                  <a:txBody>
                    <a:bodyPr/>
                    <a:lstStyle/>
                    <a:p>
                      <a:r>
                        <a:rPr lang="en-US" sz="1600" dirty="0"/>
                        <a:t>ACH Credits</a:t>
                      </a:r>
                    </a:p>
                  </a:txBody>
                  <a:tcPr marT="44484" marB="44484"/>
                </a:tc>
                <a:tc>
                  <a:txBody>
                    <a:bodyPr/>
                    <a:lstStyle/>
                    <a:p>
                      <a:pPr algn="ctr"/>
                      <a:r>
                        <a:rPr lang="en-US" sz="1600" dirty="0"/>
                        <a:t>8</a:t>
                      </a:r>
                    </a:p>
                  </a:txBody>
                  <a:tcPr marT="44484" marB="44484"/>
                </a:tc>
                <a:tc>
                  <a:txBody>
                    <a:bodyPr/>
                    <a:lstStyle/>
                    <a:p>
                      <a:pPr algn="ctr"/>
                      <a:r>
                        <a:rPr lang="en-US" sz="1600" dirty="0"/>
                        <a:t>9</a:t>
                      </a:r>
                    </a:p>
                  </a:txBody>
                  <a:tcPr marT="44484" marB="44484"/>
                </a:tc>
                <a:tc>
                  <a:txBody>
                    <a:bodyPr/>
                    <a:lstStyle/>
                    <a:p>
                      <a:pPr algn="ctr"/>
                      <a:r>
                        <a:rPr lang="en-US" sz="1600" dirty="0"/>
                        <a:t>6</a:t>
                      </a:r>
                    </a:p>
                  </a:txBody>
                  <a:tcPr marT="44484" marB="44484"/>
                </a:tc>
                <a:tc>
                  <a:txBody>
                    <a:bodyPr/>
                    <a:lstStyle/>
                    <a:p>
                      <a:pPr algn="ctr"/>
                      <a:r>
                        <a:rPr lang="en-US" sz="1600" dirty="0"/>
                        <a:t>5</a:t>
                      </a:r>
                    </a:p>
                  </a:txBody>
                  <a:tcPr marT="44484" marB="44484"/>
                </a:tc>
                <a:tc>
                  <a:txBody>
                    <a:bodyPr/>
                    <a:lstStyle/>
                    <a:p>
                      <a:pPr algn="ctr"/>
                      <a:r>
                        <a:rPr lang="en-US" sz="1600" dirty="0"/>
                        <a:t>7</a:t>
                      </a:r>
                    </a:p>
                  </a:txBody>
                  <a:tcPr marT="44484" marB="44484"/>
                </a:tc>
                <a:extLst>
                  <a:ext uri="{0D108BD9-81ED-4DB2-BD59-A6C34878D82A}">
                    <a16:rowId xmlns:a16="http://schemas.microsoft.com/office/drawing/2014/main" val="10005"/>
                  </a:ext>
                </a:extLst>
              </a:tr>
            </a:tbl>
          </a:graphicData>
        </a:graphic>
      </p:graphicFrame>
      <p:sp>
        <p:nvSpPr>
          <p:cNvPr id="12" name="TextBox 11"/>
          <p:cNvSpPr txBox="1"/>
          <p:nvPr/>
        </p:nvSpPr>
        <p:spPr>
          <a:xfrm>
            <a:off x="457200" y="1353066"/>
            <a:ext cx="8382000" cy="618009"/>
          </a:xfrm>
          <a:prstGeom prst="rect">
            <a:avLst/>
          </a:prstGeom>
          <a:noFill/>
        </p:spPr>
        <p:txBody>
          <a:bodyPr wrap="square" lIns="84728" tIns="42364" rIns="84728" bIns="42364" rtlCol="0">
            <a:spAutoFit/>
          </a:bodyPr>
          <a:lstStyle/>
          <a:p>
            <a:pPr algn="ctr" fontAlgn="base">
              <a:spcBef>
                <a:spcPct val="0"/>
              </a:spcBef>
              <a:spcAft>
                <a:spcPct val="0"/>
              </a:spcAft>
            </a:pPr>
            <a:r>
              <a:rPr lang="en-US" sz="1946" b="1" dirty="0">
                <a:solidFill>
                  <a:srgbClr val="FFFFFF"/>
                </a:solidFill>
              </a:rPr>
              <a:t>Prevalence of Attempted Fraud in 2012</a:t>
            </a:r>
          </a:p>
          <a:p>
            <a:pPr algn="ctr" fontAlgn="base">
              <a:spcBef>
                <a:spcPct val="0"/>
              </a:spcBef>
              <a:spcAft>
                <a:spcPct val="0"/>
              </a:spcAft>
            </a:pPr>
            <a:r>
              <a:rPr lang="en-US" sz="1514" b="1" dirty="0">
                <a:solidFill>
                  <a:srgbClr val="FFFFFF"/>
                </a:solidFill>
              </a:rPr>
              <a:t>(Percent of organizations subject to attempted or actual payments fraud)</a:t>
            </a:r>
          </a:p>
        </p:txBody>
      </p:sp>
    </p:spTree>
    <p:extLst>
      <p:ext uri="{BB962C8B-B14F-4D97-AF65-F5344CB8AC3E}">
        <p14:creationId xmlns:p14="http://schemas.microsoft.com/office/powerpoint/2010/main" val="304951564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62" name="Rectangle 2"/>
          <p:cNvSpPr>
            <a:spLocks noGrp="1" noChangeArrowheads="1"/>
          </p:cNvSpPr>
          <p:nvPr>
            <p:ph type="title" idx="4294967295"/>
          </p:nvPr>
        </p:nvSpPr>
        <p:spPr>
          <a:xfrm>
            <a:off x="0" y="315913"/>
            <a:ext cx="8382000" cy="844550"/>
          </a:xfrm>
          <a:prstGeom prst="rect">
            <a:avLst/>
          </a:prstGeom>
        </p:spPr>
        <p:txBody>
          <a:bodyPr lIns="84728" tIns="42364" rIns="84728" bIns="42364"/>
          <a:lstStyle/>
          <a:p>
            <a:pPr eaLnBrk="1" hangingPunct="1"/>
            <a:r>
              <a:rPr lang="en-US" sz="2595" dirty="0">
                <a:solidFill>
                  <a:srgbClr val="FFFFCC"/>
                </a:solidFill>
                <a:effectLst/>
                <a:latin typeface="Microsoft Sans Serif" pitchFamily="34" charset="0"/>
              </a:rPr>
              <a:t>Save Time &amp; Money with these modules</a:t>
            </a:r>
          </a:p>
        </p:txBody>
      </p:sp>
      <p:sp>
        <p:nvSpPr>
          <p:cNvPr id="5" name="Rectangle 4"/>
          <p:cNvSpPr/>
          <p:nvPr/>
        </p:nvSpPr>
        <p:spPr>
          <a:xfrm>
            <a:off x="381002" y="1353065"/>
            <a:ext cx="6324600" cy="2196583"/>
          </a:xfrm>
          <a:prstGeom prst="rect">
            <a:avLst/>
          </a:prstGeom>
        </p:spPr>
        <p:txBody>
          <a:bodyPr lIns="84728" tIns="42364" rIns="84728" bIns="42364">
            <a:spAutoFit/>
          </a:bodyPr>
          <a:lstStyle/>
          <a:p>
            <a:pPr marL="414820" indent="-414820" fontAlgn="base">
              <a:lnSpc>
                <a:spcPct val="90000"/>
              </a:lnSpc>
              <a:spcBef>
                <a:spcPct val="30000"/>
              </a:spcBef>
              <a:spcAft>
                <a:spcPct val="0"/>
              </a:spcAft>
              <a:buClr>
                <a:srgbClr val="FFB601"/>
              </a:buClr>
              <a:buBlip>
                <a:blip r:embed="rId3"/>
              </a:buBlip>
              <a:defRPr/>
            </a:pPr>
            <a:r>
              <a:rPr lang="en-US" sz="2270" kern="0" dirty="0">
                <a:solidFill>
                  <a:srgbClr val="F98239"/>
                </a:solidFill>
                <a:latin typeface="Microsoft Sans Serif" pitchFamily="34" charset="0"/>
              </a:rPr>
              <a:t>eBanking Suite</a:t>
            </a:r>
          </a:p>
          <a:p>
            <a:pPr marL="772273" lvl="1" indent="-328033" fontAlgn="base">
              <a:lnSpc>
                <a:spcPct val="90000"/>
              </a:lnSpc>
              <a:spcBef>
                <a:spcPct val="30000"/>
              </a:spcBef>
              <a:spcAft>
                <a:spcPct val="0"/>
              </a:spcAft>
              <a:buClr>
                <a:srgbClr val="FFB601"/>
              </a:buClr>
              <a:buSzPct val="75000"/>
              <a:buBlip>
                <a:blip r:embed="rId4"/>
              </a:buBlip>
              <a:defRPr/>
            </a:pPr>
            <a:r>
              <a:rPr lang="en-US" sz="1946" kern="0" dirty="0">
                <a:solidFill>
                  <a:srgbClr val="6699FF"/>
                </a:solidFill>
                <a:latin typeface="Microsoft Sans Serif" pitchFamily="34" charset="0"/>
              </a:rPr>
              <a:t>AP Electronic Funds Transfer</a:t>
            </a:r>
          </a:p>
          <a:p>
            <a:pPr marL="772273" lvl="1" indent="-328033" fontAlgn="base">
              <a:lnSpc>
                <a:spcPct val="90000"/>
              </a:lnSpc>
              <a:spcBef>
                <a:spcPct val="30000"/>
              </a:spcBef>
              <a:spcAft>
                <a:spcPct val="0"/>
              </a:spcAft>
              <a:buClr>
                <a:srgbClr val="FFB601"/>
              </a:buClr>
              <a:buSzPct val="75000"/>
              <a:buBlip>
                <a:blip r:embed="rId4"/>
              </a:buBlip>
              <a:defRPr/>
            </a:pPr>
            <a:r>
              <a:rPr lang="en-US" sz="1946" kern="0" dirty="0">
                <a:solidFill>
                  <a:srgbClr val="6699FF"/>
                </a:solidFill>
                <a:latin typeface="Microsoft Sans Serif" pitchFamily="34" charset="0"/>
              </a:rPr>
              <a:t>AR Electronic Funds Transfer</a:t>
            </a:r>
          </a:p>
          <a:p>
            <a:pPr marL="772273" lvl="1" indent="-328033" fontAlgn="base">
              <a:lnSpc>
                <a:spcPct val="90000"/>
              </a:lnSpc>
              <a:spcBef>
                <a:spcPct val="30000"/>
              </a:spcBef>
              <a:spcAft>
                <a:spcPct val="0"/>
              </a:spcAft>
              <a:buClr>
                <a:srgbClr val="FFB601"/>
              </a:buClr>
              <a:buSzPct val="75000"/>
              <a:buBlip>
                <a:blip r:embed="rId4"/>
              </a:buBlip>
              <a:defRPr/>
            </a:pPr>
            <a:r>
              <a:rPr lang="en-US" sz="1946" kern="0" dirty="0">
                <a:solidFill>
                  <a:srgbClr val="6699FF"/>
                </a:solidFill>
                <a:latin typeface="Microsoft Sans Serif" pitchFamily="34" charset="0"/>
              </a:rPr>
              <a:t>Positive Pay (aka Safe Pay)</a:t>
            </a:r>
          </a:p>
          <a:p>
            <a:pPr marL="772273" lvl="1" indent="-328033" fontAlgn="base">
              <a:lnSpc>
                <a:spcPct val="90000"/>
              </a:lnSpc>
              <a:spcBef>
                <a:spcPct val="30000"/>
              </a:spcBef>
              <a:spcAft>
                <a:spcPct val="0"/>
              </a:spcAft>
              <a:buClr>
                <a:srgbClr val="FFB601"/>
              </a:buClr>
              <a:buSzPct val="75000"/>
              <a:buBlip>
                <a:blip r:embed="rId4"/>
              </a:buBlip>
              <a:defRPr/>
            </a:pPr>
            <a:r>
              <a:rPr lang="en-US" sz="1946" kern="0" dirty="0">
                <a:solidFill>
                  <a:srgbClr val="6699FF"/>
                </a:solidFill>
                <a:latin typeface="Microsoft Sans Serif" pitchFamily="34" charset="0"/>
              </a:rPr>
              <a:t>Lockbox Processing</a:t>
            </a:r>
          </a:p>
          <a:p>
            <a:pPr marL="772273" lvl="1" indent="-328033" fontAlgn="base">
              <a:lnSpc>
                <a:spcPct val="90000"/>
              </a:lnSpc>
              <a:spcBef>
                <a:spcPct val="30000"/>
              </a:spcBef>
              <a:spcAft>
                <a:spcPct val="0"/>
              </a:spcAft>
              <a:buClr>
                <a:srgbClr val="FFB601"/>
              </a:buClr>
              <a:buSzPct val="75000"/>
              <a:buBlip>
                <a:blip r:embed="rId4"/>
              </a:buBlip>
              <a:defRPr/>
            </a:pPr>
            <a:r>
              <a:rPr lang="en-US" sz="1946" kern="0" dirty="0">
                <a:solidFill>
                  <a:srgbClr val="6699FF"/>
                </a:solidFill>
                <a:latin typeface="Microsoft Sans Serif" pitchFamily="34" charset="0"/>
              </a:rPr>
              <a:t>Wire Transfer Plus</a:t>
            </a:r>
          </a:p>
        </p:txBody>
      </p:sp>
    </p:spTree>
    <p:extLst>
      <p:ext uri="{BB962C8B-B14F-4D97-AF65-F5344CB8AC3E}">
        <p14:creationId xmlns:p14="http://schemas.microsoft.com/office/powerpoint/2010/main" val="23199672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500"/>
                                        <p:tgtEl>
                                          <p:spTgt spid="5">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381000" y="1353065"/>
            <a:ext cx="7467600" cy="2196583"/>
          </a:xfrm>
          <a:prstGeom prst="rect">
            <a:avLst/>
          </a:prstGeom>
          <a:noFill/>
          <a:ln w="9525">
            <a:noFill/>
            <a:miter lim="800000"/>
            <a:headEnd/>
            <a:tailEnd/>
          </a:ln>
          <a:effectLst/>
        </p:spPr>
        <p:txBody>
          <a:bodyPr lIns="84728" tIns="42364" rIns="84728" bIns="42364">
            <a:spAutoFit/>
          </a:bodyPr>
          <a:lstStyle/>
          <a:p>
            <a:pPr marL="414820" indent="-414820" fontAlgn="base">
              <a:lnSpc>
                <a:spcPct val="90000"/>
              </a:lnSpc>
              <a:spcBef>
                <a:spcPct val="30000"/>
              </a:spcBef>
              <a:spcAft>
                <a:spcPct val="0"/>
              </a:spcAft>
              <a:buClr>
                <a:srgbClr val="FFB601"/>
              </a:buClr>
              <a:buBlip>
                <a:blip r:embed="rId3"/>
              </a:buBlip>
              <a:defRPr/>
            </a:pPr>
            <a:r>
              <a:rPr lang="en-US" sz="2270" kern="0" dirty="0">
                <a:solidFill>
                  <a:srgbClr val="F98239"/>
                </a:solidFill>
                <a:latin typeface="Microsoft Sans Serif" pitchFamily="34" charset="0"/>
              </a:rPr>
              <a:t>eBanking Suite</a:t>
            </a:r>
          </a:p>
          <a:p>
            <a:pPr marL="772273" lvl="1" indent="-328033" fontAlgn="base">
              <a:lnSpc>
                <a:spcPct val="90000"/>
              </a:lnSpc>
              <a:spcBef>
                <a:spcPct val="30000"/>
              </a:spcBef>
              <a:spcAft>
                <a:spcPct val="0"/>
              </a:spcAft>
              <a:buClr>
                <a:srgbClr val="FFB601"/>
              </a:buClr>
              <a:buSzPct val="75000"/>
              <a:buBlip>
                <a:blip r:embed="rId4"/>
              </a:buBlip>
              <a:defRPr/>
            </a:pPr>
            <a:r>
              <a:rPr lang="en-US" sz="1946" kern="0" dirty="0">
                <a:solidFill>
                  <a:srgbClr val="FFFFFF"/>
                </a:solidFill>
                <a:latin typeface="Microsoft Sans Serif" pitchFamily="34" charset="0"/>
              </a:rPr>
              <a:t>AP Electronic Funds Transfer</a:t>
            </a:r>
          </a:p>
          <a:p>
            <a:pPr marL="772273" lvl="1" indent="-328033" fontAlgn="base">
              <a:lnSpc>
                <a:spcPct val="90000"/>
              </a:lnSpc>
              <a:spcBef>
                <a:spcPct val="30000"/>
              </a:spcBef>
              <a:spcAft>
                <a:spcPct val="0"/>
              </a:spcAft>
              <a:buClr>
                <a:srgbClr val="FFB601"/>
              </a:buClr>
              <a:buSzPct val="75000"/>
              <a:buBlip>
                <a:blip r:embed="rId4"/>
              </a:buBlip>
              <a:defRPr/>
            </a:pPr>
            <a:r>
              <a:rPr lang="en-US" sz="1946" kern="0" dirty="0">
                <a:solidFill>
                  <a:srgbClr val="FFFFFF"/>
                </a:solidFill>
                <a:latin typeface="Microsoft Sans Serif" pitchFamily="34" charset="0"/>
              </a:rPr>
              <a:t>AR Electronic Funds Transfer</a:t>
            </a:r>
          </a:p>
          <a:p>
            <a:pPr marL="772273" lvl="1" indent="-328033" fontAlgn="base">
              <a:lnSpc>
                <a:spcPct val="90000"/>
              </a:lnSpc>
              <a:spcBef>
                <a:spcPct val="30000"/>
              </a:spcBef>
              <a:spcAft>
                <a:spcPct val="0"/>
              </a:spcAft>
              <a:buClr>
                <a:srgbClr val="FFB601"/>
              </a:buClr>
              <a:buSzPct val="75000"/>
              <a:buBlip>
                <a:blip r:embed="rId4"/>
              </a:buBlip>
              <a:defRPr/>
            </a:pPr>
            <a:r>
              <a:rPr lang="en-US" sz="1946" kern="0" dirty="0">
                <a:solidFill>
                  <a:srgbClr val="6699FF"/>
                </a:solidFill>
                <a:latin typeface="Microsoft Sans Serif" pitchFamily="34" charset="0"/>
              </a:rPr>
              <a:t>Positive Pay (aka Safe Pay)</a:t>
            </a:r>
          </a:p>
          <a:p>
            <a:pPr marL="772273" lvl="1" indent="-328033" fontAlgn="base">
              <a:lnSpc>
                <a:spcPct val="90000"/>
              </a:lnSpc>
              <a:spcBef>
                <a:spcPct val="30000"/>
              </a:spcBef>
              <a:spcAft>
                <a:spcPct val="0"/>
              </a:spcAft>
              <a:buClr>
                <a:srgbClr val="FFB601"/>
              </a:buClr>
              <a:buSzPct val="75000"/>
              <a:buBlip>
                <a:blip r:embed="rId4"/>
              </a:buBlip>
              <a:defRPr/>
            </a:pPr>
            <a:r>
              <a:rPr lang="en-US" sz="1946" kern="0" dirty="0">
                <a:solidFill>
                  <a:srgbClr val="6699FF"/>
                </a:solidFill>
                <a:latin typeface="Microsoft Sans Serif" pitchFamily="34" charset="0"/>
              </a:rPr>
              <a:t>Lockbox Processing</a:t>
            </a:r>
          </a:p>
          <a:p>
            <a:pPr marL="772273" lvl="1" indent="-328033" fontAlgn="base">
              <a:lnSpc>
                <a:spcPct val="90000"/>
              </a:lnSpc>
              <a:spcBef>
                <a:spcPct val="30000"/>
              </a:spcBef>
              <a:spcAft>
                <a:spcPct val="0"/>
              </a:spcAft>
              <a:buClr>
                <a:srgbClr val="FFB601"/>
              </a:buClr>
              <a:buSzPct val="75000"/>
              <a:buBlip>
                <a:blip r:embed="rId4"/>
              </a:buBlip>
              <a:defRPr/>
            </a:pPr>
            <a:r>
              <a:rPr lang="en-US" sz="1946" kern="0" dirty="0">
                <a:solidFill>
                  <a:srgbClr val="6699FF"/>
                </a:solidFill>
                <a:latin typeface="Microsoft Sans Serif" pitchFamily="34" charset="0"/>
              </a:rPr>
              <a:t>Wire Transfer Plus</a:t>
            </a:r>
          </a:p>
        </p:txBody>
      </p:sp>
      <p:sp>
        <p:nvSpPr>
          <p:cNvPr id="6" name="Rectangle 14"/>
          <p:cNvSpPr>
            <a:spLocks noChangeArrowheads="1"/>
          </p:cNvSpPr>
          <p:nvPr/>
        </p:nvSpPr>
        <p:spPr bwMode="auto">
          <a:xfrm>
            <a:off x="685801" y="4234824"/>
            <a:ext cx="6934200" cy="1612833"/>
          </a:xfrm>
          <a:prstGeom prst="rect">
            <a:avLst/>
          </a:prstGeom>
          <a:solidFill>
            <a:srgbClr val="0000FF"/>
          </a:solidFill>
          <a:ln w="9525">
            <a:solidFill>
              <a:schemeClr val="tx1"/>
            </a:solidFill>
            <a:miter lim="800000"/>
            <a:headEnd/>
            <a:tailEnd/>
          </a:ln>
          <a:effectLst/>
        </p:spPr>
        <p:txBody>
          <a:bodyPr lIns="84728" tIns="42364" rIns="84728" bIns="42364">
            <a:spAutoFit/>
          </a:bodyPr>
          <a:lstStyle/>
          <a:p>
            <a:pPr marL="414820" indent="-414820" fontAlgn="base">
              <a:lnSpc>
                <a:spcPct val="90000"/>
              </a:lnSpc>
              <a:spcBef>
                <a:spcPct val="30000"/>
              </a:spcBef>
              <a:spcAft>
                <a:spcPct val="0"/>
              </a:spcAft>
              <a:buClr>
                <a:srgbClr val="FFB601"/>
              </a:buClr>
              <a:defRPr/>
            </a:pPr>
            <a:r>
              <a:rPr lang="en-US" sz="1838" dirty="0">
                <a:solidFill>
                  <a:srgbClr val="F7E993"/>
                </a:solidFill>
                <a:effectLst>
                  <a:outerShdw blurRad="38100" dist="38100" dir="2700000" algn="tl">
                    <a:srgbClr val="000000"/>
                  </a:outerShdw>
                </a:effectLst>
              </a:rPr>
              <a:t>Both Modules:</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Electronically move funds from one account to another</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Facilitated by National Automated Clearing House Association (NACHA)</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Funds Guaranteed to clear within 48 hours</a:t>
            </a:r>
          </a:p>
        </p:txBody>
      </p:sp>
      <p:sp>
        <p:nvSpPr>
          <p:cNvPr id="7" name="Rectangle 2"/>
          <p:cNvSpPr txBox="1">
            <a:spLocks noChangeArrowheads="1"/>
          </p:cNvSpPr>
          <p:nvPr/>
        </p:nvSpPr>
        <p:spPr>
          <a:xfrm>
            <a:off x="381001" y="315100"/>
            <a:ext cx="8382000" cy="844472"/>
          </a:xfrm>
          <a:prstGeom prst="rect">
            <a:avLst/>
          </a:prstGeom>
        </p:spPr>
        <p:txBody>
          <a:bodyPr lIns="84728" tIns="42364" rIns="84728" bIns="42364"/>
          <a:lstStyle/>
          <a:p>
            <a:pPr defTabSz="847293" fontAlgn="base">
              <a:lnSpc>
                <a:spcPct val="90000"/>
              </a:lnSpc>
              <a:spcBef>
                <a:spcPct val="0"/>
              </a:spcBef>
              <a:spcAft>
                <a:spcPct val="0"/>
              </a:spcAft>
              <a:defRPr/>
            </a:pPr>
            <a:r>
              <a:rPr lang="en-US" sz="2595" kern="0" dirty="0">
                <a:solidFill>
                  <a:srgbClr val="FFFFCC"/>
                </a:solidFill>
                <a:latin typeface="Microsoft Sans Serif" pitchFamily="34" charset="0"/>
              </a:rPr>
              <a:t>Save Time &amp; Money with these modules</a:t>
            </a:r>
          </a:p>
        </p:txBody>
      </p:sp>
    </p:spTree>
    <p:extLst>
      <p:ext uri="{BB962C8B-B14F-4D97-AF65-F5344CB8AC3E}">
        <p14:creationId xmlns:p14="http://schemas.microsoft.com/office/powerpoint/2010/main" val="6249080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14"/>
          <p:cNvSpPr>
            <a:spLocks noChangeArrowheads="1"/>
          </p:cNvSpPr>
          <p:nvPr/>
        </p:nvSpPr>
        <p:spPr bwMode="auto">
          <a:xfrm>
            <a:off x="685801" y="4234824"/>
            <a:ext cx="6934200" cy="1612833"/>
          </a:xfrm>
          <a:prstGeom prst="rect">
            <a:avLst/>
          </a:prstGeom>
          <a:solidFill>
            <a:schemeClr val="bg1">
              <a:lumMod val="75000"/>
            </a:schemeClr>
          </a:solidFill>
          <a:ln w="9525">
            <a:solidFill>
              <a:schemeClr val="tx1"/>
            </a:solidFill>
            <a:miter lim="800000"/>
            <a:headEnd/>
            <a:tailEnd/>
          </a:ln>
          <a:effectLst/>
        </p:spPr>
        <p:txBody>
          <a:bodyPr lIns="84728" tIns="42364" rIns="84728" bIns="42364">
            <a:spAutoFit/>
          </a:bodyPr>
          <a:lstStyle/>
          <a:p>
            <a:pPr marL="414820" indent="-414820" fontAlgn="base">
              <a:lnSpc>
                <a:spcPct val="90000"/>
              </a:lnSpc>
              <a:spcBef>
                <a:spcPct val="30000"/>
              </a:spcBef>
              <a:spcAft>
                <a:spcPct val="0"/>
              </a:spcAft>
              <a:buClr>
                <a:srgbClr val="FFB601"/>
              </a:buClr>
              <a:defRPr/>
            </a:pPr>
            <a:r>
              <a:rPr lang="en-US" sz="1838" dirty="0">
                <a:solidFill>
                  <a:srgbClr val="FFB601"/>
                </a:solidFill>
                <a:effectLst>
                  <a:outerShdw blurRad="38100" dist="38100" dir="2700000" algn="tl">
                    <a:srgbClr val="000000"/>
                  </a:outerShdw>
                </a:effectLst>
              </a:rPr>
              <a:t>Both Modules:</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B601"/>
                </a:solidFill>
                <a:effectLst>
                  <a:outerShdw blurRad="38100" dist="38100" dir="2700000" algn="tl">
                    <a:srgbClr val="000000"/>
                  </a:outerShdw>
                </a:effectLst>
              </a:rPr>
              <a:t>Electronically move funds from one account to another</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B601"/>
                </a:solidFill>
                <a:effectLst>
                  <a:outerShdw blurRad="38100" dist="38100" dir="2700000" algn="tl">
                    <a:srgbClr val="000000"/>
                  </a:outerShdw>
                </a:effectLst>
              </a:rPr>
              <a:t>Facilitated by National Automated Clearing House Association (NACHA)</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B601"/>
                </a:solidFill>
                <a:effectLst>
                  <a:outerShdw blurRad="38100" dist="38100" dir="2700000" algn="tl">
                    <a:srgbClr val="000000"/>
                  </a:outerShdw>
                </a:effectLst>
              </a:rPr>
              <a:t>Funds Guaranteed to clear within 48 hours</a:t>
            </a:r>
          </a:p>
        </p:txBody>
      </p:sp>
      <p:sp>
        <p:nvSpPr>
          <p:cNvPr id="5" name="Rectangle 3"/>
          <p:cNvSpPr txBox="1">
            <a:spLocks noChangeArrowheads="1"/>
          </p:cNvSpPr>
          <p:nvPr/>
        </p:nvSpPr>
        <p:spPr bwMode="auto">
          <a:xfrm>
            <a:off x="381000" y="1353065"/>
            <a:ext cx="7467600" cy="2196583"/>
          </a:xfrm>
          <a:prstGeom prst="rect">
            <a:avLst/>
          </a:prstGeom>
          <a:noFill/>
          <a:ln w="9525">
            <a:noFill/>
            <a:miter lim="800000"/>
            <a:headEnd/>
            <a:tailEnd/>
          </a:ln>
          <a:effectLst/>
        </p:spPr>
        <p:txBody>
          <a:bodyPr lIns="84728" tIns="42364" rIns="84728" bIns="42364">
            <a:spAutoFit/>
          </a:bodyPr>
          <a:lstStyle/>
          <a:p>
            <a:pPr marL="414820" indent="-414820" fontAlgn="base">
              <a:lnSpc>
                <a:spcPct val="90000"/>
              </a:lnSpc>
              <a:spcBef>
                <a:spcPct val="30000"/>
              </a:spcBef>
              <a:spcAft>
                <a:spcPct val="0"/>
              </a:spcAft>
              <a:buClr>
                <a:srgbClr val="FFB601"/>
              </a:buClr>
              <a:buBlip>
                <a:blip r:embed="rId3"/>
              </a:buBlip>
              <a:defRPr/>
            </a:pPr>
            <a:r>
              <a:rPr lang="en-US" sz="2270" kern="0" dirty="0">
                <a:solidFill>
                  <a:srgbClr val="F98239"/>
                </a:solidFill>
                <a:latin typeface="Microsoft Sans Serif" pitchFamily="34" charset="0"/>
              </a:rPr>
              <a:t>eBanking Suite</a:t>
            </a:r>
          </a:p>
          <a:p>
            <a:pPr marL="772273" lvl="1" indent="-328033" fontAlgn="base">
              <a:lnSpc>
                <a:spcPct val="90000"/>
              </a:lnSpc>
              <a:spcBef>
                <a:spcPct val="30000"/>
              </a:spcBef>
              <a:spcAft>
                <a:spcPct val="0"/>
              </a:spcAft>
              <a:buClr>
                <a:srgbClr val="FFB601"/>
              </a:buClr>
              <a:buSzPct val="75000"/>
              <a:buBlip>
                <a:blip r:embed="rId4"/>
              </a:buBlip>
              <a:defRPr/>
            </a:pPr>
            <a:r>
              <a:rPr lang="en-US" sz="1946" kern="0" dirty="0">
                <a:solidFill>
                  <a:srgbClr val="FFFFFF"/>
                </a:solidFill>
                <a:latin typeface="Microsoft Sans Serif" pitchFamily="34" charset="0"/>
              </a:rPr>
              <a:t>AP Electronic Funds Transfer</a:t>
            </a:r>
          </a:p>
          <a:p>
            <a:pPr marL="772273" lvl="1" indent="-328033" fontAlgn="base">
              <a:lnSpc>
                <a:spcPct val="90000"/>
              </a:lnSpc>
              <a:spcBef>
                <a:spcPct val="30000"/>
              </a:spcBef>
              <a:spcAft>
                <a:spcPct val="0"/>
              </a:spcAft>
              <a:buClr>
                <a:srgbClr val="FFB601"/>
              </a:buClr>
              <a:buSzPct val="75000"/>
              <a:buBlip>
                <a:blip r:embed="rId4"/>
              </a:buBlip>
              <a:defRPr/>
            </a:pPr>
            <a:r>
              <a:rPr lang="en-US" sz="1946" kern="0" dirty="0">
                <a:solidFill>
                  <a:srgbClr val="6699FF"/>
                </a:solidFill>
                <a:latin typeface="Microsoft Sans Serif" pitchFamily="34" charset="0"/>
              </a:rPr>
              <a:t>AR Electronic Funds Transfer</a:t>
            </a:r>
          </a:p>
          <a:p>
            <a:pPr marL="772273" lvl="1" indent="-328033" fontAlgn="base">
              <a:lnSpc>
                <a:spcPct val="90000"/>
              </a:lnSpc>
              <a:spcBef>
                <a:spcPct val="30000"/>
              </a:spcBef>
              <a:spcAft>
                <a:spcPct val="0"/>
              </a:spcAft>
              <a:buClr>
                <a:srgbClr val="FFB601"/>
              </a:buClr>
              <a:buSzPct val="75000"/>
              <a:buBlip>
                <a:blip r:embed="rId4"/>
              </a:buBlip>
              <a:defRPr/>
            </a:pPr>
            <a:r>
              <a:rPr lang="en-US" sz="1946" kern="0" dirty="0">
                <a:solidFill>
                  <a:srgbClr val="6699FF"/>
                </a:solidFill>
                <a:latin typeface="Microsoft Sans Serif" pitchFamily="34" charset="0"/>
              </a:rPr>
              <a:t>Positive Pay (aka Safe Pay)</a:t>
            </a:r>
          </a:p>
          <a:p>
            <a:pPr marL="772273" lvl="1" indent="-328033" fontAlgn="base">
              <a:lnSpc>
                <a:spcPct val="90000"/>
              </a:lnSpc>
              <a:spcBef>
                <a:spcPct val="30000"/>
              </a:spcBef>
              <a:spcAft>
                <a:spcPct val="0"/>
              </a:spcAft>
              <a:buClr>
                <a:srgbClr val="FFB601"/>
              </a:buClr>
              <a:buSzPct val="75000"/>
              <a:buBlip>
                <a:blip r:embed="rId4"/>
              </a:buBlip>
              <a:defRPr/>
            </a:pPr>
            <a:r>
              <a:rPr lang="en-US" sz="1946" kern="0" dirty="0">
                <a:solidFill>
                  <a:srgbClr val="6699FF"/>
                </a:solidFill>
                <a:latin typeface="Microsoft Sans Serif" pitchFamily="34" charset="0"/>
              </a:rPr>
              <a:t>Lockbox Processing</a:t>
            </a:r>
          </a:p>
          <a:p>
            <a:pPr marL="772273" lvl="1" indent="-328033" fontAlgn="base">
              <a:lnSpc>
                <a:spcPct val="90000"/>
              </a:lnSpc>
              <a:spcBef>
                <a:spcPct val="30000"/>
              </a:spcBef>
              <a:spcAft>
                <a:spcPct val="0"/>
              </a:spcAft>
              <a:buClr>
                <a:srgbClr val="FFB601"/>
              </a:buClr>
              <a:buSzPct val="75000"/>
              <a:buBlip>
                <a:blip r:embed="rId4"/>
              </a:buBlip>
              <a:defRPr/>
            </a:pPr>
            <a:r>
              <a:rPr lang="en-US" sz="1946" kern="0" dirty="0">
                <a:solidFill>
                  <a:srgbClr val="6699FF"/>
                </a:solidFill>
                <a:latin typeface="Microsoft Sans Serif" pitchFamily="34" charset="0"/>
              </a:rPr>
              <a:t>Wire Transfer Plus</a:t>
            </a:r>
          </a:p>
        </p:txBody>
      </p:sp>
      <p:sp>
        <p:nvSpPr>
          <p:cNvPr id="8" name="Rectangle 8"/>
          <p:cNvSpPr>
            <a:spLocks noChangeArrowheads="1"/>
          </p:cNvSpPr>
          <p:nvPr/>
        </p:nvSpPr>
        <p:spPr bwMode="auto">
          <a:xfrm>
            <a:off x="4953001" y="1278927"/>
            <a:ext cx="3810000" cy="4547483"/>
          </a:xfrm>
          <a:prstGeom prst="rect">
            <a:avLst/>
          </a:prstGeom>
          <a:solidFill>
            <a:srgbClr val="3366FF"/>
          </a:solidFill>
          <a:ln w="9525">
            <a:solidFill>
              <a:schemeClr val="tx1"/>
            </a:solidFill>
            <a:miter lim="800000"/>
            <a:headEnd/>
            <a:tailEnd/>
          </a:ln>
          <a:effectLst/>
        </p:spPr>
        <p:txBody>
          <a:bodyPr wrap="square" lIns="84728" tIns="42364" rIns="84728" bIns="42364">
            <a:spAutoFit/>
          </a:bodyPr>
          <a:lstStyle/>
          <a:p>
            <a:pPr marL="414820" indent="-414820" fontAlgn="base">
              <a:lnSpc>
                <a:spcPct val="90000"/>
              </a:lnSpc>
              <a:spcBef>
                <a:spcPct val="30000"/>
              </a:spcBef>
              <a:spcAft>
                <a:spcPct val="0"/>
              </a:spcAft>
              <a:buClr>
                <a:srgbClr val="FFB601"/>
              </a:buClr>
              <a:defRPr/>
            </a:pPr>
            <a:r>
              <a:rPr lang="en-US" sz="1838" u="sng" dirty="0">
                <a:solidFill>
                  <a:srgbClr val="FFFFFF"/>
                </a:solidFill>
                <a:effectLst>
                  <a:outerShdw blurRad="38100" dist="38100" dir="2700000" algn="tl">
                    <a:srgbClr val="000000"/>
                  </a:outerShdw>
                </a:effectLst>
              </a:rPr>
              <a:t>Accounts Payable EFT</a:t>
            </a:r>
            <a:r>
              <a:rPr lang="en-US" sz="1838" dirty="0">
                <a:solidFill>
                  <a:srgbClr val="FFFFFF"/>
                </a:solidFill>
                <a:effectLst>
                  <a:outerShdw blurRad="38100" dist="38100" dir="2700000" algn="tl">
                    <a:srgbClr val="000000"/>
                  </a:outerShdw>
                </a:effectLst>
              </a:rPr>
              <a:t>:</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ACH Credit method (Push)</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Employee Reimbursements</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Vendor Trade Payments</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Fed/State Tax Payments</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IAT – International ACH</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Email Remittance Advices</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Payment method option by voucher</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Account/Amount Approval</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US-ACH only</a:t>
            </a:r>
          </a:p>
          <a:p>
            <a:pPr marL="772273" lvl="1" indent="-328033" fontAlgn="base">
              <a:lnSpc>
                <a:spcPct val="90000"/>
              </a:lnSpc>
              <a:spcBef>
                <a:spcPct val="30000"/>
              </a:spcBef>
              <a:spcAft>
                <a:spcPct val="0"/>
              </a:spcAft>
              <a:buClr>
                <a:srgbClr val="FFB601"/>
              </a:buClr>
              <a:buSzPct val="75000"/>
              <a:buBlip>
                <a:blip r:embed="rId4"/>
              </a:buBlip>
              <a:defRPr/>
            </a:pPr>
            <a:r>
              <a:rPr lang="en-US" sz="1946" dirty="0">
                <a:solidFill>
                  <a:srgbClr val="FFFFFF"/>
                </a:solidFill>
                <a:effectLst>
                  <a:outerShdw blurRad="38100" dist="38100" dir="2700000" algn="tl">
                    <a:srgbClr val="000000"/>
                  </a:outerShdw>
                </a:effectLst>
              </a:rPr>
              <a:t>Other protocols addressed by Wire Transfer Plus</a:t>
            </a:r>
          </a:p>
        </p:txBody>
      </p:sp>
      <p:sp>
        <p:nvSpPr>
          <p:cNvPr id="7" name="Rectangle 2"/>
          <p:cNvSpPr txBox="1">
            <a:spLocks noChangeArrowheads="1"/>
          </p:cNvSpPr>
          <p:nvPr/>
        </p:nvSpPr>
        <p:spPr>
          <a:xfrm>
            <a:off x="381001" y="315100"/>
            <a:ext cx="8382000" cy="844472"/>
          </a:xfrm>
          <a:prstGeom prst="rect">
            <a:avLst/>
          </a:prstGeom>
        </p:spPr>
        <p:txBody>
          <a:bodyPr lIns="84728" tIns="42364" rIns="84728" bIns="42364"/>
          <a:lstStyle/>
          <a:p>
            <a:pPr defTabSz="847293" fontAlgn="base">
              <a:lnSpc>
                <a:spcPct val="90000"/>
              </a:lnSpc>
              <a:spcBef>
                <a:spcPct val="0"/>
              </a:spcBef>
              <a:spcAft>
                <a:spcPct val="0"/>
              </a:spcAft>
              <a:defRPr/>
            </a:pPr>
            <a:r>
              <a:rPr lang="en-US" sz="2595" kern="0" dirty="0">
                <a:solidFill>
                  <a:srgbClr val="FFFFCC"/>
                </a:solidFill>
                <a:latin typeface="Microsoft Sans Serif" pitchFamily="34" charset="0"/>
              </a:rPr>
              <a:t>Save Time &amp; Money with these modules</a:t>
            </a:r>
          </a:p>
        </p:txBody>
      </p:sp>
    </p:spTree>
    <p:extLst>
      <p:ext uri="{BB962C8B-B14F-4D97-AF65-F5344CB8AC3E}">
        <p14:creationId xmlns:p14="http://schemas.microsoft.com/office/powerpoint/2010/main" val="8030516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14"/>
          <p:cNvSpPr>
            <a:spLocks noChangeArrowheads="1"/>
          </p:cNvSpPr>
          <p:nvPr/>
        </p:nvSpPr>
        <p:spPr bwMode="auto">
          <a:xfrm>
            <a:off x="685801" y="4234824"/>
            <a:ext cx="6934200" cy="1612833"/>
          </a:xfrm>
          <a:prstGeom prst="rect">
            <a:avLst/>
          </a:prstGeom>
          <a:solidFill>
            <a:schemeClr val="bg1">
              <a:lumMod val="75000"/>
            </a:schemeClr>
          </a:solidFill>
          <a:ln w="9525">
            <a:solidFill>
              <a:schemeClr val="tx1"/>
            </a:solidFill>
            <a:miter lim="800000"/>
            <a:headEnd/>
            <a:tailEnd/>
          </a:ln>
          <a:effectLst/>
        </p:spPr>
        <p:txBody>
          <a:bodyPr lIns="84728" tIns="42364" rIns="84728" bIns="42364">
            <a:spAutoFit/>
          </a:bodyPr>
          <a:lstStyle/>
          <a:p>
            <a:pPr marL="414820" indent="-414820" fontAlgn="base">
              <a:lnSpc>
                <a:spcPct val="90000"/>
              </a:lnSpc>
              <a:spcBef>
                <a:spcPct val="30000"/>
              </a:spcBef>
              <a:spcAft>
                <a:spcPct val="0"/>
              </a:spcAft>
              <a:buClr>
                <a:srgbClr val="FFB601"/>
              </a:buClr>
              <a:defRPr/>
            </a:pPr>
            <a:r>
              <a:rPr lang="en-US" sz="1838" dirty="0">
                <a:solidFill>
                  <a:srgbClr val="FFB601"/>
                </a:solidFill>
                <a:effectLst>
                  <a:outerShdw blurRad="38100" dist="38100" dir="2700000" algn="tl">
                    <a:srgbClr val="000000"/>
                  </a:outerShdw>
                </a:effectLst>
              </a:rPr>
              <a:t>Both Modules:</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B601"/>
                </a:solidFill>
                <a:effectLst>
                  <a:outerShdw blurRad="38100" dist="38100" dir="2700000" algn="tl">
                    <a:srgbClr val="000000"/>
                  </a:outerShdw>
                </a:effectLst>
              </a:rPr>
              <a:t>Electronically move funds from one account to another</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B601"/>
                </a:solidFill>
                <a:effectLst>
                  <a:outerShdw blurRad="38100" dist="38100" dir="2700000" algn="tl">
                    <a:srgbClr val="000000"/>
                  </a:outerShdw>
                </a:effectLst>
              </a:rPr>
              <a:t>Facilitated by National Automated Clearing House Association (NACHA)</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B601"/>
                </a:solidFill>
                <a:effectLst>
                  <a:outerShdw blurRad="38100" dist="38100" dir="2700000" algn="tl">
                    <a:srgbClr val="000000"/>
                  </a:outerShdw>
                </a:effectLst>
              </a:rPr>
              <a:t>Funds Guaranteed to clear within 48 hours</a:t>
            </a:r>
          </a:p>
        </p:txBody>
      </p:sp>
      <p:sp>
        <p:nvSpPr>
          <p:cNvPr id="5" name="Rectangle 3"/>
          <p:cNvSpPr txBox="1">
            <a:spLocks noChangeArrowheads="1"/>
          </p:cNvSpPr>
          <p:nvPr/>
        </p:nvSpPr>
        <p:spPr bwMode="auto">
          <a:xfrm>
            <a:off x="381000" y="1353065"/>
            <a:ext cx="7467600" cy="2196583"/>
          </a:xfrm>
          <a:prstGeom prst="rect">
            <a:avLst/>
          </a:prstGeom>
          <a:noFill/>
          <a:ln w="9525">
            <a:noFill/>
            <a:miter lim="800000"/>
            <a:headEnd/>
            <a:tailEnd/>
          </a:ln>
          <a:effectLst/>
        </p:spPr>
        <p:txBody>
          <a:bodyPr lIns="84728" tIns="42364" rIns="84728" bIns="42364">
            <a:spAutoFit/>
          </a:bodyPr>
          <a:lstStyle/>
          <a:p>
            <a:pPr marL="414820" indent="-414820" fontAlgn="base">
              <a:lnSpc>
                <a:spcPct val="90000"/>
              </a:lnSpc>
              <a:spcBef>
                <a:spcPct val="30000"/>
              </a:spcBef>
              <a:spcAft>
                <a:spcPct val="0"/>
              </a:spcAft>
              <a:buClr>
                <a:srgbClr val="FFB601"/>
              </a:buClr>
              <a:buBlip>
                <a:blip r:embed="rId3"/>
              </a:buBlip>
              <a:defRPr/>
            </a:pPr>
            <a:r>
              <a:rPr lang="en-US" sz="2270" kern="0" dirty="0">
                <a:solidFill>
                  <a:srgbClr val="F98239"/>
                </a:solidFill>
                <a:latin typeface="Microsoft Sans Serif" pitchFamily="34" charset="0"/>
              </a:rPr>
              <a:t>eBanking Suite</a:t>
            </a:r>
          </a:p>
          <a:p>
            <a:pPr marL="772273" lvl="1" indent="-328033" fontAlgn="base">
              <a:lnSpc>
                <a:spcPct val="90000"/>
              </a:lnSpc>
              <a:spcBef>
                <a:spcPct val="30000"/>
              </a:spcBef>
              <a:spcAft>
                <a:spcPct val="0"/>
              </a:spcAft>
              <a:buClr>
                <a:srgbClr val="FFB601"/>
              </a:buClr>
              <a:buSzPct val="75000"/>
              <a:buBlip>
                <a:blip r:embed="rId4"/>
              </a:buBlip>
              <a:defRPr/>
            </a:pPr>
            <a:r>
              <a:rPr lang="en-US" sz="1946" kern="0" dirty="0">
                <a:solidFill>
                  <a:srgbClr val="6699FF"/>
                </a:solidFill>
                <a:latin typeface="Microsoft Sans Serif" pitchFamily="34" charset="0"/>
              </a:rPr>
              <a:t>AP Electronic Funds Transfer</a:t>
            </a:r>
          </a:p>
          <a:p>
            <a:pPr marL="772273" lvl="1" indent="-328033" fontAlgn="base">
              <a:lnSpc>
                <a:spcPct val="90000"/>
              </a:lnSpc>
              <a:spcBef>
                <a:spcPct val="30000"/>
              </a:spcBef>
              <a:spcAft>
                <a:spcPct val="0"/>
              </a:spcAft>
              <a:buClr>
                <a:srgbClr val="FFB601"/>
              </a:buClr>
              <a:buSzPct val="75000"/>
              <a:buBlip>
                <a:blip r:embed="rId4"/>
              </a:buBlip>
              <a:defRPr/>
            </a:pPr>
            <a:r>
              <a:rPr lang="en-US" sz="1946" kern="0" dirty="0">
                <a:solidFill>
                  <a:srgbClr val="FFFFFF"/>
                </a:solidFill>
                <a:latin typeface="Microsoft Sans Serif" pitchFamily="34" charset="0"/>
              </a:rPr>
              <a:t>AR Electronic Funds Transfer</a:t>
            </a:r>
          </a:p>
          <a:p>
            <a:pPr marL="772273" lvl="1" indent="-328033" fontAlgn="base">
              <a:lnSpc>
                <a:spcPct val="90000"/>
              </a:lnSpc>
              <a:spcBef>
                <a:spcPct val="30000"/>
              </a:spcBef>
              <a:spcAft>
                <a:spcPct val="0"/>
              </a:spcAft>
              <a:buClr>
                <a:srgbClr val="FFB601"/>
              </a:buClr>
              <a:buSzPct val="75000"/>
              <a:buBlip>
                <a:blip r:embed="rId4"/>
              </a:buBlip>
              <a:defRPr/>
            </a:pPr>
            <a:r>
              <a:rPr lang="en-US" sz="1946" kern="0" dirty="0">
                <a:solidFill>
                  <a:srgbClr val="6699FF"/>
                </a:solidFill>
                <a:latin typeface="Microsoft Sans Serif" pitchFamily="34" charset="0"/>
              </a:rPr>
              <a:t>Positive Pay (aka Safe Pay)</a:t>
            </a:r>
          </a:p>
          <a:p>
            <a:pPr marL="772273" lvl="1" indent="-328033" fontAlgn="base">
              <a:lnSpc>
                <a:spcPct val="90000"/>
              </a:lnSpc>
              <a:spcBef>
                <a:spcPct val="30000"/>
              </a:spcBef>
              <a:spcAft>
                <a:spcPct val="0"/>
              </a:spcAft>
              <a:buClr>
                <a:srgbClr val="FFB601"/>
              </a:buClr>
              <a:buSzPct val="75000"/>
              <a:buBlip>
                <a:blip r:embed="rId4"/>
              </a:buBlip>
              <a:defRPr/>
            </a:pPr>
            <a:r>
              <a:rPr lang="en-US" sz="1946" kern="0" dirty="0">
                <a:solidFill>
                  <a:srgbClr val="6699FF"/>
                </a:solidFill>
                <a:latin typeface="Microsoft Sans Serif" pitchFamily="34" charset="0"/>
              </a:rPr>
              <a:t>Lockbox Processing</a:t>
            </a:r>
          </a:p>
          <a:p>
            <a:pPr marL="772273" lvl="1" indent="-328033" fontAlgn="base">
              <a:lnSpc>
                <a:spcPct val="90000"/>
              </a:lnSpc>
              <a:spcBef>
                <a:spcPct val="30000"/>
              </a:spcBef>
              <a:spcAft>
                <a:spcPct val="0"/>
              </a:spcAft>
              <a:buClr>
                <a:srgbClr val="FFB601"/>
              </a:buClr>
              <a:buSzPct val="75000"/>
              <a:buBlip>
                <a:blip r:embed="rId4"/>
              </a:buBlip>
              <a:defRPr/>
            </a:pPr>
            <a:r>
              <a:rPr lang="en-US" sz="1946" kern="0" dirty="0">
                <a:solidFill>
                  <a:srgbClr val="6699FF"/>
                </a:solidFill>
                <a:latin typeface="Microsoft Sans Serif" pitchFamily="34" charset="0"/>
              </a:rPr>
              <a:t>Wire Transfer Plus</a:t>
            </a:r>
          </a:p>
        </p:txBody>
      </p:sp>
      <p:sp>
        <p:nvSpPr>
          <p:cNvPr id="8" name="Rectangle 17"/>
          <p:cNvSpPr>
            <a:spLocks noChangeArrowheads="1"/>
          </p:cNvSpPr>
          <p:nvPr/>
        </p:nvSpPr>
        <p:spPr bwMode="auto">
          <a:xfrm>
            <a:off x="4953001" y="1649629"/>
            <a:ext cx="3810000" cy="2715827"/>
          </a:xfrm>
          <a:prstGeom prst="rect">
            <a:avLst/>
          </a:prstGeom>
          <a:solidFill>
            <a:srgbClr val="3366FF"/>
          </a:solidFill>
          <a:ln w="9525">
            <a:solidFill>
              <a:schemeClr val="tx1"/>
            </a:solidFill>
            <a:miter lim="800000"/>
            <a:headEnd/>
            <a:tailEnd/>
          </a:ln>
          <a:effectLst/>
        </p:spPr>
        <p:txBody>
          <a:bodyPr lIns="84728" tIns="42364" rIns="84728" bIns="42364">
            <a:spAutoFit/>
          </a:bodyPr>
          <a:lstStyle/>
          <a:p>
            <a:pPr marL="414820" indent="-414820" fontAlgn="base">
              <a:lnSpc>
                <a:spcPct val="90000"/>
              </a:lnSpc>
              <a:spcBef>
                <a:spcPct val="30000"/>
              </a:spcBef>
              <a:spcAft>
                <a:spcPct val="0"/>
              </a:spcAft>
              <a:buClr>
                <a:srgbClr val="FFB601"/>
              </a:buClr>
              <a:defRPr/>
            </a:pPr>
            <a:r>
              <a:rPr lang="en-US" sz="1838" u="sng" dirty="0">
                <a:solidFill>
                  <a:srgbClr val="FFFFFF"/>
                </a:solidFill>
                <a:effectLst>
                  <a:outerShdw blurRad="38100" dist="38100" dir="2700000" algn="tl">
                    <a:srgbClr val="000000"/>
                  </a:outerShdw>
                </a:effectLst>
              </a:rPr>
              <a:t>Accounts Receivable EFT</a:t>
            </a:r>
            <a:r>
              <a:rPr lang="en-US" sz="1838" dirty="0">
                <a:solidFill>
                  <a:srgbClr val="FFFFFF"/>
                </a:solidFill>
                <a:effectLst>
                  <a:outerShdw blurRad="38100" dist="38100" dir="2700000" algn="tl">
                    <a:srgbClr val="000000"/>
                  </a:outerShdw>
                </a:effectLst>
              </a:rPr>
              <a:t>:</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ACH Debit method (Pull)</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Email Payment Advices</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Auto-application of Payments</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Collect customer invoices</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Recurring Payments</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Subscriptions</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Renewals</a:t>
            </a:r>
          </a:p>
        </p:txBody>
      </p:sp>
      <p:sp>
        <p:nvSpPr>
          <p:cNvPr id="7" name="Rectangle 2"/>
          <p:cNvSpPr txBox="1">
            <a:spLocks noChangeArrowheads="1"/>
          </p:cNvSpPr>
          <p:nvPr/>
        </p:nvSpPr>
        <p:spPr>
          <a:xfrm>
            <a:off x="381001" y="315100"/>
            <a:ext cx="8382000" cy="844472"/>
          </a:xfrm>
          <a:prstGeom prst="rect">
            <a:avLst/>
          </a:prstGeom>
        </p:spPr>
        <p:txBody>
          <a:bodyPr lIns="84728" tIns="42364" rIns="84728" bIns="42364"/>
          <a:lstStyle/>
          <a:p>
            <a:pPr defTabSz="847293" fontAlgn="base">
              <a:lnSpc>
                <a:spcPct val="90000"/>
              </a:lnSpc>
              <a:spcBef>
                <a:spcPct val="0"/>
              </a:spcBef>
              <a:spcAft>
                <a:spcPct val="0"/>
              </a:spcAft>
              <a:defRPr/>
            </a:pPr>
            <a:r>
              <a:rPr lang="en-US" sz="2595" kern="0" dirty="0">
                <a:solidFill>
                  <a:srgbClr val="FFFFCC"/>
                </a:solidFill>
                <a:latin typeface="Microsoft Sans Serif" pitchFamily="34" charset="0"/>
              </a:rPr>
              <a:t>Save Time &amp; Money with these modules</a:t>
            </a:r>
          </a:p>
        </p:txBody>
      </p:sp>
    </p:spTree>
    <p:extLst>
      <p:ext uri="{BB962C8B-B14F-4D97-AF65-F5344CB8AC3E}">
        <p14:creationId xmlns:p14="http://schemas.microsoft.com/office/powerpoint/2010/main" val="6017988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4294967295"/>
          </p:nvPr>
        </p:nvSpPr>
        <p:spPr>
          <a:xfrm>
            <a:off x="0" y="1352550"/>
            <a:ext cx="7467600" cy="1892300"/>
          </a:xfrm>
        </p:spPr>
        <p:txBody>
          <a:bodyPr>
            <a:normAutofit/>
          </a:bodyPr>
          <a:lstStyle/>
          <a:p>
            <a:pPr eaLnBrk="1" hangingPunct="1"/>
            <a:r>
              <a:rPr lang="en-US" sz="2270" dirty="0">
                <a:solidFill>
                  <a:schemeClr val="folHlink"/>
                </a:solidFill>
                <a:effectLst/>
                <a:latin typeface="Microsoft Sans Serif" pitchFamily="34" charset="0"/>
              </a:rPr>
              <a:t>eBanking Suite</a:t>
            </a:r>
          </a:p>
          <a:p>
            <a:pPr lvl="1" eaLnBrk="1" hangingPunct="1"/>
            <a:r>
              <a:rPr lang="en-US" sz="1622" dirty="0">
                <a:effectLst/>
                <a:latin typeface="Microsoft Sans Serif" pitchFamily="34" charset="0"/>
              </a:rPr>
              <a:t>AP Electronic Funds Transfer</a:t>
            </a:r>
          </a:p>
          <a:p>
            <a:pPr lvl="1" eaLnBrk="1" hangingPunct="1"/>
            <a:r>
              <a:rPr lang="en-US" sz="1622" dirty="0">
                <a:effectLst/>
                <a:latin typeface="Microsoft Sans Serif" pitchFamily="34" charset="0"/>
              </a:rPr>
              <a:t>AR Electronic Funds Transfer</a:t>
            </a:r>
          </a:p>
          <a:p>
            <a:pPr lvl="1" eaLnBrk="1" hangingPunct="1"/>
            <a:r>
              <a:rPr lang="en-US" sz="1622" dirty="0">
                <a:solidFill>
                  <a:srgbClr val="6699FF"/>
                </a:solidFill>
                <a:effectLst/>
                <a:latin typeface="Microsoft Sans Serif" pitchFamily="34" charset="0"/>
              </a:rPr>
              <a:t>Positive Pay (aka Safe Pay)</a:t>
            </a:r>
          </a:p>
          <a:p>
            <a:pPr lvl="1" eaLnBrk="1" hangingPunct="1"/>
            <a:r>
              <a:rPr lang="en-US" sz="1622" dirty="0">
                <a:solidFill>
                  <a:srgbClr val="6699FF"/>
                </a:solidFill>
                <a:effectLst/>
                <a:latin typeface="Microsoft Sans Serif" pitchFamily="34" charset="0"/>
              </a:rPr>
              <a:t>Lockbox Processing</a:t>
            </a:r>
          </a:p>
          <a:p>
            <a:pPr lvl="1" eaLnBrk="1" hangingPunct="1"/>
            <a:r>
              <a:rPr lang="en-US" sz="1622" dirty="0">
                <a:solidFill>
                  <a:srgbClr val="6699FF"/>
                </a:solidFill>
                <a:effectLst/>
                <a:latin typeface="Microsoft Sans Serif" pitchFamily="34" charset="0"/>
              </a:rPr>
              <a:t>Wire Transfer Plus</a:t>
            </a:r>
          </a:p>
        </p:txBody>
      </p:sp>
      <p:sp>
        <p:nvSpPr>
          <p:cNvPr id="716818" name="Rectangle 18"/>
          <p:cNvSpPr>
            <a:spLocks noChangeArrowheads="1"/>
          </p:cNvSpPr>
          <p:nvPr/>
        </p:nvSpPr>
        <p:spPr bwMode="auto">
          <a:xfrm>
            <a:off x="2819402" y="2391032"/>
            <a:ext cx="5257800" cy="3649160"/>
          </a:xfrm>
          <a:prstGeom prst="rect">
            <a:avLst/>
          </a:prstGeom>
          <a:solidFill>
            <a:srgbClr val="3366FF"/>
          </a:solidFill>
          <a:ln w="9525">
            <a:solidFill>
              <a:schemeClr val="tx1"/>
            </a:solidFill>
            <a:miter lim="800000"/>
            <a:headEnd/>
            <a:tailEnd/>
          </a:ln>
          <a:effectLst/>
        </p:spPr>
        <p:txBody>
          <a:bodyPr wrap="square" lIns="84728" tIns="42364" rIns="84728" bIns="42364">
            <a:spAutoFit/>
          </a:bodyPr>
          <a:lstStyle/>
          <a:p>
            <a:pPr marL="414820" indent="-414820" fontAlgn="base">
              <a:lnSpc>
                <a:spcPct val="90000"/>
              </a:lnSpc>
              <a:spcBef>
                <a:spcPct val="30000"/>
              </a:spcBef>
              <a:spcAft>
                <a:spcPct val="0"/>
              </a:spcAft>
              <a:buClr>
                <a:srgbClr val="FFB601"/>
              </a:buClr>
              <a:defRPr/>
            </a:pPr>
            <a:r>
              <a:rPr lang="en-US" sz="1838" u="sng" dirty="0">
                <a:solidFill>
                  <a:srgbClr val="FFFFFF"/>
                </a:solidFill>
                <a:effectLst>
                  <a:outerShdw blurRad="38100" dist="38100" dir="2700000" algn="tl">
                    <a:srgbClr val="000000"/>
                  </a:outerShdw>
                </a:effectLst>
              </a:rPr>
              <a:t>Features of both modules</a:t>
            </a:r>
            <a:r>
              <a:rPr lang="en-US" sz="1838" dirty="0">
                <a:solidFill>
                  <a:srgbClr val="FFFFFF"/>
                </a:solidFill>
                <a:effectLst>
                  <a:outerShdw blurRad="38100" dist="38100" dir="2700000" algn="tl">
                    <a:srgbClr val="000000"/>
                  </a:outerShdw>
                </a:effectLst>
              </a:rPr>
              <a:t>:</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NACHA Standard (US)</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Remittance/Payment advices by email</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Multi-company / Multi-account</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Pre-notification support</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Communications support:</a:t>
            </a:r>
          </a:p>
          <a:p>
            <a:pPr marL="838467" lvl="1"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Web</a:t>
            </a:r>
          </a:p>
          <a:p>
            <a:pPr marL="838467" lvl="1"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FTP</a:t>
            </a:r>
          </a:p>
          <a:p>
            <a:pPr marL="838467" lvl="1"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Custom (e.g. dialup, </a:t>
            </a:r>
            <a:r>
              <a:rPr lang="en-US" sz="1838" dirty="0" err="1">
                <a:solidFill>
                  <a:srgbClr val="FFFFFF"/>
                </a:solidFill>
                <a:effectLst>
                  <a:outerShdw blurRad="38100" dist="38100" dir="2700000" algn="tl">
                    <a:srgbClr val="000000"/>
                  </a:outerShdw>
                </a:effectLst>
              </a:rPr>
              <a:t>Hyperterminal</a:t>
            </a:r>
            <a:r>
              <a:rPr lang="en-US" sz="1838" dirty="0">
                <a:solidFill>
                  <a:srgbClr val="FFFFFF"/>
                </a:solidFill>
                <a:effectLst>
                  <a:outerShdw blurRad="38100" dist="38100" dir="2700000" algn="tl">
                    <a:srgbClr val="000000"/>
                  </a:outerShdw>
                </a:effectLst>
              </a:rPr>
              <a:t>)</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Seamless integration with Dynamics SL financials</a:t>
            </a:r>
          </a:p>
        </p:txBody>
      </p:sp>
      <p:sp>
        <p:nvSpPr>
          <p:cNvPr id="7" name="Rectangle 2"/>
          <p:cNvSpPr txBox="1">
            <a:spLocks noChangeArrowheads="1"/>
          </p:cNvSpPr>
          <p:nvPr/>
        </p:nvSpPr>
        <p:spPr>
          <a:xfrm>
            <a:off x="381001" y="315100"/>
            <a:ext cx="8382000" cy="844472"/>
          </a:xfrm>
          <a:prstGeom prst="rect">
            <a:avLst/>
          </a:prstGeom>
        </p:spPr>
        <p:txBody>
          <a:bodyPr lIns="84728" tIns="42364" rIns="84728" bIns="42364"/>
          <a:lstStyle/>
          <a:p>
            <a:pPr defTabSz="847293" fontAlgn="base">
              <a:lnSpc>
                <a:spcPct val="90000"/>
              </a:lnSpc>
              <a:spcBef>
                <a:spcPct val="0"/>
              </a:spcBef>
              <a:spcAft>
                <a:spcPct val="0"/>
              </a:spcAft>
              <a:defRPr/>
            </a:pPr>
            <a:r>
              <a:rPr lang="en-US" sz="2595" kern="0" dirty="0">
                <a:solidFill>
                  <a:srgbClr val="FFFFCC"/>
                </a:solidFill>
                <a:latin typeface="Microsoft Sans Serif" pitchFamily="34" charset="0"/>
              </a:rPr>
              <a:t>Save Time &amp; Money with these modules</a:t>
            </a:r>
          </a:p>
        </p:txBody>
      </p:sp>
    </p:spTree>
    <p:extLst>
      <p:ext uri="{BB962C8B-B14F-4D97-AF65-F5344CB8AC3E}">
        <p14:creationId xmlns:p14="http://schemas.microsoft.com/office/powerpoint/2010/main" val="12254295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716818">
                                            <p:bg/>
                                          </p:spTgt>
                                        </p:tgtEl>
                                        <p:attrNameLst>
                                          <p:attrName>style.visibility</p:attrName>
                                        </p:attrNameLst>
                                      </p:cBhvr>
                                      <p:to>
                                        <p:strVal val="visible"/>
                                      </p:to>
                                    </p:set>
                                    <p:animEffect transition="in" filter="plus(in)">
                                      <p:cBhvr>
                                        <p:cTn id="7" dur="500"/>
                                        <p:tgtEl>
                                          <p:spTgt spid="716818">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716818">
                                            <p:txEl>
                                              <p:pRg st="0" end="0"/>
                                            </p:txEl>
                                          </p:spTgt>
                                        </p:tgtEl>
                                        <p:attrNameLst>
                                          <p:attrName>style.visibility</p:attrName>
                                        </p:attrNameLst>
                                      </p:cBhvr>
                                      <p:to>
                                        <p:strVal val="visible"/>
                                      </p:to>
                                    </p:set>
                                    <p:animEffect transition="in" filter="plus(in)">
                                      <p:cBhvr>
                                        <p:cTn id="10" dur="500"/>
                                        <p:tgtEl>
                                          <p:spTgt spid="71681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716818">
                                            <p:txEl>
                                              <p:pRg st="1" end="1"/>
                                            </p:txEl>
                                          </p:spTgt>
                                        </p:tgtEl>
                                        <p:attrNameLst>
                                          <p:attrName>style.visibility</p:attrName>
                                        </p:attrNameLst>
                                      </p:cBhvr>
                                      <p:to>
                                        <p:strVal val="visible"/>
                                      </p:to>
                                    </p:set>
                                    <p:animEffect transition="in" filter="plus(in)">
                                      <p:cBhvr>
                                        <p:cTn id="15" dur="500"/>
                                        <p:tgtEl>
                                          <p:spTgt spid="71681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716818">
                                            <p:txEl>
                                              <p:pRg st="2" end="2"/>
                                            </p:txEl>
                                          </p:spTgt>
                                        </p:tgtEl>
                                        <p:attrNameLst>
                                          <p:attrName>style.visibility</p:attrName>
                                        </p:attrNameLst>
                                      </p:cBhvr>
                                      <p:to>
                                        <p:strVal val="visible"/>
                                      </p:to>
                                    </p:set>
                                    <p:animEffect transition="in" filter="plus(in)">
                                      <p:cBhvr>
                                        <p:cTn id="20" dur="500"/>
                                        <p:tgtEl>
                                          <p:spTgt spid="71681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grpId="0" nodeType="clickEffect">
                                  <p:stCondLst>
                                    <p:cond delay="0"/>
                                  </p:stCondLst>
                                  <p:childTnLst>
                                    <p:set>
                                      <p:cBhvr>
                                        <p:cTn id="24" dur="1" fill="hold">
                                          <p:stCondLst>
                                            <p:cond delay="0"/>
                                          </p:stCondLst>
                                        </p:cTn>
                                        <p:tgtEl>
                                          <p:spTgt spid="716818">
                                            <p:txEl>
                                              <p:pRg st="3" end="3"/>
                                            </p:txEl>
                                          </p:spTgt>
                                        </p:tgtEl>
                                        <p:attrNameLst>
                                          <p:attrName>style.visibility</p:attrName>
                                        </p:attrNameLst>
                                      </p:cBhvr>
                                      <p:to>
                                        <p:strVal val="visible"/>
                                      </p:to>
                                    </p:set>
                                    <p:animEffect transition="in" filter="plus(in)">
                                      <p:cBhvr>
                                        <p:cTn id="25" dur="500"/>
                                        <p:tgtEl>
                                          <p:spTgt spid="71681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grpId="0" nodeType="clickEffect">
                                  <p:stCondLst>
                                    <p:cond delay="0"/>
                                  </p:stCondLst>
                                  <p:childTnLst>
                                    <p:set>
                                      <p:cBhvr>
                                        <p:cTn id="29" dur="1" fill="hold">
                                          <p:stCondLst>
                                            <p:cond delay="0"/>
                                          </p:stCondLst>
                                        </p:cTn>
                                        <p:tgtEl>
                                          <p:spTgt spid="716818">
                                            <p:txEl>
                                              <p:pRg st="4" end="4"/>
                                            </p:txEl>
                                          </p:spTgt>
                                        </p:tgtEl>
                                        <p:attrNameLst>
                                          <p:attrName>style.visibility</p:attrName>
                                        </p:attrNameLst>
                                      </p:cBhvr>
                                      <p:to>
                                        <p:strVal val="visible"/>
                                      </p:to>
                                    </p:set>
                                    <p:animEffect transition="in" filter="plus(in)">
                                      <p:cBhvr>
                                        <p:cTn id="30" dur="500"/>
                                        <p:tgtEl>
                                          <p:spTgt spid="71681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grpId="0" nodeType="clickEffect">
                                  <p:stCondLst>
                                    <p:cond delay="0"/>
                                  </p:stCondLst>
                                  <p:childTnLst>
                                    <p:set>
                                      <p:cBhvr>
                                        <p:cTn id="34" dur="1" fill="hold">
                                          <p:stCondLst>
                                            <p:cond delay="0"/>
                                          </p:stCondLst>
                                        </p:cTn>
                                        <p:tgtEl>
                                          <p:spTgt spid="716818">
                                            <p:txEl>
                                              <p:pRg st="5" end="5"/>
                                            </p:txEl>
                                          </p:spTgt>
                                        </p:tgtEl>
                                        <p:attrNameLst>
                                          <p:attrName>style.visibility</p:attrName>
                                        </p:attrNameLst>
                                      </p:cBhvr>
                                      <p:to>
                                        <p:strVal val="visible"/>
                                      </p:to>
                                    </p:set>
                                    <p:animEffect transition="in" filter="plus(in)">
                                      <p:cBhvr>
                                        <p:cTn id="35" dur="500"/>
                                        <p:tgtEl>
                                          <p:spTgt spid="716818">
                                            <p:txEl>
                                              <p:pRg st="5" end="5"/>
                                            </p:txEl>
                                          </p:spTgt>
                                        </p:tgtEl>
                                      </p:cBhvr>
                                    </p:animEffect>
                                  </p:childTnLst>
                                </p:cTn>
                              </p:par>
                              <p:par>
                                <p:cTn id="36" presetID="13" presetClass="entr" presetSubtype="16" fill="hold" grpId="0" nodeType="withEffect">
                                  <p:stCondLst>
                                    <p:cond delay="0"/>
                                  </p:stCondLst>
                                  <p:childTnLst>
                                    <p:set>
                                      <p:cBhvr>
                                        <p:cTn id="37" dur="1" fill="hold">
                                          <p:stCondLst>
                                            <p:cond delay="0"/>
                                          </p:stCondLst>
                                        </p:cTn>
                                        <p:tgtEl>
                                          <p:spTgt spid="716818">
                                            <p:txEl>
                                              <p:pRg st="6" end="6"/>
                                            </p:txEl>
                                          </p:spTgt>
                                        </p:tgtEl>
                                        <p:attrNameLst>
                                          <p:attrName>style.visibility</p:attrName>
                                        </p:attrNameLst>
                                      </p:cBhvr>
                                      <p:to>
                                        <p:strVal val="visible"/>
                                      </p:to>
                                    </p:set>
                                    <p:animEffect transition="in" filter="plus(in)">
                                      <p:cBhvr>
                                        <p:cTn id="38" dur="500"/>
                                        <p:tgtEl>
                                          <p:spTgt spid="716818">
                                            <p:txEl>
                                              <p:pRg st="6" end="6"/>
                                            </p:txEl>
                                          </p:spTgt>
                                        </p:tgtEl>
                                      </p:cBhvr>
                                    </p:animEffect>
                                  </p:childTnLst>
                                </p:cTn>
                              </p:par>
                              <p:par>
                                <p:cTn id="39" presetID="13" presetClass="entr" presetSubtype="16" fill="hold" grpId="0" nodeType="withEffect">
                                  <p:stCondLst>
                                    <p:cond delay="0"/>
                                  </p:stCondLst>
                                  <p:childTnLst>
                                    <p:set>
                                      <p:cBhvr>
                                        <p:cTn id="40" dur="1" fill="hold">
                                          <p:stCondLst>
                                            <p:cond delay="0"/>
                                          </p:stCondLst>
                                        </p:cTn>
                                        <p:tgtEl>
                                          <p:spTgt spid="716818">
                                            <p:txEl>
                                              <p:pRg st="7" end="7"/>
                                            </p:txEl>
                                          </p:spTgt>
                                        </p:tgtEl>
                                        <p:attrNameLst>
                                          <p:attrName>style.visibility</p:attrName>
                                        </p:attrNameLst>
                                      </p:cBhvr>
                                      <p:to>
                                        <p:strVal val="visible"/>
                                      </p:to>
                                    </p:set>
                                    <p:animEffect transition="in" filter="plus(in)">
                                      <p:cBhvr>
                                        <p:cTn id="41" dur="500"/>
                                        <p:tgtEl>
                                          <p:spTgt spid="716818">
                                            <p:txEl>
                                              <p:pRg st="7" end="7"/>
                                            </p:txEl>
                                          </p:spTgt>
                                        </p:tgtEl>
                                      </p:cBhvr>
                                    </p:animEffect>
                                  </p:childTnLst>
                                </p:cTn>
                              </p:par>
                              <p:par>
                                <p:cTn id="42" presetID="13" presetClass="entr" presetSubtype="16" fill="hold" grpId="0" nodeType="withEffect">
                                  <p:stCondLst>
                                    <p:cond delay="0"/>
                                  </p:stCondLst>
                                  <p:childTnLst>
                                    <p:set>
                                      <p:cBhvr>
                                        <p:cTn id="43" dur="1" fill="hold">
                                          <p:stCondLst>
                                            <p:cond delay="0"/>
                                          </p:stCondLst>
                                        </p:cTn>
                                        <p:tgtEl>
                                          <p:spTgt spid="716818">
                                            <p:txEl>
                                              <p:pRg st="8" end="8"/>
                                            </p:txEl>
                                          </p:spTgt>
                                        </p:tgtEl>
                                        <p:attrNameLst>
                                          <p:attrName>style.visibility</p:attrName>
                                        </p:attrNameLst>
                                      </p:cBhvr>
                                      <p:to>
                                        <p:strVal val="visible"/>
                                      </p:to>
                                    </p:set>
                                    <p:animEffect transition="in" filter="plus(in)">
                                      <p:cBhvr>
                                        <p:cTn id="44" dur="500"/>
                                        <p:tgtEl>
                                          <p:spTgt spid="716818">
                                            <p:txEl>
                                              <p:pRg st="8" end="8"/>
                                            </p:txEl>
                                          </p:spTgt>
                                        </p:tgtEl>
                                      </p:cBhvr>
                                    </p:animEffect>
                                  </p:childTnLst>
                                </p:cTn>
                              </p:par>
                              <p:par>
                                <p:cTn id="45" presetID="13" presetClass="entr" presetSubtype="16" fill="hold" grpId="0" nodeType="withEffect">
                                  <p:stCondLst>
                                    <p:cond delay="0"/>
                                  </p:stCondLst>
                                  <p:childTnLst>
                                    <p:set>
                                      <p:cBhvr>
                                        <p:cTn id="46" dur="1" fill="hold">
                                          <p:stCondLst>
                                            <p:cond delay="0"/>
                                          </p:stCondLst>
                                        </p:cTn>
                                        <p:tgtEl>
                                          <p:spTgt spid="716818">
                                            <p:txEl>
                                              <p:pRg st="9" end="9"/>
                                            </p:txEl>
                                          </p:spTgt>
                                        </p:tgtEl>
                                        <p:attrNameLst>
                                          <p:attrName>style.visibility</p:attrName>
                                        </p:attrNameLst>
                                      </p:cBhvr>
                                      <p:to>
                                        <p:strVal val="visible"/>
                                      </p:to>
                                    </p:set>
                                    <p:animEffect transition="in" filter="plus(in)">
                                      <p:cBhvr>
                                        <p:cTn id="47" dur="500"/>
                                        <p:tgtEl>
                                          <p:spTgt spid="71681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xit" presetSubtype="8" fill="hold" grpId="1" nodeType="clickEffect">
                                  <p:stCondLst>
                                    <p:cond delay="0"/>
                                  </p:stCondLst>
                                  <p:childTnLst>
                                    <p:animEffect transition="out" filter="wipe(left)">
                                      <p:cBhvr>
                                        <p:cTn id="51" dur="500"/>
                                        <p:tgtEl>
                                          <p:spTgt spid="716818">
                                            <p:txEl>
                                              <p:pRg st="0" end="0"/>
                                            </p:txEl>
                                          </p:spTgt>
                                        </p:tgtEl>
                                      </p:cBhvr>
                                    </p:animEffect>
                                    <p:set>
                                      <p:cBhvr>
                                        <p:cTn id="52" dur="1" fill="hold">
                                          <p:stCondLst>
                                            <p:cond delay="499"/>
                                          </p:stCondLst>
                                        </p:cTn>
                                        <p:tgtEl>
                                          <p:spTgt spid="716818">
                                            <p:txEl>
                                              <p:pRg st="0" end="0"/>
                                            </p:txEl>
                                          </p:spTgt>
                                        </p:tgtEl>
                                        <p:attrNameLst>
                                          <p:attrName>style.visibility</p:attrName>
                                        </p:attrNameLst>
                                      </p:cBhvr>
                                      <p:to>
                                        <p:strVal val="hidden"/>
                                      </p:to>
                                    </p:set>
                                  </p:childTnLst>
                                </p:cTn>
                              </p:par>
                              <p:par>
                                <p:cTn id="53" presetID="22" presetClass="exit" presetSubtype="8" fill="hold" grpId="1" nodeType="withEffect">
                                  <p:stCondLst>
                                    <p:cond delay="0"/>
                                  </p:stCondLst>
                                  <p:childTnLst>
                                    <p:animEffect transition="out" filter="wipe(left)">
                                      <p:cBhvr>
                                        <p:cTn id="54" dur="500"/>
                                        <p:tgtEl>
                                          <p:spTgt spid="716818">
                                            <p:txEl>
                                              <p:pRg st="1" end="1"/>
                                            </p:txEl>
                                          </p:spTgt>
                                        </p:tgtEl>
                                      </p:cBhvr>
                                    </p:animEffect>
                                    <p:set>
                                      <p:cBhvr>
                                        <p:cTn id="55" dur="1" fill="hold">
                                          <p:stCondLst>
                                            <p:cond delay="499"/>
                                          </p:stCondLst>
                                        </p:cTn>
                                        <p:tgtEl>
                                          <p:spTgt spid="716818">
                                            <p:txEl>
                                              <p:pRg st="1" end="1"/>
                                            </p:txEl>
                                          </p:spTgt>
                                        </p:tgtEl>
                                        <p:attrNameLst>
                                          <p:attrName>style.visibility</p:attrName>
                                        </p:attrNameLst>
                                      </p:cBhvr>
                                      <p:to>
                                        <p:strVal val="hidden"/>
                                      </p:to>
                                    </p:set>
                                  </p:childTnLst>
                                </p:cTn>
                              </p:par>
                              <p:par>
                                <p:cTn id="56" presetID="22" presetClass="exit" presetSubtype="8" fill="hold" grpId="1" nodeType="withEffect">
                                  <p:stCondLst>
                                    <p:cond delay="0"/>
                                  </p:stCondLst>
                                  <p:childTnLst>
                                    <p:animEffect transition="out" filter="wipe(left)">
                                      <p:cBhvr>
                                        <p:cTn id="57" dur="500"/>
                                        <p:tgtEl>
                                          <p:spTgt spid="716818">
                                            <p:txEl>
                                              <p:pRg st="2" end="2"/>
                                            </p:txEl>
                                          </p:spTgt>
                                        </p:tgtEl>
                                      </p:cBhvr>
                                    </p:animEffect>
                                    <p:set>
                                      <p:cBhvr>
                                        <p:cTn id="58" dur="1" fill="hold">
                                          <p:stCondLst>
                                            <p:cond delay="499"/>
                                          </p:stCondLst>
                                        </p:cTn>
                                        <p:tgtEl>
                                          <p:spTgt spid="716818">
                                            <p:txEl>
                                              <p:pRg st="2" end="2"/>
                                            </p:txEl>
                                          </p:spTgt>
                                        </p:tgtEl>
                                        <p:attrNameLst>
                                          <p:attrName>style.visibility</p:attrName>
                                        </p:attrNameLst>
                                      </p:cBhvr>
                                      <p:to>
                                        <p:strVal val="hidden"/>
                                      </p:to>
                                    </p:set>
                                  </p:childTnLst>
                                </p:cTn>
                              </p:par>
                              <p:par>
                                <p:cTn id="59" presetID="22" presetClass="exit" presetSubtype="8" fill="hold" grpId="1" nodeType="withEffect">
                                  <p:stCondLst>
                                    <p:cond delay="0"/>
                                  </p:stCondLst>
                                  <p:childTnLst>
                                    <p:animEffect transition="out" filter="wipe(left)">
                                      <p:cBhvr>
                                        <p:cTn id="60" dur="500"/>
                                        <p:tgtEl>
                                          <p:spTgt spid="716818">
                                            <p:txEl>
                                              <p:pRg st="3" end="3"/>
                                            </p:txEl>
                                          </p:spTgt>
                                        </p:tgtEl>
                                      </p:cBhvr>
                                    </p:animEffect>
                                    <p:set>
                                      <p:cBhvr>
                                        <p:cTn id="61" dur="1" fill="hold">
                                          <p:stCondLst>
                                            <p:cond delay="499"/>
                                          </p:stCondLst>
                                        </p:cTn>
                                        <p:tgtEl>
                                          <p:spTgt spid="716818">
                                            <p:txEl>
                                              <p:pRg st="3" end="3"/>
                                            </p:txEl>
                                          </p:spTgt>
                                        </p:tgtEl>
                                        <p:attrNameLst>
                                          <p:attrName>style.visibility</p:attrName>
                                        </p:attrNameLst>
                                      </p:cBhvr>
                                      <p:to>
                                        <p:strVal val="hidden"/>
                                      </p:to>
                                    </p:set>
                                  </p:childTnLst>
                                </p:cTn>
                              </p:par>
                              <p:par>
                                <p:cTn id="62" presetID="22" presetClass="exit" presetSubtype="8" fill="hold" grpId="1" nodeType="withEffect">
                                  <p:stCondLst>
                                    <p:cond delay="0"/>
                                  </p:stCondLst>
                                  <p:childTnLst>
                                    <p:animEffect transition="out" filter="wipe(left)">
                                      <p:cBhvr>
                                        <p:cTn id="63" dur="500"/>
                                        <p:tgtEl>
                                          <p:spTgt spid="716818">
                                            <p:txEl>
                                              <p:pRg st="4" end="4"/>
                                            </p:txEl>
                                          </p:spTgt>
                                        </p:tgtEl>
                                      </p:cBhvr>
                                    </p:animEffect>
                                    <p:set>
                                      <p:cBhvr>
                                        <p:cTn id="64" dur="1" fill="hold">
                                          <p:stCondLst>
                                            <p:cond delay="499"/>
                                          </p:stCondLst>
                                        </p:cTn>
                                        <p:tgtEl>
                                          <p:spTgt spid="716818">
                                            <p:txEl>
                                              <p:pRg st="4" end="4"/>
                                            </p:txEl>
                                          </p:spTgt>
                                        </p:tgtEl>
                                        <p:attrNameLst>
                                          <p:attrName>style.visibility</p:attrName>
                                        </p:attrNameLst>
                                      </p:cBhvr>
                                      <p:to>
                                        <p:strVal val="hidden"/>
                                      </p:to>
                                    </p:set>
                                  </p:childTnLst>
                                </p:cTn>
                              </p:par>
                              <p:par>
                                <p:cTn id="65" presetID="22" presetClass="exit" presetSubtype="8" fill="hold" grpId="1" nodeType="withEffect">
                                  <p:stCondLst>
                                    <p:cond delay="0"/>
                                  </p:stCondLst>
                                  <p:childTnLst>
                                    <p:animEffect transition="out" filter="wipe(left)">
                                      <p:cBhvr>
                                        <p:cTn id="66" dur="500"/>
                                        <p:tgtEl>
                                          <p:spTgt spid="716818">
                                            <p:txEl>
                                              <p:pRg st="5" end="5"/>
                                            </p:txEl>
                                          </p:spTgt>
                                        </p:tgtEl>
                                      </p:cBhvr>
                                    </p:animEffect>
                                    <p:set>
                                      <p:cBhvr>
                                        <p:cTn id="67" dur="1" fill="hold">
                                          <p:stCondLst>
                                            <p:cond delay="499"/>
                                          </p:stCondLst>
                                        </p:cTn>
                                        <p:tgtEl>
                                          <p:spTgt spid="716818">
                                            <p:txEl>
                                              <p:pRg st="5" end="5"/>
                                            </p:txEl>
                                          </p:spTgt>
                                        </p:tgtEl>
                                        <p:attrNameLst>
                                          <p:attrName>style.visibility</p:attrName>
                                        </p:attrNameLst>
                                      </p:cBhvr>
                                      <p:to>
                                        <p:strVal val="hidden"/>
                                      </p:to>
                                    </p:set>
                                  </p:childTnLst>
                                </p:cTn>
                              </p:par>
                              <p:par>
                                <p:cTn id="68" presetID="22" presetClass="exit" presetSubtype="8" fill="hold" grpId="1" nodeType="withEffect">
                                  <p:stCondLst>
                                    <p:cond delay="0"/>
                                  </p:stCondLst>
                                  <p:childTnLst>
                                    <p:animEffect transition="out" filter="wipe(left)">
                                      <p:cBhvr>
                                        <p:cTn id="69" dur="500"/>
                                        <p:tgtEl>
                                          <p:spTgt spid="716818">
                                            <p:txEl>
                                              <p:pRg st="6" end="6"/>
                                            </p:txEl>
                                          </p:spTgt>
                                        </p:tgtEl>
                                      </p:cBhvr>
                                    </p:animEffect>
                                    <p:set>
                                      <p:cBhvr>
                                        <p:cTn id="70" dur="1" fill="hold">
                                          <p:stCondLst>
                                            <p:cond delay="499"/>
                                          </p:stCondLst>
                                        </p:cTn>
                                        <p:tgtEl>
                                          <p:spTgt spid="716818">
                                            <p:txEl>
                                              <p:pRg st="6" end="6"/>
                                            </p:txEl>
                                          </p:spTgt>
                                        </p:tgtEl>
                                        <p:attrNameLst>
                                          <p:attrName>style.visibility</p:attrName>
                                        </p:attrNameLst>
                                      </p:cBhvr>
                                      <p:to>
                                        <p:strVal val="hidden"/>
                                      </p:to>
                                    </p:set>
                                  </p:childTnLst>
                                </p:cTn>
                              </p:par>
                              <p:par>
                                <p:cTn id="71" presetID="22" presetClass="exit" presetSubtype="8" fill="hold" grpId="1" nodeType="withEffect">
                                  <p:stCondLst>
                                    <p:cond delay="0"/>
                                  </p:stCondLst>
                                  <p:childTnLst>
                                    <p:animEffect transition="out" filter="wipe(left)">
                                      <p:cBhvr>
                                        <p:cTn id="72" dur="500"/>
                                        <p:tgtEl>
                                          <p:spTgt spid="716818">
                                            <p:txEl>
                                              <p:pRg st="7" end="7"/>
                                            </p:txEl>
                                          </p:spTgt>
                                        </p:tgtEl>
                                      </p:cBhvr>
                                    </p:animEffect>
                                    <p:set>
                                      <p:cBhvr>
                                        <p:cTn id="73" dur="1" fill="hold">
                                          <p:stCondLst>
                                            <p:cond delay="499"/>
                                          </p:stCondLst>
                                        </p:cTn>
                                        <p:tgtEl>
                                          <p:spTgt spid="716818">
                                            <p:txEl>
                                              <p:pRg st="7" end="7"/>
                                            </p:txEl>
                                          </p:spTgt>
                                        </p:tgtEl>
                                        <p:attrNameLst>
                                          <p:attrName>style.visibility</p:attrName>
                                        </p:attrNameLst>
                                      </p:cBhvr>
                                      <p:to>
                                        <p:strVal val="hidden"/>
                                      </p:to>
                                    </p:set>
                                  </p:childTnLst>
                                </p:cTn>
                              </p:par>
                              <p:par>
                                <p:cTn id="74" presetID="22" presetClass="exit" presetSubtype="8" fill="hold" grpId="1" nodeType="withEffect">
                                  <p:stCondLst>
                                    <p:cond delay="0"/>
                                  </p:stCondLst>
                                  <p:childTnLst>
                                    <p:animEffect transition="out" filter="wipe(left)">
                                      <p:cBhvr>
                                        <p:cTn id="75" dur="500"/>
                                        <p:tgtEl>
                                          <p:spTgt spid="716818">
                                            <p:txEl>
                                              <p:pRg st="8" end="8"/>
                                            </p:txEl>
                                          </p:spTgt>
                                        </p:tgtEl>
                                      </p:cBhvr>
                                    </p:animEffect>
                                    <p:set>
                                      <p:cBhvr>
                                        <p:cTn id="76" dur="1" fill="hold">
                                          <p:stCondLst>
                                            <p:cond delay="499"/>
                                          </p:stCondLst>
                                        </p:cTn>
                                        <p:tgtEl>
                                          <p:spTgt spid="716818">
                                            <p:txEl>
                                              <p:pRg st="8" end="8"/>
                                            </p:txEl>
                                          </p:spTgt>
                                        </p:tgtEl>
                                        <p:attrNameLst>
                                          <p:attrName>style.visibility</p:attrName>
                                        </p:attrNameLst>
                                      </p:cBhvr>
                                      <p:to>
                                        <p:strVal val="hidden"/>
                                      </p:to>
                                    </p:set>
                                  </p:childTnLst>
                                </p:cTn>
                              </p:par>
                              <p:par>
                                <p:cTn id="77" presetID="22" presetClass="exit" presetSubtype="8" fill="hold" grpId="1" nodeType="withEffect">
                                  <p:stCondLst>
                                    <p:cond delay="0"/>
                                  </p:stCondLst>
                                  <p:childTnLst>
                                    <p:animEffect transition="out" filter="wipe(left)">
                                      <p:cBhvr>
                                        <p:cTn id="78" dur="500"/>
                                        <p:tgtEl>
                                          <p:spTgt spid="716818">
                                            <p:txEl>
                                              <p:pRg st="9" end="9"/>
                                            </p:txEl>
                                          </p:spTgt>
                                        </p:tgtEl>
                                      </p:cBhvr>
                                    </p:animEffect>
                                    <p:set>
                                      <p:cBhvr>
                                        <p:cTn id="79" dur="1" fill="hold">
                                          <p:stCondLst>
                                            <p:cond delay="499"/>
                                          </p:stCondLst>
                                        </p:cTn>
                                        <p:tgtEl>
                                          <p:spTgt spid="716818">
                                            <p:txEl>
                                              <p:pRg st="9" end="9"/>
                                            </p:txEl>
                                          </p:spTgt>
                                        </p:tgtEl>
                                        <p:attrNameLst>
                                          <p:attrName>style.visibility</p:attrName>
                                        </p:attrNameLst>
                                      </p:cBhvr>
                                      <p:to>
                                        <p:strVal val="hidden"/>
                                      </p:to>
                                    </p:set>
                                  </p:childTnLst>
                                </p:cTn>
                              </p:par>
                              <p:par>
                                <p:cTn id="80" presetID="22" presetClass="exit" presetSubtype="8" fill="hold" grpId="1" nodeType="withEffect">
                                  <p:stCondLst>
                                    <p:cond delay="0"/>
                                  </p:stCondLst>
                                  <p:childTnLst>
                                    <p:animEffect transition="out" filter="wipe(left)">
                                      <p:cBhvr>
                                        <p:cTn id="81" dur="500"/>
                                        <p:tgtEl>
                                          <p:spTgt spid="716818">
                                            <p:bg/>
                                          </p:spTgt>
                                        </p:tgtEl>
                                      </p:cBhvr>
                                    </p:animEffect>
                                    <p:set>
                                      <p:cBhvr>
                                        <p:cTn id="82" dur="1" fill="hold">
                                          <p:stCondLst>
                                            <p:cond delay="499"/>
                                          </p:stCondLst>
                                        </p:cTn>
                                        <p:tgtEl>
                                          <p:spTgt spid="716818">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18" grpId="0" build="allAtOnce" animBg="1"/>
      <p:bldP spid="716818" grpId="1"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a:spLocks noGrp="1" noChangeArrowheads="1"/>
          </p:cNvSpPr>
          <p:nvPr>
            <p:ph type="title" idx="4294967295"/>
          </p:nvPr>
        </p:nvSpPr>
        <p:spPr>
          <a:xfrm>
            <a:off x="0" y="314325"/>
            <a:ext cx="8382000" cy="844550"/>
          </a:xfrm>
          <a:prstGeom prst="rect">
            <a:avLst/>
          </a:prstGeom>
        </p:spPr>
        <p:txBody>
          <a:bodyPr lIns="84728" tIns="42364" rIns="84728" bIns="42364"/>
          <a:lstStyle/>
          <a:p>
            <a:pPr eaLnBrk="1" hangingPunct="1"/>
            <a:r>
              <a:rPr lang="en-US" sz="2595" dirty="0">
                <a:solidFill>
                  <a:srgbClr val="FFFFCC"/>
                </a:solidFill>
                <a:effectLst/>
                <a:latin typeface="Microsoft Sans Serif" pitchFamily="34" charset="0"/>
              </a:rPr>
              <a:t>Save Time &amp; Money with these modules</a:t>
            </a:r>
          </a:p>
        </p:txBody>
      </p:sp>
      <p:sp>
        <p:nvSpPr>
          <p:cNvPr id="11267" name="Rectangle 3"/>
          <p:cNvSpPr>
            <a:spLocks noGrp="1" noChangeArrowheads="1"/>
          </p:cNvSpPr>
          <p:nvPr>
            <p:ph type="body" sz="half" idx="4294967295"/>
          </p:nvPr>
        </p:nvSpPr>
        <p:spPr>
          <a:xfrm>
            <a:off x="0" y="1352550"/>
            <a:ext cx="4129088" cy="1892300"/>
          </a:xfrm>
        </p:spPr>
        <p:txBody>
          <a:bodyPr>
            <a:normAutofit/>
          </a:bodyPr>
          <a:lstStyle/>
          <a:p>
            <a:pPr eaLnBrk="1" hangingPunct="1"/>
            <a:r>
              <a:rPr lang="en-US" sz="2270" dirty="0">
                <a:solidFill>
                  <a:schemeClr val="folHlink"/>
                </a:solidFill>
                <a:effectLst/>
                <a:latin typeface="Microsoft Sans Serif" pitchFamily="34" charset="0"/>
              </a:rPr>
              <a:t>eBanking Suite</a:t>
            </a:r>
          </a:p>
          <a:p>
            <a:pPr lvl="1" eaLnBrk="1" hangingPunct="1"/>
            <a:r>
              <a:rPr lang="en-US" sz="1622" dirty="0">
                <a:solidFill>
                  <a:srgbClr val="6699FF"/>
                </a:solidFill>
                <a:effectLst/>
                <a:latin typeface="Microsoft Sans Serif" pitchFamily="34" charset="0"/>
              </a:rPr>
              <a:t>AP Electronic Funds Transfer</a:t>
            </a:r>
          </a:p>
          <a:p>
            <a:pPr lvl="1" eaLnBrk="1" hangingPunct="1"/>
            <a:r>
              <a:rPr lang="en-US" sz="1622" dirty="0">
                <a:solidFill>
                  <a:srgbClr val="6699FF"/>
                </a:solidFill>
                <a:effectLst/>
                <a:latin typeface="Microsoft Sans Serif" pitchFamily="34" charset="0"/>
              </a:rPr>
              <a:t>AR Electronic Funds Transfer</a:t>
            </a:r>
          </a:p>
          <a:p>
            <a:pPr lvl="1" eaLnBrk="1" hangingPunct="1"/>
            <a:r>
              <a:rPr lang="en-US" sz="1622" dirty="0">
                <a:effectLst/>
                <a:latin typeface="Microsoft Sans Serif" pitchFamily="34" charset="0"/>
              </a:rPr>
              <a:t>Positive Pay (aka Safe Pay)</a:t>
            </a:r>
          </a:p>
          <a:p>
            <a:pPr lvl="1" eaLnBrk="1" hangingPunct="1"/>
            <a:r>
              <a:rPr lang="en-US" sz="1622" dirty="0">
                <a:solidFill>
                  <a:srgbClr val="6699FF"/>
                </a:solidFill>
                <a:effectLst/>
                <a:latin typeface="Microsoft Sans Serif" pitchFamily="34" charset="0"/>
              </a:rPr>
              <a:t>Lockbox Processing</a:t>
            </a:r>
          </a:p>
          <a:p>
            <a:pPr lvl="1" eaLnBrk="1" hangingPunct="1"/>
            <a:r>
              <a:rPr lang="en-US" sz="1622" dirty="0">
                <a:solidFill>
                  <a:srgbClr val="6699FF"/>
                </a:solidFill>
                <a:effectLst/>
                <a:latin typeface="Microsoft Sans Serif" pitchFamily="34" charset="0"/>
              </a:rPr>
              <a:t>Wire Transfer Plus</a:t>
            </a:r>
          </a:p>
        </p:txBody>
      </p:sp>
      <p:sp>
        <p:nvSpPr>
          <p:cNvPr id="731146" name="Rectangle 10"/>
          <p:cNvSpPr>
            <a:spLocks noChangeArrowheads="1"/>
          </p:cNvSpPr>
          <p:nvPr/>
        </p:nvSpPr>
        <p:spPr bwMode="auto">
          <a:xfrm>
            <a:off x="685802" y="3503140"/>
            <a:ext cx="4648200" cy="1952220"/>
          </a:xfrm>
          <a:prstGeom prst="rect">
            <a:avLst/>
          </a:prstGeom>
          <a:solidFill>
            <a:srgbClr val="0000FF"/>
          </a:solidFill>
          <a:ln w="9525">
            <a:solidFill>
              <a:schemeClr val="tx1"/>
            </a:solidFill>
            <a:miter lim="800000"/>
            <a:headEnd/>
            <a:tailEnd/>
          </a:ln>
          <a:effectLst/>
        </p:spPr>
        <p:txBody>
          <a:bodyPr lIns="84728" tIns="42364" rIns="84728" bIns="42364">
            <a:spAutoFit/>
          </a:bodyPr>
          <a:lstStyle/>
          <a:p>
            <a:pPr marL="414820" indent="-414820" fontAlgn="base">
              <a:lnSpc>
                <a:spcPct val="90000"/>
              </a:lnSpc>
              <a:spcBef>
                <a:spcPct val="30000"/>
              </a:spcBef>
              <a:spcAft>
                <a:spcPct val="0"/>
              </a:spcAft>
              <a:buClr>
                <a:srgbClr val="FFB601"/>
              </a:buClr>
              <a:defRPr/>
            </a:pPr>
            <a:r>
              <a:rPr lang="en-US" sz="1838" dirty="0">
                <a:solidFill>
                  <a:srgbClr val="F7E993"/>
                </a:solidFill>
                <a:effectLst>
                  <a:outerShdw blurRad="38100" dist="38100" dir="2700000" algn="tl">
                    <a:srgbClr val="000000"/>
                  </a:outerShdw>
                </a:effectLst>
              </a:rPr>
              <a:t>Overview:</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Avoid check fraud!!</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Also known as “Safe Pay”</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File of distributed checks – bank checks against</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Each bank has a different format</a:t>
            </a:r>
          </a:p>
        </p:txBody>
      </p:sp>
    </p:spTree>
    <p:extLst>
      <p:ext uri="{BB962C8B-B14F-4D97-AF65-F5344CB8AC3E}">
        <p14:creationId xmlns:p14="http://schemas.microsoft.com/office/powerpoint/2010/main" val="19797139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731146"/>
                                        </p:tgtEl>
                                        <p:attrNameLst>
                                          <p:attrName>style.visibility</p:attrName>
                                        </p:attrNameLst>
                                      </p:cBhvr>
                                      <p:to>
                                        <p:strVal val="visible"/>
                                      </p:to>
                                    </p:set>
                                    <p:animEffect transition="in" filter="plus(in)">
                                      <p:cBhvr>
                                        <p:cTn id="7" dur="500"/>
                                        <p:tgtEl>
                                          <p:spTgt spid="731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ectangle 2"/>
          <p:cNvSpPr>
            <a:spLocks noGrp="1" noChangeArrowheads="1"/>
          </p:cNvSpPr>
          <p:nvPr>
            <p:ph type="title" idx="4294967295"/>
          </p:nvPr>
        </p:nvSpPr>
        <p:spPr>
          <a:xfrm>
            <a:off x="0" y="314325"/>
            <a:ext cx="8382000" cy="844550"/>
          </a:xfrm>
          <a:prstGeom prst="rect">
            <a:avLst/>
          </a:prstGeom>
        </p:spPr>
        <p:txBody>
          <a:bodyPr lIns="84728" tIns="42364" rIns="84728" bIns="42364"/>
          <a:lstStyle/>
          <a:p>
            <a:pPr eaLnBrk="1" hangingPunct="1"/>
            <a:r>
              <a:rPr lang="en-US" sz="2595" dirty="0">
                <a:solidFill>
                  <a:srgbClr val="FFFFCC"/>
                </a:solidFill>
                <a:effectLst/>
                <a:latin typeface="Microsoft Sans Serif" pitchFamily="34" charset="0"/>
              </a:rPr>
              <a:t>Save Time &amp; Money with these modules</a:t>
            </a:r>
          </a:p>
        </p:txBody>
      </p:sp>
      <p:sp>
        <p:nvSpPr>
          <p:cNvPr id="12291" name="Rectangle 3"/>
          <p:cNvSpPr>
            <a:spLocks noGrp="1" noChangeArrowheads="1"/>
          </p:cNvSpPr>
          <p:nvPr>
            <p:ph type="body" sz="half" idx="4294967295"/>
          </p:nvPr>
        </p:nvSpPr>
        <p:spPr>
          <a:xfrm>
            <a:off x="0" y="1352550"/>
            <a:ext cx="4129088" cy="1892300"/>
          </a:xfrm>
        </p:spPr>
        <p:txBody>
          <a:bodyPr>
            <a:normAutofit/>
          </a:bodyPr>
          <a:lstStyle/>
          <a:p>
            <a:pPr eaLnBrk="1" hangingPunct="1"/>
            <a:r>
              <a:rPr lang="en-US" sz="2270" dirty="0">
                <a:solidFill>
                  <a:schemeClr val="folHlink"/>
                </a:solidFill>
                <a:effectLst/>
                <a:latin typeface="Microsoft Sans Serif" pitchFamily="34" charset="0"/>
              </a:rPr>
              <a:t>eBanking Suite</a:t>
            </a:r>
          </a:p>
          <a:p>
            <a:pPr lvl="1" eaLnBrk="1" hangingPunct="1"/>
            <a:r>
              <a:rPr lang="en-US" sz="1622" dirty="0">
                <a:solidFill>
                  <a:srgbClr val="6699FF"/>
                </a:solidFill>
                <a:effectLst/>
                <a:latin typeface="Microsoft Sans Serif" pitchFamily="34" charset="0"/>
              </a:rPr>
              <a:t>AP Electronic Funds Transfer</a:t>
            </a:r>
          </a:p>
          <a:p>
            <a:pPr lvl="1" eaLnBrk="1" hangingPunct="1"/>
            <a:r>
              <a:rPr lang="en-US" sz="1622" dirty="0">
                <a:solidFill>
                  <a:srgbClr val="6699FF"/>
                </a:solidFill>
                <a:effectLst/>
                <a:latin typeface="Microsoft Sans Serif" pitchFamily="34" charset="0"/>
              </a:rPr>
              <a:t>AR Electronic Funds Transfer</a:t>
            </a:r>
          </a:p>
          <a:p>
            <a:pPr lvl="1" eaLnBrk="1" hangingPunct="1"/>
            <a:r>
              <a:rPr lang="en-US" sz="1622" dirty="0">
                <a:effectLst/>
                <a:latin typeface="Microsoft Sans Serif" pitchFamily="34" charset="0"/>
              </a:rPr>
              <a:t>Positive Pay (aka Safe Pay)</a:t>
            </a:r>
          </a:p>
          <a:p>
            <a:pPr lvl="1" eaLnBrk="1" hangingPunct="1"/>
            <a:r>
              <a:rPr lang="en-US" sz="1622" dirty="0">
                <a:solidFill>
                  <a:srgbClr val="6699FF"/>
                </a:solidFill>
                <a:effectLst/>
                <a:latin typeface="Microsoft Sans Serif" pitchFamily="34" charset="0"/>
              </a:rPr>
              <a:t>Lockbox Processing</a:t>
            </a:r>
          </a:p>
          <a:p>
            <a:pPr lvl="1" eaLnBrk="1" hangingPunct="1"/>
            <a:r>
              <a:rPr lang="en-US" sz="1622" dirty="0">
                <a:solidFill>
                  <a:srgbClr val="6699FF"/>
                </a:solidFill>
                <a:effectLst/>
                <a:latin typeface="Microsoft Sans Serif" pitchFamily="34" charset="0"/>
              </a:rPr>
              <a:t>Wire Transfer Plus</a:t>
            </a:r>
          </a:p>
        </p:txBody>
      </p:sp>
      <p:sp>
        <p:nvSpPr>
          <p:cNvPr id="731146" name="Rectangle 10"/>
          <p:cNvSpPr>
            <a:spLocks noChangeArrowheads="1"/>
          </p:cNvSpPr>
          <p:nvPr/>
        </p:nvSpPr>
        <p:spPr bwMode="auto">
          <a:xfrm>
            <a:off x="685802" y="3503140"/>
            <a:ext cx="4648200" cy="1952220"/>
          </a:xfrm>
          <a:prstGeom prst="rect">
            <a:avLst/>
          </a:prstGeom>
          <a:solidFill>
            <a:srgbClr val="0000FF"/>
          </a:solidFill>
          <a:ln w="9525">
            <a:solidFill>
              <a:schemeClr val="tx1"/>
            </a:solidFill>
            <a:miter lim="800000"/>
            <a:headEnd/>
            <a:tailEnd/>
          </a:ln>
          <a:effectLst/>
        </p:spPr>
        <p:txBody>
          <a:bodyPr lIns="84728" tIns="42364" rIns="84728" bIns="42364">
            <a:spAutoFit/>
          </a:bodyPr>
          <a:lstStyle/>
          <a:p>
            <a:pPr marL="414820" indent="-414820" fontAlgn="base">
              <a:lnSpc>
                <a:spcPct val="90000"/>
              </a:lnSpc>
              <a:spcBef>
                <a:spcPct val="30000"/>
              </a:spcBef>
              <a:spcAft>
                <a:spcPct val="0"/>
              </a:spcAft>
              <a:buClr>
                <a:srgbClr val="FFB601"/>
              </a:buClr>
              <a:defRPr/>
            </a:pPr>
            <a:r>
              <a:rPr lang="en-US" sz="1838" dirty="0">
                <a:solidFill>
                  <a:srgbClr val="F7E993"/>
                </a:solidFill>
                <a:effectLst>
                  <a:outerShdw blurRad="38100" dist="38100" dir="2700000" algn="tl">
                    <a:srgbClr val="000000"/>
                  </a:outerShdw>
                </a:effectLst>
              </a:rPr>
              <a:t>Overview:</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Avoid check fraud!!</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Also known as “Safe Pay”</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File of distributed checks – bank checks against</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Each bank has a different format</a:t>
            </a:r>
          </a:p>
        </p:txBody>
      </p:sp>
      <p:sp>
        <p:nvSpPr>
          <p:cNvPr id="731143" name="Rectangle 7"/>
          <p:cNvSpPr>
            <a:spLocks noChangeArrowheads="1"/>
          </p:cNvSpPr>
          <p:nvPr/>
        </p:nvSpPr>
        <p:spPr bwMode="auto">
          <a:xfrm>
            <a:off x="4953001" y="1797912"/>
            <a:ext cx="3810000" cy="2037052"/>
          </a:xfrm>
          <a:prstGeom prst="rect">
            <a:avLst/>
          </a:prstGeom>
          <a:solidFill>
            <a:srgbClr val="3366FF"/>
          </a:solidFill>
          <a:ln w="9525">
            <a:solidFill>
              <a:schemeClr val="tx1"/>
            </a:solidFill>
            <a:miter lim="800000"/>
            <a:headEnd/>
            <a:tailEnd/>
          </a:ln>
          <a:effectLst/>
        </p:spPr>
        <p:txBody>
          <a:bodyPr lIns="84728" tIns="42364" rIns="84728" bIns="42364">
            <a:spAutoFit/>
          </a:bodyPr>
          <a:lstStyle/>
          <a:p>
            <a:pPr marL="414820" indent="-414820" fontAlgn="base">
              <a:lnSpc>
                <a:spcPct val="90000"/>
              </a:lnSpc>
              <a:spcBef>
                <a:spcPct val="30000"/>
              </a:spcBef>
              <a:spcAft>
                <a:spcPct val="0"/>
              </a:spcAft>
              <a:buClr>
                <a:srgbClr val="FFB601"/>
              </a:buClr>
              <a:defRPr/>
            </a:pPr>
            <a:r>
              <a:rPr lang="en-US" sz="1838" u="sng" dirty="0">
                <a:solidFill>
                  <a:srgbClr val="FFFFFF"/>
                </a:solidFill>
                <a:effectLst>
                  <a:outerShdw blurRad="38100" dist="38100" dir="2700000" algn="tl">
                    <a:srgbClr val="000000"/>
                  </a:outerShdw>
                </a:effectLst>
              </a:rPr>
              <a:t>Features</a:t>
            </a:r>
            <a:r>
              <a:rPr lang="en-US" sz="1838" dirty="0">
                <a:solidFill>
                  <a:srgbClr val="FFFFFF"/>
                </a:solidFill>
                <a:effectLst>
                  <a:outerShdw blurRad="38100" dist="38100" dir="2700000" algn="tl">
                    <a:srgbClr val="000000"/>
                  </a:outerShdw>
                </a:effectLst>
              </a:rPr>
              <a:t>:</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A/P and Payroll checks</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Multi-company, Multi-account</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Communications like EFT</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Numerous formats supported</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Any format easily created</a:t>
            </a:r>
          </a:p>
        </p:txBody>
      </p:sp>
    </p:spTree>
    <p:extLst>
      <p:ext uri="{BB962C8B-B14F-4D97-AF65-F5344CB8AC3E}">
        <p14:creationId xmlns:p14="http://schemas.microsoft.com/office/powerpoint/2010/main" val="632522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withEffect">
                                  <p:stCondLst>
                                    <p:cond delay="0"/>
                                  </p:stCondLst>
                                  <p:childTnLst>
                                    <p:animClr clrSpc="hsl" dir="cw">
                                      <p:cBhvr override="childStyle">
                                        <p:cTn id="6" dur="500" fill="hold"/>
                                        <p:tgtEl>
                                          <p:spTgt spid="731146"/>
                                        </p:tgtEl>
                                        <p:attrNameLst>
                                          <p:attrName>style.color</p:attrName>
                                        </p:attrNameLst>
                                      </p:cBhvr>
                                      <p:by>
                                        <p:hsl h="0" s="-12549" l="-25098"/>
                                      </p:by>
                                    </p:animClr>
                                    <p:animClr clrSpc="hsl" dir="cw">
                                      <p:cBhvr>
                                        <p:cTn id="7" dur="500" fill="hold"/>
                                        <p:tgtEl>
                                          <p:spTgt spid="731146"/>
                                        </p:tgtEl>
                                        <p:attrNameLst>
                                          <p:attrName>fillcolor</p:attrName>
                                        </p:attrNameLst>
                                      </p:cBhvr>
                                      <p:by>
                                        <p:hsl h="0" s="-12549" l="-25098"/>
                                      </p:by>
                                    </p:animClr>
                                    <p:animClr clrSpc="hsl" dir="cw">
                                      <p:cBhvr>
                                        <p:cTn id="8" dur="500" fill="hold"/>
                                        <p:tgtEl>
                                          <p:spTgt spid="731146"/>
                                        </p:tgtEl>
                                        <p:attrNameLst>
                                          <p:attrName>stroke.color</p:attrName>
                                        </p:attrNameLst>
                                      </p:cBhvr>
                                      <p:by>
                                        <p:hsl h="0" s="-12549" l="-25098"/>
                                      </p:by>
                                    </p:animClr>
                                    <p:set>
                                      <p:cBhvr>
                                        <p:cTn id="9" dur="500" fill="hold"/>
                                        <p:tgtEl>
                                          <p:spTgt spid="731146"/>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xit" presetSubtype="4" fill="hold" grpId="0" nodeType="clickEffect">
                                  <p:stCondLst>
                                    <p:cond delay="0"/>
                                  </p:stCondLst>
                                  <p:childTnLst>
                                    <p:animEffect transition="out" filter="wipe(down)">
                                      <p:cBhvr>
                                        <p:cTn id="13" dur="500"/>
                                        <p:tgtEl>
                                          <p:spTgt spid="731143"/>
                                        </p:tgtEl>
                                      </p:cBhvr>
                                    </p:animEffect>
                                    <p:set>
                                      <p:cBhvr>
                                        <p:cTn id="14" dur="1" fill="hold">
                                          <p:stCondLst>
                                            <p:cond delay="499"/>
                                          </p:stCondLst>
                                        </p:cTn>
                                        <p:tgtEl>
                                          <p:spTgt spid="7311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146" grpId="0" animBg="1"/>
      <p:bldP spid="73114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39395" name="Group 67"/>
          <p:cNvGraphicFramePr>
            <a:graphicFrameLocks noGrp="1"/>
          </p:cNvGraphicFramePr>
          <p:nvPr>
            <p:ph sz="half" idx="4294967295"/>
            <p:extLst>
              <p:ext uri="{D42A27DB-BD31-4B8C-83A1-F6EECF244321}">
                <p14:modId xmlns:p14="http://schemas.microsoft.com/office/powerpoint/2010/main" val="68106657"/>
              </p:ext>
            </p:extLst>
          </p:nvPr>
        </p:nvGraphicFramePr>
        <p:xfrm>
          <a:off x="381000" y="685800"/>
          <a:ext cx="8382001" cy="5783580"/>
        </p:xfrm>
        <a:graphic>
          <a:graphicData uri="http://schemas.openxmlformats.org/drawingml/2006/table">
            <a:tbl>
              <a:tblPr/>
              <a:tblGrid>
                <a:gridCol w="2225310">
                  <a:extLst>
                    <a:ext uri="{9D8B030D-6E8A-4147-A177-3AD203B41FA5}">
                      <a16:colId xmlns:a16="http://schemas.microsoft.com/office/drawing/2014/main" val="20000"/>
                    </a:ext>
                  </a:extLst>
                </a:gridCol>
                <a:gridCol w="2002779">
                  <a:extLst>
                    <a:ext uri="{9D8B030D-6E8A-4147-A177-3AD203B41FA5}">
                      <a16:colId xmlns:a16="http://schemas.microsoft.com/office/drawing/2014/main" val="20001"/>
                    </a:ext>
                  </a:extLst>
                </a:gridCol>
                <a:gridCol w="2076956">
                  <a:extLst>
                    <a:ext uri="{9D8B030D-6E8A-4147-A177-3AD203B41FA5}">
                      <a16:colId xmlns:a16="http://schemas.microsoft.com/office/drawing/2014/main" val="20002"/>
                    </a:ext>
                  </a:extLst>
                </a:gridCol>
                <a:gridCol w="2076956">
                  <a:extLst>
                    <a:ext uri="{9D8B030D-6E8A-4147-A177-3AD203B41FA5}">
                      <a16:colId xmlns:a16="http://schemas.microsoft.com/office/drawing/2014/main" val="20003"/>
                    </a:ext>
                  </a:extLst>
                </a:gridCol>
              </a:tblGrid>
              <a:tr h="5627267">
                <a:tc>
                  <a:txBody>
                    <a:bodyPr/>
                    <a:lstStyle/>
                    <a:p>
                      <a:pPr marL="0" marR="0">
                        <a:lnSpc>
                          <a:spcPct val="115000"/>
                        </a:lnSpc>
                        <a:spcBef>
                          <a:spcPts val="0"/>
                        </a:spcBef>
                        <a:spcAft>
                          <a:spcPts val="0"/>
                        </a:spcAft>
                      </a:pPr>
                      <a:r>
                        <a:rPr lang="en-US" sz="1000" dirty="0">
                          <a:solidFill>
                            <a:schemeClr val="bg1"/>
                          </a:solidFill>
                          <a:latin typeface="Calibri"/>
                          <a:ea typeface="Calibri"/>
                          <a:cs typeface="Times New Roman"/>
                        </a:rPr>
                        <a:t>ABN </a:t>
                      </a:r>
                      <a:r>
                        <a:rPr lang="en-US" sz="1000" dirty="0" err="1">
                          <a:solidFill>
                            <a:schemeClr val="bg1"/>
                          </a:solidFill>
                          <a:latin typeface="Calibri"/>
                          <a:ea typeface="Calibri"/>
                          <a:cs typeface="Times New Roman"/>
                        </a:rPr>
                        <a:t>Amro</a:t>
                      </a:r>
                      <a:endParaRPr lang="en-US" sz="1000" dirty="0">
                        <a:solidFill>
                          <a:schemeClr val="bg1"/>
                        </a:solidFill>
                        <a:latin typeface="Calibri"/>
                        <a:ea typeface="Calibri"/>
                        <a:cs typeface="Times New Roman"/>
                      </a:endParaRPr>
                    </a:p>
                    <a:p>
                      <a:pPr marL="0" marR="0">
                        <a:lnSpc>
                          <a:spcPct val="115000"/>
                        </a:lnSpc>
                        <a:spcBef>
                          <a:spcPts val="0"/>
                        </a:spcBef>
                        <a:spcAft>
                          <a:spcPts val="0"/>
                        </a:spcAft>
                      </a:pPr>
                      <a:r>
                        <a:rPr lang="en-US" sz="1000" dirty="0" err="1">
                          <a:solidFill>
                            <a:schemeClr val="bg1"/>
                          </a:solidFill>
                          <a:latin typeface="Calibri"/>
                          <a:ea typeface="Calibri"/>
                          <a:cs typeface="Times New Roman"/>
                        </a:rPr>
                        <a:t>ALLFirst</a:t>
                      </a:r>
                      <a:r>
                        <a:rPr lang="en-US" sz="1000" dirty="0">
                          <a:solidFill>
                            <a:schemeClr val="bg1"/>
                          </a:solidFill>
                          <a:latin typeface="Calibri"/>
                          <a:ea typeface="Calibri"/>
                          <a:cs typeface="Times New Roman"/>
                        </a:rPr>
                        <a:t> Bank</a:t>
                      </a:r>
                    </a:p>
                    <a:p>
                      <a:pPr marL="0" marR="0">
                        <a:lnSpc>
                          <a:spcPct val="115000"/>
                        </a:lnSpc>
                        <a:spcBef>
                          <a:spcPts val="0"/>
                        </a:spcBef>
                        <a:spcAft>
                          <a:spcPts val="0"/>
                        </a:spcAft>
                      </a:pPr>
                      <a:r>
                        <a:rPr lang="en-US" sz="1000" dirty="0" err="1">
                          <a:solidFill>
                            <a:schemeClr val="bg1"/>
                          </a:solidFill>
                          <a:latin typeface="Calibri"/>
                          <a:ea typeface="Calibri"/>
                          <a:cs typeface="Times New Roman"/>
                        </a:rPr>
                        <a:t>ALLFirst</a:t>
                      </a:r>
                      <a:r>
                        <a:rPr lang="en-US" sz="1000" dirty="0">
                          <a:solidFill>
                            <a:schemeClr val="bg1"/>
                          </a:solidFill>
                          <a:latin typeface="Calibri"/>
                          <a:ea typeface="Calibri"/>
                          <a:cs typeface="Times New Roman"/>
                        </a:rPr>
                        <a:t> Bank - 4DY </a:t>
                      </a:r>
                    </a:p>
                    <a:p>
                      <a:pPr marL="0" marR="0">
                        <a:lnSpc>
                          <a:spcPct val="115000"/>
                        </a:lnSpc>
                        <a:spcBef>
                          <a:spcPts val="0"/>
                        </a:spcBef>
                        <a:spcAft>
                          <a:spcPts val="0"/>
                        </a:spcAft>
                      </a:pPr>
                      <a:r>
                        <a:rPr lang="en-US" sz="1000" dirty="0" err="1">
                          <a:solidFill>
                            <a:schemeClr val="bg1"/>
                          </a:solidFill>
                          <a:latin typeface="Calibri"/>
                          <a:ea typeface="Calibri"/>
                          <a:cs typeface="Times New Roman"/>
                        </a:rPr>
                        <a:t>Amegy</a:t>
                      </a:r>
                      <a:r>
                        <a:rPr lang="en-US" sz="1000" dirty="0">
                          <a:solidFill>
                            <a:schemeClr val="bg1"/>
                          </a:solidFill>
                          <a:latin typeface="Calibri"/>
                          <a:ea typeface="Calibri"/>
                          <a:cs typeface="Times New Roman"/>
                        </a:rPr>
                        <a:t> Bank of Texas</a:t>
                      </a:r>
                    </a:p>
                    <a:p>
                      <a:pPr marL="0" marR="0">
                        <a:lnSpc>
                          <a:spcPct val="115000"/>
                        </a:lnSpc>
                        <a:spcBef>
                          <a:spcPts val="0"/>
                        </a:spcBef>
                        <a:spcAft>
                          <a:spcPts val="0"/>
                        </a:spcAft>
                      </a:pPr>
                      <a:r>
                        <a:rPr lang="en-US" sz="1000" dirty="0">
                          <a:solidFill>
                            <a:schemeClr val="bg1"/>
                          </a:solidFill>
                          <a:latin typeface="Calibri"/>
                          <a:ea typeface="Calibri"/>
                          <a:cs typeface="Times New Roman"/>
                        </a:rPr>
                        <a:t>AmSouth Bank</a:t>
                      </a:r>
                    </a:p>
                    <a:p>
                      <a:pPr marL="0" marR="0">
                        <a:lnSpc>
                          <a:spcPct val="115000"/>
                        </a:lnSpc>
                        <a:spcBef>
                          <a:spcPts val="0"/>
                        </a:spcBef>
                        <a:spcAft>
                          <a:spcPts val="0"/>
                        </a:spcAft>
                      </a:pPr>
                      <a:r>
                        <a:rPr lang="en-US" sz="1000" dirty="0">
                          <a:solidFill>
                            <a:schemeClr val="bg1"/>
                          </a:solidFill>
                          <a:latin typeface="Calibri"/>
                          <a:ea typeface="Calibri"/>
                          <a:cs typeface="Times New Roman"/>
                        </a:rPr>
                        <a:t>AmSouth Bank - 07</a:t>
                      </a:r>
                    </a:p>
                    <a:p>
                      <a:pPr marL="0" marR="0">
                        <a:lnSpc>
                          <a:spcPct val="115000"/>
                        </a:lnSpc>
                        <a:spcBef>
                          <a:spcPts val="0"/>
                        </a:spcBef>
                        <a:spcAft>
                          <a:spcPts val="0"/>
                        </a:spcAft>
                      </a:pPr>
                      <a:r>
                        <a:rPr lang="en-US" sz="1000" dirty="0">
                          <a:solidFill>
                            <a:schemeClr val="bg1"/>
                          </a:solidFill>
                          <a:latin typeface="Calibri"/>
                          <a:ea typeface="Calibri"/>
                          <a:cs typeface="Times New Roman"/>
                        </a:rPr>
                        <a:t>Associated Bank</a:t>
                      </a:r>
                    </a:p>
                    <a:p>
                      <a:pPr marL="0" marR="0">
                        <a:lnSpc>
                          <a:spcPct val="115000"/>
                        </a:lnSpc>
                        <a:spcBef>
                          <a:spcPts val="0"/>
                        </a:spcBef>
                        <a:spcAft>
                          <a:spcPts val="0"/>
                        </a:spcAft>
                      </a:pPr>
                      <a:r>
                        <a:rPr lang="en-US" sz="1000" dirty="0">
                          <a:solidFill>
                            <a:schemeClr val="bg1"/>
                          </a:solidFill>
                          <a:latin typeface="Calibri"/>
                          <a:ea typeface="Calibri"/>
                          <a:cs typeface="Times New Roman"/>
                        </a:rPr>
                        <a:t>Associated Bank-ARP</a:t>
                      </a:r>
                    </a:p>
                    <a:p>
                      <a:pPr marL="0" marR="0">
                        <a:lnSpc>
                          <a:spcPct val="115000"/>
                        </a:lnSpc>
                        <a:spcBef>
                          <a:spcPts val="0"/>
                        </a:spcBef>
                        <a:spcAft>
                          <a:spcPts val="0"/>
                        </a:spcAft>
                      </a:pPr>
                      <a:r>
                        <a:rPr lang="en-US" sz="1000" dirty="0" err="1">
                          <a:solidFill>
                            <a:schemeClr val="bg1"/>
                          </a:solidFill>
                          <a:latin typeface="Calibri"/>
                          <a:ea typeface="Calibri"/>
                          <a:cs typeface="Times New Roman"/>
                        </a:rPr>
                        <a:t>BancorpSouth</a:t>
                      </a:r>
                      <a:r>
                        <a:rPr lang="en-US" sz="1000" dirty="0">
                          <a:solidFill>
                            <a:schemeClr val="bg1"/>
                          </a:solidFill>
                          <a:latin typeface="Calibri"/>
                          <a:ea typeface="Calibri"/>
                          <a:cs typeface="Times New Roman"/>
                        </a:rPr>
                        <a:t> - C</a:t>
                      </a:r>
                    </a:p>
                    <a:p>
                      <a:pPr marL="0" marR="0">
                        <a:lnSpc>
                          <a:spcPct val="115000"/>
                        </a:lnSpc>
                        <a:spcBef>
                          <a:spcPts val="0"/>
                        </a:spcBef>
                        <a:spcAft>
                          <a:spcPts val="0"/>
                        </a:spcAft>
                      </a:pPr>
                      <a:r>
                        <a:rPr lang="en-US" sz="1000" dirty="0">
                          <a:solidFill>
                            <a:schemeClr val="bg1"/>
                          </a:solidFill>
                          <a:latin typeface="Calibri"/>
                          <a:ea typeface="Calibri"/>
                          <a:cs typeface="Times New Roman"/>
                        </a:rPr>
                        <a:t>Bank Atlantic </a:t>
                      </a:r>
                    </a:p>
                    <a:p>
                      <a:pPr marL="0" marR="0">
                        <a:lnSpc>
                          <a:spcPct val="115000"/>
                        </a:lnSpc>
                        <a:spcBef>
                          <a:spcPts val="0"/>
                        </a:spcBef>
                        <a:spcAft>
                          <a:spcPts val="0"/>
                        </a:spcAft>
                      </a:pPr>
                      <a:r>
                        <a:rPr lang="en-US" sz="1000" dirty="0">
                          <a:solidFill>
                            <a:schemeClr val="bg1"/>
                          </a:solidFill>
                          <a:latin typeface="Calibri"/>
                          <a:ea typeface="Calibri"/>
                          <a:cs typeface="Times New Roman"/>
                        </a:rPr>
                        <a:t>Bank North</a:t>
                      </a:r>
                    </a:p>
                    <a:p>
                      <a:pPr marL="0" marR="0">
                        <a:lnSpc>
                          <a:spcPct val="115000"/>
                        </a:lnSpc>
                        <a:spcBef>
                          <a:spcPts val="0"/>
                        </a:spcBef>
                        <a:spcAft>
                          <a:spcPts val="0"/>
                        </a:spcAft>
                      </a:pPr>
                      <a:r>
                        <a:rPr lang="en-US" sz="1000" dirty="0">
                          <a:solidFill>
                            <a:schemeClr val="bg1"/>
                          </a:solidFill>
                          <a:latin typeface="Calibri"/>
                          <a:ea typeface="Calibri"/>
                          <a:cs typeface="Times New Roman"/>
                        </a:rPr>
                        <a:t>Bank of America</a:t>
                      </a:r>
                    </a:p>
                    <a:p>
                      <a:pPr marL="0" marR="0">
                        <a:lnSpc>
                          <a:spcPct val="115000"/>
                        </a:lnSpc>
                        <a:spcBef>
                          <a:spcPts val="0"/>
                        </a:spcBef>
                        <a:spcAft>
                          <a:spcPts val="0"/>
                        </a:spcAft>
                      </a:pPr>
                      <a:r>
                        <a:rPr lang="en-US" sz="1000" dirty="0">
                          <a:solidFill>
                            <a:schemeClr val="bg1"/>
                          </a:solidFill>
                          <a:latin typeface="Calibri"/>
                          <a:ea typeface="Calibri"/>
                          <a:cs typeface="Times New Roman"/>
                        </a:rPr>
                        <a:t>Bank of America - 100</a:t>
                      </a:r>
                    </a:p>
                    <a:p>
                      <a:pPr marL="0" marR="0">
                        <a:lnSpc>
                          <a:spcPct val="115000"/>
                        </a:lnSpc>
                        <a:spcBef>
                          <a:spcPts val="0"/>
                        </a:spcBef>
                        <a:spcAft>
                          <a:spcPts val="0"/>
                        </a:spcAft>
                      </a:pPr>
                      <a:r>
                        <a:rPr lang="en-US" sz="1000" dirty="0">
                          <a:solidFill>
                            <a:schemeClr val="bg1"/>
                          </a:solidFill>
                          <a:latin typeface="Calibri"/>
                          <a:ea typeface="Calibri"/>
                          <a:cs typeface="Times New Roman"/>
                        </a:rPr>
                        <a:t>Bank of America - 91 </a:t>
                      </a:r>
                    </a:p>
                    <a:p>
                      <a:pPr marL="0" marR="0">
                        <a:lnSpc>
                          <a:spcPct val="115000"/>
                        </a:lnSpc>
                        <a:spcBef>
                          <a:spcPts val="0"/>
                        </a:spcBef>
                        <a:spcAft>
                          <a:spcPts val="0"/>
                        </a:spcAft>
                      </a:pPr>
                      <a:r>
                        <a:rPr lang="en-US" sz="1000" dirty="0">
                          <a:solidFill>
                            <a:schemeClr val="bg1"/>
                          </a:solidFill>
                          <a:latin typeface="Calibri"/>
                          <a:ea typeface="Calibri"/>
                          <a:cs typeface="Times New Roman"/>
                        </a:rPr>
                        <a:t>Bank of America - CA</a:t>
                      </a:r>
                    </a:p>
                    <a:p>
                      <a:pPr marL="0" marR="0">
                        <a:lnSpc>
                          <a:spcPct val="115000"/>
                        </a:lnSpc>
                        <a:spcBef>
                          <a:spcPts val="0"/>
                        </a:spcBef>
                        <a:spcAft>
                          <a:spcPts val="0"/>
                        </a:spcAft>
                      </a:pPr>
                      <a:r>
                        <a:rPr lang="en-US" sz="1000" dirty="0">
                          <a:solidFill>
                            <a:schemeClr val="bg1"/>
                          </a:solidFill>
                          <a:latin typeface="Calibri"/>
                          <a:ea typeface="Calibri"/>
                          <a:cs typeface="Times New Roman"/>
                        </a:rPr>
                        <a:t>Bank of America - DC</a:t>
                      </a:r>
                    </a:p>
                    <a:p>
                      <a:pPr marL="0" marR="0">
                        <a:lnSpc>
                          <a:spcPct val="115000"/>
                        </a:lnSpc>
                        <a:spcBef>
                          <a:spcPts val="0"/>
                        </a:spcBef>
                        <a:spcAft>
                          <a:spcPts val="0"/>
                        </a:spcAft>
                      </a:pPr>
                      <a:r>
                        <a:rPr lang="en-US" sz="1000" dirty="0">
                          <a:solidFill>
                            <a:schemeClr val="bg1"/>
                          </a:solidFill>
                          <a:latin typeface="Calibri"/>
                          <a:ea typeface="Calibri"/>
                          <a:cs typeface="Times New Roman"/>
                        </a:rPr>
                        <a:t>Bank of America - IMPACS </a:t>
                      </a:r>
                    </a:p>
                    <a:p>
                      <a:pPr marL="0" marR="0">
                        <a:lnSpc>
                          <a:spcPct val="115000"/>
                        </a:lnSpc>
                        <a:spcBef>
                          <a:spcPts val="0"/>
                        </a:spcBef>
                        <a:spcAft>
                          <a:spcPts val="0"/>
                        </a:spcAft>
                      </a:pPr>
                      <a:r>
                        <a:rPr lang="en-US" sz="1000" dirty="0">
                          <a:solidFill>
                            <a:schemeClr val="bg1"/>
                          </a:solidFill>
                          <a:latin typeface="Calibri"/>
                          <a:ea typeface="Calibri"/>
                          <a:cs typeface="Times New Roman"/>
                        </a:rPr>
                        <a:t>Bank of America - MA</a:t>
                      </a:r>
                    </a:p>
                    <a:p>
                      <a:pPr marL="0" marR="0">
                        <a:lnSpc>
                          <a:spcPct val="115000"/>
                        </a:lnSpc>
                        <a:spcBef>
                          <a:spcPts val="0"/>
                        </a:spcBef>
                        <a:spcAft>
                          <a:spcPts val="0"/>
                        </a:spcAft>
                      </a:pPr>
                      <a:r>
                        <a:rPr lang="en-US" sz="1000" dirty="0">
                          <a:solidFill>
                            <a:schemeClr val="bg1"/>
                          </a:solidFill>
                          <a:latin typeface="Calibri"/>
                          <a:ea typeface="Calibri"/>
                          <a:cs typeface="Times New Roman"/>
                        </a:rPr>
                        <a:t>Bank of America - Payee (PNV)</a:t>
                      </a:r>
                    </a:p>
                    <a:p>
                      <a:pPr marL="0" marR="0">
                        <a:lnSpc>
                          <a:spcPct val="115000"/>
                        </a:lnSpc>
                        <a:spcBef>
                          <a:spcPts val="0"/>
                        </a:spcBef>
                        <a:spcAft>
                          <a:spcPts val="0"/>
                        </a:spcAft>
                      </a:pPr>
                      <a:r>
                        <a:rPr lang="en-US" sz="1000" dirty="0">
                          <a:solidFill>
                            <a:schemeClr val="bg1"/>
                          </a:solidFill>
                          <a:latin typeface="Calibri"/>
                          <a:ea typeface="Calibri"/>
                          <a:cs typeface="Times New Roman"/>
                        </a:rPr>
                        <a:t>Bank of America - Payee (PPV)</a:t>
                      </a:r>
                    </a:p>
                    <a:p>
                      <a:pPr marL="0" marR="0">
                        <a:lnSpc>
                          <a:spcPct val="115000"/>
                        </a:lnSpc>
                        <a:spcBef>
                          <a:spcPts val="0"/>
                        </a:spcBef>
                        <a:spcAft>
                          <a:spcPts val="0"/>
                        </a:spcAft>
                      </a:pPr>
                      <a:r>
                        <a:rPr lang="en-US" sz="1000" dirty="0">
                          <a:solidFill>
                            <a:schemeClr val="bg1"/>
                          </a:solidFill>
                          <a:latin typeface="Calibri"/>
                          <a:ea typeface="Calibri"/>
                          <a:cs typeface="Times New Roman"/>
                        </a:rPr>
                        <a:t>Bank of Kansas City</a:t>
                      </a:r>
                    </a:p>
                    <a:p>
                      <a:pPr marL="0" marR="0">
                        <a:lnSpc>
                          <a:spcPct val="115000"/>
                        </a:lnSpc>
                        <a:spcBef>
                          <a:spcPts val="0"/>
                        </a:spcBef>
                        <a:spcAft>
                          <a:spcPts val="0"/>
                        </a:spcAft>
                      </a:pPr>
                      <a:r>
                        <a:rPr lang="en-US" sz="1000" dirty="0">
                          <a:solidFill>
                            <a:schemeClr val="bg1"/>
                          </a:solidFill>
                          <a:latin typeface="Calibri"/>
                          <a:ea typeface="Calibri"/>
                          <a:cs typeface="Times New Roman"/>
                        </a:rPr>
                        <a:t>Bank of Montreal - Enhanced </a:t>
                      </a:r>
                    </a:p>
                    <a:p>
                      <a:pPr marL="0" marR="0">
                        <a:lnSpc>
                          <a:spcPct val="115000"/>
                        </a:lnSpc>
                        <a:spcBef>
                          <a:spcPts val="0"/>
                        </a:spcBef>
                        <a:spcAft>
                          <a:spcPts val="0"/>
                        </a:spcAft>
                      </a:pPr>
                      <a:r>
                        <a:rPr lang="en-US" sz="1000" dirty="0">
                          <a:solidFill>
                            <a:schemeClr val="bg1"/>
                          </a:solidFill>
                          <a:latin typeface="Calibri"/>
                          <a:ea typeface="Calibri"/>
                          <a:cs typeface="Times New Roman"/>
                        </a:rPr>
                        <a:t>Bank of New York</a:t>
                      </a:r>
                    </a:p>
                    <a:p>
                      <a:pPr marL="0" marR="0">
                        <a:lnSpc>
                          <a:spcPct val="115000"/>
                        </a:lnSpc>
                        <a:spcBef>
                          <a:spcPts val="0"/>
                        </a:spcBef>
                        <a:spcAft>
                          <a:spcPts val="0"/>
                        </a:spcAft>
                      </a:pPr>
                      <a:r>
                        <a:rPr lang="en-US" sz="1000" dirty="0">
                          <a:solidFill>
                            <a:schemeClr val="bg1"/>
                          </a:solidFill>
                          <a:latin typeface="Calibri"/>
                          <a:ea typeface="Calibri"/>
                          <a:cs typeface="Times New Roman"/>
                        </a:rPr>
                        <a:t>Bank of New York - Payee</a:t>
                      </a:r>
                    </a:p>
                    <a:p>
                      <a:pPr marL="0" marR="0">
                        <a:lnSpc>
                          <a:spcPct val="115000"/>
                        </a:lnSpc>
                        <a:spcBef>
                          <a:spcPts val="0"/>
                        </a:spcBef>
                        <a:spcAft>
                          <a:spcPts val="0"/>
                        </a:spcAft>
                      </a:pPr>
                      <a:r>
                        <a:rPr lang="en-US" sz="1000" dirty="0">
                          <a:solidFill>
                            <a:schemeClr val="bg1"/>
                          </a:solidFill>
                          <a:latin typeface="Calibri"/>
                          <a:ea typeface="Calibri"/>
                          <a:cs typeface="Times New Roman"/>
                        </a:rPr>
                        <a:t>Bank of Texas</a:t>
                      </a:r>
                    </a:p>
                    <a:p>
                      <a:pPr marL="0" marR="0">
                        <a:lnSpc>
                          <a:spcPct val="115000"/>
                        </a:lnSpc>
                        <a:spcBef>
                          <a:spcPts val="0"/>
                        </a:spcBef>
                        <a:spcAft>
                          <a:spcPts val="0"/>
                        </a:spcAft>
                      </a:pPr>
                      <a:r>
                        <a:rPr lang="en-US" sz="1000" dirty="0">
                          <a:solidFill>
                            <a:schemeClr val="bg1"/>
                          </a:solidFill>
                          <a:latin typeface="Calibri"/>
                          <a:ea typeface="Calibri"/>
                          <a:cs typeface="Times New Roman"/>
                        </a:rPr>
                        <a:t>Bank One</a:t>
                      </a:r>
                    </a:p>
                    <a:p>
                      <a:pPr marL="0" marR="0">
                        <a:lnSpc>
                          <a:spcPct val="115000"/>
                        </a:lnSpc>
                        <a:spcBef>
                          <a:spcPts val="0"/>
                        </a:spcBef>
                        <a:spcAft>
                          <a:spcPts val="0"/>
                        </a:spcAft>
                      </a:pPr>
                      <a:r>
                        <a:rPr lang="en-US" sz="1000" dirty="0">
                          <a:solidFill>
                            <a:schemeClr val="bg1"/>
                          </a:solidFill>
                          <a:latin typeface="Calibri"/>
                          <a:ea typeface="Calibri"/>
                          <a:cs typeface="Times New Roman"/>
                        </a:rPr>
                        <a:t>Branch Banking &amp; Trust Company</a:t>
                      </a:r>
                    </a:p>
                    <a:p>
                      <a:pPr marL="0" marR="0">
                        <a:lnSpc>
                          <a:spcPct val="115000"/>
                        </a:lnSpc>
                        <a:spcBef>
                          <a:spcPts val="0"/>
                        </a:spcBef>
                        <a:spcAft>
                          <a:spcPts val="0"/>
                        </a:spcAft>
                      </a:pPr>
                      <a:r>
                        <a:rPr lang="en-US" sz="1000" dirty="0">
                          <a:solidFill>
                            <a:schemeClr val="bg1"/>
                          </a:solidFill>
                          <a:latin typeface="Calibri"/>
                          <a:ea typeface="Calibri"/>
                          <a:cs typeface="Times New Roman"/>
                        </a:rPr>
                        <a:t> (BB&amp;T)</a:t>
                      </a:r>
                    </a:p>
                    <a:p>
                      <a:pPr marL="0" marR="0">
                        <a:lnSpc>
                          <a:spcPct val="115000"/>
                        </a:lnSpc>
                        <a:spcBef>
                          <a:spcPts val="0"/>
                        </a:spcBef>
                        <a:spcAft>
                          <a:spcPts val="0"/>
                        </a:spcAft>
                      </a:pPr>
                      <a:r>
                        <a:rPr lang="en-US" sz="1000" dirty="0">
                          <a:solidFill>
                            <a:schemeClr val="bg1"/>
                          </a:solidFill>
                          <a:latin typeface="Calibri"/>
                          <a:ea typeface="Calibri"/>
                          <a:cs typeface="Times New Roman"/>
                        </a:rPr>
                        <a:t>Capital One Bank - </a:t>
                      </a:r>
                      <a:r>
                        <a:rPr lang="en-US" sz="1000" dirty="0" err="1">
                          <a:solidFill>
                            <a:schemeClr val="bg1"/>
                          </a:solidFill>
                          <a:latin typeface="Calibri"/>
                          <a:ea typeface="Calibri"/>
                          <a:cs typeface="Times New Roman"/>
                        </a:rPr>
                        <a:t>TowerNet</a:t>
                      </a:r>
                      <a:endParaRPr lang="en-US" sz="1000" dirty="0">
                        <a:solidFill>
                          <a:schemeClr val="bg1"/>
                        </a:solidFill>
                        <a:latin typeface="Calibri"/>
                        <a:ea typeface="Calibri"/>
                        <a:cs typeface="Times New Roman"/>
                      </a:endParaRPr>
                    </a:p>
                    <a:p>
                      <a:pPr marL="0" marR="0">
                        <a:lnSpc>
                          <a:spcPct val="115000"/>
                        </a:lnSpc>
                        <a:spcBef>
                          <a:spcPts val="0"/>
                        </a:spcBef>
                        <a:spcAft>
                          <a:spcPts val="0"/>
                        </a:spcAft>
                      </a:pPr>
                      <a:r>
                        <a:rPr lang="en-US" sz="1000" dirty="0">
                          <a:solidFill>
                            <a:schemeClr val="bg1"/>
                          </a:solidFill>
                          <a:latin typeface="Calibri"/>
                          <a:ea typeface="Calibri"/>
                          <a:cs typeface="Times New Roman"/>
                        </a:rPr>
                        <a:t>Charter One Bank</a:t>
                      </a:r>
                    </a:p>
                    <a:p>
                      <a:pPr marL="0" marR="0">
                        <a:lnSpc>
                          <a:spcPct val="115000"/>
                        </a:lnSpc>
                        <a:spcBef>
                          <a:spcPts val="0"/>
                        </a:spcBef>
                        <a:spcAft>
                          <a:spcPts val="0"/>
                        </a:spcAft>
                      </a:pPr>
                      <a:r>
                        <a:rPr lang="en-US" sz="1000" dirty="0">
                          <a:solidFill>
                            <a:schemeClr val="bg1"/>
                          </a:solidFill>
                          <a:latin typeface="Calibri"/>
                          <a:ea typeface="Calibri"/>
                          <a:cs typeface="Times New Roman"/>
                        </a:rPr>
                        <a:t>Chemical Bank</a:t>
                      </a:r>
                    </a:p>
                    <a:p>
                      <a:pPr marL="0" marR="0">
                        <a:lnSpc>
                          <a:spcPct val="115000"/>
                        </a:lnSpc>
                        <a:spcBef>
                          <a:spcPts val="0"/>
                        </a:spcBef>
                        <a:spcAft>
                          <a:spcPts val="0"/>
                        </a:spcAft>
                      </a:pPr>
                      <a:r>
                        <a:rPr lang="en-US" sz="1000" dirty="0">
                          <a:solidFill>
                            <a:schemeClr val="bg1"/>
                          </a:solidFill>
                          <a:latin typeface="Calibri"/>
                          <a:ea typeface="Calibri"/>
                          <a:cs typeface="Times New Roman"/>
                        </a:rPr>
                        <a:t>Chevy Chase Bank</a:t>
                      </a:r>
                    </a:p>
                    <a:p>
                      <a:pPr marL="0" marR="0">
                        <a:lnSpc>
                          <a:spcPct val="115000"/>
                        </a:lnSpc>
                        <a:spcBef>
                          <a:spcPts val="0"/>
                        </a:spcBef>
                        <a:spcAft>
                          <a:spcPts val="0"/>
                        </a:spcAft>
                      </a:pPr>
                      <a:r>
                        <a:rPr lang="en-US" sz="1000" dirty="0">
                          <a:solidFill>
                            <a:schemeClr val="bg1"/>
                          </a:solidFill>
                          <a:latin typeface="Calibri"/>
                          <a:ea typeface="Calibri"/>
                          <a:cs typeface="Times New Roman"/>
                        </a:rPr>
                        <a:t>Citibank</a:t>
                      </a:r>
                    </a:p>
                  </a:txBody>
                  <a:tcPr marL="68581" marR="68581" marT="0" marB="0">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rgbClr val="FFFFCC"/>
                    </a:solidFill>
                  </a:tcPr>
                </a:tc>
                <a:tc>
                  <a:txBody>
                    <a:bodyPr/>
                    <a:lstStyle/>
                    <a:p>
                      <a:pPr marL="0" marR="0">
                        <a:lnSpc>
                          <a:spcPct val="115000"/>
                        </a:lnSpc>
                        <a:spcBef>
                          <a:spcPts val="0"/>
                        </a:spcBef>
                        <a:spcAft>
                          <a:spcPts val="0"/>
                        </a:spcAft>
                      </a:pPr>
                      <a:r>
                        <a:rPr lang="en-US" sz="1000" dirty="0">
                          <a:solidFill>
                            <a:schemeClr val="bg1"/>
                          </a:solidFill>
                          <a:latin typeface="Calibri"/>
                          <a:ea typeface="Calibri"/>
                          <a:cs typeface="Times New Roman"/>
                        </a:rPr>
                        <a:t>Citibank - CDSA </a:t>
                      </a:r>
                    </a:p>
                    <a:p>
                      <a:pPr marL="0" marR="0">
                        <a:lnSpc>
                          <a:spcPct val="115000"/>
                        </a:lnSpc>
                        <a:spcBef>
                          <a:spcPts val="0"/>
                        </a:spcBef>
                        <a:spcAft>
                          <a:spcPts val="0"/>
                        </a:spcAft>
                      </a:pPr>
                      <a:r>
                        <a:rPr lang="en-US" sz="1000" dirty="0">
                          <a:solidFill>
                            <a:schemeClr val="bg1"/>
                          </a:solidFill>
                          <a:latin typeface="Calibri"/>
                          <a:ea typeface="Calibri"/>
                          <a:cs typeface="Times New Roman"/>
                        </a:rPr>
                        <a:t>Citibank - Multi</a:t>
                      </a:r>
                    </a:p>
                    <a:p>
                      <a:pPr marL="0" marR="0">
                        <a:lnSpc>
                          <a:spcPct val="115000"/>
                        </a:lnSpc>
                        <a:spcBef>
                          <a:spcPts val="0"/>
                        </a:spcBef>
                        <a:spcAft>
                          <a:spcPts val="0"/>
                        </a:spcAft>
                      </a:pPr>
                      <a:r>
                        <a:rPr lang="en-US" sz="1000" dirty="0">
                          <a:solidFill>
                            <a:schemeClr val="bg1"/>
                          </a:solidFill>
                          <a:latin typeface="Calibri"/>
                          <a:ea typeface="Calibri"/>
                          <a:cs typeface="Times New Roman"/>
                        </a:rPr>
                        <a:t>Citibank - PNA</a:t>
                      </a:r>
                    </a:p>
                    <a:p>
                      <a:pPr marL="0" marR="0">
                        <a:lnSpc>
                          <a:spcPct val="115000"/>
                        </a:lnSpc>
                        <a:spcBef>
                          <a:spcPts val="0"/>
                        </a:spcBef>
                        <a:spcAft>
                          <a:spcPts val="0"/>
                        </a:spcAft>
                      </a:pPr>
                      <a:r>
                        <a:rPr lang="en-US" sz="1000" dirty="0">
                          <a:solidFill>
                            <a:schemeClr val="bg1"/>
                          </a:solidFill>
                          <a:latin typeface="Calibri"/>
                          <a:ea typeface="Calibri"/>
                          <a:cs typeface="Times New Roman"/>
                        </a:rPr>
                        <a:t>Citizens Bank</a:t>
                      </a:r>
                    </a:p>
                    <a:p>
                      <a:pPr marL="0" marR="0">
                        <a:lnSpc>
                          <a:spcPct val="115000"/>
                        </a:lnSpc>
                        <a:spcBef>
                          <a:spcPts val="0"/>
                        </a:spcBef>
                        <a:spcAft>
                          <a:spcPts val="0"/>
                        </a:spcAft>
                      </a:pPr>
                      <a:r>
                        <a:rPr lang="en-US" sz="1000" dirty="0">
                          <a:solidFill>
                            <a:schemeClr val="bg1"/>
                          </a:solidFill>
                          <a:latin typeface="Calibri"/>
                          <a:ea typeface="Calibri"/>
                          <a:cs typeface="Times New Roman"/>
                        </a:rPr>
                        <a:t>City National Bank</a:t>
                      </a:r>
                    </a:p>
                    <a:p>
                      <a:pPr marL="0" marR="0">
                        <a:lnSpc>
                          <a:spcPct val="115000"/>
                        </a:lnSpc>
                        <a:spcBef>
                          <a:spcPts val="0"/>
                        </a:spcBef>
                        <a:spcAft>
                          <a:spcPts val="0"/>
                        </a:spcAft>
                      </a:pPr>
                      <a:r>
                        <a:rPr lang="en-US" sz="1000" dirty="0">
                          <a:solidFill>
                            <a:schemeClr val="bg1"/>
                          </a:solidFill>
                          <a:latin typeface="Calibri"/>
                          <a:ea typeface="Calibri"/>
                          <a:cs typeface="Times New Roman"/>
                        </a:rPr>
                        <a:t>Colorado/Arizona Business Bank</a:t>
                      </a:r>
                    </a:p>
                    <a:p>
                      <a:pPr marL="0" marR="0">
                        <a:lnSpc>
                          <a:spcPct val="115000"/>
                        </a:lnSpc>
                        <a:spcBef>
                          <a:spcPts val="0"/>
                        </a:spcBef>
                        <a:spcAft>
                          <a:spcPts val="0"/>
                        </a:spcAft>
                      </a:pPr>
                      <a:r>
                        <a:rPr lang="en-US" sz="1000" dirty="0">
                          <a:solidFill>
                            <a:schemeClr val="bg1"/>
                          </a:solidFill>
                          <a:latin typeface="Calibri"/>
                          <a:ea typeface="Calibri"/>
                          <a:cs typeface="Times New Roman"/>
                        </a:rPr>
                        <a:t>Comerica Bank</a:t>
                      </a:r>
                    </a:p>
                    <a:p>
                      <a:pPr marL="0" marR="0">
                        <a:lnSpc>
                          <a:spcPct val="115000"/>
                        </a:lnSpc>
                        <a:spcBef>
                          <a:spcPts val="0"/>
                        </a:spcBef>
                        <a:spcAft>
                          <a:spcPts val="0"/>
                        </a:spcAft>
                      </a:pPr>
                      <a:r>
                        <a:rPr lang="en-US" sz="1000" dirty="0">
                          <a:solidFill>
                            <a:schemeClr val="bg1"/>
                          </a:solidFill>
                          <a:latin typeface="Calibri"/>
                          <a:ea typeface="Calibri"/>
                          <a:cs typeface="Times New Roman"/>
                        </a:rPr>
                        <a:t>Commerce Bank</a:t>
                      </a:r>
                    </a:p>
                    <a:p>
                      <a:pPr marL="0" marR="0">
                        <a:lnSpc>
                          <a:spcPct val="115000"/>
                        </a:lnSpc>
                        <a:spcBef>
                          <a:spcPts val="0"/>
                        </a:spcBef>
                        <a:spcAft>
                          <a:spcPts val="0"/>
                        </a:spcAft>
                      </a:pPr>
                      <a:r>
                        <a:rPr lang="en-US" sz="1000" dirty="0">
                          <a:solidFill>
                            <a:schemeClr val="bg1"/>
                          </a:solidFill>
                          <a:latin typeface="Calibri"/>
                          <a:ea typeface="Calibri"/>
                          <a:cs typeface="Times New Roman"/>
                        </a:rPr>
                        <a:t>Commerce Bank (KC)</a:t>
                      </a:r>
                    </a:p>
                    <a:p>
                      <a:pPr marL="0" marR="0">
                        <a:lnSpc>
                          <a:spcPct val="115000"/>
                        </a:lnSpc>
                        <a:spcBef>
                          <a:spcPts val="0"/>
                        </a:spcBef>
                        <a:spcAft>
                          <a:spcPts val="0"/>
                        </a:spcAft>
                      </a:pPr>
                      <a:r>
                        <a:rPr lang="en-US" sz="1000" dirty="0">
                          <a:solidFill>
                            <a:schemeClr val="bg1"/>
                          </a:solidFill>
                          <a:latin typeface="Calibri"/>
                          <a:ea typeface="Calibri"/>
                          <a:cs typeface="Times New Roman"/>
                        </a:rPr>
                        <a:t>Compass Bank</a:t>
                      </a:r>
                    </a:p>
                    <a:p>
                      <a:pPr marL="0" marR="0">
                        <a:lnSpc>
                          <a:spcPct val="115000"/>
                        </a:lnSpc>
                        <a:spcBef>
                          <a:spcPts val="0"/>
                        </a:spcBef>
                        <a:spcAft>
                          <a:spcPts val="0"/>
                        </a:spcAft>
                      </a:pPr>
                      <a:r>
                        <a:rPr lang="en-US" sz="1000" dirty="0">
                          <a:solidFill>
                            <a:schemeClr val="bg1"/>
                          </a:solidFill>
                          <a:latin typeface="Calibri"/>
                          <a:ea typeface="Calibri"/>
                          <a:cs typeface="Times New Roman"/>
                        </a:rPr>
                        <a:t>Deutsche Bank</a:t>
                      </a:r>
                    </a:p>
                    <a:p>
                      <a:pPr marL="0" marR="0">
                        <a:lnSpc>
                          <a:spcPct val="115000"/>
                        </a:lnSpc>
                        <a:spcBef>
                          <a:spcPts val="0"/>
                        </a:spcBef>
                        <a:spcAft>
                          <a:spcPts val="0"/>
                        </a:spcAft>
                      </a:pPr>
                      <a:r>
                        <a:rPr lang="en-US" sz="1000" dirty="0">
                          <a:solidFill>
                            <a:schemeClr val="bg1"/>
                          </a:solidFill>
                          <a:latin typeface="Calibri"/>
                          <a:ea typeface="Calibri"/>
                          <a:cs typeface="Times New Roman"/>
                        </a:rPr>
                        <a:t>Fifth Third Bank</a:t>
                      </a:r>
                    </a:p>
                    <a:p>
                      <a:pPr marL="0" marR="0">
                        <a:lnSpc>
                          <a:spcPct val="115000"/>
                        </a:lnSpc>
                        <a:spcBef>
                          <a:spcPts val="0"/>
                        </a:spcBef>
                        <a:spcAft>
                          <a:spcPts val="0"/>
                        </a:spcAft>
                      </a:pPr>
                      <a:r>
                        <a:rPr lang="en-US" sz="1000" dirty="0">
                          <a:solidFill>
                            <a:schemeClr val="bg1"/>
                          </a:solidFill>
                          <a:latin typeface="Calibri"/>
                          <a:ea typeface="Calibri"/>
                          <a:cs typeface="Times New Roman"/>
                        </a:rPr>
                        <a:t>Fifth Third Bank - Payee</a:t>
                      </a:r>
                    </a:p>
                    <a:p>
                      <a:pPr marL="0" marR="0">
                        <a:lnSpc>
                          <a:spcPct val="115000"/>
                        </a:lnSpc>
                        <a:spcBef>
                          <a:spcPts val="0"/>
                        </a:spcBef>
                        <a:spcAft>
                          <a:spcPts val="0"/>
                        </a:spcAft>
                      </a:pPr>
                      <a:r>
                        <a:rPr lang="en-US" sz="1000" dirty="0">
                          <a:solidFill>
                            <a:schemeClr val="bg1"/>
                          </a:solidFill>
                          <a:latin typeface="Calibri"/>
                          <a:ea typeface="Calibri"/>
                          <a:cs typeface="Times New Roman"/>
                        </a:rPr>
                        <a:t>First National Bank of Omaha</a:t>
                      </a:r>
                    </a:p>
                    <a:p>
                      <a:pPr marL="0" marR="0">
                        <a:lnSpc>
                          <a:spcPct val="115000"/>
                        </a:lnSpc>
                        <a:spcBef>
                          <a:spcPts val="0"/>
                        </a:spcBef>
                        <a:spcAft>
                          <a:spcPts val="0"/>
                        </a:spcAft>
                      </a:pPr>
                      <a:r>
                        <a:rPr lang="en-US" sz="1000" dirty="0">
                          <a:solidFill>
                            <a:schemeClr val="bg1"/>
                          </a:solidFill>
                          <a:latin typeface="Calibri"/>
                          <a:ea typeface="Calibri"/>
                          <a:cs typeface="Times New Roman"/>
                        </a:rPr>
                        <a:t>First Tennessee Bank</a:t>
                      </a:r>
                    </a:p>
                    <a:p>
                      <a:pPr marL="0" marR="0">
                        <a:lnSpc>
                          <a:spcPct val="115000"/>
                        </a:lnSpc>
                        <a:spcBef>
                          <a:spcPts val="0"/>
                        </a:spcBef>
                        <a:spcAft>
                          <a:spcPts val="0"/>
                        </a:spcAft>
                      </a:pPr>
                      <a:r>
                        <a:rPr lang="en-US" sz="1000" dirty="0">
                          <a:solidFill>
                            <a:schemeClr val="bg1"/>
                          </a:solidFill>
                          <a:latin typeface="Calibri"/>
                          <a:ea typeface="Calibri"/>
                          <a:cs typeface="Times New Roman"/>
                        </a:rPr>
                        <a:t>First Tennessee Bank - Payee </a:t>
                      </a:r>
                    </a:p>
                    <a:p>
                      <a:pPr marL="0" marR="0">
                        <a:lnSpc>
                          <a:spcPct val="115000"/>
                        </a:lnSpc>
                        <a:spcBef>
                          <a:spcPts val="0"/>
                        </a:spcBef>
                        <a:spcAft>
                          <a:spcPts val="0"/>
                        </a:spcAft>
                      </a:pPr>
                      <a:r>
                        <a:rPr lang="en-US" sz="1000" dirty="0" err="1">
                          <a:solidFill>
                            <a:schemeClr val="bg1"/>
                          </a:solidFill>
                          <a:latin typeface="Calibri"/>
                          <a:ea typeface="Calibri"/>
                          <a:cs typeface="Times New Roman"/>
                        </a:rPr>
                        <a:t>FirstBank</a:t>
                      </a:r>
                      <a:r>
                        <a:rPr lang="en-US" sz="1000" dirty="0">
                          <a:solidFill>
                            <a:schemeClr val="bg1"/>
                          </a:solidFill>
                          <a:latin typeface="Calibri"/>
                          <a:ea typeface="Calibri"/>
                          <a:cs typeface="Times New Roman"/>
                        </a:rPr>
                        <a:t> (Colorado) </a:t>
                      </a:r>
                    </a:p>
                    <a:p>
                      <a:pPr marL="0" marR="0">
                        <a:lnSpc>
                          <a:spcPct val="115000"/>
                        </a:lnSpc>
                        <a:spcBef>
                          <a:spcPts val="0"/>
                        </a:spcBef>
                        <a:spcAft>
                          <a:spcPts val="0"/>
                        </a:spcAft>
                      </a:pPr>
                      <a:r>
                        <a:rPr lang="en-US" sz="1000" dirty="0" err="1">
                          <a:solidFill>
                            <a:schemeClr val="bg1"/>
                          </a:solidFill>
                          <a:latin typeface="Calibri"/>
                          <a:ea typeface="Calibri"/>
                          <a:cs typeface="Times New Roman"/>
                        </a:rPr>
                        <a:t>FirstMerit</a:t>
                      </a:r>
                      <a:r>
                        <a:rPr lang="en-US" sz="1000" dirty="0">
                          <a:solidFill>
                            <a:schemeClr val="bg1"/>
                          </a:solidFill>
                          <a:latin typeface="Calibri"/>
                          <a:ea typeface="Calibri"/>
                          <a:cs typeface="Times New Roman"/>
                        </a:rPr>
                        <a:t> Bank</a:t>
                      </a:r>
                    </a:p>
                    <a:p>
                      <a:pPr marL="0" marR="0">
                        <a:lnSpc>
                          <a:spcPct val="115000"/>
                        </a:lnSpc>
                        <a:spcBef>
                          <a:spcPts val="0"/>
                        </a:spcBef>
                        <a:spcAft>
                          <a:spcPts val="0"/>
                        </a:spcAft>
                      </a:pPr>
                      <a:r>
                        <a:rPr lang="en-US" sz="1000" dirty="0" err="1">
                          <a:solidFill>
                            <a:schemeClr val="bg1"/>
                          </a:solidFill>
                          <a:latin typeface="Calibri"/>
                          <a:ea typeface="Calibri"/>
                          <a:cs typeface="Times New Roman"/>
                        </a:rPr>
                        <a:t>Firstrust</a:t>
                      </a:r>
                      <a:r>
                        <a:rPr lang="en-US" sz="1000" dirty="0">
                          <a:solidFill>
                            <a:schemeClr val="bg1"/>
                          </a:solidFill>
                          <a:latin typeface="Calibri"/>
                          <a:ea typeface="Calibri"/>
                          <a:cs typeface="Times New Roman"/>
                        </a:rPr>
                        <a:t> Bank</a:t>
                      </a:r>
                    </a:p>
                    <a:p>
                      <a:pPr marL="0" marR="0">
                        <a:lnSpc>
                          <a:spcPct val="115000"/>
                        </a:lnSpc>
                        <a:spcBef>
                          <a:spcPts val="0"/>
                        </a:spcBef>
                        <a:spcAft>
                          <a:spcPts val="0"/>
                        </a:spcAft>
                      </a:pPr>
                      <a:r>
                        <a:rPr lang="en-US" sz="1000" dirty="0">
                          <a:solidFill>
                            <a:schemeClr val="bg1"/>
                          </a:solidFill>
                          <a:latin typeface="Calibri"/>
                          <a:ea typeface="Calibri"/>
                          <a:cs typeface="Times New Roman"/>
                        </a:rPr>
                        <a:t>Flagship Bank</a:t>
                      </a:r>
                    </a:p>
                    <a:p>
                      <a:pPr marL="0" marR="0">
                        <a:lnSpc>
                          <a:spcPct val="115000"/>
                        </a:lnSpc>
                        <a:spcBef>
                          <a:spcPts val="0"/>
                        </a:spcBef>
                        <a:spcAft>
                          <a:spcPts val="0"/>
                        </a:spcAft>
                      </a:pPr>
                      <a:r>
                        <a:rPr lang="en-US" sz="1000" dirty="0">
                          <a:solidFill>
                            <a:schemeClr val="bg1"/>
                          </a:solidFill>
                          <a:latin typeface="Calibri"/>
                          <a:ea typeface="Calibri"/>
                          <a:cs typeface="Times New Roman"/>
                        </a:rPr>
                        <a:t>Fleet Bank - 2DY </a:t>
                      </a:r>
                    </a:p>
                    <a:p>
                      <a:pPr marL="0" marR="0">
                        <a:lnSpc>
                          <a:spcPct val="115000"/>
                        </a:lnSpc>
                        <a:spcBef>
                          <a:spcPts val="0"/>
                        </a:spcBef>
                        <a:spcAft>
                          <a:spcPts val="0"/>
                        </a:spcAft>
                      </a:pPr>
                      <a:r>
                        <a:rPr lang="en-US" sz="1000" dirty="0">
                          <a:solidFill>
                            <a:schemeClr val="bg1"/>
                          </a:solidFill>
                          <a:latin typeface="Calibri"/>
                          <a:ea typeface="Calibri"/>
                          <a:cs typeface="Times New Roman"/>
                        </a:rPr>
                        <a:t>Fleet Bank - CT</a:t>
                      </a:r>
                    </a:p>
                    <a:p>
                      <a:pPr marL="0" marR="0">
                        <a:lnSpc>
                          <a:spcPct val="115000"/>
                        </a:lnSpc>
                        <a:spcBef>
                          <a:spcPts val="0"/>
                        </a:spcBef>
                        <a:spcAft>
                          <a:spcPts val="0"/>
                        </a:spcAft>
                      </a:pPr>
                      <a:r>
                        <a:rPr lang="en-US" sz="1000" dirty="0">
                          <a:solidFill>
                            <a:schemeClr val="bg1"/>
                          </a:solidFill>
                          <a:latin typeface="Calibri"/>
                          <a:ea typeface="Calibri"/>
                          <a:cs typeface="Times New Roman"/>
                        </a:rPr>
                        <a:t>Fleet Maine National Association</a:t>
                      </a:r>
                    </a:p>
                    <a:p>
                      <a:pPr marL="0" marR="0">
                        <a:lnSpc>
                          <a:spcPct val="115000"/>
                        </a:lnSpc>
                        <a:spcBef>
                          <a:spcPts val="0"/>
                        </a:spcBef>
                        <a:spcAft>
                          <a:spcPts val="0"/>
                        </a:spcAft>
                      </a:pPr>
                      <a:r>
                        <a:rPr lang="en-US" sz="1000" dirty="0">
                          <a:solidFill>
                            <a:schemeClr val="bg1"/>
                          </a:solidFill>
                          <a:latin typeface="Calibri"/>
                          <a:ea typeface="Calibri"/>
                          <a:cs typeface="Times New Roman"/>
                        </a:rPr>
                        <a:t>Harris Bank</a:t>
                      </a:r>
                    </a:p>
                    <a:p>
                      <a:pPr marL="0" marR="0">
                        <a:lnSpc>
                          <a:spcPct val="115000"/>
                        </a:lnSpc>
                        <a:spcBef>
                          <a:spcPts val="0"/>
                        </a:spcBef>
                        <a:spcAft>
                          <a:spcPts val="0"/>
                        </a:spcAft>
                      </a:pPr>
                      <a:r>
                        <a:rPr lang="en-US" sz="1000" dirty="0">
                          <a:solidFill>
                            <a:schemeClr val="bg1"/>
                          </a:solidFill>
                          <a:latin typeface="Calibri"/>
                          <a:ea typeface="Calibri"/>
                          <a:cs typeface="Times New Roman"/>
                        </a:rPr>
                        <a:t>HSBC Bank</a:t>
                      </a:r>
                    </a:p>
                    <a:p>
                      <a:pPr marL="0" marR="0">
                        <a:lnSpc>
                          <a:spcPct val="115000"/>
                        </a:lnSpc>
                        <a:spcBef>
                          <a:spcPts val="0"/>
                        </a:spcBef>
                        <a:spcAft>
                          <a:spcPts val="0"/>
                        </a:spcAft>
                      </a:pPr>
                      <a:r>
                        <a:rPr lang="en-US" sz="1000" dirty="0">
                          <a:solidFill>
                            <a:schemeClr val="bg1"/>
                          </a:solidFill>
                          <a:latin typeface="Calibri"/>
                          <a:ea typeface="Calibri"/>
                          <a:cs typeface="Times New Roman"/>
                        </a:rPr>
                        <a:t>Huntington Bank</a:t>
                      </a:r>
                    </a:p>
                    <a:p>
                      <a:pPr marL="0" marR="0">
                        <a:lnSpc>
                          <a:spcPct val="115000"/>
                        </a:lnSpc>
                        <a:spcBef>
                          <a:spcPts val="0"/>
                        </a:spcBef>
                        <a:spcAft>
                          <a:spcPts val="0"/>
                        </a:spcAft>
                      </a:pPr>
                      <a:r>
                        <a:rPr lang="en-US" sz="1000" dirty="0">
                          <a:solidFill>
                            <a:schemeClr val="bg1"/>
                          </a:solidFill>
                          <a:latin typeface="Calibri"/>
                          <a:ea typeface="Calibri"/>
                          <a:cs typeface="Times New Roman"/>
                        </a:rPr>
                        <a:t>Huntington Bank – Payee</a:t>
                      </a:r>
                    </a:p>
                    <a:p>
                      <a:pPr marL="0" marR="0">
                        <a:lnSpc>
                          <a:spcPct val="115000"/>
                        </a:lnSpc>
                        <a:spcBef>
                          <a:spcPts val="0"/>
                        </a:spcBef>
                        <a:spcAft>
                          <a:spcPts val="0"/>
                        </a:spcAft>
                      </a:pPr>
                      <a:r>
                        <a:rPr lang="en-US" sz="1000" dirty="0" err="1">
                          <a:solidFill>
                            <a:schemeClr val="bg1"/>
                          </a:solidFill>
                          <a:latin typeface="Calibri"/>
                          <a:ea typeface="Calibri"/>
                          <a:cs typeface="Times New Roman"/>
                        </a:rPr>
                        <a:t>IronStone</a:t>
                      </a:r>
                      <a:r>
                        <a:rPr lang="en-US" sz="1000" dirty="0">
                          <a:solidFill>
                            <a:schemeClr val="bg1"/>
                          </a:solidFill>
                          <a:latin typeface="Calibri"/>
                          <a:ea typeface="Calibri"/>
                          <a:cs typeface="Times New Roman"/>
                        </a:rPr>
                        <a:t> Bank</a:t>
                      </a:r>
                    </a:p>
                    <a:p>
                      <a:pPr marL="0" marR="0">
                        <a:lnSpc>
                          <a:spcPct val="115000"/>
                        </a:lnSpc>
                        <a:spcBef>
                          <a:spcPts val="0"/>
                        </a:spcBef>
                        <a:spcAft>
                          <a:spcPts val="0"/>
                        </a:spcAft>
                      </a:pPr>
                      <a:endParaRPr lang="en-US" sz="1000" dirty="0">
                        <a:solidFill>
                          <a:schemeClr val="bg1"/>
                        </a:solidFill>
                        <a:latin typeface="Calibri"/>
                        <a:ea typeface="Calibri"/>
                        <a:cs typeface="Times New Roman"/>
                      </a:endParaRPr>
                    </a:p>
                  </a:txBody>
                  <a:tcPr marL="68581" marR="68581" marT="0" marB="0">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rgbClr val="FFFFCC"/>
                    </a:solidFill>
                  </a:tcPr>
                </a:tc>
                <a:tc>
                  <a:txBody>
                    <a:bodyPr/>
                    <a:lstStyle/>
                    <a:p>
                      <a:pPr marL="0" marR="0">
                        <a:lnSpc>
                          <a:spcPct val="115000"/>
                        </a:lnSpc>
                        <a:spcBef>
                          <a:spcPts val="0"/>
                        </a:spcBef>
                        <a:spcAft>
                          <a:spcPts val="0"/>
                        </a:spcAft>
                      </a:pPr>
                      <a:r>
                        <a:rPr lang="en-US" sz="1000" dirty="0">
                          <a:solidFill>
                            <a:schemeClr val="bg1"/>
                          </a:solidFill>
                          <a:latin typeface="Calibri"/>
                          <a:ea typeface="Calibri"/>
                          <a:cs typeface="Times New Roman"/>
                        </a:rPr>
                        <a:t>JP Morgan Chase Bank</a:t>
                      </a:r>
                    </a:p>
                    <a:p>
                      <a:pPr marL="0" marR="0">
                        <a:lnSpc>
                          <a:spcPct val="115000"/>
                        </a:lnSpc>
                        <a:spcBef>
                          <a:spcPts val="0"/>
                        </a:spcBef>
                        <a:spcAft>
                          <a:spcPts val="0"/>
                        </a:spcAft>
                      </a:pPr>
                      <a:r>
                        <a:rPr lang="en-US" sz="1000" dirty="0">
                          <a:solidFill>
                            <a:schemeClr val="bg1"/>
                          </a:solidFill>
                          <a:latin typeface="Calibri"/>
                          <a:ea typeface="Calibri"/>
                          <a:cs typeface="Times New Roman"/>
                        </a:rPr>
                        <a:t>JP Morgan Chase Bank - ARP</a:t>
                      </a:r>
                    </a:p>
                    <a:p>
                      <a:pPr marL="0" marR="0">
                        <a:lnSpc>
                          <a:spcPct val="115000"/>
                        </a:lnSpc>
                        <a:spcBef>
                          <a:spcPts val="0"/>
                        </a:spcBef>
                        <a:spcAft>
                          <a:spcPts val="0"/>
                        </a:spcAft>
                      </a:pPr>
                      <a:r>
                        <a:rPr lang="en-US" sz="1000" dirty="0">
                          <a:solidFill>
                            <a:schemeClr val="bg1"/>
                          </a:solidFill>
                          <a:latin typeface="Calibri"/>
                          <a:ea typeface="Calibri"/>
                          <a:cs typeface="Times New Roman"/>
                        </a:rPr>
                        <a:t>JP Morgan Chase Bank - CDS</a:t>
                      </a:r>
                    </a:p>
                    <a:p>
                      <a:pPr marL="0" marR="0">
                        <a:lnSpc>
                          <a:spcPct val="115000"/>
                        </a:lnSpc>
                        <a:spcBef>
                          <a:spcPts val="0"/>
                        </a:spcBef>
                        <a:spcAft>
                          <a:spcPts val="0"/>
                        </a:spcAft>
                      </a:pPr>
                      <a:r>
                        <a:rPr lang="en-US" sz="1000" dirty="0">
                          <a:solidFill>
                            <a:schemeClr val="bg1"/>
                          </a:solidFill>
                          <a:latin typeface="Calibri"/>
                          <a:ea typeface="Calibri"/>
                          <a:cs typeface="Times New Roman"/>
                        </a:rPr>
                        <a:t>JP Morgan Chase Bank - PVE</a:t>
                      </a:r>
                    </a:p>
                    <a:p>
                      <a:pPr marL="0" marR="0">
                        <a:lnSpc>
                          <a:spcPct val="115000"/>
                        </a:lnSpc>
                        <a:spcBef>
                          <a:spcPts val="0"/>
                        </a:spcBef>
                        <a:spcAft>
                          <a:spcPts val="0"/>
                        </a:spcAft>
                      </a:pPr>
                      <a:r>
                        <a:rPr lang="en-US" sz="1000" dirty="0">
                          <a:solidFill>
                            <a:schemeClr val="bg1"/>
                          </a:solidFill>
                          <a:latin typeface="Calibri"/>
                          <a:ea typeface="Calibri"/>
                          <a:cs typeface="Times New Roman"/>
                        </a:rPr>
                        <a:t>JP Morgan Chase Bank - PVE-TX</a:t>
                      </a:r>
                    </a:p>
                    <a:p>
                      <a:pPr marL="0" marR="0">
                        <a:lnSpc>
                          <a:spcPct val="115000"/>
                        </a:lnSpc>
                        <a:spcBef>
                          <a:spcPts val="0"/>
                        </a:spcBef>
                        <a:spcAft>
                          <a:spcPts val="0"/>
                        </a:spcAft>
                      </a:pPr>
                      <a:r>
                        <a:rPr lang="en-US" sz="1000" dirty="0">
                          <a:solidFill>
                            <a:schemeClr val="bg1"/>
                          </a:solidFill>
                          <a:latin typeface="Calibri"/>
                          <a:ea typeface="Calibri"/>
                          <a:cs typeface="Times New Roman"/>
                        </a:rPr>
                        <a:t>JP Morgan Chase Bank - PWS</a:t>
                      </a:r>
                    </a:p>
                    <a:p>
                      <a:pPr marL="0" marR="0">
                        <a:lnSpc>
                          <a:spcPct val="115000"/>
                        </a:lnSpc>
                        <a:spcBef>
                          <a:spcPts val="0"/>
                        </a:spcBef>
                        <a:spcAft>
                          <a:spcPts val="0"/>
                        </a:spcAft>
                      </a:pPr>
                      <a:r>
                        <a:rPr lang="en-US" sz="1000" dirty="0">
                          <a:solidFill>
                            <a:schemeClr val="bg1"/>
                          </a:solidFill>
                          <a:latin typeface="Calibri"/>
                          <a:ea typeface="Calibri"/>
                          <a:cs typeface="Times New Roman"/>
                        </a:rPr>
                        <a:t>JP Morgan Chase Bank - TONCS</a:t>
                      </a:r>
                    </a:p>
                    <a:p>
                      <a:pPr marL="0" marR="0">
                        <a:lnSpc>
                          <a:spcPct val="115000"/>
                        </a:lnSpc>
                        <a:spcBef>
                          <a:spcPts val="0"/>
                        </a:spcBef>
                        <a:spcAft>
                          <a:spcPts val="0"/>
                        </a:spcAft>
                      </a:pPr>
                      <a:r>
                        <a:rPr lang="en-US" sz="1000" dirty="0">
                          <a:solidFill>
                            <a:schemeClr val="bg1"/>
                          </a:solidFill>
                          <a:latin typeface="Calibri"/>
                          <a:ea typeface="Calibri"/>
                          <a:cs typeface="Times New Roman"/>
                        </a:rPr>
                        <a:t>Key Bank</a:t>
                      </a:r>
                    </a:p>
                    <a:p>
                      <a:pPr marL="0" marR="0">
                        <a:lnSpc>
                          <a:spcPct val="115000"/>
                        </a:lnSpc>
                        <a:spcBef>
                          <a:spcPts val="0"/>
                        </a:spcBef>
                        <a:spcAft>
                          <a:spcPts val="0"/>
                        </a:spcAft>
                      </a:pPr>
                      <a:r>
                        <a:rPr lang="en-US" sz="1000" dirty="0">
                          <a:solidFill>
                            <a:schemeClr val="bg1"/>
                          </a:solidFill>
                          <a:latin typeface="Calibri"/>
                          <a:ea typeface="Calibri"/>
                          <a:cs typeface="Times New Roman"/>
                        </a:rPr>
                        <a:t>Key Bank - 220</a:t>
                      </a:r>
                    </a:p>
                    <a:p>
                      <a:pPr marL="0" marR="0">
                        <a:lnSpc>
                          <a:spcPct val="115000"/>
                        </a:lnSpc>
                        <a:spcBef>
                          <a:spcPts val="0"/>
                        </a:spcBef>
                        <a:spcAft>
                          <a:spcPts val="0"/>
                        </a:spcAft>
                      </a:pPr>
                      <a:r>
                        <a:rPr lang="en-US" sz="1000" dirty="0">
                          <a:solidFill>
                            <a:schemeClr val="bg1"/>
                          </a:solidFill>
                          <a:latin typeface="Calibri"/>
                          <a:ea typeface="Calibri"/>
                          <a:cs typeface="Times New Roman"/>
                        </a:rPr>
                        <a:t>Landmark Bank</a:t>
                      </a:r>
                    </a:p>
                    <a:p>
                      <a:pPr marL="0" marR="0">
                        <a:lnSpc>
                          <a:spcPct val="115000"/>
                        </a:lnSpc>
                        <a:spcBef>
                          <a:spcPts val="0"/>
                        </a:spcBef>
                        <a:spcAft>
                          <a:spcPts val="0"/>
                        </a:spcAft>
                      </a:pPr>
                      <a:r>
                        <a:rPr lang="en-US" sz="1000" dirty="0">
                          <a:solidFill>
                            <a:schemeClr val="bg1"/>
                          </a:solidFill>
                          <a:latin typeface="Calibri"/>
                          <a:ea typeface="Calibri"/>
                          <a:cs typeface="Times New Roman"/>
                        </a:rPr>
                        <a:t>LaSalle Bank</a:t>
                      </a:r>
                    </a:p>
                    <a:p>
                      <a:pPr marL="0" marR="0">
                        <a:lnSpc>
                          <a:spcPct val="115000"/>
                        </a:lnSpc>
                        <a:spcBef>
                          <a:spcPts val="0"/>
                        </a:spcBef>
                        <a:spcAft>
                          <a:spcPts val="0"/>
                        </a:spcAft>
                      </a:pPr>
                      <a:r>
                        <a:rPr lang="en-US" sz="1000" dirty="0">
                          <a:solidFill>
                            <a:schemeClr val="bg1"/>
                          </a:solidFill>
                          <a:latin typeface="Calibri"/>
                          <a:ea typeface="Calibri"/>
                          <a:cs typeface="Times New Roman"/>
                        </a:rPr>
                        <a:t>LaSalle Bank - 180</a:t>
                      </a:r>
                    </a:p>
                    <a:p>
                      <a:pPr marL="0" marR="0">
                        <a:lnSpc>
                          <a:spcPct val="115000"/>
                        </a:lnSpc>
                        <a:spcBef>
                          <a:spcPts val="0"/>
                        </a:spcBef>
                        <a:spcAft>
                          <a:spcPts val="0"/>
                        </a:spcAft>
                      </a:pPr>
                      <a:r>
                        <a:rPr lang="en-US" sz="1000" dirty="0">
                          <a:solidFill>
                            <a:schemeClr val="bg1"/>
                          </a:solidFill>
                          <a:latin typeface="Calibri"/>
                          <a:ea typeface="Calibri"/>
                          <a:cs typeface="Times New Roman"/>
                        </a:rPr>
                        <a:t>M &amp; I Bank</a:t>
                      </a:r>
                    </a:p>
                    <a:p>
                      <a:pPr marL="0" marR="0">
                        <a:lnSpc>
                          <a:spcPct val="115000"/>
                        </a:lnSpc>
                        <a:spcBef>
                          <a:spcPts val="0"/>
                        </a:spcBef>
                        <a:spcAft>
                          <a:spcPts val="0"/>
                        </a:spcAft>
                      </a:pPr>
                      <a:r>
                        <a:rPr lang="en-US" sz="1000" dirty="0">
                          <a:solidFill>
                            <a:schemeClr val="bg1"/>
                          </a:solidFill>
                          <a:latin typeface="Calibri"/>
                          <a:ea typeface="Calibri"/>
                          <a:cs typeface="Times New Roman"/>
                        </a:rPr>
                        <a:t>M &amp; T Bank</a:t>
                      </a:r>
                    </a:p>
                    <a:p>
                      <a:pPr marL="0" marR="0">
                        <a:lnSpc>
                          <a:spcPct val="115000"/>
                        </a:lnSpc>
                        <a:spcBef>
                          <a:spcPts val="0"/>
                        </a:spcBef>
                        <a:spcAft>
                          <a:spcPts val="0"/>
                        </a:spcAft>
                      </a:pPr>
                      <a:r>
                        <a:rPr lang="en-US" sz="1000" dirty="0">
                          <a:solidFill>
                            <a:schemeClr val="bg1"/>
                          </a:solidFill>
                          <a:latin typeface="Calibri"/>
                          <a:ea typeface="Calibri"/>
                          <a:cs typeface="Times New Roman"/>
                        </a:rPr>
                        <a:t>M &amp; T Bank - Payee</a:t>
                      </a:r>
                    </a:p>
                    <a:p>
                      <a:pPr marL="0" marR="0">
                        <a:lnSpc>
                          <a:spcPct val="115000"/>
                        </a:lnSpc>
                        <a:spcBef>
                          <a:spcPts val="0"/>
                        </a:spcBef>
                        <a:spcAft>
                          <a:spcPts val="0"/>
                        </a:spcAft>
                      </a:pPr>
                      <a:r>
                        <a:rPr lang="en-US" sz="1000" dirty="0">
                          <a:solidFill>
                            <a:schemeClr val="bg1"/>
                          </a:solidFill>
                          <a:latin typeface="Calibri"/>
                          <a:ea typeface="Calibri"/>
                          <a:cs typeface="Times New Roman"/>
                        </a:rPr>
                        <a:t>MB Financial Bank</a:t>
                      </a:r>
                    </a:p>
                    <a:p>
                      <a:pPr marL="0" marR="0">
                        <a:lnSpc>
                          <a:spcPct val="115000"/>
                        </a:lnSpc>
                        <a:spcBef>
                          <a:spcPts val="0"/>
                        </a:spcBef>
                        <a:spcAft>
                          <a:spcPts val="0"/>
                        </a:spcAft>
                      </a:pPr>
                      <a:r>
                        <a:rPr lang="en-US" sz="1000" dirty="0">
                          <a:solidFill>
                            <a:schemeClr val="bg1"/>
                          </a:solidFill>
                          <a:latin typeface="Calibri"/>
                          <a:ea typeface="Calibri"/>
                          <a:cs typeface="Times New Roman"/>
                        </a:rPr>
                        <a:t>Mellon Bank</a:t>
                      </a:r>
                    </a:p>
                    <a:p>
                      <a:pPr marL="0" marR="0">
                        <a:lnSpc>
                          <a:spcPct val="115000"/>
                        </a:lnSpc>
                        <a:spcBef>
                          <a:spcPts val="0"/>
                        </a:spcBef>
                        <a:spcAft>
                          <a:spcPts val="0"/>
                        </a:spcAft>
                      </a:pPr>
                      <a:r>
                        <a:rPr lang="en-US" sz="1000" dirty="0">
                          <a:solidFill>
                            <a:schemeClr val="bg1"/>
                          </a:solidFill>
                          <a:latin typeface="Calibri"/>
                          <a:ea typeface="Calibri"/>
                          <a:cs typeface="Times New Roman"/>
                        </a:rPr>
                        <a:t>Mellon Bank - Payee</a:t>
                      </a:r>
                    </a:p>
                    <a:p>
                      <a:pPr marL="0" marR="0">
                        <a:lnSpc>
                          <a:spcPct val="115000"/>
                        </a:lnSpc>
                        <a:spcBef>
                          <a:spcPts val="0"/>
                        </a:spcBef>
                        <a:spcAft>
                          <a:spcPts val="0"/>
                        </a:spcAft>
                      </a:pPr>
                      <a:r>
                        <a:rPr lang="en-US" sz="1000" dirty="0">
                          <a:solidFill>
                            <a:schemeClr val="bg1"/>
                          </a:solidFill>
                          <a:latin typeface="Calibri"/>
                          <a:ea typeface="Calibri"/>
                          <a:cs typeface="Times New Roman"/>
                        </a:rPr>
                        <a:t>National Bank of South Carolina</a:t>
                      </a:r>
                    </a:p>
                    <a:p>
                      <a:pPr marL="0" marR="0">
                        <a:lnSpc>
                          <a:spcPct val="115000"/>
                        </a:lnSpc>
                        <a:spcBef>
                          <a:spcPts val="0"/>
                        </a:spcBef>
                        <a:spcAft>
                          <a:spcPts val="0"/>
                        </a:spcAft>
                      </a:pPr>
                      <a:r>
                        <a:rPr lang="en-US" sz="1000" dirty="0">
                          <a:solidFill>
                            <a:schemeClr val="bg1"/>
                          </a:solidFill>
                          <a:latin typeface="Calibri"/>
                          <a:ea typeface="Calibri"/>
                          <a:cs typeface="Times New Roman"/>
                        </a:rPr>
                        <a:t>National City Bank</a:t>
                      </a:r>
                    </a:p>
                    <a:p>
                      <a:pPr marL="0" marR="0">
                        <a:lnSpc>
                          <a:spcPct val="115000"/>
                        </a:lnSpc>
                        <a:spcBef>
                          <a:spcPts val="0"/>
                        </a:spcBef>
                        <a:spcAft>
                          <a:spcPts val="0"/>
                        </a:spcAft>
                      </a:pPr>
                      <a:r>
                        <a:rPr lang="en-US" sz="1000" dirty="0" err="1">
                          <a:solidFill>
                            <a:schemeClr val="bg1"/>
                          </a:solidFill>
                          <a:latin typeface="Calibri"/>
                          <a:ea typeface="Calibri"/>
                          <a:cs typeface="Times New Roman"/>
                        </a:rPr>
                        <a:t>Nordea</a:t>
                      </a:r>
                      <a:r>
                        <a:rPr lang="en-US" sz="1000" dirty="0">
                          <a:solidFill>
                            <a:schemeClr val="bg1"/>
                          </a:solidFill>
                          <a:latin typeface="Calibri"/>
                          <a:ea typeface="Calibri"/>
                          <a:cs typeface="Times New Roman"/>
                        </a:rPr>
                        <a:t> Bank</a:t>
                      </a:r>
                    </a:p>
                    <a:p>
                      <a:pPr marL="0" marR="0">
                        <a:lnSpc>
                          <a:spcPct val="115000"/>
                        </a:lnSpc>
                        <a:spcBef>
                          <a:spcPts val="0"/>
                        </a:spcBef>
                        <a:spcAft>
                          <a:spcPts val="0"/>
                        </a:spcAft>
                      </a:pPr>
                      <a:r>
                        <a:rPr lang="en-US" sz="1000" dirty="0">
                          <a:solidFill>
                            <a:schemeClr val="bg1"/>
                          </a:solidFill>
                          <a:latin typeface="Calibri"/>
                          <a:ea typeface="Calibri"/>
                          <a:cs typeface="Times New Roman"/>
                        </a:rPr>
                        <a:t>Northern Trust Bank</a:t>
                      </a:r>
                    </a:p>
                    <a:p>
                      <a:pPr marL="0" marR="0">
                        <a:lnSpc>
                          <a:spcPct val="115000"/>
                        </a:lnSpc>
                        <a:spcBef>
                          <a:spcPts val="0"/>
                        </a:spcBef>
                        <a:spcAft>
                          <a:spcPts val="0"/>
                        </a:spcAft>
                      </a:pPr>
                      <a:r>
                        <a:rPr lang="en-US" sz="1000" dirty="0">
                          <a:solidFill>
                            <a:schemeClr val="bg1"/>
                          </a:solidFill>
                          <a:latin typeface="Calibri"/>
                          <a:ea typeface="Calibri"/>
                          <a:cs typeface="Times New Roman"/>
                        </a:rPr>
                        <a:t>Northern Trust Bank - 112</a:t>
                      </a:r>
                    </a:p>
                    <a:p>
                      <a:pPr marL="0" marR="0">
                        <a:lnSpc>
                          <a:spcPct val="115000"/>
                        </a:lnSpc>
                        <a:spcBef>
                          <a:spcPts val="0"/>
                        </a:spcBef>
                        <a:spcAft>
                          <a:spcPts val="0"/>
                        </a:spcAft>
                      </a:pPr>
                      <a:r>
                        <a:rPr lang="en-US" sz="1000" dirty="0">
                          <a:solidFill>
                            <a:schemeClr val="bg1"/>
                          </a:solidFill>
                          <a:latin typeface="Calibri"/>
                          <a:ea typeface="Calibri"/>
                          <a:cs typeface="Times New Roman"/>
                        </a:rPr>
                        <a:t>Northern Trust Bank - BP</a:t>
                      </a:r>
                    </a:p>
                    <a:p>
                      <a:pPr marL="0" marR="0">
                        <a:lnSpc>
                          <a:spcPct val="115000"/>
                        </a:lnSpc>
                        <a:spcBef>
                          <a:spcPts val="0"/>
                        </a:spcBef>
                        <a:spcAft>
                          <a:spcPts val="0"/>
                        </a:spcAft>
                      </a:pPr>
                      <a:r>
                        <a:rPr lang="en-US" sz="1000" dirty="0">
                          <a:solidFill>
                            <a:schemeClr val="bg1"/>
                          </a:solidFill>
                          <a:latin typeface="Calibri"/>
                          <a:ea typeface="Calibri"/>
                          <a:cs typeface="Times New Roman"/>
                        </a:rPr>
                        <a:t>Pinnacle National Bank</a:t>
                      </a:r>
                    </a:p>
                    <a:p>
                      <a:pPr marL="0" marR="0">
                        <a:lnSpc>
                          <a:spcPct val="115000"/>
                        </a:lnSpc>
                        <a:spcBef>
                          <a:spcPts val="0"/>
                        </a:spcBef>
                        <a:spcAft>
                          <a:spcPts val="0"/>
                        </a:spcAft>
                      </a:pPr>
                      <a:r>
                        <a:rPr lang="en-US" sz="1000" dirty="0">
                          <a:solidFill>
                            <a:schemeClr val="bg1"/>
                          </a:solidFill>
                          <a:latin typeface="Calibri"/>
                          <a:ea typeface="Calibri"/>
                          <a:cs typeface="Times New Roman"/>
                        </a:rPr>
                        <a:t>PNC Bank</a:t>
                      </a:r>
                    </a:p>
                    <a:p>
                      <a:pPr marL="0" marR="0">
                        <a:lnSpc>
                          <a:spcPct val="115000"/>
                        </a:lnSpc>
                        <a:spcBef>
                          <a:spcPts val="0"/>
                        </a:spcBef>
                        <a:spcAft>
                          <a:spcPts val="0"/>
                        </a:spcAft>
                      </a:pPr>
                      <a:r>
                        <a:rPr lang="en-US" sz="1000" dirty="0">
                          <a:solidFill>
                            <a:schemeClr val="bg1"/>
                          </a:solidFill>
                          <a:latin typeface="Calibri"/>
                          <a:ea typeface="Calibri"/>
                          <a:cs typeface="Times New Roman"/>
                        </a:rPr>
                        <a:t>PNC Bank - ARP-80</a:t>
                      </a:r>
                    </a:p>
                    <a:p>
                      <a:pPr marL="0" marR="0">
                        <a:lnSpc>
                          <a:spcPct val="115000"/>
                        </a:lnSpc>
                        <a:spcBef>
                          <a:spcPts val="0"/>
                        </a:spcBef>
                        <a:spcAft>
                          <a:spcPts val="0"/>
                        </a:spcAft>
                      </a:pPr>
                      <a:r>
                        <a:rPr lang="en-US" sz="1000" dirty="0">
                          <a:solidFill>
                            <a:schemeClr val="bg1"/>
                          </a:solidFill>
                          <a:latin typeface="Calibri"/>
                          <a:ea typeface="Calibri"/>
                          <a:cs typeface="Times New Roman"/>
                        </a:rPr>
                        <a:t>PNC Bank - Payee</a:t>
                      </a:r>
                    </a:p>
                    <a:p>
                      <a:pPr marL="0" marR="0">
                        <a:lnSpc>
                          <a:spcPct val="115000"/>
                        </a:lnSpc>
                        <a:spcBef>
                          <a:spcPts val="0"/>
                        </a:spcBef>
                        <a:spcAft>
                          <a:spcPts val="0"/>
                        </a:spcAft>
                      </a:pPr>
                      <a:r>
                        <a:rPr lang="en-US" sz="1000" dirty="0">
                          <a:solidFill>
                            <a:schemeClr val="bg1"/>
                          </a:solidFill>
                          <a:latin typeface="Calibri"/>
                          <a:ea typeface="Calibri"/>
                          <a:cs typeface="Times New Roman"/>
                        </a:rPr>
                        <a:t>PNC Bank - PINACLE-FIX</a:t>
                      </a:r>
                    </a:p>
                  </a:txBody>
                  <a:tcPr marL="68581" marR="68581" marT="0" marB="0">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rgbClr val="FFFFCC"/>
                    </a:solidFill>
                  </a:tcPr>
                </a:tc>
                <a:tc>
                  <a:txBody>
                    <a:bodyPr/>
                    <a:lstStyle/>
                    <a:p>
                      <a:pPr marL="0" marR="0">
                        <a:lnSpc>
                          <a:spcPct val="115000"/>
                        </a:lnSpc>
                        <a:spcBef>
                          <a:spcPts val="0"/>
                        </a:spcBef>
                        <a:spcAft>
                          <a:spcPts val="0"/>
                        </a:spcAft>
                      </a:pPr>
                      <a:r>
                        <a:rPr lang="en-US" sz="1000" dirty="0">
                          <a:solidFill>
                            <a:schemeClr val="bg1"/>
                          </a:solidFill>
                          <a:latin typeface="Calibri"/>
                          <a:ea typeface="Calibri"/>
                          <a:cs typeface="Times New Roman"/>
                        </a:rPr>
                        <a:t>Regions Bank</a:t>
                      </a:r>
                    </a:p>
                    <a:p>
                      <a:pPr marL="0" marR="0">
                        <a:lnSpc>
                          <a:spcPct val="115000"/>
                        </a:lnSpc>
                        <a:spcBef>
                          <a:spcPts val="0"/>
                        </a:spcBef>
                        <a:spcAft>
                          <a:spcPts val="0"/>
                        </a:spcAft>
                      </a:pPr>
                      <a:r>
                        <a:rPr lang="en-US" sz="1000" dirty="0">
                          <a:solidFill>
                            <a:schemeClr val="bg1"/>
                          </a:solidFill>
                          <a:latin typeface="Calibri"/>
                          <a:ea typeface="Calibri"/>
                          <a:cs typeface="Times New Roman"/>
                        </a:rPr>
                        <a:t>Royal Bank of Canada</a:t>
                      </a:r>
                    </a:p>
                    <a:p>
                      <a:pPr marL="0" marR="0">
                        <a:lnSpc>
                          <a:spcPct val="115000"/>
                        </a:lnSpc>
                        <a:spcBef>
                          <a:spcPts val="0"/>
                        </a:spcBef>
                        <a:spcAft>
                          <a:spcPts val="0"/>
                        </a:spcAft>
                      </a:pPr>
                      <a:r>
                        <a:rPr lang="en-US" sz="1000" dirty="0">
                          <a:solidFill>
                            <a:schemeClr val="bg1"/>
                          </a:solidFill>
                          <a:latin typeface="Calibri"/>
                          <a:ea typeface="Calibri"/>
                          <a:cs typeface="Times New Roman"/>
                        </a:rPr>
                        <a:t>Royal Bank of Canada - Payee M</a:t>
                      </a:r>
                    </a:p>
                    <a:p>
                      <a:pPr marL="0" marR="0">
                        <a:lnSpc>
                          <a:spcPct val="115000"/>
                        </a:lnSpc>
                        <a:spcBef>
                          <a:spcPts val="0"/>
                        </a:spcBef>
                        <a:spcAft>
                          <a:spcPts val="0"/>
                        </a:spcAft>
                      </a:pPr>
                      <a:r>
                        <a:rPr lang="en-US" sz="1000" dirty="0" err="1">
                          <a:solidFill>
                            <a:schemeClr val="bg1"/>
                          </a:solidFill>
                          <a:latin typeface="Calibri"/>
                          <a:ea typeface="Calibri"/>
                          <a:cs typeface="Times New Roman"/>
                        </a:rPr>
                        <a:t>ScotiaBank</a:t>
                      </a:r>
                      <a:endParaRPr lang="en-US" sz="1000" dirty="0">
                        <a:solidFill>
                          <a:schemeClr val="bg1"/>
                        </a:solidFill>
                        <a:latin typeface="Calibri"/>
                        <a:ea typeface="Calibri"/>
                        <a:cs typeface="Times New Roman"/>
                      </a:endParaRPr>
                    </a:p>
                    <a:p>
                      <a:pPr marL="0" marR="0">
                        <a:lnSpc>
                          <a:spcPct val="115000"/>
                        </a:lnSpc>
                        <a:spcBef>
                          <a:spcPts val="0"/>
                        </a:spcBef>
                        <a:spcAft>
                          <a:spcPts val="0"/>
                        </a:spcAft>
                      </a:pPr>
                      <a:r>
                        <a:rPr lang="en-US" sz="1000" dirty="0">
                          <a:solidFill>
                            <a:schemeClr val="bg1"/>
                          </a:solidFill>
                          <a:latin typeface="Calibri"/>
                          <a:ea typeface="Calibri"/>
                          <a:cs typeface="Times New Roman"/>
                        </a:rPr>
                        <a:t>Security Bank of California</a:t>
                      </a:r>
                    </a:p>
                    <a:p>
                      <a:pPr marL="0" marR="0">
                        <a:lnSpc>
                          <a:spcPct val="115000"/>
                        </a:lnSpc>
                        <a:spcBef>
                          <a:spcPts val="0"/>
                        </a:spcBef>
                        <a:spcAft>
                          <a:spcPts val="0"/>
                        </a:spcAft>
                      </a:pPr>
                      <a:r>
                        <a:rPr lang="en-US" sz="1000" dirty="0">
                          <a:solidFill>
                            <a:schemeClr val="bg1"/>
                          </a:solidFill>
                          <a:latin typeface="Calibri"/>
                          <a:ea typeface="Calibri"/>
                          <a:cs typeface="Times New Roman"/>
                        </a:rPr>
                        <a:t>Silicon Valley Bank-CSV-Payee</a:t>
                      </a:r>
                    </a:p>
                    <a:p>
                      <a:pPr marL="0" marR="0">
                        <a:lnSpc>
                          <a:spcPct val="115000"/>
                        </a:lnSpc>
                        <a:spcBef>
                          <a:spcPts val="0"/>
                        </a:spcBef>
                        <a:spcAft>
                          <a:spcPts val="0"/>
                        </a:spcAft>
                      </a:pPr>
                      <a:r>
                        <a:rPr lang="en-US" sz="1000" dirty="0">
                          <a:solidFill>
                            <a:schemeClr val="bg1"/>
                          </a:solidFill>
                          <a:latin typeface="Calibri"/>
                          <a:ea typeface="Calibri"/>
                          <a:cs typeface="Times New Roman"/>
                        </a:rPr>
                        <a:t>SouthTrust Bank</a:t>
                      </a:r>
                    </a:p>
                    <a:p>
                      <a:pPr marL="0" marR="0">
                        <a:lnSpc>
                          <a:spcPct val="115000"/>
                        </a:lnSpc>
                        <a:spcBef>
                          <a:spcPts val="0"/>
                        </a:spcBef>
                        <a:spcAft>
                          <a:spcPts val="0"/>
                        </a:spcAft>
                      </a:pPr>
                      <a:r>
                        <a:rPr lang="en-US" sz="1000" dirty="0">
                          <a:solidFill>
                            <a:schemeClr val="bg1"/>
                          </a:solidFill>
                          <a:latin typeface="Calibri"/>
                          <a:ea typeface="Calibri"/>
                          <a:cs typeface="Times New Roman"/>
                        </a:rPr>
                        <a:t>Standard Positive Pay</a:t>
                      </a:r>
                    </a:p>
                    <a:p>
                      <a:pPr marL="0" marR="0">
                        <a:lnSpc>
                          <a:spcPct val="115000"/>
                        </a:lnSpc>
                        <a:spcBef>
                          <a:spcPts val="0"/>
                        </a:spcBef>
                        <a:spcAft>
                          <a:spcPts val="0"/>
                        </a:spcAft>
                      </a:pPr>
                      <a:r>
                        <a:rPr lang="en-US" sz="1000" dirty="0">
                          <a:solidFill>
                            <a:schemeClr val="bg1"/>
                          </a:solidFill>
                          <a:latin typeface="Calibri"/>
                          <a:ea typeface="Calibri"/>
                          <a:cs typeface="Times New Roman"/>
                        </a:rPr>
                        <a:t>SunTrust Bank</a:t>
                      </a:r>
                    </a:p>
                    <a:p>
                      <a:pPr marL="0" marR="0">
                        <a:lnSpc>
                          <a:spcPct val="115000"/>
                        </a:lnSpc>
                        <a:spcBef>
                          <a:spcPts val="0"/>
                        </a:spcBef>
                        <a:spcAft>
                          <a:spcPts val="0"/>
                        </a:spcAft>
                      </a:pPr>
                      <a:r>
                        <a:rPr lang="en-US" sz="1000" dirty="0">
                          <a:solidFill>
                            <a:schemeClr val="bg1"/>
                          </a:solidFill>
                          <a:latin typeface="Calibri"/>
                          <a:ea typeface="Calibri"/>
                          <a:cs typeface="Times New Roman"/>
                        </a:rPr>
                        <a:t>SunTrust Bank - 07-03</a:t>
                      </a:r>
                    </a:p>
                    <a:p>
                      <a:pPr marL="0" marR="0">
                        <a:lnSpc>
                          <a:spcPct val="115000"/>
                        </a:lnSpc>
                        <a:spcBef>
                          <a:spcPts val="0"/>
                        </a:spcBef>
                        <a:spcAft>
                          <a:spcPts val="0"/>
                        </a:spcAft>
                      </a:pPr>
                      <a:r>
                        <a:rPr lang="en-US" sz="1000" dirty="0">
                          <a:solidFill>
                            <a:schemeClr val="bg1"/>
                          </a:solidFill>
                          <a:latin typeface="Calibri"/>
                          <a:ea typeface="Calibri"/>
                          <a:cs typeface="Times New Roman"/>
                        </a:rPr>
                        <a:t>SunTrust Bank - CPR</a:t>
                      </a:r>
                    </a:p>
                    <a:p>
                      <a:pPr marL="0" marR="0">
                        <a:lnSpc>
                          <a:spcPct val="115000"/>
                        </a:lnSpc>
                        <a:spcBef>
                          <a:spcPts val="0"/>
                        </a:spcBef>
                        <a:spcAft>
                          <a:spcPts val="0"/>
                        </a:spcAft>
                      </a:pPr>
                      <a:r>
                        <a:rPr lang="en-US" sz="1000" dirty="0">
                          <a:solidFill>
                            <a:schemeClr val="bg1"/>
                          </a:solidFill>
                          <a:latin typeface="Calibri"/>
                          <a:ea typeface="Calibri"/>
                          <a:cs typeface="Times New Roman"/>
                        </a:rPr>
                        <a:t>SunTrust Bank - CPR-03</a:t>
                      </a:r>
                    </a:p>
                    <a:p>
                      <a:pPr marL="0" marR="0">
                        <a:lnSpc>
                          <a:spcPct val="115000"/>
                        </a:lnSpc>
                        <a:spcBef>
                          <a:spcPts val="0"/>
                        </a:spcBef>
                        <a:spcAft>
                          <a:spcPts val="0"/>
                        </a:spcAft>
                      </a:pPr>
                      <a:r>
                        <a:rPr lang="en-US" sz="1000" dirty="0">
                          <a:solidFill>
                            <a:schemeClr val="bg1"/>
                          </a:solidFill>
                          <a:latin typeface="Calibri"/>
                          <a:ea typeface="Calibri"/>
                          <a:cs typeface="Times New Roman"/>
                        </a:rPr>
                        <a:t>SunTrust Bank - Payee</a:t>
                      </a:r>
                    </a:p>
                    <a:p>
                      <a:pPr marL="0" marR="0">
                        <a:lnSpc>
                          <a:spcPct val="115000"/>
                        </a:lnSpc>
                        <a:spcBef>
                          <a:spcPts val="0"/>
                        </a:spcBef>
                        <a:spcAft>
                          <a:spcPts val="0"/>
                        </a:spcAft>
                      </a:pPr>
                      <a:r>
                        <a:rPr lang="en-US" sz="1000" dirty="0">
                          <a:solidFill>
                            <a:schemeClr val="bg1"/>
                          </a:solidFill>
                          <a:latin typeface="Calibri"/>
                          <a:ea typeface="Calibri"/>
                          <a:cs typeface="Times New Roman"/>
                        </a:rPr>
                        <a:t>Toronto Dominion Bank</a:t>
                      </a:r>
                    </a:p>
                    <a:p>
                      <a:pPr marL="0" marR="0">
                        <a:lnSpc>
                          <a:spcPct val="115000"/>
                        </a:lnSpc>
                        <a:spcBef>
                          <a:spcPts val="0"/>
                        </a:spcBef>
                        <a:spcAft>
                          <a:spcPts val="0"/>
                        </a:spcAft>
                      </a:pPr>
                      <a:r>
                        <a:rPr lang="en-US" sz="1000" dirty="0">
                          <a:solidFill>
                            <a:schemeClr val="bg1"/>
                          </a:solidFill>
                          <a:latin typeface="Calibri"/>
                          <a:ea typeface="Calibri"/>
                          <a:cs typeface="Times New Roman"/>
                        </a:rPr>
                        <a:t>Union Planters Bank</a:t>
                      </a:r>
                    </a:p>
                    <a:p>
                      <a:pPr marL="0" marR="0">
                        <a:lnSpc>
                          <a:spcPct val="115000"/>
                        </a:lnSpc>
                        <a:spcBef>
                          <a:spcPts val="0"/>
                        </a:spcBef>
                        <a:spcAft>
                          <a:spcPts val="0"/>
                        </a:spcAft>
                      </a:pPr>
                      <a:r>
                        <a:rPr lang="en-US" sz="1000" dirty="0">
                          <a:solidFill>
                            <a:schemeClr val="bg1"/>
                          </a:solidFill>
                          <a:latin typeface="Calibri"/>
                          <a:ea typeface="Calibri"/>
                          <a:cs typeface="Times New Roman"/>
                        </a:rPr>
                        <a:t>United Bank</a:t>
                      </a:r>
                    </a:p>
                    <a:p>
                      <a:pPr marL="0" marR="0">
                        <a:lnSpc>
                          <a:spcPct val="115000"/>
                        </a:lnSpc>
                        <a:spcBef>
                          <a:spcPts val="0"/>
                        </a:spcBef>
                        <a:spcAft>
                          <a:spcPts val="0"/>
                        </a:spcAft>
                      </a:pPr>
                      <a:r>
                        <a:rPr lang="en-US" sz="1000" dirty="0">
                          <a:solidFill>
                            <a:schemeClr val="bg1"/>
                          </a:solidFill>
                          <a:latin typeface="Calibri"/>
                          <a:ea typeface="Calibri"/>
                          <a:cs typeface="Times New Roman"/>
                        </a:rPr>
                        <a:t>United Commercial Bank-CSV</a:t>
                      </a:r>
                    </a:p>
                    <a:p>
                      <a:pPr marL="0" marR="0">
                        <a:lnSpc>
                          <a:spcPct val="115000"/>
                        </a:lnSpc>
                        <a:spcBef>
                          <a:spcPts val="0"/>
                        </a:spcBef>
                        <a:spcAft>
                          <a:spcPts val="0"/>
                        </a:spcAft>
                      </a:pPr>
                      <a:r>
                        <a:rPr lang="en-US" sz="1000" dirty="0">
                          <a:solidFill>
                            <a:schemeClr val="bg1"/>
                          </a:solidFill>
                          <a:latin typeface="Calibri"/>
                          <a:ea typeface="Calibri"/>
                          <a:cs typeface="Times New Roman"/>
                        </a:rPr>
                        <a:t>US Bank</a:t>
                      </a:r>
                    </a:p>
                    <a:p>
                      <a:pPr marL="0" marR="0">
                        <a:lnSpc>
                          <a:spcPct val="115000"/>
                        </a:lnSpc>
                        <a:spcBef>
                          <a:spcPts val="0"/>
                        </a:spcBef>
                        <a:spcAft>
                          <a:spcPts val="0"/>
                        </a:spcAft>
                      </a:pPr>
                      <a:r>
                        <a:rPr lang="en-US" sz="1000" dirty="0">
                          <a:solidFill>
                            <a:schemeClr val="bg1"/>
                          </a:solidFill>
                          <a:latin typeface="Calibri"/>
                          <a:ea typeface="Calibri"/>
                          <a:cs typeface="Times New Roman"/>
                        </a:rPr>
                        <a:t>US Bank - Payee</a:t>
                      </a:r>
                    </a:p>
                    <a:p>
                      <a:pPr marL="0" marR="0">
                        <a:lnSpc>
                          <a:spcPct val="115000"/>
                        </a:lnSpc>
                        <a:spcBef>
                          <a:spcPts val="0"/>
                        </a:spcBef>
                        <a:spcAft>
                          <a:spcPts val="0"/>
                        </a:spcAft>
                      </a:pPr>
                      <a:r>
                        <a:rPr lang="en-US" sz="1000" dirty="0">
                          <a:solidFill>
                            <a:schemeClr val="bg1"/>
                          </a:solidFill>
                          <a:latin typeface="Calibri"/>
                          <a:ea typeface="Calibri"/>
                          <a:cs typeface="Times New Roman"/>
                        </a:rPr>
                        <a:t>US Bank - SPT</a:t>
                      </a:r>
                    </a:p>
                    <a:p>
                      <a:pPr marL="0" marR="0">
                        <a:lnSpc>
                          <a:spcPct val="115000"/>
                        </a:lnSpc>
                        <a:spcBef>
                          <a:spcPts val="0"/>
                        </a:spcBef>
                        <a:spcAft>
                          <a:spcPts val="0"/>
                        </a:spcAft>
                      </a:pPr>
                      <a:r>
                        <a:rPr lang="en-US" sz="1000" dirty="0" err="1">
                          <a:solidFill>
                            <a:schemeClr val="bg1"/>
                          </a:solidFill>
                          <a:latin typeface="Calibri"/>
                          <a:ea typeface="Calibri"/>
                          <a:cs typeface="Times New Roman"/>
                        </a:rPr>
                        <a:t>Vectra</a:t>
                      </a:r>
                      <a:r>
                        <a:rPr lang="en-US" sz="1000" dirty="0">
                          <a:solidFill>
                            <a:schemeClr val="bg1"/>
                          </a:solidFill>
                          <a:latin typeface="Calibri"/>
                          <a:ea typeface="Calibri"/>
                          <a:cs typeface="Times New Roman"/>
                        </a:rPr>
                        <a:t> Bank - CSV </a:t>
                      </a:r>
                    </a:p>
                    <a:p>
                      <a:pPr marL="0" marR="0">
                        <a:lnSpc>
                          <a:spcPct val="115000"/>
                        </a:lnSpc>
                        <a:spcBef>
                          <a:spcPts val="0"/>
                        </a:spcBef>
                        <a:spcAft>
                          <a:spcPts val="0"/>
                        </a:spcAft>
                      </a:pPr>
                      <a:r>
                        <a:rPr lang="en-US" sz="1000" dirty="0">
                          <a:solidFill>
                            <a:schemeClr val="bg1"/>
                          </a:solidFill>
                          <a:latin typeface="Calibri"/>
                          <a:ea typeface="Calibri"/>
                          <a:cs typeface="Times New Roman"/>
                        </a:rPr>
                        <a:t>Wachovia Bank</a:t>
                      </a:r>
                    </a:p>
                    <a:p>
                      <a:pPr marL="0" marR="0">
                        <a:lnSpc>
                          <a:spcPct val="115000"/>
                        </a:lnSpc>
                        <a:spcBef>
                          <a:spcPts val="0"/>
                        </a:spcBef>
                        <a:spcAft>
                          <a:spcPts val="0"/>
                        </a:spcAft>
                      </a:pPr>
                      <a:r>
                        <a:rPr lang="en-US" sz="1000" dirty="0">
                          <a:solidFill>
                            <a:schemeClr val="bg1"/>
                          </a:solidFill>
                          <a:latin typeface="Calibri"/>
                          <a:ea typeface="Calibri"/>
                          <a:cs typeface="Times New Roman"/>
                        </a:rPr>
                        <a:t>Wachovia Bank - 150</a:t>
                      </a:r>
                    </a:p>
                    <a:p>
                      <a:pPr marL="0" marR="0">
                        <a:lnSpc>
                          <a:spcPct val="115000"/>
                        </a:lnSpc>
                        <a:spcBef>
                          <a:spcPts val="0"/>
                        </a:spcBef>
                        <a:spcAft>
                          <a:spcPts val="0"/>
                        </a:spcAft>
                      </a:pPr>
                      <a:r>
                        <a:rPr lang="en-US" sz="1000" dirty="0">
                          <a:solidFill>
                            <a:schemeClr val="bg1"/>
                          </a:solidFill>
                          <a:latin typeface="Calibri"/>
                          <a:ea typeface="Calibri"/>
                          <a:cs typeface="Times New Roman"/>
                        </a:rPr>
                        <a:t>Wachovia Bank - CSV</a:t>
                      </a:r>
                    </a:p>
                    <a:p>
                      <a:pPr marL="0" marR="0">
                        <a:lnSpc>
                          <a:spcPct val="115000"/>
                        </a:lnSpc>
                        <a:spcBef>
                          <a:spcPts val="0"/>
                        </a:spcBef>
                        <a:spcAft>
                          <a:spcPts val="0"/>
                        </a:spcAft>
                      </a:pPr>
                      <a:r>
                        <a:rPr lang="en-US" sz="1000" dirty="0">
                          <a:solidFill>
                            <a:schemeClr val="bg1"/>
                          </a:solidFill>
                          <a:latin typeface="Calibri"/>
                          <a:ea typeface="Calibri"/>
                          <a:cs typeface="Times New Roman"/>
                        </a:rPr>
                        <a:t>Wells Fargo Bank - ARP Register</a:t>
                      </a:r>
                    </a:p>
                    <a:p>
                      <a:pPr marL="0" marR="0">
                        <a:lnSpc>
                          <a:spcPct val="115000"/>
                        </a:lnSpc>
                        <a:spcBef>
                          <a:spcPts val="0"/>
                        </a:spcBef>
                        <a:spcAft>
                          <a:spcPts val="0"/>
                        </a:spcAft>
                      </a:pPr>
                      <a:r>
                        <a:rPr lang="en-US" sz="1000" dirty="0">
                          <a:solidFill>
                            <a:schemeClr val="bg1"/>
                          </a:solidFill>
                          <a:latin typeface="Calibri"/>
                          <a:ea typeface="Calibri"/>
                          <a:cs typeface="Times New Roman"/>
                        </a:rPr>
                        <a:t>Wells Fargo Bank - National</a:t>
                      </a:r>
                    </a:p>
                    <a:p>
                      <a:pPr marL="0" marR="0">
                        <a:lnSpc>
                          <a:spcPct val="115000"/>
                        </a:lnSpc>
                        <a:spcBef>
                          <a:spcPts val="0"/>
                        </a:spcBef>
                        <a:spcAft>
                          <a:spcPts val="0"/>
                        </a:spcAft>
                      </a:pPr>
                      <a:r>
                        <a:rPr lang="en-US" sz="1000" dirty="0">
                          <a:solidFill>
                            <a:schemeClr val="bg1"/>
                          </a:solidFill>
                          <a:latin typeface="Calibri"/>
                          <a:ea typeface="Calibri"/>
                          <a:cs typeface="Times New Roman"/>
                        </a:rPr>
                        <a:t>Wells Fargo Bank - Standard</a:t>
                      </a:r>
                    </a:p>
                    <a:p>
                      <a:pPr marL="0" marR="0">
                        <a:lnSpc>
                          <a:spcPct val="115000"/>
                        </a:lnSpc>
                        <a:spcBef>
                          <a:spcPts val="0"/>
                        </a:spcBef>
                        <a:spcAft>
                          <a:spcPts val="0"/>
                        </a:spcAft>
                      </a:pPr>
                      <a:r>
                        <a:rPr lang="en-US" sz="1000" dirty="0">
                          <a:solidFill>
                            <a:schemeClr val="bg1"/>
                          </a:solidFill>
                          <a:latin typeface="Calibri"/>
                          <a:ea typeface="Calibri"/>
                          <a:cs typeface="Times New Roman"/>
                        </a:rPr>
                        <a:t>Wells Fargo Bank – Standard</a:t>
                      </a:r>
                    </a:p>
                    <a:p>
                      <a:pPr marL="0" marR="0">
                        <a:lnSpc>
                          <a:spcPct val="115000"/>
                        </a:lnSpc>
                        <a:spcBef>
                          <a:spcPts val="0"/>
                        </a:spcBef>
                        <a:spcAft>
                          <a:spcPts val="0"/>
                        </a:spcAft>
                      </a:pPr>
                      <a:r>
                        <a:rPr lang="en-US" sz="1000" dirty="0">
                          <a:solidFill>
                            <a:schemeClr val="bg1"/>
                          </a:solidFill>
                          <a:latin typeface="Calibri"/>
                          <a:ea typeface="Calibri"/>
                          <a:cs typeface="Times New Roman"/>
                        </a:rPr>
                        <a:t>Whitney Bank</a:t>
                      </a:r>
                    </a:p>
                  </a:txBody>
                  <a:tcPr marL="68581" marR="68581" marT="0" marB="0">
                    <a:lnL w="12700" cap="flat" cmpd="sng" algn="ctr">
                      <a:solidFill>
                        <a:srgbClr val="111111"/>
                      </a:solidFill>
                      <a:prstDash val="solid"/>
                      <a:round/>
                      <a:headEnd type="none" w="med" len="med"/>
                      <a:tailEnd type="none" w="med" len="med"/>
                    </a:lnL>
                    <a:lnR w="12700" cap="flat" cmpd="sng" algn="ctr">
                      <a:solidFill>
                        <a:srgbClr val="111111"/>
                      </a:solidFill>
                      <a:prstDash val="solid"/>
                      <a:round/>
                      <a:headEnd type="none" w="med" len="med"/>
                      <a:tailEnd type="none" w="med" len="med"/>
                    </a:lnR>
                    <a:lnT w="12700" cap="flat" cmpd="sng" algn="ctr">
                      <a:solidFill>
                        <a:srgbClr val="111111"/>
                      </a:solidFill>
                      <a:prstDash val="solid"/>
                      <a:round/>
                      <a:headEnd type="none" w="med" len="med"/>
                      <a:tailEnd type="none" w="med" len="med"/>
                    </a:lnT>
                    <a:lnB w="12700" cap="flat" cmpd="sng" algn="ctr">
                      <a:solidFill>
                        <a:srgbClr val="11111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325250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1000"/>
                                        <p:tgtEl>
                                          <p:spTgt spid="739395"/>
                                        </p:tgtEl>
                                        <p:attrNameLst>
                                          <p:attrName>ppt_x</p:attrName>
                                        </p:attrNameLst>
                                      </p:cBhvr>
                                      <p:tavLst>
                                        <p:tav tm="0">
                                          <p:val>
                                            <p:strVal val="ppt_x"/>
                                          </p:val>
                                        </p:tav>
                                        <p:tav tm="100000">
                                          <p:val>
                                            <p:strVal val="ppt_x"/>
                                          </p:val>
                                        </p:tav>
                                      </p:tavLst>
                                    </p:anim>
                                    <p:anim calcmode="lin" valueType="num">
                                      <p:cBhvr additive="base">
                                        <p:cTn id="7" dur="1000"/>
                                        <p:tgtEl>
                                          <p:spTgt spid="739395"/>
                                        </p:tgtEl>
                                        <p:attrNameLst>
                                          <p:attrName>ppt_y</p:attrName>
                                        </p:attrNameLst>
                                      </p:cBhvr>
                                      <p:tavLst>
                                        <p:tav tm="0">
                                          <p:val>
                                            <p:strVal val="ppt_y"/>
                                          </p:val>
                                        </p:tav>
                                        <p:tav tm="100000">
                                          <p:val>
                                            <p:strVal val="0-ppt_h/2"/>
                                          </p:val>
                                        </p:tav>
                                      </p:tavLst>
                                    </p:anim>
                                    <p:set>
                                      <p:cBhvr>
                                        <p:cTn id="8" dur="1" fill="hold">
                                          <p:stCondLst>
                                            <p:cond delay="999"/>
                                          </p:stCondLst>
                                        </p:cTn>
                                        <p:tgtEl>
                                          <p:spTgt spid="7393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Overview SL Add-ons </a:t>
            </a:r>
          </a:p>
        </p:txBody>
      </p:sp>
      <p:sp>
        <p:nvSpPr>
          <p:cNvPr id="3" name="Content Placeholder 2"/>
          <p:cNvSpPr>
            <a:spLocks noGrp="1"/>
          </p:cNvSpPr>
          <p:nvPr>
            <p:ph idx="1"/>
          </p:nvPr>
        </p:nvSpPr>
        <p:spPr/>
        <p:txBody>
          <a:bodyPr vert="horz" lIns="91440" tIns="45720" rIns="91440" bIns="45720" rtlCol="0" anchor="t">
            <a:normAutofit fontScale="92500" lnSpcReduction="10000"/>
          </a:bodyPr>
          <a:lstStyle/>
          <a:p>
            <a:r>
              <a:rPr lang="en-US" dirty="0"/>
              <a:t>Product Portfolio – view at </a:t>
            </a:r>
            <a:r>
              <a:rPr lang="en-US" dirty="0">
                <a:hlinkClick r:id="rId4"/>
              </a:rPr>
              <a:t>www.plumblineconsulting.com</a:t>
            </a:r>
          </a:p>
          <a:p>
            <a:r>
              <a:rPr lang="en-US" dirty="0"/>
              <a:t>Interfaces Seamlessly with SL</a:t>
            </a:r>
          </a:p>
          <a:p>
            <a:r>
              <a:rPr lang="en-US" dirty="0"/>
              <a:t>All products were developed using the same tools as Dynamics SL. </a:t>
            </a:r>
          </a:p>
          <a:p>
            <a:r>
              <a:rPr lang="en-US" dirty="0"/>
              <a:t>Access solutions through the Dynamics SL menu and navigation</a:t>
            </a:r>
          </a:p>
          <a:p>
            <a:r>
              <a:rPr lang="en-US" dirty="0"/>
              <a:t>Screens and functions similar to Dynamics SL (F3 lookup screens, etc.) </a:t>
            </a:r>
          </a:p>
          <a:p>
            <a:r>
              <a:rPr lang="en-US" dirty="0"/>
              <a:t>Standard Dynamics SL Security</a:t>
            </a:r>
          </a:p>
          <a:p>
            <a:r>
              <a:rPr lang="en-US" dirty="0"/>
              <a:t>Uses Crystal Reports</a:t>
            </a:r>
          </a:p>
          <a:p>
            <a:r>
              <a:rPr lang="en-US" dirty="0"/>
              <a:t>Solution Licensed, not by user count</a:t>
            </a:r>
          </a:p>
          <a:p>
            <a:endParaRPr lang="en-US" dirty="0"/>
          </a:p>
        </p:txBody>
      </p:sp>
      <p:sp>
        <p:nvSpPr>
          <p:cNvPr id="4" name="Text Placeholder 3"/>
          <p:cNvSpPr>
            <a:spLocks noGrp="1"/>
          </p:cNvSpPr>
          <p:nvPr>
            <p:ph type="body" sz="quarter" idx="12"/>
          </p:nvPr>
        </p:nvSpPr>
        <p:spPr/>
        <p:txBody>
          <a:bodyPr/>
          <a:lstStyle/>
          <a:p>
            <a:r>
              <a:rPr lang="en-US" dirty="0"/>
              <a:t>PCL Products </a:t>
            </a:r>
          </a:p>
        </p:txBody>
      </p:sp>
      <p:sp>
        <p:nvSpPr>
          <p:cNvPr id="5" name="Text Placeholder 4"/>
          <p:cNvSpPr>
            <a:spLocks noGrp="1"/>
          </p:cNvSpPr>
          <p:nvPr>
            <p:ph type="body" sz="quarter" idx="13"/>
          </p:nvPr>
        </p:nvSpPr>
        <p:spPr/>
        <p:txBody>
          <a:bodyPr/>
          <a:lstStyle/>
          <a:p>
            <a:fld id="{59546579-B0C3-CD45-9385-0E4AC36CCB9F}" type="slidenum">
              <a:rPr lang="en-US" smtClean="0"/>
              <a:t>2</a:t>
            </a:fld>
            <a:endParaRPr lang="en-US" dirty="0"/>
          </a:p>
        </p:txBody>
      </p:sp>
    </p:spTree>
    <p:extLst>
      <p:ext uri="{BB962C8B-B14F-4D97-AF65-F5344CB8AC3E}">
        <p14:creationId xmlns:p14="http://schemas.microsoft.com/office/powerpoint/2010/main" val="4074912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2"/>
          <p:cNvSpPr>
            <a:spLocks noGrp="1" noChangeArrowheads="1"/>
          </p:cNvSpPr>
          <p:nvPr>
            <p:ph type="title" idx="4294967295"/>
          </p:nvPr>
        </p:nvSpPr>
        <p:spPr>
          <a:xfrm>
            <a:off x="0" y="314325"/>
            <a:ext cx="8382000" cy="844550"/>
          </a:xfrm>
          <a:prstGeom prst="rect">
            <a:avLst/>
          </a:prstGeom>
        </p:spPr>
        <p:txBody>
          <a:bodyPr lIns="84728" tIns="42364" rIns="84728" bIns="42364"/>
          <a:lstStyle/>
          <a:p>
            <a:pPr eaLnBrk="1" hangingPunct="1"/>
            <a:r>
              <a:rPr lang="en-US" sz="2595" dirty="0">
                <a:solidFill>
                  <a:srgbClr val="FFFFCC"/>
                </a:solidFill>
                <a:effectLst/>
                <a:latin typeface="Microsoft Sans Serif" pitchFamily="34" charset="0"/>
              </a:rPr>
              <a:t>Save Time &amp; Money with these modules</a:t>
            </a:r>
          </a:p>
        </p:txBody>
      </p:sp>
      <p:sp>
        <p:nvSpPr>
          <p:cNvPr id="14339" name="Rectangle 3"/>
          <p:cNvSpPr>
            <a:spLocks noGrp="1" noChangeArrowheads="1"/>
          </p:cNvSpPr>
          <p:nvPr>
            <p:ph type="body" sz="half" idx="4294967295"/>
          </p:nvPr>
        </p:nvSpPr>
        <p:spPr>
          <a:xfrm>
            <a:off x="0" y="1352550"/>
            <a:ext cx="4129088" cy="1892300"/>
          </a:xfrm>
        </p:spPr>
        <p:txBody>
          <a:bodyPr>
            <a:normAutofit/>
          </a:bodyPr>
          <a:lstStyle/>
          <a:p>
            <a:pPr eaLnBrk="1" hangingPunct="1"/>
            <a:r>
              <a:rPr lang="en-US" sz="2270" dirty="0">
                <a:solidFill>
                  <a:schemeClr val="folHlink"/>
                </a:solidFill>
                <a:effectLst/>
                <a:latin typeface="Microsoft Sans Serif" pitchFamily="34" charset="0"/>
              </a:rPr>
              <a:t>eBanking Suite</a:t>
            </a:r>
          </a:p>
          <a:p>
            <a:pPr lvl="1" eaLnBrk="1" hangingPunct="1"/>
            <a:r>
              <a:rPr lang="en-US" sz="1622" dirty="0">
                <a:solidFill>
                  <a:srgbClr val="6699FF"/>
                </a:solidFill>
                <a:effectLst/>
                <a:latin typeface="Microsoft Sans Serif" pitchFamily="34" charset="0"/>
              </a:rPr>
              <a:t>AP Electronic Funds Transfer</a:t>
            </a:r>
          </a:p>
          <a:p>
            <a:pPr lvl="1" eaLnBrk="1" hangingPunct="1"/>
            <a:r>
              <a:rPr lang="en-US" sz="1622" dirty="0">
                <a:solidFill>
                  <a:srgbClr val="6699FF"/>
                </a:solidFill>
                <a:effectLst/>
                <a:latin typeface="Microsoft Sans Serif" pitchFamily="34" charset="0"/>
              </a:rPr>
              <a:t>AR Electronic Funds Transfer</a:t>
            </a:r>
          </a:p>
          <a:p>
            <a:pPr lvl="1" eaLnBrk="1" hangingPunct="1"/>
            <a:r>
              <a:rPr lang="en-US" sz="1622" dirty="0">
                <a:effectLst/>
                <a:latin typeface="Microsoft Sans Serif" pitchFamily="34" charset="0"/>
              </a:rPr>
              <a:t>Positive Pay (aka Safe Pay)</a:t>
            </a:r>
          </a:p>
          <a:p>
            <a:pPr lvl="1" eaLnBrk="1" hangingPunct="1"/>
            <a:r>
              <a:rPr lang="en-US" sz="1622" dirty="0">
                <a:solidFill>
                  <a:srgbClr val="6699FF"/>
                </a:solidFill>
                <a:effectLst/>
                <a:latin typeface="Microsoft Sans Serif" pitchFamily="34" charset="0"/>
              </a:rPr>
              <a:t>Lockbox Processing</a:t>
            </a:r>
          </a:p>
          <a:p>
            <a:pPr lvl="1" eaLnBrk="1" hangingPunct="1"/>
            <a:r>
              <a:rPr lang="en-US" sz="1622" dirty="0">
                <a:solidFill>
                  <a:srgbClr val="6699FF"/>
                </a:solidFill>
                <a:effectLst/>
                <a:latin typeface="Microsoft Sans Serif" pitchFamily="34" charset="0"/>
              </a:rPr>
              <a:t>Wire Transfer Plus</a:t>
            </a:r>
          </a:p>
        </p:txBody>
      </p:sp>
      <p:sp>
        <p:nvSpPr>
          <p:cNvPr id="739336" name="Text Box 8"/>
          <p:cNvSpPr txBox="1">
            <a:spLocks noChangeArrowheads="1"/>
          </p:cNvSpPr>
          <p:nvPr/>
        </p:nvSpPr>
        <p:spPr bwMode="auto">
          <a:xfrm>
            <a:off x="685801" y="3799703"/>
            <a:ext cx="7772400" cy="1133535"/>
          </a:xfrm>
          <a:prstGeom prst="rect">
            <a:avLst/>
          </a:prstGeom>
          <a:noFill/>
          <a:ln w="12700">
            <a:noFill/>
            <a:miter lim="800000"/>
            <a:headEnd/>
            <a:tailEnd/>
          </a:ln>
        </p:spPr>
        <p:txBody>
          <a:bodyPr lIns="84728" tIns="42364" rIns="84728" bIns="42364">
            <a:spAutoFit/>
          </a:bodyPr>
          <a:lstStyle/>
          <a:p>
            <a:pPr fontAlgn="base">
              <a:spcBef>
                <a:spcPct val="0"/>
              </a:spcBef>
              <a:spcAft>
                <a:spcPct val="0"/>
              </a:spcAft>
              <a:buFontTx/>
              <a:buChar char="•"/>
            </a:pPr>
            <a:r>
              <a:rPr lang="en-US" sz="2270" dirty="0">
                <a:solidFill>
                  <a:srgbClr val="FFFFFF"/>
                </a:solidFill>
              </a:rPr>
              <a:t>New formats routinely added</a:t>
            </a:r>
          </a:p>
          <a:p>
            <a:pPr fontAlgn="base">
              <a:spcBef>
                <a:spcPct val="0"/>
              </a:spcBef>
              <a:spcAft>
                <a:spcPct val="0"/>
              </a:spcAft>
              <a:buFontTx/>
              <a:buChar char="•"/>
            </a:pPr>
            <a:r>
              <a:rPr lang="en-US" sz="2270" dirty="0">
                <a:solidFill>
                  <a:srgbClr val="FFFFFF"/>
                </a:solidFill>
              </a:rPr>
              <a:t>Check our website for the latest list of supported banks</a:t>
            </a:r>
          </a:p>
          <a:p>
            <a:pPr fontAlgn="base">
              <a:spcBef>
                <a:spcPct val="0"/>
              </a:spcBef>
              <a:spcAft>
                <a:spcPct val="0"/>
              </a:spcAft>
              <a:buFontTx/>
              <a:buChar char="•"/>
            </a:pPr>
            <a:r>
              <a:rPr lang="en-US" sz="2270" dirty="0">
                <a:solidFill>
                  <a:srgbClr val="FFFFFF"/>
                </a:solidFill>
              </a:rPr>
              <a:t>If yours isn’t here, we’ll add it!</a:t>
            </a:r>
          </a:p>
        </p:txBody>
      </p:sp>
    </p:spTree>
    <p:extLst>
      <p:ext uri="{BB962C8B-B14F-4D97-AF65-F5344CB8AC3E}">
        <p14:creationId xmlns:p14="http://schemas.microsoft.com/office/powerpoint/2010/main" val="42721382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393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3933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3933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idx="4294967295"/>
          </p:nvPr>
        </p:nvSpPr>
        <p:spPr>
          <a:xfrm>
            <a:off x="0" y="1352550"/>
            <a:ext cx="7467600" cy="1892300"/>
          </a:xfrm>
        </p:spPr>
        <p:txBody>
          <a:bodyPr>
            <a:normAutofit/>
          </a:bodyPr>
          <a:lstStyle/>
          <a:p>
            <a:pPr eaLnBrk="1" hangingPunct="1"/>
            <a:r>
              <a:rPr lang="en-US" sz="2270" dirty="0">
                <a:solidFill>
                  <a:schemeClr val="folHlink"/>
                </a:solidFill>
                <a:effectLst/>
                <a:latin typeface="Microsoft Sans Serif" pitchFamily="34" charset="0"/>
              </a:rPr>
              <a:t>eBanking Suite</a:t>
            </a:r>
          </a:p>
          <a:p>
            <a:pPr lvl="1" eaLnBrk="1" hangingPunct="1"/>
            <a:r>
              <a:rPr lang="en-US" sz="1622" dirty="0">
                <a:solidFill>
                  <a:srgbClr val="6699FF"/>
                </a:solidFill>
                <a:effectLst/>
                <a:latin typeface="Microsoft Sans Serif" pitchFamily="34" charset="0"/>
              </a:rPr>
              <a:t>AP Electronic Funds Transfer</a:t>
            </a:r>
          </a:p>
          <a:p>
            <a:pPr lvl="1" eaLnBrk="1" hangingPunct="1"/>
            <a:r>
              <a:rPr lang="en-US" sz="1622" dirty="0">
                <a:solidFill>
                  <a:srgbClr val="6699FF"/>
                </a:solidFill>
                <a:effectLst/>
                <a:latin typeface="Microsoft Sans Serif" pitchFamily="34" charset="0"/>
              </a:rPr>
              <a:t>AR Electronic Funds Transfer</a:t>
            </a:r>
          </a:p>
          <a:p>
            <a:pPr lvl="1" eaLnBrk="1" hangingPunct="1"/>
            <a:r>
              <a:rPr lang="en-US" sz="1622" dirty="0">
                <a:solidFill>
                  <a:srgbClr val="6699FF"/>
                </a:solidFill>
                <a:effectLst/>
                <a:latin typeface="Microsoft Sans Serif" pitchFamily="34" charset="0"/>
              </a:rPr>
              <a:t>Positive Pay (aka Safe Pay)</a:t>
            </a:r>
          </a:p>
          <a:p>
            <a:pPr lvl="1" eaLnBrk="1" hangingPunct="1"/>
            <a:r>
              <a:rPr lang="en-US" sz="1622" dirty="0">
                <a:effectLst/>
                <a:latin typeface="Microsoft Sans Serif" pitchFamily="34" charset="0"/>
              </a:rPr>
              <a:t>Lockbox Processing</a:t>
            </a:r>
          </a:p>
          <a:p>
            <a:pPr lvl="1" eaLnBrk="1" hangingPunct="1"/>
            <a:r>
              <a:rPr lang="en-US" sz="1622" dirty="0">
                <a:solidFill>
                  <a:srgbClr val="6699FF"/>
                </a:solidFill>
                <a:effectLst/>
                <a:latin typeface="Microsoft Sans Serif" pitchFamily="34" charset="0"/>
              </a:rPr>
              <a:t>Wire Transfer Plus</a:t>
            </a:r>
          </a:p>
        </p:txBody>
      </p:sp>
      <p:sp>
        <p:nvSpPr>
          <p:cNvPr id="732167" name="Rectangle 7"/>
          <p:cNvSpPr>
            <a:spLocks noChangeArrowheads="1"/>
          </p:cNvSpPr>
          <p:nvPr/>
        </p:nvSpPr>
        <p:spPr bwMode="auto">
          <a:xfrm>
            <a:off x="685800" y="3628486"/>
            <a:ext cx="5181600" cy="2376439"/>
          </a:xfrm>
          <a:prstGeom prst="rect">
            <a:avLst/>
          </a:prstGeom>
          <a:solidFill>
            <a:srgbClr val="0000FF"/>
          </a:solidFill>
          <a:ln w="9525">
            <a:solidFill>
              <a:schemeClr val="tx1"/>
            </a:solidFill>
            <a:miter lim="800000"/>
            <a:headEnd/>
            <a:tailEnd/>
          </a:ln>
          <a:effectLst/>
        </p:spPr>
        <p:txBody>
          <a:bodyPr lIns="84728" tIns="42364" rIns="84728" bIns="42364">
            <a:spAutoFit/>
          </a:bodyPr>
          <a:lstStyle/>
          <a:p>
            <a:pPr marL="414820" indent="-414820" fontAlgn="base">
              <a:lnSpc>
                <a:spcPct val="90000"/>
              </a:lnSpc>
              <a:spcBef>
                <a:spcPct val="30000"/>
              </a:spcBef>
              <a:spcAft>
                <a:spcPct val="0"/>
              </a:spcAft>
              <a:buClr>
                <a:srgbClr val="FFB601"/>
              </a:buClr>
              <a:defRPr/>
            </a:pPr>
            <a:r>
              <a:rPr lang="en-US" sz="1838" dirty="0">
                <a:solidFill>
                  <a:srgbClr val="F7E993"/>
                </a:solidFill>
                <a:effectLst>
                  <a:outerShdw blurRad="38100" dist="38100" dir="2700000" algn="tl">
                    <a:srgbClr val="000000"/>
                  </a:outerShdw>
                </a:effectLst>
              </a:rPr>
              <a:t>Overview:</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High-volume cash receipts</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Bank supplies file of lockbox checks</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Communications like EFT</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Bank file mapped to Dynamics SL fields</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Automates data entry</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Workbench to finalize entries</a:t>
            </a:r>
          </a:p>
        </p:txBody>
      </p:sp>
      <p:sp>
        <p:nvSpPr>
          <p:cNvPr id="6" name="Rectangle 2"/>
          <p:cNvSpPr txBox="1">
            <a:spLocks noChangeArrowheads="1"/>
          </p:cNvSpPr>
          <p:nvPr/>
        </p:nvSpPr>
        <p:spPr>
          <a:xfrm>
            <a:off x="381001" y="315100"/>
            <a:ext cx="8382000" cy="844472"/>
          </a:xfrm>
          <a:prstGeom prst="rect">
            <a:avLst/>
          </a:prstGeom>
        </p:spPr>
        <p:txBody>
          <a:bodyPr lIns="84728" tIns="42364" rIns="84728" bIns="42364"/>
          <a:lstStyle/>
          <a:p>
            <a:pPr defTabSz="847293" fontAlgn="base">
              <a:lnSpc>
                <a:spcPct val="90000"/>
              </a:lnSpc>
              <a:spcBef>
                <a:spcPct val="0"/>
              </a:spcBef>
              <a:spcAft>
                <a:spcPct val="0"/>
              </a:spcAft>
              <a:defRPr/>
            </a:pPr>
            <a:r>
              <a:rPr lang="en-US" sz="2595" kern="0" dirty="0">
                <a:solidFill>
                  <a:srgbClr val="FFFFCC"/>
                </a:solidFill>
                <a:latin typeface="Microsoft Sans Serif" pitchFamily="34" charset="0"/>
              </a:rPr>
              <a:t>Save Time &amp; Money with these modules</a:t>
            </a:r>
          </a:p>
        </p:txBody>
      </p:sp>
    </p:spTree>
    <p:extLst>
      <p:ext uri="{BB962C8B-B14F-4D97-AF65-F5344CB8AC3E}">
        <p14:creationId xmlns:p14="http://schemas.microsoft.com/office/powerpoint/2010/main" val="28428340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732167"/>
                                        </p:tgtEl>
                                        <p:attrNameLst>
                                          <p:attrName>style.visibility</p:attrName>
                                        </p:attrNameLst>
                                      </p:cBhvr>
                                      <p:to>
                                        <p:strVal val="visible"/>
                                      </p:to>
                                    </p:set>
                                    <p:animEffect transition="in" filter="plus(in)">
                                      <p:cBhvr>
                                        <p:cTn id="7" dur="500"/>
                                        <p:tgtEl>
                                          <p:spTgt spid="732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idx="4294967295"/>
          </p:nvPr>
        </p:nvSpPr>
        <p:spPr>
          <a:xfrm>
            <a:off x="0" y="1352550"/>
            <a:ext cx="7467600" cy="1892300"/>
          </a:xfrm>
        </p:spPr>
        <p:txBody>
          <a:bodyPr>
            <a:normAutofit/>
          </a:bodyPr>
          <a:lstStyle/>
          <a:p>
            <a:pPr eaLnBrk="1" hangingPunct="1"/>
            <a:r>
              <a:rPr lang="en-US" sz="2270" dirty="0">
                <a:solidFill>
                  <a:schemeClr val="folHlink"/>
                </a:solidFill>
                <a:effectLst/>
                <a:latin typeface="Microsoft Sans Serif" pitchFamily="34" charset="0"/>
              </a:rPr>
              <a:t>eBanking Suite</a:t>
            </a:r>
          </a:p>
          <a:p>
            <a:pPr lvl="1" eaLnBrk="1" hangingPunct="1"/>
            <a:r>
              <a:rPr lang="en-US" sz="1622" dirty="0">
                <a:solidFill>
                  <a:srgbClr val="6699FF"/>
                </a:solidFill>
                <a:effectLst/>
                <a:latin typeface="Microsoft Sans Serif" pitchFamily="34" charset="0"/>
              </a:rPr>
              <a:t>AP Electronic Funds Transfer</a:t>
            </a:r>
          </a:p>
          <a:p>
            <a:pPr lvl="1" eaLnBrk="1" hangingPunct="1"/>
            <a:r>
              <a:rPr lang="en-US" sz="1622" dirty="0">
                <a:solidFill>
                  <a:srgbClr val="6699FF"/>
                </a:solidFill>
                <a:effectLst/>
                <a:latin typeface="Microsoft Sans Serif" pitchFamily="34" charset="0"/>
              </a:rPr>
              <a:t>AR Electronic Funds Transfer</a:t>
            </a:r>
          </a:p>
          <a:p>
            <a:pPr lvl="1" eaLnBrk="1" hangingPunct="1"/>
            <a:r>
              <a:rPr lang="en-US" sz="1622" dirty="0">
                <a:solidFill>
                  <a:srgbClr val="6699FF"/>
                </a:solidFill>
                <a:effectLst/>
                <a:latin typeface="Microsoft Sans Serif" pitchFamily="34" charset="0"/>
              </a:rPr>
              <a:t>Positive Pay (aka Safe Pay)</a:t>
            </a:r>
          </a:p>
          <a:p>
            <a:pPr lvl="1" eaLnBrk="1" hangingPunct="1"/>
            <a:r>
              <a:rPr lang="en-US" sz="1622" dirty="0">
                <a:effectLst/>
                <a:latin typeface="Microsoft Sans Serif" pitchFamily="34" charset="0"/>
              </a:rPr>
              <a:t>Lockbox Processing</a:t>
            </a:r>
          </a:p>
          <a:p>
            <a:pPr lvl="1" eaLnBrk="1" hangingPunct="1"/>
            <a:r>
              <a:rPr lang="en-US" sz="1622" dirty="0">
                <a:solidFill>
                  <a:srgbClr val="6699FF"/>
                </a:solidFill>
                <a:effectLst/>
                <a:latin typeface="Microsoft Sans Serif" pitchFamily="34" charset="0"/>
              </a:rPr>
              <a:t>Wire Transfer Plus</a:t>
            </a:r>
          </a:p>
        </p:txBody>
      </p:sp>
      <p:sp>
        <p:nvSpPr>
          <p:cNvPr id="732167" name="Rectangle 7"/>
          <p:cNvSpPr>
            <a:spLocks noChangeArrowheads="1"/>
          </p:cNvSpPr>
          <p:nvPr/>
        </p:nvSpPr>
        <p:spPr bwMode="auto">
          <a:xfrm>
            <a:off x="685801" y="3628486"/>
            <a:ext cx="4953000" cy="2376439"/>
          </a:xfrm>
          <a:prstGeom prst="rect">
            <a:avLst/>
          </a:prstGeom>
          <a:solidFill>
            <a:srgbClr val="0000FF"/>
          </a:solidFill>
          <a:ln w="9525">
            <a:solidFill>
              <a:schemeClr val="tx1"/>
            </a:solidFill>
            <a:miter lim="800000"/>
            <a:headEnd/>
            <a:tailEnd/>
          </a:ln>
          <a:effectLst/>
        </p:spPr>
        <p:txBody>
          <a:bodyPr lIns="84728" tIns="42364" rIns="84728" bIns="42364">
            <a:spAutoFit/>
          </a:bodyPr>
          <a:lstStyle/>
          <a:p>
            <a:pPr marL="414820" indent="-414820" fontAlgn="base">
              <a:lnSpc>
                <a:spcPct val="90000"/>
              </a:lnSpc>
              <a:spcBef>
                <a:spcPct val="30000"/>
              </a:spcBef>
              <a:spcAft>
                <a:spcPct val="0"/>
              </a:spcAft>
              <a:buClr>
                <a:srgbClr val="FFB601"/>
              </a:buClr>
              <a:defRPr/>
            </a:pPr>
            <a:r>
              <a:rPr lang="en-US" sz="1838" dirty="0">
                <a:solidFill>
                  <a:srgbClr val="F7E993"/>
                </a:solidFill>
                <a:effectLst>
                  <a:outerShdw blurRad="38100" dist="38100" dir="2700000" algn="tl">
                    <a:srgbClr val="000000"/>
                  </a:outerShdw>
                </a:effectLst>
              </a:rPr>
              <a:t>Overview:</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High-volume cash receipts</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Bank supplies file of lockbox checks</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Communications like EFT</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Bank file mapped to Solomon fields</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Automates data entry</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Workbench to finalize entries</a:t>
            </a:r>
          </a:p>
        </p:txBody>
      </p:sp>
      <p:sp>
        <p:nvSpPr>
          <p:cNvPr id="732166" name="Rectangle 6"/>
          <p:cNvSpPr>
            <a:spLocks noChangeArrowheads="1"/>
          </p:cNvSpPr>
          <p:nvPr/>
        </p:nvSpPr>
        <p:spPr bwMode="auto">
          <a:xfrm>
            <a:off x="4419601" y="1797912"/>
            <a:ext cx="4419600" cy="3564328"/>
          </a:xfrm>
          <a:prstGeom prst="rect">
            <a:avLst/>
          </a:prstGeom>
          <a:solidFill>
            <a:srgbClr val="3366FF"/>
          </a:solidFill>
          <a:ln w="9525">
            <a:solidFill>
              <a:schemeClr val="tx1"/>
            </a:solidFill>
            <a:miter lim="800000"/>
            <a:headEnd/>
            <a:tailEnd/>
          </a:ln>
          <a:effectLst/>
        </p:spPr>
        <p:txBody>
          <a:bodyPr wrap="square" lIns="84728" tIns="42364" rIns="84728" bIns="42364">
            <a:spAutoFit/>
          </a:bodyPr>
          <a:lstStyle/>
          <a:p>
            <a:pPr marL="414820" indent="-414820" fontAlgn="base">
              <a:lnSpc>
                <a:spcPct val="90000"/>
              </a:lnSpc>
              <a:spcBef>
                <a:spcPct val="30000"/>
              </a:spcBef>
              <a:spcAft>
                <a:spcPct val="0"/>
              </a:spcAft>
              <a:buClr>
                <a:srgbClr val="FFB601"/>
              </a:buClr>
              <a:defRPr/>
            </a:pPr>
            <a:r>
              <a:rPr lang="en-US" sz="1838" u="sng" dirty="0">
                <a:solidFill>
                  <a:srgbClr val="FFFFFF"/>
                </a:solidFill>
                <a:effectLst>
                  <a:outerShdw blurRad="38100" dist="38100" dir="2700000" algn="tl">
                    <a:srgbClr val="000000"/>
                  </a:outerShdw>
                </a:effectLst>
              </a:rPr>
              <a:t>Features</a:t>
            </a:r>
            <a:r>
              <a:rPr lang="en-US" sz="1838" dirty="0">
                <a:solidFill>
                  <a:srgbClr val="FFFFFF"/>
                </a:solidFill>
                <a:effectLst>
                  <a:outerShdw blurRad="38100" dist="38100" dir="2700000" algn="tl">
                    <a:srgbClr val="000000"/>
                  </a:outerShdw>
                </a:effectLst>
              </a:rPr>
              <a:t>:</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Custom mappings easily created</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Auto-application when importing</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Credit Memos / Discounts</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Multi-Company / Multi-Account</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Multi-Currency</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Payment Application Workbench to research incomplete items</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Powerful, graphical Customer/Document Lookup</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Can be used without a Lockbox!</a:t>
            </a:r>
          </a:p>
        </p:txBody>
      </p:sp>
      <p:sp>
        <p:nvSpPr>
          <p:cNvPr id="7" name="Rectangle 2"/>
          <p:cNvSpPr txBox="1">
            <a:spLocks noChangeArrowheads="1"/>
          </p:cNvSpPr>
          <p:nvPr/>
        </p:nvSpPr>
        <p:spPr>
          <a:xfrm>
            <a:off x="381001" y="315100"/>
            <a:ext cx="8382000" cy="844472"/>
          </a:xfrm>
          <a:prstGeom prst="rect">
            <a:avLst/>
          </a:prstGeom>
        </p:spPr>
        <p:txBody>
          <a:bodyPr lIns="84728" tIns="42364" rIns="84728" bIns="42364"/>
          <a:lstStyle/>
          <a:p>
            <a:pPr defTabSz="847293" fontAlgn="base">
              <a:lnSpc>
                <a:spcPct val="90000"/>
              </a:lnSpc>
              <a:spcBef>
                <a:spcPct val="0"/>
              </a:spcBef>
              <a:spcAft>
                <a:spcPct val="0"/>
              </a:spcAft>
              <a:defRPr/>
            </a:pPr>
            <a:r>
              <a:rPr lang="en-US" sz="2595" kern="0" dirty="0">
                <a:solidFill>
                  <a:srgbClr val="FFFFCC"/>
                </a:solidFill>
                <a:latin typeface="Microsoft Sans Serif" pitchFamily="34" charset="0"/>
              </a:rPr>
              <a:t>Save Time &amp; Money with these modules</a:t>
            </a:r>
          </a:p>
        </p:txBody>
      </p:sp>
    </p:spTree>
    <p:extLst>
      <p:ext uri="{BB962C8B-B14F-4D97-AF65-F5344CB8AC3E}">
        <p14:creationId xmlns:p14="http://schemas.microsoft.com/office/powerpoint/2010/main" val="33410930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1" nodeType="withEffect">
                                  <p:stCondLst>
                                    <p:cond delay="0"/>
                                  </p:stCondLst>
                                  <p:childTnLst>
                                    <p:animClr clrSpc="hsl" dir="cw">
                                      <p:cBhvr override="childStyle">
                                        <p:cTn id="6" dur="500" fill="hold"/>
                                        <p:tgtEl>
                                          <p:spTgt spid="732167"/>
                                        </p:tgtEl>
                                        <p:attrNameLst>
                                          <p:attrName>style.color</p:attrName>
                                        </p:attrNameLst>
                                      </p:cBhvr>
                                      <p:by>
                                        <p:hsl h="0" s="-12549" l="-25098"/>
                                      </p:by>
                                    </p:animClr>
                                    <p:animClr clrSpc="hsl" dir="cw">
                                      <p:cBhvr>
                                        <p:cTn id="7" dur="500" fill="hold"/>
                                        <p:tgtEl>
                                          <p:spTgt spid="732167"/>
                                        </p:tgtEl>
                                        <p:attrNameLst>
                                          <p:attrName>fillcolor</p:attrName>
                                        </p:attrNameLst>
                                      </p:cBhvr>
                                      <p:by>
                                        <p:hsl h="0" s="-12549" l="-25098"/>
                                      </p:by>
                                    </p:animClr>
                                    <p:animClr clrSpc="hsl" dir="cw">
                                      <p:cBhvr>
                                        <p:cTn id="8" dur="500" fill="hold"/>
                                        <p:tgtEl>
                                          <p:spTgt spid="732167"/>
                                        </p:tgtEl>
                                        <p:attrNameLst>
                                          <p:attrName>stroke.color</p:attrName>
                                        </p:attrNameLst>
                                      </p:cBhvr>
                                      <p:by>
                                        <p:hsl h="0" s="-12549" l="-25098"/>
                                      </p:by>
                                    </p:animClr>
                                    <p:set>
                                      <p:cBhvr>
                                        <p:cTn id="9" dur="500" fill="hold"/>
                                        <p:tgtEl>
                                          <p:spTgt spid="732167"/>
                                        </p:tgtEl>
                                        <p:attrNameLst>
                                          <p:attrName>fill.type</p:attrName>
                                        </p:attrNameLst>
                                      </p:cBhvr>
                                      <p:to>
                                        <p:strVal val="solid"/>
                                      </p:to>
                                    </p:set>
                                  </p:childTnLst>
                                </p:cTn>
                              </p:par>
                              <p:par>
                                <p:cTn id="10" presetID="1" presetClass="entr" presetSubtype="0" fill="hold" grpId="1" nodeType="withEffect">
                                  <p:stCondLst>
                                    <p:cond delay="0"/>
                                  </p:stCondLst>
                                  <p:childTnLst>
                                    <p:set>
                                      <p:cBhvr>
                                        <p:cTn id="11" dur="1" fill="hold">
                                          <p:stCondLst>
                                            <p:cond delay="0"/>
                                          </p:stCondLst>
                                        </p:cTn>
                                        <p:tgtEl>
                                          <p:spTgt spid="732166">
                                            <p:bg/>
                                          </p:spTgt>
                                        </p:tgtEl>
                                        <p:attrNameLst>
                                          <p:attrName>style.visibility</p:attrName>
                                        </p:attrNameLst>
                                      </p:cBhvr>
                                      <p:to>
                                        <p:strVal val="visible"/>
                                      </p:to>
                                    </p:set>
                                  </p:childTnLst>
                                </p:cTn>
                              </p:par>
                              <p:par>
                                <p:cTn id="12" presetID="1" presetClass="entr" presetSubtype="0" fill="hold" grpId="1" nodeType="withEffect">
                                  <p:stCondLst>
                                    <p:cond delay="0"/>
                                  </p:stCondLst>
                                  <p:childTnLst>
                                    <p:set>
                                      <p:cBhvr>
                                        <p:cTn id="13" dur="1" fill="hold">
                                          <p:stCondLst>
                                            <p:cond delay="0"/>
                                          </p:stCondLst>
                                        </p:cTn>
                                        <p:tgtEl>
                                          <p:spTgt spid="732166">
                                            <p:txEl>
                                              <p:pRg st="0" end="0"/>
                                            </p:txEl>
                                          </p:spTgt>
                                        </p:tgtEl>
                                        <p:attrNameLst>
                                          <p:attrName>style.visibility</p:attrName>
                                        </p:attrNameLst>
                                      </p:cBhvr>
                                      <p:to>
                                        <p:strVal val="visible"/>
                                      </p:to>
                                    </p:set>
                                  </p:childTnLst>
                                </p:cTn>
                              </p:par>
                              <p:par>
                                <p:cTn id="14" presetID="1" presetClass="entr" presetSubtype="0" fill="hold" grpId="1" nodeType="withEffect">
                                  <p:stCondLst>
                                    <p:cond delay="0"/>
                                  </p:stCondLst>
                                  <p:childTnLst>
                                    <p:set>
                                      <p:cBhvr>
                                        <p:cTn id="15" dur="1" fill="hold">
                                          <p:stCondLst>
                                            <p:cond delay="0"/>
                                          </p:stCondLst>
                                        </p:cTn>
                                        <p:tgtEl>
                                          <p:spTgt spid="732166">
                                            <p:txEl>
                                              <p:pRg st="1" end="1"/>
                                            </p:txEl>
                                          </p:spTgt>
                                        </p:tgtEl>
                                        <p:attrNameLst>
                                          <p:attrName>style.visibility</p:attrName>
                                        </p:attrNameLst>
                                      </p:cBhvr>
                                      <p:to>
                                        <p:strVal val="visible"/>
                                      </p:to>
                                    </p:set>
                                  </p:childTnLst>
                                </p:cTn>
                              </p:par>
                              <p:par>
                                <p:cTn id="16" presetID="1" presetClass="entr" presetSubtype="0" fill="hold" grpId="1" nodeType="withEffect">
                                  <p:stCondLst>
                                    <p:cond delay="0"/>
                                  </p:stCondLst>
                                  <p:childTnLst>
                                    <p:set>
                                      <p:cBhvr>
                                        <p:cTn id="17" dur="1" fill="hold">
                                          <p:stCondLst>
                                            <p:cond delay="0"/>
                                          </p:stCondLst>
                                        </p:cTn>
                                        <p:tgtEl>
                                          <p:spTgt spid="732166">
                                            <p:txEl>
                                              <p:pRg st="2" end="2"/>
                                            </p:txEl>
                                          </p:spTgt>
                                        </p:tgtEl>
                                        <p:attrNameLst>
                                          <p:attrName>style.visibility</p:attrName>
                                        </p:attrNameLst>
                                      </p:cBhvr>
                                      <p:to>
                                        <p:strVal val="visible"/>
                                      </p:to>
                                    </p:set>
                                  </p:childTnLst>
                                </p:cTn>
                              </p:par>
                              <p:par>
                                <p:cTn id="18" presetID="1" presetClass="entr" presetSubtype="0" fill="hold" grpId="1" nodeType="withEffect">
                                  <p:stCondLst>
                                    <p:cond delay="0"/>
                                  </p:stCondLst>
                                  <p:childTnLst>
                                    <p:set>
                                      <p:cBhvr>
                                        <p:cTn id="19" dur="1" fill="hold">
                                          <p:stCondLst>
                                            <p:cond delay="0"/>
                                          </p:stCondLst>
                                        </p:cTn>
                                        <p:tgtEl>
                                          <p:spTgt spid="732166">
                                            <p:txEl>
                                              <p:pRg st="3" end="3"/>
                                            </p:txEl>
                                          </p:spTgt>
                                        </p:tgtEl>
                                        <p:attrNameLst>
                                          <p:attrName>style.visibility</p:attrName>
                                        </p:attrNameLst>
                                      </p:cBhvr>
                                      <p:to>
                                        <p:strVal val="visible"/>
                                      </p:to>
                                    </p:set>
                                  </p:childTnLst>
                                </p:cTn>
                              </p:par>
                              <p:par>
                                <p:cTn id="20" presetID="1" presetClass="entr" presetSubtype="0" fill="hold" grpId="1" nodeType="withEffect">
                                  <p:stCondLst>
                                    <p:cond delay="0"/>
                                  </p:stCondLst>
                                  <p:childTnLst>
                                    <p:set>
                                      <p:cBhvr>
                                        <p:cTn id="21" dur="1" fill="hold">
                                          <p:stCondLst>
                                            <p:cond delay="0"/>
                                          </p:stCondLst>
                                        </p:cTn>
                                        <p:tgtEl>
                                          <p:spTgt spid="732166">
                                            <p:txEl>
                                              <p:pRg st="4" end="4"/>
                                            </p:txEl>
                                          </p:spTgt>
                                        </p:tgtEl>
                                        <p:attrNameLst>
                                          <p:attrName>style.visibility</p:attrName>
                                        </p:attrNameLst>
                                      </p:cBhvr>
                                      <p:to>
                                        <p:strVal val="visible"/>
                                      </p:to>
                                    </p:set>
                                  </p:childTnLst>
                                </p:cTn>
                              </p:par>
                              <p:par>
                                <p:cTn id="22" presetID="1" presetClass="entr" presetSubtype="0" fill="hold" grpId="1" nodeType="withEffect">
                                  <p:stCondLst>
                                    <p:cond delay="0"/>
                                  </p:stCondLst>
                                  <p:childTnLst>
                                    <p:set>
                                      <p:cBhvr>
                                        <p:cTn id="23" dur="1" fill="hold">
                                          <p:stCondLst>
                                            <p:cond delay="0"/>
                                          </p:stCondLst>
                                        </p:cTn>
                                        <p:tgtEl>
                                          <p:spTgt spid="732166">
                                            <p:txEl>
                                              <p:pRg st="5" end="5"/>
                                            </p:txEl>
                                          </p:spTgt>
                                        </p:tgtEl>
                                        <p:attrNameLst>
                                          <p:attrName>style.visibility</p:attrName>
                                        </p:attrNameLst>
                                      </p:cBhvr>
                                      <p:to>
                                        <p:strVal val="visible"/>
                                      </p:to>
                                    </p:set>
                                  </p:childTnLst>
                                </p:cTn>
                              </p:par>
                              <p:par>
                                <p:cTn id="24" presetID="1" presetClass="entr" presetSubtype="0" fill="hold" grpId="1" nodeType="withEffect">
                                  <p:stCondLst>
                                    <p:cond delay="0"/>
                                  </p:stCondLst>
                                  <p:childTnLst>
                                    <p:set>
                                      <p:cBhvr>
                                        <p:cTn id="25" dur="1" fill="hold">
                                          <p:stCondLst>
                                            <p:cond delay="0"/>
                                          </p:stCondLst>
                                        </p:cTn>
                                        <p:tgtEl>
                                          <p:spTgt spid="732166">
                                            <p:txEl>
                                              <p:pRg st="6" end="6"/>
                                            </p:txEl>
                                          </p:spTgt>
                                        </p:tgtEl>
                                        <p:attrNameLst>
                                          <p:attrName>style.visibility</p:attrName>
                                        </p:attrNameLst>
                                      </p:cBhvr>
                                      <p:to>
                                        <p:strVal val="visible"/>
                                      </p:to>
                                    </p:set>
                                  </p:childTnLst>
                                </p:cTn>
                              </p:par>
                              <p:par>
                                <p:cTn id="26" presetID="1" presetClass="entr" presetSubtype="0" fill="hold" grpId="1" nodeType="withEffect">
                                  <p:stCondLst>
                                    <p:cond delay="0"/>
                                  </p:stCondLst>
                                  <p:childTnLst>
                                    <p:set>
                                      <p:cBhvr>
                                        <p:cTn id="27" dur="1" fill="hold">
                                          <p:stCondLst>
                                            <p:cond delay="0"/>
                                          </p:stCondLst>
                                        </p:cTn>
                                        <p:tgtEl>
                                          <p:spTgt spid="732166">
                                            <p:txEl>
                                              <p:pRg st="7" end="7"/>
                                            </p:txEl>
                                          </p:spTgt>
                                        </p:tgtEl>
                                        <p:attrNameLst>
                                          <p:attrName>style.visibility</p:attrName>
                                        </p:attrNameLst>
                                      </p:cBhvr>
                                      <p:to>
                                        <p:strVal val="visible"/>
                                      </p:to>
                                    </p:set>
                                  </p:childTnLst>
                                </p:cTn>
                              </p:par>
                              <p:par>
                                <p:cTn id="28" presetID="1" presetClass="entr" presetSubtype="0" fill="hold" grpId="1" nodeType="withEffect">
                                  <p:stCondLst>
                                    <p:cond delay="0"/>
                                  </p:stCondLst>
                                  <p:childTnLst>
                                    <p:set>
                                      <p:cBhvr>
                                        <p:cTn id="29" dur="1" fill="hold">
                                          <p:stCondLst>
                                            <p:cond delay="0"/>
                                          </p:stCondLst>
                                        </p:cTn>
                                        <p:tgtEl>
                                          <p:spTgt spid="732166">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xit" presetSubtype="8" fill="hold" grpId="0" nodeType="clickEffect">
                                  <p:stCondLst>
                                    <p:cond delay="0"/>
                                  </p:stCondLst>
                                  <p:childTnLst>
                                    <p:animEffect transition="out" filter="wipe(left)">
                                      <p:cBhvr>
                                        <p:cTn id="33" dur="500"/>
                                        <p:tgtEl>
                                          <p:spTgt spid="732167"/>
                                        </p:tgtEl>
                                      </p:cBhvr>
                                    </p:animEffect>
                                    <p:set>
                                      <p:cBhvr>
                                        <p:cTn id="34" dur="1" fill="hold">
                                          <p:stCondLst>
                                            <p:cond delay="499"/>
                                          </p:stCondLst>
                                        </p:cTn>
                                        <p:tgtEl>
                                          <p:spTgt spid="732167"/>
                                        </p:tgtEl>
                                        <p:attrNameLst>
                                          <p:attrName>style.visibility</p:attrName>
                                        </p:attrNameLst>
                                      </p:cBhvr>
                                      <p:to>
                                        <p:strVal val="hidden"/>
                                      </p:to>
                                    </p:set>
                                  </p:childTnLst>
                                </p:cTn>
                              </p:par>
                              <p:par>
                                <p:cTn id="35" presetID="22" presetClass="exit" presetSubtype="8" fill="hold" grpId="0" nodeType="withEffect">
                                  <p:stCondLst>
                                    <p:cond delay="0"/>
                                  </p:stCondLst>
                                  <p:childTnLst>
                                    <p:animEffect transition="out" filter="wipe(left)">
                                      <p:cBhvr>
                                        <p:cTn id="36" dur="500"/>
                                        <p:tgtEl>
                                          <p:spTgt spid="732166">
                                            <p:txEl>
                                              <p:pRg st="0" end="0"/>
                                            </p:txEl>
                                          </p:spTgt>
                                        </p:tgtEl>
                                      </p:cBhvr>
                                    </p:animEffect>
                                    <p:set>
                                      <p:cBhvr>
                                        <p:cTn id="37" dur="1" fill="hold">
                                          <p:stCondLst>
                                            <p:cond delay="499"/>
                                          </p:stCondLst>
                                        </p:cTn>
                                        <p:tgtEl>
                                          <p:spTgt spid="732166">
                                            <p:txEl>
                                              <p:pRg st="0" end="0"/>
                                            </p:txEl>
                                          </p:spTgt>
                                        </p:tgtEl>
                                        <p:attrNameLst>
                                          <p:attrName>style.visibility</p:attrName>
                                        </p:attrNameLst>
                                      </p:cBhvr>
                                      <p:to>
                                        <p:strVal val="hidden"/>
                                      </p:to>
                                    </p:set>
                                  </p:childTnLst>
                                </p:cTn>
                              </p:par>
                              <p:par>
                                <p:cTn id="38" presetID="22" presetClass="exit" presetSubtype="8" fill="hold" grpId="0" nodeType="withEffect">
                                  <p:stCondLst>
                                    <p:cond delay="0"/>
                                  </p:stCondLst>
                                  <p:childTnLst>
                                    <p:animEffect transition="out" filter="wipe(left)">
                                      <p:cBhvr>
                                        <p:cTn id="39" dur="500"/>
                                        <p:tgtEl>
                                          <p:spTgt spid="732166">
                                            <p:txEl>
                                              <p:pRg st="1" end="1"/>
                                            </p:txEl>
                                          </p:spTgt>
                                        </p:tgtEl>
                                      </p:cBhvr>
                                    </p:animEffect>
                                    <p:set>
                                      <p:cBhvr>
                                        <p:cTn id="40" dur="1" fill="hold">
                                          <p:stCondLst>
                                            <p:cond delay="499"/>
                                          </p:stCondLst>
                                        </p:cTn>
                                        <p:tgtEl>
                                          <p:spTgt spid="732166">
                                            <p:txEl>
                                              <p:pRg st="1" end="1"/>
                                            </p:txEl>
                                          </p:spTgt>
                                        </p:tgtEl>
                                        <p:attrNameLst>
                                          <p:attrName>style.visibility</p:attrName>
                                        </p:attrNameLst>
                                      </p:cBhvr>
                                      <p:to>
                                        <p:strVal val="hidden"/>
                                      </p:to>
                                    </p:set>
                                  </p:childTnLst>
                                </p:cTn>
                              </p:par>
                              <p:par>
                                <p:cTn id="41" presetID="22" presetClass="exit" presetSubtype="8" fill="hold" grpId="0" nodeType="withEffect">
                                  <p:stCondLst>
                                    <p:cond delay="0"/>
                                  </p:stCondLst>
                                  <p:childTnLst>
                                    <p:animEffect transition="out" filter="wipe(left)">
                                      <p:cBhvr>
                                        <p:cTn id="42" dur="500"/>
                                        <p:tgtEl>
                                          <p:spTgt spid="732166">
                                            <p:txEl>
                                              <p:pRg st="2" end="2"/>
                                            </p:txEl>
                                          </p:spTgt>
                                        </p:tgtEl>
                                      </p:cBhvr>
                                    </p:animEffect>
                                    <p:set>
                                      <p:cBhvr>
                                        <p:cTn id="43" dur="1" fill="hold">
                                          <p:stCondLst>
                                            <p:cond delay="499"/>
                                          </p:stCondLst>
                                        </p:cTn>
                                        <p:tgtEl>
                                          <p:spTgt spid="732166">
                                            <p:txEl>
                                              <p:pRg st="2" end="2"/>
                                            </p:txEl>
                                          </p:spTgt>
                                        </p:tgtEl>
                                        <p:attrNameLst>
                                          <p:attrName>style.visibility</p:attrName>
                                        </p:attrNameLst>
                                      </p:cBhvr>
                                      <p:to>
                                        <p:strVal val="hidden"/>
                                      </p:to>
                                    </p:set>
                                  </p:childTnLst>
                                </p:cTn>
                              </p:par>
                              <p:par>
                                <p:cTn id="44" presetID="22" presetClass="exit" presetSubtype="8" fill="hold" grpId="0" nodeType="withEffect">
                                  <p:stCondLst>
                                    <p:cond delay="0"/>
                                  </p:stCondLst>
                                  <p:childTnLst>
                                    <p:animEffect transition="out" filter="wipe(left)">
                                      <p:cBhvr>
                                        <p:cTn id="45" dur="500"/>
                                        <p:tgtEl>
                                          <p:spTgt spid="732166">
                                            <p:txEl>
                                              <p:pRg st="3" end="3"/>
                                            </p:txEl>
                                          </p:spTgt>
                                        </p:tgtEl>
                                      </p:cBhvr>
                                    </p:animEffect>
                                    <p:set>
                                      <p:cBhvr>
                                        <p:cTn id="46" dur="1" fill="hold">
                                          <p:stCondLst>
                                            <p:cond delay="499"/>
                                          </p:stCondLst>
                                        </p:cTn>
                                        <p:tgtEl>
                                          <p:spTgt spid="732166">
                                            <p:txEl>
                                              <p:pRg st="3" end="3"/>
                                            </p:txEl>
                                          </p:spTgt>
                                        </p:tgtEl>
                                        <p:attrNameLst>
                                          <p:attrName>style.visibility</p:attrName>
                                        </p:attrNameLst>
                                      </p:cBhvr>
                                      <p:to>
                                        <p:strVal val="hidden"/>
                                      </p:to>
                                    </p:set>
                                  </p:childTnLst>
                                </p:cTn>
                              </p:par>
                              <p:par>
                                <p:cTn id="47" presetID="22" presetClass="exit" presetSubtype="8" fill="hold" grpId="0" nodeType="withEffect">
                                  <p:stCondLst>
                                    <p:cond delay="0"/>
                                  </p:stCondLst>
                                  <p:childTnLst>
                                    <p:animEffect transition="out" filter="wipe(left)">
                                      <p:cBhvr>
                                        <p:cTn id="48" dur="500"/>
                                        <p:tgtEl>
                                          <p:spTgt spid="732166">
                                            <p:txEl>
                                              <p:pRg st="4" end="4"/>
                                            </p:txEl>
                                          </p:spTgt>
                                        </p:tgtEl>
                                      </p:cBhvr>
                                    </p:animEffect>
                                    <p:set>
                                      <p:cBhvr>
                                        <p:cTn id="49" dur="1" fill="hold">
                                          <p:stCondLst>
                                            <p:cond delay="499"/>
                                          </p:stCondLst>
                                        </p:cTn>
                                        <p:tgtEl>
                                          <p:spTgt spid="732166">
                                            <p:txEl>
                                              <p:pRg st="4" end="4"/>
                                            </p:txEl>
                                          </p:spTgt>
                                        </p:tgtEl>
                                        <p:attrNameLst>
                                          <p:attrName>style.visibility</p:attrName>
                                        </p:attrNameLst>
                                      </p:cBhvr>
                                      <p:to>
                                        <p:strVal val="hidden"/>
                                      </p:to>
                                    </p:set>
                                  </p:childTnLst>
                                </p:cTn>
                              </p:par>
                              <p:par>
                                <p:cTn id="50" presetID="22" presetClass="exit" presetSubtype="8" fill="hold" grpId="0" nodeType="withEffect">
                                  <p:stCondLst>
                                    <p:cond delay="0"/>
                                  </p:stCondLst>
                                  <p:childTnLst>
                                    <p:animEffect transition="out" filter="wipe(left)">
                                      <p:cBhvr>
                                        <p:cTn id="51" dur="500"/>
                                        <p:tgtEl>
                                          <p:spTgt spid="732166">
                                            <p:txEl>
                                              <p:pRg st="5" end="5"/>
                                            </p:txEl>
                                          </p:spTgt>
                                        </p:tgtEl>
                                      </p:cBhvr>
                                    </p:animEffect>
                                    <p:set>
                                      <p:cBhvr>
                                        <p:cTn id="52" dur="1" fill="hold">
                                          <p:stCondLst>
                                            <p:cond delay="499"/>
                                          </p:stCondLst>
                                        </p:cTn>
                                        <p:tgtEl>
                                          <p:spTgt spid="732166">
                                            <p:txEl>
                                              <p:pRg st="5" end="5"/>
                                            </p:txEl>
                                          </p:spTgt>
                                        </p:tgtEl>
                                        <p:attrNameLst>
                                          <p:attrName>style.visibility</p:attrName>
                                        </p:attrNameLst>
                                      </p:cBhvr>
                                      <p:to>
                                        <p:strVal val="hidden"/>
                                      </p:to>
                                    </p:set>
                                  </p:childTnLst>
                                </p:cTn>
                              </p:par>
                              <p:par>
                                <p:cTn id="53" presetID="22" presetClass="exit" presetSubtype="8" fill="hold" grpId="0" nodeType="withEffect">
                                  <p:stCondLst>
                                    <p:cond delay="0"/>
                                  </p:stCondLst>
                                  <p:childTnLst>
                                    <p:animEffect transition="out" filter="wipe(left)">
                                      <p:cBhvr>
                                        <p:cTn id="54" dur="500"/>
                                        <p:tgtEl>
                                          <p:spTgt spid="732166">
                                            <p:txEl>
                                              <p:pRg st="6" end="6"/>
                                            </p:txEl>
                                          </p:spTgt>
                                        </p:tgtEl>
                                      </p:cBhvr>
                                    </p:animEffect>
                                    <p:set>
                                      <p:cBhvr>
                                        <p:cTn id="55" dur="1" fill="hold">
                                          <p:stCondLst>
                                            <p:cond delay="499"/>
                                          </p:stCondLst>
                                        </p:cTn>
                                        <p:tgtEl>
                                          <p:spTgt spid="732166">
                                            <p:txEl>
                                              <p:pRg st="6" end="6"/>
                                            </p:txEl>
                                          </p:spTgt>
                                        </p:tgtEl>
                                        <p:attrNameLst>
                                          <p:attrName>style.visibility</p:attrName>
                                        </p:attrNameLst>
                                      </p:cBhvr>
                                      <p:to>
                                        <p:strVal val="hidden"/>
                                      </p:to>
                                    </p:set>
                                  </p:childTnLst>
                                </p:cTn>
                              </p:par>
                              <p:par>
                                <p:cTn id="56" presetID="22" presetClass="exit" presetSubtype="8" fill="hold" grpId="0" nodeType="withEffect">
                                  <p:stCondLst>
                                    <p:cond delay="0"/>
                                  </p:stCondLst>
                                  <p:childTnLst>
                                    <p:animEffect transition="out" filter="wipe(left)">
                                      <p:cBhvr>
                                        <p:cTn id="57" dur="500"/>
                                        <p:tgtEl>
                                          <p:spTgt spid="732166">
                                            <p:txEl>
                                              <p:pRg st="7" end="7"/>
                                            </p:txEl>
                                          </p:spTgt>
                                        </p:tgtEl>
                                      </p:cBhvr>
                                    </p:animEffect>
                                    <p:set>
                                      <p:cBhvr>
                                        <p:cTn id="58" dur="1" fill="hold">
                                          <p:stCondLst>
                                            <p:cond delay="499"/>
                                          </p:stCondLst>
                                        </p:cTn>
                                        <p:tgtEl>
                                          <p:spTgt spid="732166">
                                            <p:txEl>
                                              <p:pRg st="7" end="7"/>
                                            </p:txEl>
                                          </p:spTgt>
                                        </p:tgtEl>
                                        <p:attrNameLst>
                                          <p:attrName>style.visibility</p:attrName>
                                        </p:attrNameLst>
                                      </p:cBhvr>
                                      <p:to>
                                        <p:strVal val="hidden"/>
                                      </p:to>
                                    </p:set>
                                  </p:childTnLst>
                                </p:cTn>
                              </p:par>
                              <p:par>
                                <p:cTn id="59" presetID="22" presetClass="exit" presetSubtype="8" fill="hold" grpId="0" nodeType="withEffect">
                                  <p:stCondLst>
                                    <p:cond delay="0"/>
                                  </p:stCondLst>
                                  <p:childTnLst>
                                    <p:animEffect transition="out" filter="wipe(left)">
                                      <p:cBhvr>
                                        <p:cTn id="60" dur="500"/>
                                        <p:tgtEl>
                                          <p:spTgt spid="732166">
                                            <p:txEl>
                                              <p:pRg st="8" end="8"/>
                                            </p:txEl>
                                          </p:spTgt>
                                        </p:tgtEl>
                                      </p:cBhvr>
                                    </p:animEffect>
                                    <p:set>
                                      <p:cBhvr>
                                        <p:cTn id="61" dur="1" fill="hold">
                                          <p:stCondLst>
                                            <p:cond delay="499"/>
                                          </p:stCondLst>
                                        </p:cTn>
                                        <p:tgtEl>
                                          <p:spTgt spid="732166">
                                            <p:txEl>
                                              <p:pRg st="8" end="8"/>
                                            </p:txEl>
                                          </p:spTgt>
                                        </p:tgtEl>
                                        <p:attrNameLst>
                                          <p:attrName>style.visibility</p:attrName>
                                        </p:attrNameLst>
                                      </p:cBhvr>
                                      <p:to>
                                        <p:strVal val="hidden"/>
                                      </p:to>
                                    </p:set>
                                  </p:childTnLst>
                                </p:cTn>
                              </p:par>
                              <p:par>
                                <p:cTn id="62" presetID="22" presetClass="exit" presetSubtype="8" fill="hold" grpId="0" nodeType="withEffect">
                                  <p:stCondLst>
                                    <p:cond delay="0"/>
                                  </p:stCondLst>
                                  <p:childTnLst>
                                    <p:animEffect transition="out" filter="wipe(left)">
                                      <p:cBhvr>
                                        <p:cTn id="63" dur="500"/>
                                        <p:tgtEl>
                                          <p:spTgt spid="732166">
                                            <p:bg/>
                                          </p:spTgt>
                                        </p:tgtEl>
                                      </p:cBhvr>
                                    </p:animEffect>
                                    <p:set>
                                      <p:cBhvr>
                                        <p:cTn id="64" dur="1" fill="hold">
                                          <p:stCondLst>
                                            <p:cond delay="499"/>
                                          </p:stCondLst>
                                        </p:cTn>
                                        <p:tgtEl>
                                          <p:spTgt spid="732166">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2167" grpId="0" animBg="1"/>
      <p:bldP spid="732167" grpId="1" animBg="1"/>
      <p:bldP spid="732166" grpId="0" build="allAtOnce" animBg="1"/>
      <p:bldP spid="732166" grpId="1"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0355" name="Rectangle 3"/>
          <p:cNvSpPr>
            <a:spLocks noGrp="1" noChangeArrowheads="1"/>
          </p:cNvSpPr>
          <p:nvPr>
            <p:ph idx="4294967295"/>
          </p:nvPr>
        </p:nvSpPr>
        <p:spPr>
          <a:xfrm>
            <a:off x="0" y="1352550"/>
            <a:ext cx="7467600" cy="1892300"/>
          </a:xfrm>
        </p:spPr>
        <p:txBody>
          <a:bodyPr>
            <a:normAutofit/>
          </a:bodyPr>
          <a:lstStyle/>
          <a:p>
            <a:pPr eaLnBrk="1" hangingPunct="1"/>
            <a:r>
              <a:rPr lang="en-US" sz="2270" dirty="0">
                <a:solidFill>
                  <a:schemeClr val="folHlink"/>
                </a:solidFill>
                <a:effectLst/>
                <a:latin typeface="Microsoft Sans Serif" pitchFamily="34" charset="0"/>
              </a:rPr>
              <a:t>eBanking Suite</a:t>
            </a:r>
          </a:p>
          <a:p>
            <a:pPr lvl="1" eaLnBrk="1" hangingPunct="1"/>
            <a:r>
              <a:rPr lang="en-US" sz="1622" dirty="0">
                <a:solidFill>
                  <a:srgbClr val="6699FF"/>
                </a:solidFill>
                <a:effectLst/>
                <a:latin typeface="Microsoft Sans Serif" pitchFamily="34" charset="0"/>
              </a:rPr>
              <a:t>AP Electronic Funds Transfer</a:t>
            </a:r>
          </a:p>
          <a:p>
            <a:pPr lvl="1" eaLnBrk="1" hangingPunct="1"/>
            <a:r>
              <a:rPr lang="en-US" sz="1622" dirty="0">
                <a:solidFill>
                  <a:srgbClr val="6699FF"/>
                </a:solidFill>
                <a:effectLst/>
                <a:latin typeface="Microsoft Sans Serif" pitchFamily="34" charset="0"/>
              </a:rPr>
              <a:t>AR Electronic Funds Transfer</a:t>
            </a:r>
          </a:p>
          <a:p>
            <a:pPr lvl="1" eaLnBrk="1" hangingPunct="1"/>
            <a:r>
              <a:rPr lang="en-US" sz="1622" dirty="0">
                <a:solidFill>
                  <a:srgbClr val="6699FF"/>
                </a:solidFill>
                <a:effectLst/>
                <a:latin typeface="Microsoft Sans Serif" pitchFamily="34" charset="0"/>
              </a:rPr>
              <a:t>Positive Pay (aka Safe Pay)</a:t>
            </a:r>
          </a:p>
          <a:p>
            <a:pPr lvl="1" eaLnBrk="1" hangingPunct="1"/>
            <a:r>
              <a:rPr lang="en-US" sz="1622" dirty="0">
                <a:solidFill>
                  <a:srgbClr val="6699FF"/>
                </a:solidFill>
                <a:effectLst/>
                <a:latin typeface="Microsoft Sans Serif" pitchFamily="34" charset="0"/>
              </a:rPr>
              <a:t>Lockbox Processing ……… Lookup Examples………</a:t>
            </a:r>
          </a:p>
          <a:p>
            <a:pPr lvl="1" eaLnBrk="1" hangingPunct="1"/>
            <a:r>
              <a:rPr lang="en-US" sz="1622" dirty="0">
                <a:solidFill>
                  <a:srgbClr val="6699FF"/>
                </a:solidFill>
                <a:effectLst/>
                <a:latin typeface="Microsoft Sans Serif" pitchFamily="34" charset="0"/>
              </a:rPr>
              <a:t>Wire Transfer Plus</a:t>
            </a:r>
          </a:p>
        </p:txBody>
      </p:sp>
      <p:pic>
        <p:nvPicPr>
          <p:cNvPr id="6" name="Picture 8" descr="LockBox Lookup 1"/>
          <p:cNvPicPr>
            <a:picLocks noChangeAspect="1" noChangeArrowheads="1"/>
          </p:cNvPicPr>
          <p:nvPr/>
        </p:nvPicPr>
        <p:blipFill>
          <a:blip r:embed="rId3" cstate="print"/>
          <a:srcRect/>
          <a:stretch>
            <a:fillRect/>
          </a:stretch>
        </p:blipFill>
        <p:spPr bwMode="auto">
          <a:xfrm>
            <a:off x="381001" y="1204784"/>
            <a:ext cx="7618413" cy="5106430"/>
          </a:xfrm>
          <a:prstGeom prst="rect">
            <a:avLst/>
          </a:prstGeom>
          <a:noFill/>
          <a:ln w="9525">
            <a:noFill/>
            <a:miter lim="800000"/>
            <a:headEnd/>
            <a:tailEnd/>
          </a:ln>
        </p:spPr>
      </p:pic>
      <p:pic>
        <p:nvPicPr>
          <p:cNvPr id="7" name="Picture 9" descr="LockBox Lookup 2"/>
          <p:cNvPicPr>
            <a:picLocks noChangeAspect="1" noChangeArrowheads="1"/>
          </p:cNvPicPr>
          <p:nvPr/>
        </p:nvPicPr>
        <p:blipFill>
          <a:blip r:embed="rId4" cstate="print"/>
          <a:srcRect/>
          <a:stretch>
            <a:fillRect/>
          </a:stretch>
        </p:blipFill>
        <p:spPr bwMode="auto">
          <a:xfrm>
            <a:off x="1371600" y="1631095"/>
            <a:ext cx="7237414" cy="4392827"/>
          </a:xfrm>
          <a:prstGeom prst="rect">
            <a:avLst/>
          </a:prstGeom>
          <a:noFill/>
          <a:ln w="9525">
            <a:noFill/>
            <a:miter lim="800000"/>
            <a:headEnd/>
            <a:tailEnd/>
          </a:ln>
        </p:spPr>
      </p:pic>
      <p:sp>
        <p:nvSpPr>
          <p:cNvPr id="8" name="Rectangle 2"/>
          <p:cNvSpPr txBox="1">
            <a:spLocks noChangeArrowheads="1"/>
          </p:cNvSpPr>
          <p:nvPr/>
        </p:nvSpPr>
        <p:spPr>
          <a:xfrm>
            <a:off x="381001" y="315100"/>
            <a:ext cx="8382000" cy="844472"/>
          </a:xfrm>
          <a:prstGeom prst="rect">
            <a:avLst/>
          </a:prstGeom>
        </p:spPr>
        <p:txBody>
          <a:bodyPr lIns="84728" tIns="42364" rIns="84728" bIns="42364"/>
          <a:lstStyle/>
          <a:p>
            <a:pPr defTabSz="847293" fontAlgn="base">
              <a:lnSpc>
                <a:spcPct val="90000"/>
              </a:lnSpc>
              <a:spcBef>
                <a:spcPct val="0"/>
              </a:spcBef>
              <a:spcAft>
                <a:spcPct val="0"/>
              </a:spcAft>
              <a:defRPr/>
            </a:pPr>
            <a:r>
              <a:rPr lang="en-US" sz="2595" kern="0" dirty="0">
                <a:solidFill>
                  <a:srgbClr val="FFFFCC"/>
                </a:solidFill>
                <a:latin typeface="Microsoft Sans Serif" pitchFamily="34" charset="0"/>
              </a:rPr>
              <a:t>Save Time &amp; Money with these modules</a:t>
            </a:r>
          </a:p>
        </p:txBody>
      </p:sp>
    </p:spTree>
    <p:extLst>
      <p:ext uri="{BB962C8B-B14F-4D97-AF65-F5344CB8AC3E}">
        <p14:creationId xmlns:p14="http://schemas.microsoft.com/office/powerpoint/2010/main" val="6310225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withEffect">
                                  <p:stCondLst>
                                    <p:cond delay="0"/>
                                  </p:stCondLst>
                                  <p:childTnLst>
                                    <p:animClr clrSpc="rgb" dir="cw">
                                      <p:cBhvr override="childStyle">
                                        <p:cTn id="6" dur="500" fill="hold"/>
                                        <p:tgtEl>
                                          <p:spTgt spid="740355">
                                            <p:txEl>
                                              <p:pRg st="4" end="4"/>
                                            </p:txEl>
                                          </p:spTgt>
                                        </p:tgtEl>
                                        <p:attrNameLst>
                                          <p:attrName>style.color</p:attrName>
                                        </p:attrNameLst>
                                      </p:cBhvr>
                                      <p:to>
                                        <a:schemeClr val="tx1"/>
                                      </p:to>
                                    </p:animClr>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p:cNvSpPr>
            <a:spLocks noGrp="1" noChangeArrowheads="1"/>
          </p:cNvSpPr>
          <p:nvPr>
            <p:ph idx="4294967295"/>
          </p:nvPr>
        </p:nvSpPr>
        <p:spPr>
          <a:xfrm>
            <a:off x="0" y="1352550"/>
            <a:ext cx="7467600" cy="1892300"/>
          </a:xfrm>
        </p:spPr>
        <p:txBody>
          <a:bodyPr>
            <a:normAutofit/>
          </a:bodyPr>
          <a:lstStyle/>
          <a:p>
            <a:pPr eaLnBrk="1" hangingPunct="1"/>
            <a:r>
              <a:rPr lang="en-US" sz="2270" dirty="0">
                <a:solidFill>
                  <a:schemeClr val="folHlink"/>
                </a:solidFill>
                <a:effectLst/>
                <a:latin typeface="Microsoft Sans Serif" pitchFamily="34" charset="0"/>
              </a:rPr>
              <a:t>eBanking Suite</a:t>
            </a:r>
          </a:p>
          <a:p>
            <a:pPr lvl="1" eaLnBrk="1" hangingPunct="1"/>
            <a:r>
              <a:rPr lang="en-US" sz="1622" dirty="0">
                <a:solidFill>
                  <a:srgbClr val="6699FF"/>
                </a:solidFill>
                <a:effectLst/>
                <a:latin typeface="Microsoft Sans Serif" pitchFamily="34" charset="0"/>
              </a:rPr>
              <a:t>AP Electronic Funds Transfer</a:t>
            </a:r>
          </a:p>
          <a:p>
            <a:pPr lvl="1" eaLnBrk="1" hangingPunct="1"/>
            <a:r>
              <a:rPr lang="en-US" sz="1622" dirty="0">
                <a:solidFill>
                  <a:srgbClr val="6699FF"/>
                </a:solidFill>
                <a:effectLst/>
                <a:latin typeface="Microsoft Sans Serif" pitchFamily="34" charset="0"/>
              </a:rPr>
              <a:t>AR Electronic Funds Transfer</a:t>
            </a:r>
          </a:p>
          <a:p>
            <a:pPr lvl="1" eaLnBrk="1" hangingPunct="1"/>
            <a:r>
              <a:rPr lang="en-US" sz="1622" dirty="0">
                <a:solidFill>
                  <a:srgbClr val="6699FF"/>
                </a:solidFill>
                <a:effectLst/>
                <a:latin typeface="Microsoft Sans Serif" pitchFamily="34" charset="0"/>
              </a:rPr>
              <a:t>Positive Pay (aka Safe Pay)</a:t>
            </a:r>
          </a:p>
          <a:p>
            <a:pPr lvl="1" eaLnBrk="1" hangingPunct="1"/>
            <a:r>
              <a:rPr lang="en-US" sz="1622" dirty="0">
                <a:solidFill>
                  <a:srgbClr val="6699FF"/>
                </a:solidFill>
                <a:effectLst/>
                <a:latin typeface="Microsoft Sans Serif" pitchFamily="34" charset="0"/>
              </a:rPr>
              <a:t>Lockbox Processing</a:t>
            </a:r>
          </a:p>
          <a:p>
            <a:pPr lvl="1" eaLnBrk="1" hangingPunct="1"/>
            <a:r>
              <a:rPr lang="en-US" sz="1622" dirty="0">
                <a:effectLst/>
                <a:latin typeface="Microsoft Sans Serif" pitchFamily="34" charset="0"/>
              </a:rPr>
              <a:t>Wire Transfer Plus</a:t>
            </a:r>
          </a:p>
        </p:txBody>
      </p:sp>
      <p:sp>
        <p:nvSpPr>
          <p:cNvPr id="733191" name="Rectangle 7"/>
          <p:cNvSpPr>
            <a:spLocks noChangeArrowheads="1"/>
          </p:cNvSpPr>
          <p:nvPr/>
        </p:nvSpPr>
        <p:spPr bwMode="auto">
          <a:xfrm>
            <a:off x="685800" y="3504686"/>
            <a:ext cx="5334000" cy="2461334"/>
          </a:xfrm>
          <a:prstGeom prst="rect">
            <a:avLst/>
          </a:prstGeom>
          <a:solidFill>
            <a:srgbClr val="0000FF"/>
          </a:solidFill>
          <a:ln w="9525">
            <a:solidFill>
              <a:schemeClr val="tx1"/>
            </a:solidFill>
            <a:miter lim="800000"/>
            <a:headEnd/>
            <a:tailEnd/>
          </a:ln>
          <a:effectLst/>
        </p:spPr>
        <p:txBody>
          <a:bodyPr lIns="84728" tIns="42364" rIns="84728" bIns="42364">
            <a:spAutoFit/>
          </a:bodyPr>
          <a:lstStyle/>
          <a:p>
            <a:pPr marL="414820" indent="-414820" fontAlgn="base">
              <a:lnSpc>
                <a:spcPct val="90000"/>
              </a:lnSpc>
              <a:spcBef>
                <a:spcPct val="30000"/>
              </a:spcBef>
              <a:spcAft>
                <a:spcPct val="0"/>
              </a:spcAft>
              <a:buClr>
                <a:srgbClr val="FFB601"/>
              </a:buClr>
              <a:defRPr/>
            </a:pPr>
            <a:r>
              <a:rPr lang="en-US" sz="1838" dirty="0">
                <a:solidFill>
                  <a:srgbClr val="F7E993"/>
                </a:solidFill>
                <a:effectLst>
                  <a:outerShdw blurRad="38100" dist="38100" dir="2700000" algn="tl">
                    <a:srgbClr val="000000"/>
                  </a:outerShdw>
                </a:effectLst>
              </a:rPr>
              <a:t>Overview:</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Electronically move funds from one account to another</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Facilitated by the Federal Reserve System (in the U.S.)</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Funds guaranteed to clear within 6 hours (in the U.S.)</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Both domestic and foreign payments</a:t>
            </a:r>
          </a:p>
        </p:txBody>
      </p:sp>
      <p:sp>
        <p:nvSpPr>
          <p:cNvPr id="6" name="Rectangle 2"/>
          <p:cNvSpPr txBox="1">
            <a:spLocks noChangeArrowheads="1"/>
          </p:cNvSpPr>
          <p:nvPr/>
        </p:nvSpPr>
        <p:spPr>
          <a:xfrm>
            <a:off x="381001" y="315100"/>
            <a:ext cx="8382000" cy="844472"/>
          </a:xfrm>
          <a:prstGeom prst="rect">
            <a:avLst/>
          </a:prstGeom>
        </p:spPr>
        <p:txBody>
          <a:bodyPr lIns="84728" tIns="42364" rIns="84728" bIns="42364"/>
          <a:lstStyle/>
          <a:p>
            <a:pPr defTabSz="847293" fontAlgn="base">
              <a:lnSpc>
                <a:spcPct val="90000"/>
              </a:lnSpc>
              <a:spcBef>
                <a:spcPct val="0"/>
              </a:spcBef>
              <a:spcAft>
                <a:spcPct val="0"/>
              </a:spcAft>
              <a:defRPr/>
            </a:pPr>
            <a:r>
              <a:rPr lang="en-US" sz="2595" kern="0" dirty="0">
                <a:solidFill>
                  <a:srgbClr val="FFFFCC"/>
                </a:solidFill>
                <a:latin typeface="Microsoft Sans Serif" pitchFamily="34" charset="0"/>
              </a:rPr>
              <a:t>Save Time &amp; Money with these modules</a:t>
            </a:r>
          </a:p>
        </p:txBody>
      </p:sp>
    </p:spTree>
    <p:extLst>
      <p:ext uri="{BB962C8B-B14F-4D97-AF65-F5344CB8AC3E}">
        <p14:creationId xmlns:p14="http://schemas.microsoft.com/office/powerpoint/2010/main" val="27751165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733191"/>
                                        </p:tgtEl>
                                        <p:attrNameLst>
                                          <p:attrName>style.visibility</p:attrName>
                                        </p:attrNameLst>
                                      </p:cBhvr>
                                      <p:to>
                                        <p:strVal val="visible"/>
                                      </p:to>
                                    </p:set>
                                    <p:animEffect transition="in" filter="plus(in)">
                                      <p:cBhvr>
                                        <p:cTn id="7" dur="500"/>
                                        <p:tgtEl>
                                          <p:spTgt spid="733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Grp="1" noChangeArrowheads="1"/>
          </p:cNvSpPr>
          <p:nvPr>
            <p:ph idx="4294967295"/>
          </p:nvPr>
        </p:nvSpPr>
        <p:spPr>
          <a:xfrm>
            <a:off x="0" y="1352550"/>
            <a:ext cx="7467600" cy="1892300"/>
          </a:xfrm>
        </p:spPr>
        <p:txBody>
          <a:bodyPr>
            <a:normAutofit/>
          </a:bodyPr>
          <a:lstStyle/>
          <a:p>
            <a:pPr eaLnBrk="1" hangingPunct="1"/>
            <a:r>
              <a:rPr lang="en-US" sz="2270" dirty="0">
                <a:solidFill>
                  <a:schemeClr val="folHlink"/>
                </a:solidFill>
                <a:effectLst/>
                <a:latin typeface="Microsoft Sans Serif" pitchFamily="34" charset="0"/>
              </a:rPr>
              <a:t>eBanking Suite</a:t>
            </a:r>
          </a:p>
          <a:p>
            <a:pPr lvl="1" eaLnBrk="1" hangingPunct="1"/>
            <a:r>
              <a:rPr lang="en-US" sz="1622" dirty="0">
                <a:solidFill>
                  <a:srgbClr val="6699FF"/>
                </a:solidFill>
                <a:effectLst/>
                <a:latin typeface="Microsoft Sans Serif" pitchFamily="34" charset="0"/>
              </a:rPr>
              <a:t>AP Electronic Funds Transfer</a:t>
            </a:r>
          </a:p>
          <a:p>
            <a:pPr lvl="1" eaLnBrk="1" hangingPunct="1"/>
            <a:r>
              <a:rPr lang="en-US" sz="1622" dirty="0">
                <a:solidFill>
                  <a:srgbClr val="6699FF"/>
                </a:solidFill>
                <a:effectLst/>
                <a:latin typeface="Microsoft Sans Serif" pitchFamily="34" charset="0"/>
              </a:rPr>
              <a:t>AR Electronic Funds Transfer</a:t>
            </a:r>
          </a:p>
          <a:p>
            <a:pPr lvl="1" eaLnBrk="1" hangingPunct="1"/>
            <a:r>
              <a:rPr lang="en-US" sz="1622" dirty="0">
                <a:solidFill>
                  <a:srgbClr val="6699FF"/>
                </a:solidFill>
                <a:effectLst/>
                <a:latin typeface="Microsoft Sans Serif" pitchFamily="34" charset="0"/>
              </a:rPr>
              <a:t>Positive Pay (aka Safe Pay)</a:t>
            </a:r>
          </a:p>
          <a:p>
            <a:pPr lvl="1" eaLnBrk="1" hangingPunct="1"/>
            <a:r>
              <a:rPr lang="en-US" sz="1622" dirty="0">
                <a:solidFill>
                  <a:srgbClr val="6699FF"/>
                </a:solidFill>
                <a:effectLst/>
                <a:latin typeface="Microsoft Sans Serif" pitchFamily="34" charset="0"/>
              </a:rPr>
              <a:t>Lockbox Processing</a:t>
            </a:r>
          </a:p>
          <a:p>
            <a:pPr lvl="1" eaLnBrk="1" hangingPunct="1"/>
            <a:r>
              <a:rPr lang="en-US" sz="1622" dirty="0">
                <a:effectLst/>
                <a:latin typeface="Microsoft Sans Serif" pitchFamily="34" charset="0"/>
              </a:rPr>
              <a:t>Wire Transfer Plus</a:t>
            </a:r>
          </a:p>
        </p:txBody>
      </p:sp>
      <p:sp>
        <p:nvSpPr>
          <p:cNvPr id="733191" name="Rectangle 7"/>
          <p:cNvSpPr>
            <a:spLocks noChangeArrowheads="1"/>
          </p:cNvSpPr>
          <p:nvPr/>
        </p:nvSpPr>
        <p:spPr bwMode="auto">
          <a:xfrm>
            <a:off x="685800" y="3504686"/>
            <a:ext cx="5334000" cy="2461334"/>
          </a:xfrm>
          <a:prstGeom prst="rect">
            <a:avLst/>
          </a:prstGeom>
          <a:solidFill>
            <a:srgbClr val="0000FF"/>
          </a:solidFill>
          <a:ln w="9525">
            <a:solidFill>
              <a:schemeClr val="tx1"/>
            </a:solidFill>
            <a:miter lim="800000"/>
            <a:headEnd/>
            <a:tailEnd/>
          </a:ln>
          <a:effectLst/>
        </p:spPr>
        <p:txBody>
          <a:bodyPr lIns="84728" tIns="42364" rIns="84728" bIns="42364">
            <a:spAutoFit/>
          </a:bodyPr>
          <a:lstStyle/>
          <a:p>
            <a:pPr marL="414820" indent="-414820" fontAlgn="base">
              <a:lnSpc>
                <a:spcPct val="90000"/>
              </a:lnSpc>
              <a:spcBef>
                <a:spcPct val="30000"/>
              </a:spcBef>
              <a:spcAft>
                <a:spcPct val="0"/>
              </a:spcAft>
              <a:buClr>
                <a:srgbClr val="FFB601"/>
              </a:buClr>
              <a:defRPr/>
            </a:pPr>
            <a:r>
              <a:rPr lang="en-US" sz="1838" dirty="0">
                <a:solidFill>
                  <a:srgbClr val="F7E993"/>
                </a:solidFill>
                <a:effectLst>
                  <a:outerShdw blurRad="38100" dist="38100" dir="2700000" algn="tl">
                    <a:srgbClr val="000000"/>
                  </a:outerShdw>
                </a:effectLst>
              </a:rPr>
              <a:t>Overview:</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Electronically move funds from one account to another</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Facilitated by the Federal Reserve System (in the U.S.)</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Funds guaranteed to clear within 6 hours (in the U.S.)</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Both domestic and foreign payments</a:t>
            </a:r>
          </a:p>
        </p:txBody>
      </p:sp>
      <p:sp>
        <p:nvSpPr>
          <p:cNvPr id="733190" name="Rectangle 6"/>
          <p:cNvSpPr>
            <a:spLocks noChangeArrowheads="1"/>
          </p:cNvSpPr>
          <p:nvPr/>
        </p:nvSpPr>
        <p:spPr bwMode="auto">
          <a:xfrm>
            <a:off x="4572002" y="1204785"/>
            <a:ext cx="4191000" cy="4467652"/>
          </a:xfrm>
          <a:prstGeom prst="rect">
            <a:avLst/>
          </a:prstGeom>
          <a:solidFill>
            <a:srgbClr val="3366FF"/>
          </a:solidFill>
          <a:ln w="9525">
            <a:solidFill>
              <a:schemeClr val="tx1"/>
            </a:solidFill>
            <a:miter lim="800000"/>
            <a:headEnd/>
            <a:tailEnd/>
          </a:ln>
          <a:effectLst/>
        </p:spPr>
        <p:txBody>
          <a:bodyPr lIns="84728" tIns="42364" rIns="84728" bIns="42364">
            <a:spAutoFit/>
          </a:bodyPr>
          <a:lstStyle/>
          <a:p>
            <a:pPr marL="414820" indent="-414820" fontAlgn="base">
              <a:lnSpc>
                <a:spcPct val="90000"/>
              </a:lnSpc>
              <a:spcBef>
                <a:spcPct val="30000"/>
              </a:spcBef>
              <a:spcAft>
                <a:spcPct val="0"/>
              </a:spcAft>
              <a:buClr>
                <a:srgbClr val="FFB601"/>
              </a:buClr>
              <a:defRPr/>
            </a:pPr>
            <a:r>
              <a:rPr lang="en-US" sz="1838" u="sng" dirty="0">
                <a:solidFill>
                  <a:srgbClr val="FFFFFF"/>
                </a:solidFill>
                <a:effectLst>
                  <a:outerShdw blurRad="38100" dist="38100" dir="2700000" algn="tl">
                    <a:srgbClr val="000000"/>
                  </a:outerShdw>
                </a:effectLst>
              </a:rPr>
              <a:t>Features</a:t>
            </a:r>
            <a:r>
              <a:rPr lang="en-US" sz="1838" dirty="0">
                <a:solidFill>
                  <a:srgbClr val="FFFFFF"/>
                </a:solidFill>
                <a:effectLst>
                  <a:outerShdw blurRad="38100" dist="38100" dir="2700000" algn="tl">
                    <a:srgbClr val="000000"/>
                  </a:outerShdw>
                </a:effectLst>
              </a:rPr>
              <a:t>:</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Electronically Wire:</a:t>
            </a:r>
          </a:p>
          <a:p>
            <a:pPr marL="772273" lvl="1" indent="-328033" fontAlgn="base">
              <a:lnSpc>
                <a:spcPct val="90000"/>
              </a:lnSpc>
              <a:spcBef>
                <a:spcPct val="30000"/>
              </a:spcBef>
              <a:spcAft>
                <a:spcPct val="0"/>
              </a:spcAft>
              <a:buClr>
                <a:srgbClr val="FFB601"/>
              </a:buClr>
              <a:buSzPct val="75000"/>
              <a:buBlip>
                <a:blip r:embed="rId4"/>
              </a:buBlip>
              <a:defRPr/>
            </a:pPr>
            <a:r>
              <a:rPr lang="en-US" sz="1946" dirty="0">
                <a:solidFill>
                  <a:srgbClr val="FFFFFF"/>
                </a:solidFill>
                <a:effectLst>
                  <a:outerShdw blurRad="38100" dist="38100" dir="2700000" algn="tl">
                    <a:srgbClr val="000000"/>
                  </a:outerShdw>
                </a:effectLst>
              </a:rPr>
              <a:t>Vendor Trade Pay</a:t>
            </a:r>
          </a:p>
          <a:p>
            <a:pPr marL="772273" lvl="1" indent="-328033" fontAlgn="base">
              <a:lnSpc>
                <a:spcPct val="90000"/>
              </a:lnSpc>
              <a:spcBef>
                <a:spcPct val="30000"/>
              </a:spcBef>
              <a:spcAft>
                <a:spcPct val="0"/>
              </a:spcAft>
              <a:buClr>
                <a:srgbClr val="FFB601"/>
              </a:buClr>
              <a:buSzPct val="75000"/>
              <a:buBlip>
                <a:blip r:embed="rId4"/>
              </a:buBlip>
              <a:defRPr/>
            </a:pPr>
            <a:r>
              <a:rPr lang="en-US" sz="1946" dirty="0">
                <a:solidFill>
                  <a:srgbClr val="FFFFFF"/>
                </a:solidFill>
                <a:effectLst>
                  <a:outerShdw blurRad="38100" dist="38100" dir="2700000" algn="tl">
                    <a:srgbClr val="000000"/>
                  </a:outerShdw>
                </a:effectLst>
              </a:rPr>
              <a:t>Domestic or Foreign Payments</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Multiple formats – bank dependent (need to verify support for your bank)</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Remittance advices via email</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Payment method option by voucher</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Multi-company, Multi-account</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Account  / Amount Approval</a:t>
            </a:r>
          </a:p>
          <a:p>
            <a:pPr marL="414820" indent="-414820" fontAlgn="base">
              <a:lnSpc>
                <a:spcPct val="90000"/>
              </a:lnSpc>
              <a:spcBef>
                <a:spcPct val="30000"/>
              </a:spcBef>
              <a:spcAft>
                <a:spcPct val="0"/>
              </a:spcAft>
              <a:buClr>
                <a:srgbClr val="FFB601"/>
              </a:buClr>
              <a:buBlip>
                <a:blip r:embed="rId3"/>
              </a:buBlip>
              <a:defRPr/>
            </a:pPr>
            <a:r>
              <a:rPr lang="en-US" sz="1838" dirty="0">
                <a:solidFill>
                  <a:srgbClr val="FFFFFF"/>
                </a:solidFill>
                <a:effectLst>
                  <a:outerShdw blurRad="38100" dist="38100" dir="2700000" algn="tl">
                    <a:srgbClr val="000000"/>
                  </a:outerShdw>
                </a:effectLst>
              </a:rPr>
              <a:t>Flexible communications</a:t>
            </a:r>
          </a:p>
        </p:txBody>
      </p:sp>
      <p:sp>
        <p:nvSpPr>
          <p:cNvPr id="7" name="Rectangle 2"/>
          <p:cNvSpPr txBox="1">
            <a:spLocks noChangeArrowheads="1"/>
          </p:cNvSpPr>
          <p:nvPr/>
        </p:nvSpPr>
        <p:spPr>
          <a:xfrm>
            <a:off x="381001" y="315100"/>
            <a:ext cx="8382000" cy="844472"/>
          </a:xfrm>
          <a:prstGeom prst="rect">
            <a:avLst/>
          </a:prstGeom>
        </p:spPr>
        <p:txBody>
          <a:bodyPr lIns="84728" tIns="42364" rIns="84728" bIns="42364"/>
          <a:lstStyle/>
          <a:p>
            <a:pPr defTabSz="847293" fontAlgn="base">
              <a:lnSpc>
                <a:spcPct val="90000"/>
              </a:lnSpc>
              <a:spcBef>
                <a:spcPct val="0"/>
              </a:spcBef>
              <a:spcAft>
                <a:spcPct val="0"/>
              </a:spcAft>
              <a:defRPr/>
            </a:pPr>
            <a:r>
              <a:rPr lang="en-US" sz="2595" kern="0" dirty="0">
                <a:solidFill>
                  <a:srgbClr val="FFFFCC"/>
                </a:solidFill>
                <a:latin typeface="Microsoft Sans Serif" pitchFamily="34" charset="0"/>
              </a:rPr>
              <a:t>Save Time &amp; Money with these modules</a:t>
            </a:r>
          </a:p>
        </p:txBody>
      </p:sp>
    </p:spTree>
    <p:extLst>
      <p:ext uri="{BB962C8B-B14F-4D97-AF65-F5344CB8AC3E}">
        <p14:creationId xmlns:p14="http://schemas.microsoft.com/office/powerpoint/2010/main" val="34618305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withEffect">
                                  <p:stCondLst>
                                    <p:cond delay="0"/>
                                  </p:stCondLst>
                                  <p:childTnLst>
                                    <p:animClr clrSpc="hsl" dir="cw">
                                      <p:cBhvr override="childStyle">
                                        <p:cTn id="6" dur="500" fill="hold"/>
                                        <p:tgtEl>
                                          <p:spTgt spid="733191"/>
                                        </p:tgtEl>
                                        <p:attrNameLst>
                                          <p:attrName>style.color</p:attrName>
                                        </p:attrNameLst>
                                      </p:cBhvr>
                                      <p:by>
                                        <p:hsl h="0" s="-12549" l="-25098"/>
                                      </p:by>
                                    </p:animClr>
                                    <p:animClr clrSpc="hsl" dir="cw">
                                      <p:cBhvr>
                                        <p:cTn id="7" dur="500" fill="hold"/>
                                        <p:tgtEl>
                                          <p:spTgt spid="733191"/>
                                        </p:tgtEl>
                                        <p:attrNameLst>
                                          <p:attrName>fillcolor</p:attrName>
                                        </p:attrNameLst>
                                      </p:cBhvr>
                                      <p:by>
                                        <p:hsl h="0" s="-12549" l="-25098"/>
                                      </p:by>
                                    </p:animClr>
                                    <p:animClr clrSpc="hsl" dir="cw">
                                      <p:cBhvr>
                                        <p:cTn id="8" dur="500" fill="hold"/>
                                        <p:tgtEl>
                                          <p:spTgt spid="733191"/>
                                        </p:tgtEl>
                                        <p:attrNameLst>
                                          <p:attrName>stroke.color</p:attrName>
                                        </p:attrNameLst>
                                      </p:cBhvr>
                                      <p:by>
                                        <p:hsl h="0" s="-12549" l="-25098"/>
                                      </p:by>
                                    </p:animClr>
                                    <p:set>
                                      <p:cBhvr>
                                        <p:cTn id="9" dur="500" fill="hold"/>
                                        <p:tgtEl>
                                          <p:spTgt spid="733191"/>
                                        </p:tgtEl>
                                        <p:attrNameLst>
                                          <p:attrName>fill.type</p:attrName>
                                        </p:attrNameLst>
                                      </p:cBhvr>
                                      <p:to>
                                        <p:strVal val="solid"/>
                                      </p:to>
                                    </p:set>
                                  </p:childTnLst>
                                </p:cTn>
                              </p:par>
                              <p:par>
                                <p:cTn id="10" presetID="1" presetClass="entr" presetSubtype="0" fill="hold" grpId="0" nodeType="withEffect">
                                  <p:stCondLst>
                                    <p:cond delay="0"/>
                                  </p:stCondLst>
                                  <p:childTnLst>
                                    <p:set>
                                      <p:cBhvr>
                                        <p:cTn id="11" dur="1" fill="hold">
                                          <p:stCondLst>
                                            <p:cond delay="0"/>
                                          </p:stCondLst>
                                        </p:cTn>
                                        <p:tgtEl>
                                          <p:spTgt spid="733190">
                                            <p:bg/>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33190">
                                            <p:txEl>
                                              <p:pRg st="0" end="0"/>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733190">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33190">
                                            <p:txEl>
                                              <p:pRg st="2" end="2"/>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33190">
                                            <p:txEl>
                                              <p:pRg st="3" end="3"/>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33190">
                                            <p:txEl>
                                              <p:pRg st="4" end="4"/>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33190">
                                            <p:txEl>
                                              <p:pRg st="5" end="5"/>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33190">
                                            <p:txEl>
                                              <p:pRg st="6" end="6"/>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33190">
                                            <p:txEl>
                                              <p:pRg st="7" end="7"/>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733190">
                                            <p:txEl>
                                              <p:pRg st="8" end="8"/>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733190">
                                            <p:txEl>
                                              <p:pRg st="9" end="9"/>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grpId="1" nodeType="clickEffect">
                                  <p:stCondLst>
                                    <p:cond delay="0"/>
                                  </p:stCondLst>
                                  <p:childTnLst>
                                    <p:animEffect transition="out" filter="wipe(down)">
                                      <p:cBhvr>
                                        <p:cTn id="35" dur="500"/>
                                        <p:tgtEl>
                                          <p:spTgt spid="733191"/>
                                        </p:tgtEl>
                                      </p:cBhvr>
                                    </p:animEffect>
                                    <p:set>
                                      <p:cBhvr>
                                        <p:cTn id="36" dur="1" fill="hold">
                                          <p:stCondLst>
                                            <p:cond delay="499"/>
                                          </p:stCondLst>
                                        </p:cTn>
                                        <p:tgtEl>
                                          <p:spTgt spid="733191"/>
                                        </p:tgtEl>
                                        <p:attrNameLst>
                                          <p:attrName>style.visibility</p:attrName>
                                        </p:attrNameLst>
                                      </p:cBhvr>
                                      <p:to>
                                        <p:strVal val="hidden"/>
                                      </p:to>
                                    </p:set>
                                  </p:childTnLst>
                                </p:cTn>
                              </p:par>
                              <p:par>
                                <p:cTn id="37" presetID="22" presetClass="exit" presetSubtype="4" fill="hold" grpId="1" nodeType="withEffect">
                                  <p:stCondLst>
                                    <p:cond delay="0"/>
                                  </p:stCondLst>
                                  <p:childTnLst>
                                    <p:animEffect transition="out" filter="wipe(down)">
                                      <p:cBhvr>
                                        <p:cTn id="38" dur="500"/>
                                        <p:tgtEl>
                                          <p:spTgt spid="733190">
                                            <p:txEl>
                                              <p:pRg st="0" end="0"/>
                                            </p:txEl>
                                          </p:spTgt>
                                        </p:tgtEl>
                                      </p:cBhvr>
                                    </p:animEffect>
                                    <p:set>
                                      <p:cBhvr>
                                        <p:cTn id="39" dur="1" fill="hold">
                                          <p:stCondLst>
                                            <p:cond delay="499"/>
                                          </p:stCondLst>
                                        </p:cTn>
                                        <p:tgtEl>
                                          <p:spTgt spid="733190">
                                            <p:txEl>
                                              <p:pRg st="0" end="0"/>
                                            </p:txEl>
                                          </p:spTgt>
                                        </p:tgtEl>
                                        <p:attrNameLst>
                                          <p:attrName>style.visibility</p:attrName>
                                        </p:attrNameLst>
                                      </p:cBhvr>
                                      <p:to>
                                        <p:strVal val="hidden"/>
                                      </p:to>
                                    </p:set>
                                  </p:childTnLst>
                                </p:cTn>
                              </p:par>
                              <p:par>
                                <p:cTn id="40" presetID="22" presetClass="exit" presetSubtype="4" fill="hold" grpId="1" nodeType="withEffect">
                                  <p:stCondLst>
                                    <p:cond delay="0"/>
                                  </p:stCondLst>
                                  <p:childTnLst>
                                    <p:animEffect transition="out" filter="wipe(down)">
                                      <p:cBhvr>
                                        <p:cTn id="41" dur="500"/>
                                        <p:tgtEl>
                                          <p:spTgt spid="733190">
                                            <p:txEl>
                                              <p:pRg st="1" end="1"/>
                                            </p:txEl>
                                          </p:spTgt>
                                        </p:tgtEl>
                                      </p:cBhvr>
                                    </p:animEffect>
                                    <p:set>
                                      <p:cBhvr>
                                        <p:cTn id="42" dur="1" fill="hold">
                                          <p:stCondLst>
                                            <p:cond delay="499"/>
                                          </p:stCondLst>
                                        </p:cTn>
                                        <p:tgtEl>
                                          <p:spTgt spid="733190">
                                            <p:txEl>
                                              <p:pRg st="1" end="1"/>
                                            </p:txEl>
                                          </p:spTgt>
                                        </p:tgtEl>
                                        <p:attrNameLst>
                                          <p:attrName>style.visibility</p:attrName>
                                        </p:attrNameLst>
                                      </p:cBhvr>
                                      <p:to>
                                        <p:strVal val="hidden"/>
                                      </p:to>
                                    </p:set>
                                  </p:childTnLst>
                                </p:cTn>
                              </p:par>
                              <p:par>
                                <p:cTn id="43" presetID="22" presetClass="exit" presetSubtype="4" fill="hold" grpId="1" nodeType="withEffect">
                                  <p:stCondLst>
                                    <p:cond delay="0"/>
                                  </p:stCondLst>
                                  <p:childTnLst>
                                    <p:animEffect transition="out" filter="wipe(down)">
                                      <p:cBhvr>
                                        <p:cTn id="44" dur="500"/>
                                        <p:tgtEl>
                                          <p:spTgt spid="733190">
                                            <p:txEl>
                                              <p:pRg st="2" end="2"/>
                                            </p:txEl>
                                          </p:spTgt>
                                        </p:tgtEl>
                                      </p:cBhvr>
                                    </p:animEffect>
                                    <p:set>
                                      <p:cBhvr>
                                        <p:cTn id="45" dur="1" fill="hold">
                                          <p:stCondLst>
                                            <p:cond delay="499"/>
                                          </p:stCondLst>
                                        </p:cTn>
                                        <p:tgtEl>
                                          <p:spTgt spid="733190">
                                            <p:txEl>
                                              <p:pRg st="2" end="2"/>
                                            </p:txEl>
                                          </p:spTgt>
                                        </p:tgtEl>
                                        <p:attrNameLst>
                                          <p:attrName>style.visibility</p:attrName>
                                        </p:attrNameLst>
                                      </p:cBhvr>
                                      <p:to>
                                        <p:strVal val="hidden"/>
                                      </p:to>
                                    </p:set>
                                  </p:childTnLst>
                                </p:cTn>
                              </p:par>
                              <p:par>
                                <p:cTn id="46" presetID="22" presetClass="exit" presetSubtype="4" fill="hold" grpId="1" nodeType="withEffect">
                                  <p:stCondLst>
                                    <p:cond delay="0"/>
                                  </p:stCondLst>
                                  <p:childTnLst>
                                    <p:animEffect transition="out" filter="wipe(down)">
                                      <p:cBhvr>
                                        <p:cTn id="47" dur="500"/>
                                        <p:tgtEl>
                                          <p:spTgt spid="733190">
                                            <p:txEl>
                                              <p:pRg st="3" end="3"/>
                                            </p:txEl>
                                          </p:spTgt>
                                        </p:tgtEl>
                                      </p:cBhvr>
                                    </p:animEffect>
                                    <p:set>
                                      <p:cBhvr>
                                        <p:cTn id="48" dur="1" fill="hold">
                                          <p:stCondLst>
                                            <p:cond delay="499"/>
                                          </p:stCondLst>
                                        </p:cTn>
                                        <p:tgtEl>
                                          <p:spTgt spid="733190">
                                            <p:txEl>
                                              <p:pRg st="3" end="3"/>
                                            </p:txEl>
                                          </p:spTgt>
                                        </p:tgtEl>
                                        <p:attrNameLst>
                                          <p:attrName>style.visibility</p:attrName>
                                        </p:attrNameLst>
                                      </p:cBhvr>
                                      <p:to>
                                        <p:strVal val="hidden"/>
                                      </p:to>
                                    </p:set>
                                  </p:childTnLst>
                                </p:cTn>
                              </p:par>
                              <p:par>
                                <p:cTn id="49" presetID="22" presetClass="exit" presetSubtype="4" fill="hold" grpId="1" nodeType="withEffect">
                                  <p:stCondLst>
                                    <p:cond delay="0"/>
                                  </p:stCondLst>
                                  <p:childTnLst>
                                    <p:animEffect transition="out" filter="wipe(down)">
                                      <p:cBhvr>
                                        <p:cTn id="50" dur="500"/>
                                        <p:tgtEl>
                                          <p:spTgt spid="733190">
                                            <p:txEl>
                                              <p:pRg st="4" end="4"/>
                                            </p:txEl>
                                          </p:spTgt>
                                        </p:tgtEl>
                                      </p:cBhvr>
                                    </p:animEffect>
                                    <p:set>
                                      <p:cBhvr>
                                        <p:cTn id="51" dur="1" fill="hold">
                                          <p:stCondLst>
                                            <p:cond delay="499"/>
                                          </p:stCondLst>
                                        </p:cTn>
                                        <p:tgtEl>
                                          <p:spTgt spid="733190">
                                            <p:txEl>
                                              <p:pRg st="4" end="4"/>
                                            </p:txEl>
                                          </p:spTgt>
                                        </p:tgtEl>
                                        <p:attrNameLst>
                                          <p:attrName>style.visibility</p:attrName>
                                        </p:attrNameLst>
                                      </p:cBhvr>
                                      <p:to>
                                        <p:strVal val="hidden"/>
                                      </p:to>
                                    </p:set>
                                  </p:childTnLst>
                                </p:cTn>
                              </p:par>
                              <p:par>
                                <p:cTn id="52" presetID="22" presetClass="exit" presetSubtype="4" fill="hold" grpId="1" nodeType="withEffect">
                                  <p:stCondLst>
                                    <p:cond delay="0"/>
                                  </p:stCondLst>
                                  <p:childTnLst>
                                    <p:animEffect transition="out" filter="wipe(down)">
                                      <p:cBhvr>
                                        <p:cTn id="53" dur="500"/>
                                        <p:tgtEl>
                                          <p:spTgt spid="733190">
                                            <p:txEl>
                                              <p:pRg st="5" end="5"/>
                                            </p:txEl>
                                          </p:spTgt>
                                        </p:tgtEl>
                                      </p:cBhvr>
                                    </p:animEffect>
                                    <p:set>
                                      <p:cBhvr>
                                        <p:cTn id="54" dur="1" fill="hold">
                                          <p:stCondLst>
                                            <p:cond delay="499"/>
                                          </p:stCondLst>
                                        </p:cTn>
                                        <p:tgtEl>
                                          <p:spTgt spid="733190">
                                            <p:txEl>
                                              <p:pRg st="5" end="5"/>
                                            </p:txEl>
                                          </p:spTgt>
                                        </p:tgtEl>
                                        <p:attrNameLst>
                                          <p:attrName>style.visibility</p:attrName>
                                        </p:attrNameLst>
                                      </p:cBhvr>
                                      <p:to>
                                        <p:strVal val="hidden"/>
                                      </p:to>
                                    </p:set>
                                  </p:childTnLst>
                                </p:cTn>
                              </p:par>
                              <p:par>
                                <p:cTn id="55" presetID="22" presetClass="exit" presetSubtype="4" fill="hold" grpId="1" nodeType="withEffect">
                                  <p:stCondLst>
                                    <p:cond delay="0"/>
                                  </p:stCondLst>
                                  <p:childTnLst>
                                    <p:animEffect transition="out" filter="wipe(down)">
                                      <p:cBhvr>
                                        <p:cTn id="56" dur="500"/>
                                        <p:tgtEl>
                                          <p:spTgt spid="733190">
                                            <p:txEl>
                                              <p:pRg st="6" end="6"/>
                                            </p:txEl>
                                          </p:spTgt>
                                        </p:tgtEl>
                                      </p:cBhvr>
                                    </p:animEffect>
                                    <p:set>
                                      <p:cBhvr>
                                        <p:cTn id="57" dur="1" fill="hold">
                                          <p:stCondLst>
                                            <p:cond delay="499"/>
                                          </p:stCondLst>
                                        </p:cTn>
                                        <p:tgtEl>
                                          <p:spTgt spid="733190">
                                            <p:txEl>
                                              <p:pRg st="6" end="6"/>
                                            </p:txEl>
                                          </p:spTgt>
                                        </p:tgtEl>
                                        <p:attrNameLst>
                                          <p:attrName>style.visibility</p:attrName>
                                        </p:attrNameLst>
                                      </p:cBhvr>
                                      <p:to>
                                        <p:strVal val="hidden"/>
                                      </p:to>
                                    </p:set>
                                  </p:childTnLst>
                                </p:cTn>
                              </p:par>
                              <p:par>
                                <p:cTn id="58" presetID="22" presetClass="exit" presetSubtype="4" fill="hold" grpId="1" nodeType="withEffect">
                                  <p:stCondLst>
                                    <p:cond delay="0"/>
                                  </p:stCondLst>
                                  <p:childTnLst>
                                    <p:animEffect transition="out" filter="wipe(down)">
                                      <p:cBhvr>
                                        <p:cTn id="59" dur="500"/>
                                        <p:tgtEl>
                                          <p:spTgt spid="733190">
                                            <p:txEl>
                                              <p:pRg st="7" end="7"/>
                                            </p:txEl>
                                          </p:spTgt>
                                        </p:tgtEl>
                                      </p:cBhvr>
                                    </p:animEffect>
                                    <p:set>
                                      <p:cBhvr>
                                        <p:cTn id="60" dur="1" fill="hold">
                                          <p:stCondLst>
                                            <p:cond delay="499"/>
                                          </p:stCondLst>
                                        </p:cTn>
                                        <p:tgtEl>
                                          <p:spTgt spid="733190">
                                            <p:txEl>
                                              <p:pRg st="7" end="7"/>
                                            </p:txEl>
                                          </p:spTgt>
                                        </p:tgtEl>
                                        <p:attrNameLst>
                                          <p:attrName>style.visibility</p:attrName>
                                        </p:attrNameLst>
                                      </p:cBhvr>
                                      <p:to>
                                        <p:strVal val="hidden"/>
                                      </p:to>
                                    </p:set>
                                  </p:childTnLst>
                                </p:cTn>
                              </p:par>
                              <p:par>
                                <p:cTn id="61" presetID="22" presetClass="exit" presetSubtype="4" fill="hold" grpId="1" nodeType="withEffect">
                                  <p:stCondLst>
                                    <p:cond delay="0"/>
                                  </p:stCondLst>
                                  <p:childTnLst>
                                    <p:animEffect transition="out" filter="wipe(down)">
                                      <p:cBhvr>
                                        <p:cTn id="62" dur="500"/>
                                        <p:tgtEl>
                                          <p:spTgt spid="733190">
                                            <p:txEl>
                                              <p:pRg st="8" end="8"/>
                                            </p:txEl>
                                          </p:spTgt>
                                        </p:tgtEl>
                                      </p:cBhvr>
                                    </p:animEffect>
                                    <p:set>
                                      <p:cBhvr>
                                        <p:cTn id="63" dur="1" fill="hold">
                                          <p:stCondLst>
                                            <p:cond delay="499"/>
                                          </p:stCondLst>
                                        </p:cTn>
                                        <p:tgtEl>
                                          <p:spTgt spid="733190">
                                            <p:txEl>
                                              <p:pRg st="8" end="8"/>
                                            </p:txEl>
                                          </p:spTgt>
                                        </p:tgtEl>
                                        <p:attrNameLst>
                                          <p:attrName>style.visibility</p:attrName>
                                        </p:attrNameLst>
                                      </p:cBhvr>
                                      <p:to>
                                        <p:strVal val="hidden"/>
                                      </p:to>
                                    </p:set>
                                  </p:childTnLst>
                                </p:cTn>
                              </p:par>
                              <p:par>
                                <p:cTn id="64" presetID="22" presetClass="exit" presetSubtype="4" fill="hold" grpId="1" nodeType="withEffect">
                                  <p:stCondLst>
                                    <p:cond delay="0"/>
                                  </p:stCondLst>
                                  <p:childTnLst>
                                    <p:animEffect transition="out" filter="wipe(down)">
                                      <p:cBhvr>
                                        <p:cTn id="65" dur="500"/>
                                        <p:tgtEl>
                                          <p:spTgt spid="733190">
                                            <p:txEl>
                                              <p:pRg st="9" end="9"/>
                                            </p:txEl>
                                          </p:spTgt>
                                        </p:tgtEl>
                                      </p:cBhvr>
                                    </p:animEffect>
                                    <p:set>
                                      <p:cBhvr>
                                        <p:cTn id="66" dur="1" fill="hold">
                                          <p:stCondLst>
                                            <p:cond delay="499"/>
                                          </p:stCondLst>
                                        </p:cTn>
                                        <p:tgtEl>
                                          <p:spTgt spid="733190">
                                            <p:txEl>
                                              <p:pRg st="9" end="9"/>
                                            </p:txEl>
                                          </p:spTgt>
                                        </p:tgtEl>
                                        <p:attrNameLst>
                                          <p:attrName>style.visibility</p:attrName>
                                        </p:attrNameLst>
                                      </p:cBhvr>
                                      <p:to>
                                        <p:strVal val="hidden"/>
                                      </p:to>
                                    </p:set>
                                  </p:childTnLst>
                                </p:cTn>
                              </p:par>
                              <p:par>
                                <p:cTn id="67" presetID="22" presetClass="exit" presetSubtype="4" fill="hold" grpId="1" nodeType="withEffect">
                                  <p:stCondLst>
                                    <p:cond delay="0"/>
                                  </p:stCondLst>
                                  <p:childTnLst>
                                    <p:animEffect transition="out" filter="wipe(down)">
                                      <p:cBhvr>
                                        <p:cTn id="68" dur="500"/>
                                        <p:tgtEl>
                                          <p:spTgt spid="733190">
                                            <p:bg/>
                                          </p:spTgt>
                                        </p:tgtEl>
                                      </p:cBhvr>
                                    </p:animEffect>
                                    <p:set>
                                      <p:cBhvr>
                                        <p:cTn id="69" dur="1" fill="hold">
                                          <p:stCondLst>
                                            <p:cond delay="499"/>
                                          </p:stCondLst>
                                        </p:cTn>
                                        <p:tgtEl>
                                          <p:spTgt spid="733190">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3191" grpId="0" animBg="1"/>
      <p:bldP spid="733191" grpId="1" animBg="1"/>
      <p:bldP spid="733190" grpId="0" build="allAtOnce" animBg="1"/>
      <p:bldP spid="733190" grpId="1"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4343400"/>
            <a:ext cx="7772400" cy="1470025"/>
          </a:xfrm>
        </p:spPr>
        <p:txBody>
          <a:bodyPr/>
          <a:lstStyle/>
          <a:p>
            <a:r>
              <a:rPr lang="en-US" sz="6000" dirty="0">
                <a:effectLst>
                  <a:outerShdw blurRad="50800" dist="38100" dir="2700000" algn="tl" rotWithShape="0">
                    <a:prstClr val="black">
                      <a:alpha val="40000"/>
                    </a:prstClr>
                  </a:outerShdw>
                </a:effectLst>
              </a:rPr>
              <a:t>MaxQ Products</a:t>
            </a:r>
            <a:br>
              <a:rPr lang="en-US" sz="6000" dirty="0">
                <a:effectLst>
                  <a:outerShdw blurRad="50800" dist="38100" dir="2700000" algn="tl" rotWithShape="0">
                    <a:prstClr val="black">
                      <a:alpha val="40000"/>
                    </a:prstClr>
                  </a:outerShdw>
                </a:effectLst>
              </a:rPr>
            </a:br>
            <a:r>
              <a:rPr lang="en-US" sz="6600" dirty="0"/>
              <a:t>For MICROSOFT DYNAMICS SL</a:t>
            </a:r>
            <a:br>
              <a:rPr lang="en-US" sz="6600" dirty="0"/>
            </a:br>
            <a:endParaRPr lang="en-US" sz="6600" dirty="0">
              <a:effectLst>
                <a:outerShdw blurRad="50800" dist="38100" dir="2700000" algn="tl" rotWithShape="0">
                  <a:prstClr val="black">
                    <a:alpha val="40000"/>
                  </a:prstClr>
                </a:outerShdw>
              </a:effectLst>
            </a:endParaRPr>
          </a:p>
        </p:txBody>
      </p:sp>
      <p:sp>
        <p:nvSpPr>
          <p:cNvPr id="5" name="Subtitle 4"/>
          <p:cNvSpPr>
            <a:spLocks noGrp="1"/>
          </p:cNvSpPr>
          <p:nvPr>
            <p:ph type="subTitle" idx="1"/>
          </p:nvPr>
        </p:nvSpPr>
        <p:spPr>
          <a:xfrm>
            <a:off x="419100" y="6140801"/>
            <a:ext cx="8305800" cy="457200"/>
          </a:xfrm>
        </p:spPr>
        <p:txBody>
          <a:bodyPr vert="horz" lIns="91440" tIns="45720" rIns="91440" bIns="45720" rtlCol="0" anchor="t">
            <a:noAutofit/>
          </a:bodyPr>
          <a:lstStyle/>
          <a:p>
            <a:endParaRPr lang="en-US" dirty="0"/>
          </a:p>
        </p:txBody>
      </p:sp>
      <p:sp>
        <p:nvSpPr>
          <p:cNvPr id="6" name="Text Placeholder 5"/>
          <p:cNvSpPr>
            <a:spLocks noGrp="1"/>
          </p:cNvSpPr>
          <p:nvPr>
            <p:ph type="body" sz="quarter" idx="14"/>
          </p:nvPr>
        </p:nvSpPr>
        <p:spPr>
          <a:xfrm>
            <a:off x="3124200" y="304801"/>
            <a:ext cx="2895600" cy="1295399"/>
          </a:xfrm>
          <a:solidFill>
            <a:srgbClr val="000000">
              <a:alpha val="38824"/>
            </a:srgbClr>
          </a:solidFill>
        </p:spPr>
        <p:txBody>
          <a:bodyPr/>
          <a:lstStyle/>
          <a:p>
            <a:r>
              <a:rPr lang="en-US" sz="1600" dirty="0"/>
              <a:t>John Pavain, President</a:t>
            </a:r>
          </a:p>
          <a:p>
            <a:r>
              <a:rPr lang="en-US" sz="1600" dirty="0"/>
              <a:t>(203) 748-0481 Ext 231</a:t>
            </a:r>
          </a:p>
          <a:p>
            <a:r>
              <a:rPr lang="en-US" sz="1600" dirty="0">
                <a:hlinkClick r:id="rId3"/>
              </a:rPr>
              <a:t>john.pavain@maxqtech.com</a:t>
            </a:r>
            <a:endParaRPr lang="en-US" sz="1600" dirty="0"/>
          </a:p>
          <a:p>
            <a:r>
              <a:rPr lang="en-US" sz="1600" dirty="0"/>
              <a:t>www.MaxQTech.com</a:t>
            </a:r>
          </a:p>
        </p:txBody>
      </p:sp>
    </p:spTree>
    <p:extLst>
      <p:ext uri="{BB962C8B-B14F-4D97-AF65-F5344CB8AC3E}">
        <p14:creationId xmlns:p14="http://schemas.microsoft.com/office/powerpoint/2010/main" val="1433770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mn-lt"/>
              </a:rPr>
              <a:t>Financial Management Series</a:t>
            </a:r>
          </a:p>
        </p:txBody>
      </p:sp>
      <p:sp>
        <p:nvSpPr>
          <p:cNvPr id="20" name="Content Placeholder 19"/>
          <p:cNvSpPr>
            <a:spLocks noGrp="1"/>
          </p:cNvSpPr>
          <p:nvPr>
            <p:ph idx="1"/>
          </p:nvPr>
        </p:nvSpPr>
        <p:spPr/>
        <p:txBody>
          <a:bodyPr/>
          <a:lstStyle/>
          <a:p>
            <a:endParaRPr lang="en-US"/>
          </a:p>
        </p:txBody>
      </p:sp>
      <p:grpSp>
        <p:nvGrpSpPr>
          <p:cNvPr id="4" name="Group 3"/>
          <p:cNvGrpSpPr/>
          <p:nvPr/>
        </p:nvGrpSpPr>
        <p:grpSpPr>
          <a:xfrm>
            <a:off x="377989" y="2115038"/>
            <a:ext cx="8537411" cy="2837962"/>
            <a:chOff x="180238" y="1616320"/>
            <a:chExt cx="8822480" cy="2932723"/>
          </a:xfrm>
        </p:grpSpPr>
        <p:pic>
          <p:nvPicPr>
            <p:cNvPr id="5" name="Picture 4" descr="F:\DOCS\Marketing\Logos\Product Logos\Financial Management\vendor-reba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5691" y="3596543"/>
              <a:ext cx="28670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F:\DOCS\Marketing\Logos\Product Logos\Financial Management\AC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270" y="1616320"/>
              <a:ext cx="28670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DOCS\Marketing\Logos\Product Logos\Financial Management\ChargeI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2776" y="1616320"/>
              <a:ext cx="28670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DOCS\Marketing\Logos\Product Logos\Financial Management\deposit-pro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2775" y="2607897"/>
              <a:ext cx="28670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F:\DOCS\Marketing\Logos\Product Logos\Financial Management\doc-agen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2776" y="3596543"/>
              <a:ext cx="28670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F:\DOCS\Marketing\Logos\Product Logos\Financial Management\EDI-Rem.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0240" y="2607897"/>
              <a:ext cx="28670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F:\DOCS\Marketing\Logos\Product Logos\Financial Management\Laser-Check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238" y="3596543"/>
              <a:ext cx="28670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F:\DOCS\Marketing\Logos\Product Logos\Financial Management\rec-bill.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35692" y="1616320"/>
              <a:ext cx="2867026" cy="952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F:\DOCS\Marketing\Logos\Product Logos\Financial Management\royalty-manag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35692" y="2607897"/>
              <a:ext cx="2867025" cy="9525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87984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latin typeface="+mn-lt"/>
              </a:rPr>
              <a:t>Financial Management Series</a:t>
            </a:r>
          </a:p>
        </p:txBody>
      </p:sp>
      <p:sp>
        <p:nvSpPr>
          <p:cNvPr id="20" name="Content Placeholder 19"/>
          <p:cNvSpPr>
            <a:spLocks noGrp="1"/>
          </p:cNvSpPr>
          <p:nvPr>
            <p:ph idx="1"/>
          </p:nvPr>
        </p:nvSpPr>
        <p:spPr/>
        <p:txBody>
          <a:bodyPr/>
          <a:lstStyle/>
          <a:p>
            <a:endParaRPr lang="en-US" dirty="0"/>
          </a:p>
        </p:txBody>
      </p:sp>
      <p:grpSp>
        <p:nvGrpSpPr>
          <p:cNvPr id="4" name="Group 3"/>
          <p:cNvGrpSpPr/>
          <p:nvPr/>
        </p:nvGrpSpPr>
        <p:grpSpPr>
          <a:xfrm>
            <a:off x="377989" y="2115038"/>
            <a:ext cx="8537411" cy="2837962"/>
            <a:chOff x="180238" y="1616320"/>
            <a:chExt cx="8822480" cy="2932723"/>
          </a:xfrm>
        </p:grpSpPr>
        <p:pic>
          <p:nvPicPr>
            <p:cNvPr id="5" name="Picture 4" descr="F:\DOCS\Marketing\Logos\Product Logos\Financial Management\vendor-rebates.jpg"/>
            <p:cNvPicPr>
              <a:picLocks noChangeAspect="1" noChangeArrowheads="1"/>
            </p:cNvPicPr>
            <p:nvPr/>
          </p:nvPicPr>
          <p:blipFill>
            <a:blip r:embed="rId3">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135691" y="3596543"/>
              <a:ext cx="28670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F:\DOCS\Marketing\Logos\Product Logos\Financial Management\ACA.jpg"/>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84270" y="1616320"/>
              <a:ext cx="28670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DOCS\Marketing\Logos\Product Logos\Financial Management\ChargeI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2776" y="1616320"/>
              <a:ext cx="28670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DOCS\Marketing\Logos\Product Logos\Financial Management\deposit-pro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52775" y="2607897"/>
              <a:ext cx="28670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F:\DOCS\Marketing\Logos\Product Logos\Financial Management\doc-agen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2776" y="3596543"/>
              <a:ext cx="28670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F:\DOCS\Marketing\Logos\Product Logos\Financial Management\EDI-Rem.jpg"/>
            <p:cNvPicPr>
              <a:picLocks noChangeAspect="1" noChangeArrowheads="1"/>
            </p:cNvPicPr>
            <p:nvPr/>
          </p:nvPicPr>
          <p:blipFill>
            <a:blip r:embed="rId8">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80240" y="2607897"/>
              <a:ext cx="28670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F:\DOCS\Marketing\Logos\Product Logos\Financial Management\Laser-Checks.jpg"/>
            <p:cNvPicPr>
              <a:picLocks noChangeAspect="1" noChangeArrowheads="1"/>
            </p:cNvPicPr>
            <p:nvPr/>
          </p:nvPicPr>
          <p:blipFill>
            <a:blip r:embed="rId9">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80238" y="3596543"/>
              <a:ext cx="2867025" cy="952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F:\DOCS\Marketing\Logos\Product Logos\Financial Management\rec-bill.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35692" y="1616320"/>
              <a:ext cx="2867026" cy="952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F:\DOCS\Marketing\Logos\Product Logos\Financial Management\royalty-manage.jpg"/>
            <p:cNvPicPr>
              <a:picLocks noChangeAspect="1" noChangeArrowheads="1"/>
            </p:cNvPicPr>
            <p:nvPr/>
          </p:nvPicPr>
          <p:blipFill>
            <a:blip r:embed="rId11">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135692" y="2607897"/>
              <a:ext cx="2867025" cy="9525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62075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Supply Chain Management Series</a:t>
            </a:r>
          </a:p>
        </p:txBody>
      </p:sp>
      <p:grpSp>
        <p:nvGrpSpPr>
          <p:cNvPr id="26" name="Group 25"/>
          <p:cNvGrpSpPr/>
          <p:nvPr/>
        </p:nvGrpSpPr>
        <p:grpSpPr>
          <a:xfrm>
            <a:off x="375505" y="1555263"/>
            <a:ext cx="8392990" cy="3778737"/>
            <a:chOff x="375505" y="1981200"/>
            <a:chExt cx="8392990" cy="3778737"/>
          </a:xfrm>
        </p:grpSpPr>
        <p:pic>
          <p:nvPicPr>
            <p:cNvPr id="6" name="Picture 5" descr="F:\DOCS\Marketing\Logos\Product Logos\Supply Chain Management\accell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3404" y="3908006"/>
              <a:ext cx="2745967" cy="9122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DOCS\Marketing\Logos\Product Logos\Supply Chain Management\adv-forecas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629" y="1981200"/>
              <a:ext cx="2745967" cy="91228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DOCS\Marketing\Logos\Product Logos\Supply Chain Management\demand-pl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9017" y="1981200"/>
              <a:ext cx="2745967" cy="91228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F:\DOCS\Marketing\Logos\Product Logos\Supply Chain Management\freight-ma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2528" y="1990323"/>
              <a:ext cx="2745967" cy="9122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F:\DOCS\Marketing\Logos\Product Logos\Supply Chain Management\matrix-inv.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628" y="2958685"/>
              <a:ext cx="2745967" cy="9122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F:\DOCS\Marketing\Logos\Product Logos\Supply Chain Management\quote-ma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9017" y="2958685"/>
              <a:ext cx="2745967" cy="9122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F:\DOCS\Marketing\Logos\Product Logos\Supply Chain Management\sc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629" y="3891104"/>
              <a:ext cx="2745967" cy="9122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F:\DOCS\Marketing\Logos\Product Logos\Supply Chain Management\service-order-ma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3405" y="2958685"/>
              <a:ext cx="2745967" cy="9122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F:\DOCS\Marketing\Logos\Product Logos\Supply Chain Management\ups-link.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99017" y="3908006"/>
              <a:ext cx="2745967" cy="9122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F:\DOCS\Marketing\Logos\Product Logos\Supply Chain Management\vendor-inv.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5505" y="4847656"/>
              <a:ext cx="2745967" cy="9122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F:\DOCS\Marketing\Logos\Product Logos\Supply Chain Management\adv-forecas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209" y="1981200"/>
              <a:ext cx="2745967" cy="91228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F:\DOCS\Marketing\Logos\Product Logos\Supply Chain Management\demand-pla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4597" y="1981200"/>
              <a:ext cx="2745967" cy="91228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F:\DOCS\Marketing\Logos\Product Logos\Supply Chain Management\matrix-inv.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208" y="2958685"/>
              <a:ext cx="2745967" cy="91228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F:\DOCS\Marketing\Logos\Product Logos\Supply Chain Management\quote-ma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4597" y="2958685"/>
              <a:ext cx="2745967" cy="91228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F:\DOCS\Marketing\Logos\Product Logos\Supply Chain Management\sc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0209" y="3891104"/>
              <a:ext cx="2745967" cy="91228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F:\DOCS\Marketing\Logos\Product Logos\Supply Chain Management\ups-link.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4597" y="3908006"/>
              <a:ext cx="2745967" cy="91228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F:\DOCS\Marketing\Logos\Product Logos\Supply Chain Management\vendor-inv.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085" y="4847656"/>
              <a:ext cx="2745967" cy="91228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16793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Seller:  Fixed Assets </a:t>
            </a:r>
          </a:p>
        </p:txBody>
      </p:sp>
      <p:sp>
        <p:nvSpPr>
          <p:cNvPr id="3" name="Content Placeholder 2"/>
          <p:cNvSpPr>
            <a:spLocks noGrp="1"/>
          </p:cNvSpPr>
          <p:nvPr>
            <p:ph idx="1"/>
          </p:nvPr>
        </p:nvSpPr>
        <p:spPr/>
        <p:txBody>
          <a:bodyPr/>
          <a:lstStyle/>
          <a:p>
            <a:r>
              <a:rPr lang="en-US" dirty="0"/>
              <a:t>Are you tracking assets outside of Dynamics SL ?</a:t>
            </a:r>
          </a:p>
          <a:p>
            <a:pPr lvl="1"/>
            <a:r>
              <a:rPr lang="en-US" dirty="0"/>
              <a:t>Are you using Spreadsheets or external programs?</a:t>
            </a:r>
          </a:p>
          <a:p>
            <a:pPr lvl="1"/>
            <a:r>
              <a:rPr lang="en-US" dirty="0"/>
              <a:t>Does this cause you to make duplicate data entry to get the information into SL?  </a:t>
            </a:r>
          </a:p>
          <a:p>
            <a:pPr lvl="1"/>
            <a:r>
              <a:rPr lang="en-US" dirty="0"/>
              <a:t>Are you using an outside agency to track your assets? This can cost you the loss of control as well as timeliness and money </a:t>
            </a:r>
          </a:p>
          <a:p>
            <a:pPr lvl="1"/>
            <a:r>
              <a:rPr lang="en-US" dirty="0"/>
              <a:t>If you answered yes to any of these questions you need Fixed Assets for SL!! </a:t>
            </a:r>
          </a:p>
          <a:p>
            <a:pPr marL="0" indent="0">
              <a:buNone/>
            </a:pPr>
            <a:endParaRPr lang="en-US" dirty="0"/>
          </a:p>
        </p:txBody>
      </p:sp>
      <p:sp>
        <p:nvSpPr>
          <p:cNvPr id="4" name="Text Placeholder 3"/>
          <p:cNvSpPr>
            <a:spLocks noGrp="1"/>
          </p:cNvSpPr>
          <p:nvPr>
            <p:ph type="body" sz="quarter" idx="12"/>
          </p:nvPr>
        </p:nvSpPr>
        <p:spPr/>
        <p:txBody>
          <a:bodyPr/>
          <a:lstStyle/>
          <a:p>
            <a:r>
              <a:rPr lang="en-US" dirty="0"/>
              <a:t>PCL Products </a:t>
            </a:r>
          </a:p>
        </p:txBody>
      </p:sp>
      <p:sp>
        <p:nvSpPr>
          <p:cNvPr id="5" name="Text Placeholder 4"/>
          <p:cNvSpPr>
            <a:spLocks noGrp="1"/>
          </p:cNvSpPr>
          <p:nvPr>
            <p:ph type="body" sz="quarter" idx="13"/>
          </p:nvPr>
        </p:nvSpPr>
        <p:spPr/>
        <p:txBody>
          <a:bodyPr/>
          <a:lstStyle/>
          <a:p>
            <a:r>
              <a:rPr lang="en-US" dirty="0"/>
              <a:t>3</a:t>
            </a:r>
          </a:p>
        </p:txBody>
      </p:sp>
    </p:spTree>
    <p:extLst>
      <p:ext uri="{BB962C8B-B14F-4D97-AF65-F5344CB8AC3E}">
        <p14:creationId xmlns:p14="http://schemas.microsoft.com/office/powerpoint/2010/main" val="3322478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49634" y="1219200"/>
            <a:ext cx="1172338" cy="1447800"/>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7170" name="Picture 2" descr="F:\DOCS\Marketing\Logos\Product Logos\Financial Management\icons\recBill_ic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2415" y="1749152"/>
            <a:ext cx="384347" cy="38434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3"/>
          <p:cNvSpPr txBox="1">
            <a:spLocks/>
          </p:cNvSpPr>
          <p:nvPr/>
        </p:nvSpPr>
        <p:spPr>
          <a:xfrm>
            <a:off x="114300" y="3505200"/>
            <a:ext cx="8915399" cy="19812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000" b="0" kern="1200" cap="all">
                <a:solidFill>
                  <a:schemeClr val="tx1"/>
                </a:solidFill>
                <a:latin typeface="+mn-lt"/>
                <a:ea typeface="+mj-ea"/>
                <a:cs typeface="+mj-cs"/>
              </a:defRPr>
            </a:lvl1pPr>
          </a:lstStyle>
          <a:p>
            <a:pPr algn="l"/>
            <a:r>
              <a:rPr lang="en-US" sz="7200" cap="none" dirty="0">
                <a:solidFill>
                  <a:srgbClr val="FFFFFF"/>
                </a:solidFill>
                <a:effectLst>
                  <a:outerShdw blurRad="50800" dist="38100" dir="2700000" algn="tl" rotWithShape="0">
                    <a:prstClr val="black">
                      <a:alpha val="40000"/>
                    </a:prstClr>
                  </a:outerShdw>
                </a:effectLst>
                <a:latin typeface="Franklin Gothic Demi"/>
              </a:rPr>
              <a:t>ADVANCED REVENUE MANAGEMENT</a:t>
            </a:r>
            <a:br>
              <a:rPr lang="en-US" sz="4800" cap="none" dirty="0">
                <a:solidFill>
                  <a:srgbClr val="FFFFFF"/>
                </a:solidFill>
                <a:effectLst>
                  <a:outerShdw blurRad="50800" dist="38100" dir="2700000" algn="tl" rotWithShape="0">
                    <a:prstClr val="black">
                      <a:alpha val="40000"/>
                    </a:prstClr>
                  </a:outerShdw>
                </a:effectLst>
                <a:latin typeface="Franklin Gothic Demi"/>
              </a:rPr>
            </a:br>
            <a:endParaRPr lang="en-US" sz="4800" cap="none" dirty="0">
              <a:solidFill>
                <a:srgbClr val="FFFFFF"/>
              </a:solidFill>
              <a:effectLst>
                <a:outerShdw blurRad="50800" dist="38100" dir="2700000" algn="tl" rotWithShape="0">
                  <a:prstClr val="black">
                    <a:alpha val="40000"/>
                  </a:prstClr>
                </a:outerShdw>
              </a:effectLst>
              <a:latin typeface="Franklin Gothic Demi"/>
            </a:endParaRPr>
          </a:p>
        </p:txBody>
      </p:sp>
      <p:sp>
        <p:nvSpPr>
          <p:cNvPr id="8" name="Text Placeholder 4"/>
          <p:cNvSpPr>
            <a:spLocks noGrp="1"/>
          </p:cNvSpPr>
          <p:nvPr>
            <p:ph type="body" idx="4294967295"/>
          </p:nvPr>
        </p:nvSpPr>
        <p:spPr>
          <a:xfrm>
            <a:off x="163033" y="5715000"/>
            <a:ext cx="8343900" cy="1066800"/>
          </a:xfrm>
        </p:spPr>
        <p:txBody>
          <a:bodyPr anchor="t">
            <a:normAutofit fontScale="92500" lnSpcReduction="20000"/>
          </a:bodyPr>
          <a:lstStyle/>
          <a:p>
            <a:pPr marL="0" indent="0" algn="l">
              <a:lnSpc>
                <a:spcPct val="110000"/>
              </a:lnSpc>
              <a:buNone/>
            </a:pPr>
            <a:r>
              <a:rPr lang="en-US" sz="2400" dirty="0">
                <a:latin typeface="+mj-lt"/>
              </a:rPr>
              <a:t>Featuring</a:t>
            </a:r>
          </a:p>
          <a:p>
            <a:pPr marL="0" indent="0" algn="l">
              <a:lnSpc>
                <a:spcPct val="110000"/>
              </a:lnSpc>
              <a:buNone/>
            </a:pPr>
            <a:r>
              <a:rPr lang="en-US" sz="3900" dirty="0">
                <a:latin typeface="+mj-lt"/>
              </a:rPr>
              <a:t>Recurring Billing / Revenue Recognition </a:t>
            </a:r>
          </a:p>
        </p:txBody>
      </p:sp>
      <p:sp>
        <p:nvSpPr>
          <p:cNvPr id="13" name="Rectangle 12"/>
          <p:cNvSpPr/>
          <p:nvPr/>
        </p:nvSpPr>
        <p:spPr>
          <a:xfrm>
            <a:off x="8053965" y="598620"/>
            <a:ext cx="1172338" cy="571946"/>
          </a:xfrm>
          <a:prstGeom prst="rect">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12" name="Picture 11" descr="F:\DOCS\Marketing\Logos\MaxQ\MaxQ.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5084" y="703498"/>
            <a:ext cx="685800" cy="36218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7172" name="Picture 4" descr="F:\DOCS\Marketing\Logos\Product Logos\Financial Management\icons\chargeIt_ico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2415" y="1331781"/>
            <a:ext cx="384048" cy="384048"/>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F:\DOCS\Marketing\Logos\Product Logos\Financial Management\icons\docAgent_ic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06279" y="1331781"/>
            <a:ext cx="384048" cy="38404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F:\DOCS\Marketing\Logos\Product Logos\Business Intelligence\icon\epro_ic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3400" y="2164672"/>
            <a:ext cx="384048" cy="3840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605980" y="1749151"/>
            <a:ext cx="384347" cy="384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06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1800" dirty="0">
                <a:solidFill>
                  <a:schemeClr val="bg1">
                    <a:lumMod val="50000"/>
                    <a:lumOff val="50000"/>
                  </a:schemeClr>
                </a:solidFill>
                <a:latin typeface="+mn-lt"/>
              </a:rPr>
              <a:t>Adds Advanced Revenue Management Capabilities to Dynamics SL</a:t>
            </a:r>
          </a:p>
        </p:txBody>
      </p:sp>
      <p:sp>
        <p:nvSpPr>
          <p:cNvPr id="6" name="Title 1"/>
          <p:cNvSpPr>
            <a:spLocks noGrp="1"/>
          </p:cNvSpPr>
          <p:nvPr/>
        </p:nvSpPr>
        <p:spPr>
          <a:xfrm>
            <a:off x="1752600" y="1066800"/>
            <a:ext cx="6172199" cy="5334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kern="1200">
                <a:solidFill>
                  <a:schemeClr val="bg1"/>
                </a:solidFill>
                <a:latin typeface="+mj-lt"/>
                <a:ea typeface="+mj-ea"/>
                <a:cs typeface="+mj-cs"/>
              </a:defRPr>
            </a:lvl1pPr>
          </a:lstStyle>
          <a:p>
            <a:r>
              <a:rPr lang="en-US" sz="2400" dirty="0">
                <a:solidFill>
                  <a:srgbClr val="000000">
                    <a:lumMod val="75000"/>
                    <a:lumOff val="25000"/>
                  </a:srgbClr>
                </a:solidFill>
                <a:latin typeface="Arial"/>
              </a:rPr>
              <a:t>Perfect for Businesses in:</a:t>
            </a:r>
          </a:p>
        </p:txBody>
      </p:sp>
      <p:pic>
        <p:nvPicPr>
          <p:cNvPr id="7" name="Picture 6" descr="industry boxes.png"/>
          <p:cNvPicPr>
            <a:picLocks noChangeAspect="1"/>
          </p:cNvPicPr>
          <p:nvPr/>
        </p:nvPicPr>
        <p:blipFill>
          <a:blip r:embed="rId2" cstate="print"/>
          <a:stretch>
            <a:fillRect/>
          </a:stretch>
        </p:blipFill>
        <p:spPr>
          <a:xfrm>
            <a:off x="1826557" y="1633716"/>
            <a:ext cx="5564844" cy="4386084"/>
          </a:xfrm>
          <a:prstGeom prst="rect">
            <a:avLst/>
          </a:prstGeom>
        </p:spPr>
      </p:pic>
    </p:spTree>
    <p:extLst>
      <p:ext uri="{BB962C8B-B14F-4D97-AF65-F5344CB8AC3E}">
        <p14:creationId xmlns:p14="http://schemas.microsoft.com/office/powerpoint/2010/main" val="41184560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r>
              <a:rPr lang="en-US" sz="2800" dirty="0"/>
              <a:t>Advanced Revenue Management Suite</a:t>
            </a:r>
          </a:p>
        </p:txBody>
      </p:sp>
      <p:sp>
        <p:nvSpPr>
          <p:cNvPr id="6" name="Slide Number Placeholder 5"/>
          <p:cNvSpPr>
            <a:spLocks noGrp="1"/>
          </p:cNvSpPr>
          <p:nvPr>
            <p:ph type="sldNum" sz="quarter" idx="12"/>
          </p:nvPr>
        </p:nvSpPr>
        <p:spPr/>
        <p:txBody>
          <a:bodyPr/>
          <a:lstStyle/>
          <a:p>
            <a:pPr>
              <a:defRPr/>
            </a:pPr>
            <a:fld id="{3D813BFB-0684-4091-911A-8F6889E706F7}" type="slidenum">
              <a:rPr lang="en-US" smtClean="0">
                <a:solidFill>
                  <a:srgbClr val="FFFFFF">
                    <a:tint val="75000"/>
                  </a:srgbClr>
                </a:solidFill>
              </a:rPr>
              <a:pPr>
                <a:defRPr/>
              </a:pPr>
              <a:t>32</a:t>
            </a:fld>
            <a:endParaRPr lang="en-US">
              <a:solidFill>
                <a:srgbClr val="FFFFFF">
                  <a:tint val="75000"/>
                </a:srgbClr>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1219200"/>
            <a:ext cx="4572000" cy="4572000"/>
          </a:xfrm>
          <a:prstGeom prst="rect">
            <a:avLst/>
          </a:prstGeom>
        </p:spPr>
      </p:pic>
    </p:spTree>
    <p:extLst>
      <p:ext uri="{BB962C8B-B14F-4D97-AF65-F5344CB8AC3E}">
        <p14:creationId xmlns:p14="http://schemas.microsoft.com/office/powerpoint/2010/main" val="1504851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400" dirty="0"/>
              <a:t>Components of Advanced Revenue Management</a:t>
            </a:r>
          </a:p>
        </p:txBody>
      </p:sp>
      <p:sp>
        <p:nvSpPr>
          <p:cNvPr id="4" name="Slide Number Placeholder 3"/>
          <p:cNvSpPr>
            <a:spLocks noGrp="1"/>
          </p:cNvSpPr>
          <p:nvPr>
            <p:ph type="sldNum" sz="quarter" idx="12"/>
          </p:nvPr>
        </p:nvSpPr>
        <p:spPr/>
        <p:txBody>
          <a:bodyPr/>
          <a:lstStyle/>
          <a:p>
            <a:pPr>
              <a:defRPr/>
            </a:pPr>
            <a:fld id="{3D813BFB-0684-4091-911A-8F6889E706F7}" type="slidenum">
              <a:rPr lang="en-US" smtClean="0">
                <a:solidFill>
                  <a:srgbClr val="FFFFFF">
                    <a:tint val="75000"/>
                  </a:srgbClr>
                </a:solidFill>
              </a:rPr>
              <a:pPr>
                <a:defRPr/>
              </a:pPr>
              <a:t>33</a:t>
            </a:fld>
            <a:endParaRPr lang="en-US">
              <a:solidFill>
                <a:srgbClr val="FFFFFF">
                  <a:tint val="75000"/>
                </a:srgbClr>
              </a:solidFill>
            </a:endParaRPr>
          </a:p>
        </p:txBody>
      </p:sp>
      <p:sp>
        <p:nvSpPr>
          <p:cNvPr id="12" name="Rectangle 11"/>
          <p:cNvSpPr/>
          <p:nvPr/>
        </p:nvSpPr>
        <p:spPr>
          <a:xfrm>
            <a:off x="384654" y="4876800"/>
            <a:ext cx="6464200" cy="811619"/>
          </a:xfrm>
          <a:prstGeom prst="rect">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8198" name="Picture 6" descr="F:\DOCS\Marketing\Logos\Dynamics Logos\sl\DSL_tran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4940492"/>
            <a:ext cx="3505200" cy="66622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F:\DOCS\Marketing\Logos\Product Logos\Financial Management\Charge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912" y="1433731"/>
            <a:ext cx="2012919" cy="66874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F:\DOCS\Marketing\Logos\Product Logos\Financial Management\doc-age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5318" y="1433731"/>
            <a:ext cx="2012919" cy="66874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769070" y="2209800"/>
            <a:ext cx="2098330" cy="584775"/>
          </a:xfrm>
          <a:prstGeom prst="rect">
            <a:avLst/>
          </a:prstGeom>
          <a:noFill/>
        </p:spPr>
        <p:txBody>
          <a:bodyPr wrap="square" rtlCol="0">
            <a:spAutoFit/>
          </a:bodyPr>
          <a:lstStyle/>
          <a:p>
            <a:pPr algn="ctr"/>
            <a:r>
              <a:rPr lang="en-US" sz="1600" dirty="0">
                <a:solidFill>
                  <a:srgbClr val="000000">
                    <a:lumMod val="75000"/>
                    <a:lumOff val="25000"/>
                  </a:srgbClr>
                </a:solidFill>
              </a:rPr>
              <a:t>Electronic Document Transmission</a:t>
            </a:r>
          </a:p>
        </p:txBody>
      </p:sp>
      <p:sp>
        <p:nvSpPr>
          <p:cNvPr id="21" name="TextBox 20"/>
          <p:cNvSpPr txBox="1"/>
          <p:nvPr/>
        </p:nvSpPr>
        <p:spPr>
          <a:xfrm>
            <a:off x="1530911" y="2209800"/>
            <a:ext cx="2098330" cy="584775"/>
          </a:xfrm>
          <a:prstGeom prst="rect">
            <a:avLst/>
          </a:prstGeom>
          <a:noFill/>
        </p:spPr>
        <p:txBody>
          <a:bodyPr wrap="square" rtlCol="0">
            <a:spAutoFit/>
          </a:bodyPr>
          <a:lstStyle/>
          <a:p>
            <a:pPr algn="ctr"/>
            <a:r>
              <a:rPr lang="en-US" sz="1600" dirty="0">
                <a:solidFill>
                  <a:srgbClr val="000000">
                    <a:lumMod val="75000"/>
                    <a:lumOff val="25000"/>
                  </a:srgbClr>
                </a:solidFill>
              </a:rPr>
              <a:t>Automated Credit Card Processing</a:t>
            </a:r>
          </a:p>
        </p:txBody>
      </p:sp>
      <p:sp>
        <p:nvSpPr>
          <p:cNvPr id="15" name="Rectangle 14"/>
          <p:cNvSpPr/>
          <p:nvPr/>
        </p:nvSpPr>
        <p:spPr>
          <a:xfrm>
            <a:off x="1454711" y="1371600"/>
            <a:ext cx="2163726" cy="1600200"/>
          </a:xfrm>
          <a:prstGeom prst="rect">
            <a:avLst/>
          </a:prstGeom>
          <a:no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4" name="Rectangle 23"/>
          <p:cNvSpPr/>
          <p:nvPr/>
        </p:nvSpPr>
        <p:spPr>
          <a:xfrm>
            <a:off x="3679914" y="1371600"/>
            <a:ext cx="2163726" cy="1600200"/>
          </a:xfrm>
          <a:prstGeom prst="rect">
            <a:avLst/>
          </a:prstGeom>
          <a:no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84654" y="3097718"/>
            <a:ext cx="2012919" cy="668744"/>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601657" y="3111216"/>
            <a:ext cx="2012919" cy="66874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2563871" y="3873787"/>
            <a:ext cx="2098330" cy="584775"/>
          </a:xfrm>
          <a:prstGeom prst="rect">
            <a:avLst/>
          </a:prstGeom>
          <a:noFill/>
        </p:spPr>
        <p:txBody>
          <a:bodyPr wrap="square" rtlCol="0">
            <a:spAutoFit/>
          </a:bodyPr>
          <a:lstStyle/>
          <a:p>
            <a:pPr algn="ctr"/>
            <a:r>
              <a:rPr lang="en-US" sz="1600" dirty="0">
                <a:solidFill>
                  <a:srgbClr val="000000">
                    <a:lumMod val="75000"/>
                    <a:lumOff val="25000"/>
                  </a:srgbClr>
                </a:solidFill>
              </a:rPr>
              <a:t>Automated Deposit Handling</a:t>
            </a:r>
          </a:p>
        </p:txBody>
      </p:sp>
      <p:sp>
        <p:nvSpPr>
          <p:cNvPr id="25" name="Rectangle 24"/>
          <p:cNvSpPr/>
          <p:nvPr/>
        </p:nvSpPr>
        <p:spPr>
          <a:xfrm>
            <a:off x="308344" y="3035587"/>
            <a:ext cx="2163726" cy="1600200"/>
          </a:xfrm>
          <a:prstGeom prst="rect">
            <a:avLst/>
          </a:prstGeom>
          <a:no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6" name="Rectangle 25"/>
          <p:cNvSpPr/>
          <p:nvPr/>
        </p:nvSpPr>
        <p:spPr>
          <a:xfrm>
            <a:off x="2531173" y="3035587"/>
            <a:ext cx="2163726" cy="1600200"/>
          </a:xfrm>
          <a:prstGeom prst="rect">
            <a:avLst/>
          </a:prstGeom>
          <a:no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27" name="Rectangle 26"/>
          <p:cNvSpPr/>
          <p:nvPr/>
        </p:nvSpPr>
        <p:spPr>
          <a:xfrm>
            <a:off x="304799" y="4800600"/>
            <a:ext cx="6624377" cy="990600"/>
          </a:xfrm>
          <a:prstGeom prst="rect">
            <a:avLst/>
          </a:prstGeom>
          <a:no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9" name="Right Brace 18"/>
          <p:cNvSpPr/>
          <p:nvPr/>
        </p:nvSpPr>
        <p:spPr>
          <a:xfrm>
            <a:off x="7010400" y="1371600"/>
            <a:ext cx="914400" cy="3264187"/>
          </a:xfrm>
          <a:prstGeom prst="rightBrace">
            <a:avLst>
              <a:gd name="adj1" fmla="val 0"/>
              <a:gd name="adj2" fmla="val 49674"/>
            </a:avLst>
          </a:prstGeom>
          <a:ln w="1905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31" name="Right Brace 30"/>
          <p:cNvSpPr/>
          <p:nvPr/>
        </p:nvSpPr>
        <p:spPr>
          <a:xfrm>
            <a:off x="7010400" y="4800600"/>
            <a:ext cx="914400" cy="990600"/>
          </a:xfrm>
          <a:prstGeom prst="rightBrace">
            <a:avLst>
              <a:gd name="adj1" fmla="val 0"/>
              <a:gd name="adj2" fmla="val 49674"/>
            </a:avLst>
          </a:prstGeom>
          <a:ln w="19050">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0" name="TextBox 19"/>
          <p:cNvSpPr txBox="1"/>
          <p:nvPr/>
        </p:nvSpPr>
        <p:spPr>
          <a:xfrm>
            <a:off x="7543800" y="1905000"/>
            <a:ext cx="1520914" cy="1077218"/>
          </a:xfrm>
          <a:prstGeom prst="rect">
            <a:avLst/>
          </a:prstGeom>
          <a:noFill/>
        </p:spPr>
        <p:txBody>
          <a:bodyPr wrap="square" rtlCol="0">
            <a:spAutoFit/>
          </a:bodyPr>
          <a:lstStyle/>
          <a:p>
            <a:pPr algn="ctr"/>
            <a:r>
              <a:rPr lang="en-US" sz="1600" b="1" dirty="0">
                <a:solidFill>
                  <a:srgbClr val="0070C0"/>
                </a:solidFill>
              </a:rPr>
              <a:t>Advanced Revenue Management from MaxQ</a:t>
            </a:r>
          </a:p>
        </p:txBody>
      </p:sp>
      <p:sp>
        <p:nvSpPr>
          <p:cNvPr id="33" name="TextBox 32"/>
          <p:cNvSpPr txBox="1"/>
          <p:nvPr/>
        </p:nvSpPr>
        <p:spPr>
          <a:xfrm>
            <a:off x="7581243" y="4617325"/>
            <a:ext cx="1446028" cy="646331"/>
          </a:xfrm>
          <a:prstGeom prst="rect">
            <a:avLst/>
          </a:prstGeom>
          <a:noFill/>
        </p:spPr>
        <p:txBody>
          <a:bodyPr wrap="square" rtlCol="0">
            <a:spAutoFit/>
          </a:bodyPr>
          <a:lstStyle/>
          <a:p>
            <a:pPr algn="ctr"/>
            <a:r>
              <a:rPr lang="en-US" b="1" dirty="0">
                <a:solidFill>
                  <a:srgbClr val="0070C0"/>
                </a:solidFill>
              </a:rPr>
              <a:t>ERP System</a:t>
            </a:r>
          </a:p>
        </p:txBody>
      </p:sp>
      <p:sp>
        <p:nvSpPr>
          <p:cNvPr id="23" name="TextBox 22"/>
          <p:cNvSpPr txBox="1"/>
          <p:nvPr/>
        </p:nvSpPr>
        <p:spPr>
          <a:xfrm>
            <a:off x="341948" y="3835687"/>
            <a:ext cx="2098330" cy="830997"/>
          </a:xfrm>
          <a:prstGeom prst="rect">
            <a:avLst/>
          </a:prstGeom>
          <a:noFill/>
        </p:spPr>
        <p:txBody>
          <a:bodyPr wrap="square" rtlCol="0">
            <a:spAutoFit/>
          </a:bodyPr>
          <a:lstStyle/>
          <a:p>
            <a:pPr algn="ctr"/>
            <a:r>
              <a:rPr lang="en-US" sz="1600" dirty="0">
                <a:solidFill>
                  <a:srgbClr val="000000">
                    <a:lumMod val="75000"/>
                    <a:lumOff val="25000"/>
                  </a:srgbClr>
                </a:solidFill>
              </a:rPr>
              <a:t>Advanced Billing and Contract Management</a:t>
            </a:r>
          </a:p>
        </p:txBody>
      </p:sp>
      <p:pic>
        <p:nvPicPr>
          <p:cNvPr id="28" name="Picture 5" descr="F:\DOCS\Marketing\Logos\Product Logos\Business Intelligence\qvisio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5935" y="3111216"/>
            <a:ext cx="2012919" cy="668744"/>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798149" y="3873787"/>
            <a:ext cx="2098330" cy="584775"/>
          </a:xfrm>
          <a:prstGeom prst="rect">
            <a:avLst/>
          </a:prstGeom>
          <a:noFill/>
        </p:spPr>
        <p:txBody>
          <a:bodyPr wrap="square" rtlCol="0">
            <a:spAutoFit/>
          </a:bodyPr>
          <a:lstStyle/>
          <a:p>
            <a:pPr algn="ctr"/>
            <a:r>
              <a:rPr lang="en-US" sz="1600" dirty="0">
                <a:solidFill>
                  <a:srgbClr val="000000">
                    <a:lumMod val="75000"/>
                    <a:lumOff val="25000"/>
                  </a:srgbClr>
                </a:solidFill>
              </a:rPr>
              <a:t>Data Access and Exploration</a:t>
            </a:r>
          </a:p>
        </p:txBody>
      </p:sp>
      <p:sp>
        <p:nvSpPr>
          <p:cNvPr id="30" name="Rectangle 29"/>
          <p:cNvSpPr/>
          <p:nvPr/>
        </p:nvSpPr>
        <p:spPr>
          <a:xfrm>
            <a:off x="4765451" y="3035587"/>
            <a:ext cx="2163726" cy="1600200"/>
          </a:xfrm>
          <a:prstGeom prst="rect">
            <a:avLst/>
          </a:prstGeom>
          <a:no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3555002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Complete Flexibility and Control</a:t>
            </a:r>
          </a:p>
        </p:txBody>
      </p:sp>
      <p:sp>
        <p:nvSpPr>
          <p:cNvPr id="3" name="Content Placeholder 2"/>
          <p:cNvSpPr>
            <a:spLocks noGrp="1"/>
          </p:cNvSpPr>
          <p:nvPr>
            <p:ph idx="1"/>
          </p:nvPr>
        </p:nvSpPr>
        <p:spPr>
          <a:xfrm>
            <a:off x="457200" y="1295400"/>
            <a:ext cx="7696200" cy="4830763"/>
          </a:xfrm>
        </p:spPr>
        <p:txBody>
          <a:bodyPr>
            <a:normAutofit fontScale="55000" lnSpcReduction="20000"/>
          </a:bodyPr>
          <a:lstStyle/>
          <a:p>
            <a:pPr>
              <a:lnSpc>
                <a:spcPct val="170000"/>
              </a:lnSpc>
            </a:pPr>
            <a:r>
              <a:rPr lang="en-US" sz="3800" dirty="0"/>
              <a:t>Gives complete control over complex billing needs</a:t>
            </a:r>
          </a:p>
          <a:p>
            <a:pPr>
              <a:lnSpc>
                <a:spcPct val="170000"/>
              </a:lnSpc>
            </a:pPr>
            <a:r>
              <a:rPr lang="en-US" sz="3800" dirty="0"/>
              <a:t>Accurate and automatic revenue recognition that complies with accepted accounting principals</a:t>
            </a:r>
          </a:p>
          <a:p>
            <a:pPr>
              <a:lnSpc>
                <a:spcPct val="170000"/>
              </a:lnSpc>
            </a:pPr>
            <a:r>
              <a:rPr lang="en-US" sz="3800" dirty="0"/>
              <a:t>Get out of spreadsheet hell</a:t>
            </a:r>
          </a:p>
          <a:p>
            <a:pPr>
              <a:lnSpc>
                <a:spcPct val="170000"/>
              </a:lnSpc>
            </a:pPr>
            <a:r>
              <a:rPr lang="en-US" sz="3800" dirty="0"/>
              <a:t>Increase renewal rates and control the entire contract life cycle </a:t>
            </a:r>
          </a:p>
          <a:p>
            <a:pPr>
              <a:lnSpc>
                <a:spcPct val="170000"/>
              </a:lnSpc>
            </a:pPr>
            <a:r>
              <a:rPr lang="en-US" sz="3800" dirty="0"/>
              <a:t>Easily integrate to external systems</a:t>
            </a:r>
          </a:p>
          <a:p>
            <a:pPr>
              <a:lnSpc>
                <a:spcPct val="170000"/>
              </a:lnSpc>
            </a:pPr>
            <a:r>
              <a:rPr lang="en-US" sz="3800" dirty="0"/>
              <a:t>Easily process credit cards and send electronic documents to your customers  </a:t>
            </a:r>
          </a:p>
          <a:p>
            <a:endParaRPr lang="en-US" dirty="0"/>
          </a:p>
        </p:txBody>
      </p:sp>
      <p:sp>
        <p:nvSpPr>
          <p:cNvPr id="4" name="Slide Number Placeholder 3"/>
          <p:cNvSpPr>
            <a:spLocks noGrp="1"/>
          </p:cNvSpPr>
          <p:nvPr>
            <p:ph type="sldNum" sz="quarter" idx="12"/>
          </p:nvPr>
        </p:nvSpPr>
        <p:spPr/>
        <p:txBody>
          <a:bodyPr/>
          <a:lstStyle/>
          <a:p>
            <a:pPr>
              <a:defRPr/>
            </a:pPr>
            <a:fld id="{3D813BFB-0684-4091-911A-8F6889E706F7}" type="slidenum">
              <a:rPr lang="en-US" smtClean="0">
                <a:solidFill>
                  <a:srgbClr val="FFFFFF">
                    <a:tint val="75000"/>
                  </a:srgbClr>
                </a:solidFill>
              </a:rPr>
              <a:pPr>
                <a:defRPr/>
              </a:pPr>
              <a:t>34</a:t>
            </a:fld>
            <a:endParaRPr lang="en-US">
              <a:solidFill>
                <a:srgbClr val="FFFFFF">
                  <a:tint val="75000"/>
                </a:srgbClr>
              </a:solidFill>
            </a:endParaRPr>
          </a:p>
        </p:txBody>
      </p:sp>
    </p:spTree>
    <p:extLst>
      <p:ext uri="{BB962C8B-B14F-4D97-AF65-F5344CB8AC3E}">
        <p14:creationId xmlns:p14="http://schemas.microsoft.com/office/powerpoint/2010/main" val="4698956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en-US" sz="3600" dirty="0"/>
              <a:t>How is the module used?</a:t>
            </a:r>
          </a:p>
        </p:txBody>
      </p:sp>
      <p:sp>
        <p:nvSpPr>
          <p:cNvPr id="36867" name="Rectangle 3"/>
          <p:cNvSpPr>
            <a:spLocks noGrp="1" noChangeArrowheads="1"/>
          </p:cNvSpPr>
          <p:nvPr>
            <p:ph idx="1"/>
          </p:nvPr>
        </p:nvSpPr>
        <p:spPr>
          <a:xfrm>
            <a:off x="457200" y="1295400"/>
            <a:ext cx="6858000" cy="4830763"/>
          </a:xfrm>
        </p:spPr>
        <p:txBody>
          <a:bodyPr>
            <a:normAutofit fontScale="55000" lnSpcReduction="20000"/>
          </a:bodyPr>
          <a:lstStyle/>
          <a:p>
            <a:pPr marL="0" indent="0">
              <a:buNone/>
            </a:pPr>
            <a:r>
              <a:rPr lang="en-US" b="1" dirty="0">
                <a:solidFill>
                  <a:srgbClr val="0070C0"/>
                </a:solidFill>
              </a:rPr>
              <a:t>Accounts Receivable Invoices</a:t>
            </a:r>
          </a:p>
          <a:p>
            <a:r>
              <a:rPr lang="en-US" dirty="0"/>
              <a:t>Subscriptions to services billed in arrears or in advance</a:t>
            </a:r>
          </a:p>
          <a:p>
            <a:r>
              <a:rPr lang="en-US" dirty="0"/>
              <a:t>Memberships</a:t>
            </a:r>
          </a:p>
          <a:p>
            <a:r>
              <a:rPr lang="en-US" dirty="0"/>
              <a:t>Allows adjustments to bills to handle </a:t>
            </a:r>
            <a:br>
              <a:rPr lang="en-US" dirty="0"/>
            </a:br>
            <a:r>
              <a:rPr lang="en-US" dirty="0"/>
              <a:t>one-time charges, credits, upgrades, etc.</a:t>
            </a:r>
          </a:p>
          <a:p>
            <a:r>
              <a:rPr lang="en-US" dirty="0"/>
              <a:t>Integration to B2B or B2C web services</a:t>
            </a:r>
          </a:p>
          <a:p>
            <a:pPr marL="0" indent="0">
              <a:buNone/>
            </a:pPr>
            <a:r>
              <a:rPr lang="en-US" b="1" dirty="0">
                <a:solidFill>
                  <a:srgbClr val="0070C0"/>
                </a:solidFill>
              </a:rPr>
              <a:t>Order Management Documents</a:t>
            </a:r>
          </a:p>
          <a:p>
            <a:r>
              <a:rPr lang="en-US" dirty="0"/>
              <a:t>Software Maintenance Agreements</a:t>
            </a:r>
          </a:p>
          <a:p>
            <a:r>
              <a:rPr lang="en-US" dirty="0"/>
              <a:t>Detailed billing for services which vary per period (e.g. ISP, storage charges, etc.)</a:t>
            </a:r>
          </a:p>
          <a:p>
            <a:r>
              <a:rPr lang="en-US" dirty="0"/>
              <a:t>All of AR benefits and more  with use of non-stock inventory Items</a:t>
            </a:r>
          </a:p>
          <a:p>
            <a:endParaRPr lang="en-US" dirty="0"/>
          </a:p>
          <a:p>
            <a:pPr>
              <a:buFontTx/>
              <a:buNone/>
            </a:pPr>
            <a:endParaRPr lang="en-US" dirty="0"/>
          </a:p>
        </p:txBody>
      </p:sp>
      <p:sp>
        <p:nvSpPr>
          <p:cNvPr id="6" name="Slide Number Placeholder 5"/>
          <p:cNvSpPr>
            <a:spLocks noGrp="1"/>
          </p:cNvSpPr>
          <p:nvPr>
            <p:ph type="sldNum" sz="quarter" idx="12"/>
          </p:nvPr>
        </p:nvSpPr>
        <p:spPr/>
        <p:txBody>
          <a:bodyPr/>
          <a:lstStyle/>
          <a:p>
            <a:pPr>
              <a:defRPr/>
            </a:pPr>
            <a:fld id="{3D813BFB-0684-4091-911A-8F6889E706F7}" type="slidenum">
              <a:rPr lang="en-US" smtClean="0">
                <a:solidFill>
                  <a:srgbClr val="FFFFFF">
                    <a:tint val="75000"/>
                  </a:srgbClr>
                </a:solidFill>
              </a:rPr>
              <a:pPr>
                <a:defRPr/>
              </a:pPr>
              <a:t>35</a:t>
            </a:fld>
            <a:endParaRPr lang="en-US">
              <a:solidFill>
                <a:srgbClr val="FFFFFF">
                  <a:tint val="75000"/>
                </a:srgbClr>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1676400"/>
            <a:ext cx="3200400" cy="3200400"/>
          </a:xfrm>
          <a:prstGeom prst="rect">
            <a:avLst/>
          </a:prstGeom>
        </p:spPr>
      </p:pic>
    </p:spTree>
    <p:extLst>
      <p:ext uri="{BB962C8B-B14F-4D97-AF65-F5344CB8AC3E}">
        <p14:creationId xmlns:p14="http://schemas.microsoft.com/office/powerpoint/2010/main" val="1092179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Contracts</a:t>
            </a:r>
          </a:p>
        </p:txBody>
      </p:sp>
      <p:sp>
        <p:nvSpPr>
          <p:cNvPr id="6" name="Content Placeholder 5"/>
          <p:cNvSpPr>
            <a:spLocks noGrp="1"/>
          </p:cNvSpPr>
          <p:nvPr>
            <p:ph sz="half" idx="1"/>
          </p:nvPr>
        </p:nvSpPr>
        <p:spPr/>
        <p:txBody>
          <a:bodyPr>
            <a:noAutofit/>
          </a:bodyPr>
          <a:lstStyle/>
          <a:p>
            <a:pPr marL="0" indent="0">
              <a:lnSpc>
                <a:spcPct val="170000"/>
              </a:lnSpc>
              <a:buNone/>
            </a:pPr>
            <a:r>
              <a:rPr lang="en-US" sz="1800" b="1" dirty="0">
                <a:solidFill>
                  <a:srgbClr val="0070C0"/>
                </a:solidFill>
              </a:rPr>
              <a:t>Determines billing schedule</a:t>
            </a:r>
          </a:p>
          <a:p>
            <a:pPr>
              <a:lnSpc>
                <a:spcPct val="170000"/>
              </a:lnSpc>
            </a:pPr>
            <a:r>
              <a:rPr lang="en-US" sz="1600" dirty="0"/>
              <a:t>Frequency (e.g. monthly, quarterly, user defined, etc.)</a:t>
            </a:r>
          </a:p>
          <a:p>
            <a:pPr>
              <a:lnSpc>
                <a:spcPct val="170000"/>
              </a:lnSpc>
            </a:pPr>
            <a:r>
              <a:rPr lang="en-US" sz="1600" dirty="0"/>
              <a:t>Starting/Ending date or Perpetual (open ended)</a:t>
            </a:r>
          </a:p>
          <a:p>
            <a:pPr>
              <a:lnSpc>
                <a:spcPct val="170000"/>
              </a:lnSpc>
            </a:pPr>
            <a:r>
              <a:rPr lang="en-US" sz="1600" dirty="0"/>
              <a:t>Generates AR Invoices or Order Management documents</a:t>
            </a:r>
          </a:p>
          <a:p>
            <a:pPr lvl="1">
              <a:lnSpc>
                <a:spcPct val="170000"/>
              </a:lnSpc>
            </a:pPr>
            <a:r>
              <a:rPr lang="en-US" sz="1400" dirty="0"/>
              <a:t>Multiple AR Invoice or OM Inventory item detail lines</a:t>
            </a:r>
          </a:p>
          <a:p>
            <a:pPr lvl="1">
              <a:lnSpc>
                <a:spcPct val="170000"/>
              </a:lnSpc>
            </a:pPr>
            <a:r>
              <a:rPr lang="en-US" sz="1400" dirty="0"/>
              <a:t>Link to Revenue Type if deferred income by contract and/or distribution line</a:t>
            </a:r>
          </a:p>
        </p:txBody>
      </p:sp>
      <p:sp>
        <p:nvSpPr>
          <p:cNvPr id="2" name="Content Placeholder 1"/>
          <p:cNvSpPr>
            <a:spLocks noGrp="1"/>
          </p:cNvSpPr>
          <p:nvPr>
            <p:ph sz="half" idx="2"/>
          </p:nvPr>
        </p:nvSpPr>
        <p:spPr/>
        <p:txBody>
          <a:bodyPr>
            <a:normAutofit/>
          </a:bodyPr>
          <a:lstStyle/>
          <a:p>
            <a:pPr marL="57150" indent="0">
              <a:lnSpc>
                <a:spcPct val="170000"/>
              </a:lnSpc>
              <a:buNone/>
            </a:pPr>
            <a:r>
              <a:rPr lang="en-US" sz="1800" b="1" dirty="0">
                <a:solidFill>
                  <a:srgbClr val="0070C0"/>
                </a:solidFill>
              </a:rPr>
              <a:t>Renewal Process</a:t>
            </a:r>
            <a:endParaRPr lang="en-US" sz="1800" dirty="0"/>
          </a:p>
          <a:p>
            <a:pPr marL="400050">
              <a:lnSpc>
                <a:spcPct val="170000"/>
              </a:lnSpc>
            </a:pPr>
            <a:r>
              <a:rPr lang="en-US" sz="1600" dirty="0"/>
              <a:t>Provides for consolidation of multiple contracts to a single contract</a:t>
            </a:r>
          </a:p>
          <a:p>
            <a:pPr marL="400050">
              <a:lnSpc>
                <a:spcPct val="170000"/>
              </a:lnSpc>
            </a:pPr>
            <a:r>
              <a:rPr lang="en-US" sz="1600" dirty="0"/>
              <a:t>Provides for the application of pricing increase/decreases</a:t>
            </a:r>
          </a:p>
          <a:p>
            <a:pPr marL="400050">
              <a:lnSpc>
                <a:spcPct val="170000"/>
              </a:lnSpc>
            </a:pPr>
            <a:r>
              <a:rPr lang="en-US" sz="1600" dirty="0"/>
              <a:t>Track renewal/non-renewal status</a:t>
            </a:r>
          </a:p>
        </p:txBody>
      </p:sp>
      <p:sp>
        <p:nvSpPr>
          <p:cNvPr id="4" name="Slide Number Placeholder 3"/>
          <p:cNvSpPr>
            <a:spLocks noGrp="1"/>
          </p:cNvSpPr>
          <p:nvPr>
            <p:ph type="sldNum" sz="quarter" idx="12"/>
          </p:nvPr>
        </p:nvSpPr>
        <p:spPr/>
        <p:txBody>
          <a:bodyPr/>
          <a:lstStyle/>
          <a:p>
            <a:pPr>
              <a:defRPr/>
            </a:pPr>
            <a:fld id="{3D813BFB-0684-4091-911A-8F6889E706F7}" type="slidenum">
              <a:rPr lang="en-US" smtClean="0">
                <a:solidFill>
                  <a:srgbClr val="FFFFFF">
                    <a:tint val="75000"/>
                  </a:srgbClr>
                </a:solidFill>
              </a:rPr>
              <a:pPr>
                <a:defRPr/>
              </a:pPr>
              <a:t>36</a:t>
            </a:fld>
            <a:endParaRPr lang="en-US">
              <a:solidFill>
                <a:srgbClr val="FFFFFF">
                  <a:tint val="75000"/>
                </a:srgbClr>
              </a:solidFill>
            </a:endParaRPr>
          </a:p>
        </p:txBody>
      </p:sp>
    </p:spTree>
    <p:extLst>
      <p:ext uri="{BB962C8B-B14F-4D97-AF65-F5344CB8AC3E}">
        <p14:creationId xmlns:p14="http://schemas.microsoft.com/office/powerpoint/2010/main" val="2675622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r>
              <a:rPr lang="en-US"/>
              <a:t>Revenue Recognition</a:t>
            </a:r>
            <a:endParaRPr lang="en-US" dirty="0"/>
          </a:p>
        </p:txBody>
      </p:sp>
      <p:sp>
        <p:nvSpPr>
          <p:cNvPr id="48131" name="Rectangle 3"/>
          <p:cNvSpPr>
            <a:spLocks noGrp="1" noChangeArrowheads="1"/>
          </p:cNvSpPr>
          <p:nvPr>
            <p:ph idx="1"/>
          </p:nvPr>
        </p:nvSpPr>
        <p:spPr>
          <a:xfrm>
            <a:off x="457200" y="1143000"/>
            <a:ext cx="8229600" cy="4983163"/>
          </a:xfrm>
        </p:spPr>
        <p:txBody>
          <a:bodyPr>
            <a:noAutofit/>
          </a:bodyPr>
          <a:lstStyle/>
          <a:p>
            <a:pPr marL="0" indent="0">
              <a:lnSpc>
                <a:spcPct val="170000"/>
              </a:lnSpc>
              <a:buNone/>
            </a:pPr>
            <a:r>
              <a:rPr lang="en-US" sz="1800" b="1" dirty="0">
                <a:solidFill>
                  <a:srgbClr val="0070C0"/>
                </a:solidFill>
              </a:rPr>
              <a:t>Create revenue schedules from Order Management and AR Documents</a:t>
            </a:r>
          </a:p>
          <a:p>
            <a:pPr>
              <a:lnSpc>
                <a:spcPct val="170000"/>
              </a:lnSpc>
            </a:pPr>
            <a:r>
              <a:rPr lang="en-US" sz="1600" dirty="0"/>
              <a:t>Default from Revenue Types</a:t>
            </a:r>
          </a:p>
          <a:p>
            <a:pPr>
              <a:lnSpc>
                <a:spcPct val="170000"/>
              </a:lnSpc>
            </a:pPr>
            <a:r>
              <a:rPr lang="en-US" sz="1600" dirty="0"/>
              <a:t>Revenue schedule per invoice line</a:t>
            </a:r>
          </a:p>
          <a:p>
            <a:pPr>
              <a:lnSpc>
                <a:spcPct val="170000"/>
              </a:lnSpc>
            </a:pPr>
            <a:r>
              <a:rPr lang="en-US" sz="1600" dirty="0"/>
              <a:t>Optional cost recognition schedules for OM</a:t>
            </a:r>
          </a:p>
          <a:p>
            <a:pPr>
              <a:lnSpc>
                <a:spcPct val="170000"/>
              </a:lnSpc>
            </a:pPr>
            <a:r>
              <a:rPr lang="en-US" sz="1600" dirty="0"/>
              <a:t>Option to automatically create billing contract</a:t>
            </a:r>
          </a:p>
          <a:p>
            <a:pPr marL="0" indent="0">
              <a:lnSpc>
                <a:spcPct val="170000"/>
              </a:lnSpc>
              <a:buNone/>
            </a:pPr>
            <a:r>
              <a:rPr lang="en-US" sz="1800" b="1" dirty="0">
                <a:solidFill>
                  <a:srgbClr val="0070C0"/>
                </a:solidFill>
              </a:rPr>
              <a:t>Auto-generate schedules</a:t>
            </a:r>
          </a:p>
          <a:p>
            <a:pPr>
              <a:lnSpc>
                <a:spcPct val="170000"/>
              </a:lnSpc>
            </a:pPr>
            <a:r>
              <a:rPr lang="en-US" sz="1600" dirty="0"/>
              <a:t>From Order Management Shippers</a:t>
            </a:r>
          </a:p>
          <a:p>
            <a:pPr>
              <a:lnSpc>
                <a:spcPct val="170000"/>
              </a:lnSpc>
            </a:pPr>
            <a:r>
              <a:rPr lang="en-US" sz="1600" dirty="0"/>
              <a:t>From Recurring Billing AR Invoices</a:t>
            </a:r>
          </a:p>
          <a:p>
            <a:pPr marL="0" indent="0">
              <a:lnSpc>
                <a:spcPct val="170000"/>
              </a:lnSpc>
              <a:buNone/>
            </a:pPr>
            <a:r>
              <a:rPr lang="en-US" sz="1800" b="1" dirty="0">
                <a:solidFill>
                  <a:srgbClr val="0070C0"/>
                </a:solidFill>
              </a:rPr>
              <a:t>Forecasts Revenue from schedules</a:t>
            </a:r>
          </a:p>
          <a:p>
            <a:pPr>
              <a:lnSpc>
                <a:spcPct val="170000"/>
              </a:lnSpc>
            </a:pPr>
            <a:r>
              <a:rPr lang="en-US" sz="1600" dirty="0"/>
              <a:t>Multiple formats</a:t>
            </a:r>
          </a:p>
        </p:txBody>
      </p:sp>
      <p:sp>
        <p:nvSpPr>
          <p:cNvPr id="6" name="Slide Number Placeholder 5"/>
          <p:cNvSpPr>
            <a:spLocks noGrp="1"/>
          </p:cNvSpPr>
          <p:nvPr>
            <p:ph type="sldNum" sz="quarter" idx="12"/>
          </p:nvPr>
        </p:nvSpPr>
        <p:spPr/>
        <p:txBody>
          <a:bodyPr/>
          <a:lstStyle/>
          <a:p>
            <a:fld id="{3D813BFB-0684-4091-911A-8F6889E706F7}" type="slidenum">
              <a:rPr lang="en-US" smtClean="0">
                <a:solidFill>
                  <a:srgbClr val="FFFFFF">
                    <a:tint val="75000"/>
                  </a:srgbClr>
                </a:solidFill>
              </a:rPr>
              <a:pPr/>
              <a:t>37</a:t>
            </a:fld>
            <a:endParaRPr lang="en-US">
              <a:solidFill>
                <a:srgbClr val="FFFFFF">
                  <a:tint val="75000"/>
                </a:srgbClr>
              </a:solidFill>
            </a:endParaRPr>
          </a:p>
        </p:txBody>
      </p:sp>
    </p:spTree>
    <p:extLst>
      <p:ext uri="{BB962C8B-B14F-4D97-AF65-F5344CB8AC3E}">
        <p14:creationId xmlns:p14="http://schemas.microsoft.com/office/powerpoint/2010/main" val="20569560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6477000" y="1612605"/>
            <a:ext cx="2209800" cy="838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000000"/>
              </a:solidFill>
            </a:endParaRPr>
          </a:p>
        </p:txBody>
      </p:sp>
      <p:pic>
        <p:nvPicPr>
          <p:cNvPr id="1027" name="Picture 3"/>
          <p:cNvPicPr>
            <a:picLocks noChangeAspect="1" noChangeArrowheads="1"/>
          </p:cNvPicPr>
          <p:nvPr/>
        </p:nvPicPr>
        <p:blipFill>
          <a:blip r:embed="rId3" cstate="print"/>
          <a:stretch>
            <a:fillRect/>
          </a:stretch>
        </p:blipFill>
        <p:spPr bwMode="auto">
          <a:xfrm>
            <a:off x="6629400" y="1687247"/>
            <a:ext cx="725655" cy="662766"/>
          </a:xfrm>
          <a:prstGeom prst="rect">
            <a:avLst/>
          </a:prstGeom>
          <a:noFill/>
          <a:ln w="9525">
            <a:noFill/>
            <a:miter lim="800000"/>
            <a:headEnd/>
            <a:tailEnd/>
          </a:ln>
          <a:effectLst/>
        </p:spPr>
      </p:pic>
      <p:sp>
        <p:nvSpPr>
          <p:cNvPr id="6" name="Title 5"/>
          <p:cNvSpPr>
            <a:spLocks noGrp="1"/>
          </p:cNvSpPr>
          <p:nvPr>
            <p:ph type="title"/>
          </p:nvPr>
        </p:nvSpPr>
        <p:spPr/>
        <p:txBody>
          <a:bodyPr>
            <a:normAutofit fontScale="90000"/>
          </a:bodyPr>
          <a:lstStyle/>
          <a:p>
            <a:r>
              <a:rPr lang="en-US" dirty="0"/>
              <a:t>Three ways to Process Billing	</a:t>
            </a:r>
          </a:p>
        </p:txBody>
      </p:sp>
      <p:sp>
        <p:nvSpPr>
          <p:cNvPr id="16" name="Rectangle 15"/>
          <p:cNvSpPr/>
          <p:nvPr/>
        </p:nvSpPr>
        <p:spPr>
          <a:xfrm>
            <a:off x="381000" y="1600200"/>
            <a:ext cx="2209800" cy="8382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000000"/>
              </a:solidFill>
            </a:endParaRPr>
          </a:p>
        </p:txBody>
      </p:sp>
      <p:pic>
        <p:nvPicPr>
          <p:cNvPr id="23" name="Picture 4"/>
          <p:cNvPicPr>
            <a:picLocks noChangeAspect="1" noChangeArrowheads="1"/>
          </p:cNvPicPr>
          <p:nvPr/>
        </p:nvPicPr>
        <p:blipFill>
          <a:blip r:embed="rId4" cstate="print"/>
          <a:stretch>
            <a:fillRect/>
          </a:stretch>
        </p:blipFill>
        <p:spPr bwMode="auto">
          <a:xfrm>
            <a:off x="457200" y="1655570"/>
            <a:ext cx="798221" cy="726123"/>
          </a:xfrm>
          <a:prstGeom prst="rect">
            <a:avLst/>
          </a:prstGeom>
          <a:noFill/>
          <a:ln w="9525">
            <a:noFill/>
            <a:miter lim="800000"/>
            <a:headEnd/>
            <a:tailEnd/>
          </a:ln>
          <a:effectLst/>
        </p:spPr>
      </p:pic>
      <p:sp>
        <p:nvSpPr>
          <p:cNvPr id="26" name="Rectangle 25"/>
          <p:cNvSpPr/>
          <p:nvPr/>
        </p:nvSpPr>
        <p:spPr>
          <a:xfrm>
            <a:off x="3429000" y="1612605"/>
            <a:ext cx="2209800" cy="83820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000000"/>
              </a:solidFill>
            </a:endParaRPr>
          </a:p>
        </p:txBody>
      </p:sp>
      <p:pic>
        <p:nvPicPr>
          <p:cNvPr id="32" name="Picture 2"/>
          <p:cNvPicPr>
            <a:picLocks noChangeAspect="1" noChangeArrowheads="1"/>
          </p:cNvPicPr>
          <p:nvPr/>
        </p:nvPicPr>
        <p:blipFill>
          <a:blip r:embed="rId5" cstate="print"/>
          <a:stretch>
            <a:fillRect/>
          </a:stretch>
        </p:blipFill>
        <p:spPr bwMode="auto">
          <a:xfrm rot="20671256">
            <a:off x="3572096" y="1728399"/>
            <a:ext cx="582471" cy="580462"/>
          </a:xfrm>
          <a:prstGeom prst="rect">
            <a:avLst/>
          </a:prstGeom>
          <a:noFill/>
          <a:ln w="9525">
            <a:noFill/>
            <a:miter lim="800000"/>
            <a:headEnd/>
            <a:tailEnd/>
          </a:ln>
          <a:effectLst/>
        </p:spPr>
      </p:pic>
      <p:sp>
        <p:nvSpPr>
          <p:cNvPr id="17" name="Right Arrow 16"/>
          <p:cNvSpPr/>
          <p:nvPr/>
        </p:nvSpPr>
        <p:spPr>
          <a:xfrm>
            <a:off x="2819400" y="1790700"/>
            <a:ext cx="457200" cy="4572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000000"/>
              </a:solidFill>
            </a:endParaRPr>
          </a:p>
        </p:txBody>
      </p:sp>
      <p:sp>
        <p:nvSpPr>
          <p:cNvPr id="36" name="Right Arrow 35"/>
          <p:cNvSpPr/>
          <p:nvPr/>
        </p:nvSpPr>
        <p:spPr>
          <a:xfrm>
            <a:off x="5867400" y="1793358"/>
            <a:ext cx="457200" cy="4572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000000"/>
              </a:solidFill>
            </a:endParaRPr>
          </a:p>
        </p:txBody>
      </p:sp>
      <p:sp>
        <p:nvSpPr>
          <p:cNvPr id="19" name="TextBox 18"/>
          <p:cNvSpPr txBox="1"/>
          <p:nvPr/>
        </p:nvSpPr>
        <p:spPr>
          <a:xfrm>
            <a:off x="1143000" y="1765005"/>
            <a:ext cx="1447800" cy="523220"/>
          </a:xfrm>
          <a:prstGeom prst="rect">
            <a:avLst/>
          </a:prstGeom>
          <a:noFill/>
        </p:spPr>
        <p:txBody>
          <a:bodyPr wrap="square" rtlCol="0">
            <a:spAutoFit/>
          </a:bodyPr>
          <a:lstStyle/>
          <a:p>
            <a:r>
              <a:rPr lang="en-US" sz="1400" dirty="0">
                <a:solidFill>
                  <a:srgbClr val="FFFFFF"/>
                </a:solidFill>
              </a:rPr>
              <a:t>Enter Recurring Billing Contract</a:t>
            </a:r>
          </a:p>
        </p:txBody>
      </p:sp>
      <p:grpSp>
        <p:nvGrpSpPr>
          <p:cNvPr id="39" name="Group 38"/>
          <p:cNvGrpSpPr/>
          <p:nvPr/>
        </p:nvGrpSpPr>
        <p:grpSpPr>
          <a:xfrm>
            <a:off x="485714" y="2514600"/>
            <a:ext cx="8172573" cy="523220"/>
            <a:chOff x="380999" y="2514600"/>
            <a:chExt cx="8172573" cy="523220"/>
          </a:xfrm>
        </p:grpSpPr>
        <p:sp>
          <p:nvSpPr>
            <p:cNvPr id="20" name="Rectangle 19"/>
            <p:cNvSpPr/>
            <p:nvPr/>
          </p:nvSpPr>
          <p:spPr>
            <a:xfrm>
              <a:off x="380999" y="2773681"/>
              <a:ext cx="3448173" cy="45719"/>
            </a:xfrm>
            <a:prstGeom prst="rect">
              <a:avLst/>
            </a:prstGeom>
            <a:gradFill flip="none" rotWithShape="1">
              <a:gsLst>
                <a:gs pos="0">
                  <a:schemeClr val="bg1">
                    <a:tint val="66000"/>
                    <a:satMod val="160000"/>
                  </a:schemeClr>
                </a:gs>
                <a:gs pos="100000">
                  <a:schemeClr val="bg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1" name="Rectangle 40"/>
            <p:cNvSpPr/>
            <p:nvPr/>
          </p:nvSpPr>
          <p:spPr>
            <a:xfrm rot="10800000">
              <a:off x="5105399" y="2773681"/>
              <a:ext cx="3448173" cy="45719"/>
            </a:xfrm>
            <a:prstGeom prst="rect">
              <a:avLst/>
            </a:prstGeom>
            <a:gradFill flip="none" rotWithShape="1">
              <a:gsLst>
                <a:gs pos="0">
                  <a:schemeClr val="bg1">
                    <a:tint val="66000"/>
                    <a:satMod val="160000"/>
                  </a:schemeClr>
                </a:gs>
                <a:gs pos="100000">
                  <a:schemeClr val="bg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33" name="TextBox 32"/>
            <p:cNvSpPr txBox="1"/>
            <p:nvPr/>
          </p:nvSpPr>
          <p:spPr>
            <a:xfrm>
              <a:off x="3921578" y="2514600"/>
              <a:ext cx="1031422" cy="523220"/>
            </a:xfrm>
            <a:prstGeom prst="rect">
              <a:avLst/>
            </a:prstGeom>
            <a:noFill/>
          </p:spPr>
          <p:txBody>
            <a:bodyPr wrap="square" rtlCol="0">
              <a:spAutoFit/>
            </a:bodyPr>
            <a:lstStyle/>
            <a:p>
              <a:pPr algn="ctr"/>
              <a:r>
                <a:rPr lang="en-US" sz="2800" dirty="0">
                  <a:solidFill>
                    <a:srgbClr val="000000">
                      <a:lumMod val="50000"/>
                      <a:lumOff val="50000"/>
                    </a:srgbClr>
                  </a:solidFill>
                </a:rPr>
                <a:t>or</a:t>
              </a:r>
            </a:p>
          </p:txBody>
        </p:sp>
      </p:grpSp>
      <p:grpSp>
        <p:nvGrpSpPr>
          <p:cNvPr id="42" name="Group 41"/>
          <p:cNvGrpSpPr/>
          <p:nvPr/>
        </p:nvGrpSpPr>
        <p:grpSpPr>
          <a:xfrm>
            <a:off x="485714" y="4099707"/>
            <a:ext cx="8172573" cy="523220"/>
            <a:chOff x="361827" y="4099707"/>
            <a:chExt cx="8172573" cy="523220"/>
          </a:xfrm>
        </p:grpSpPr>
        <p:sp>
          <p:nvSpPr>
            <p:cNvPr id="44" name="Rectangle 43"/>
            <p:cNvSpPr/>
            <p:nvPr/>
          </p:nvSpPr>
          <p:spPr>
            <a:xfrm>
              <a:off x="361827" y="4358788"/>
              <a:ext cx="3448173" cy="45719"/>
            </a:xfrm>
            <a:prstGeom prst="rect">
              <a:avLst/>
            </a:prstGeom>
            <a:gradFill flip="none" rotWithShape="1">
              <a:gsLst>
                <a:gs pos="0">
                  <a:schemeClr val="bg1">
                    <a:tint val="66000"/>
                    <a:satMod val="160000"/>
                  </a:schemeClr>
                </a:gs>
                <a:gs pos="100000">
                  <a:schemeClr val="bg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5" name="Rectangle 44"/>
            <p:cNvSpPr/>
            <p:nvPr/>
          </p:nvSpPr>
          <p:spPr>
            <a:xfrm rot="10800000">
              <a:off x="5086227" y="4358788"/>
              <a:ext cx="3448173" cy="45719"/>
            </a:xfrm>
            <a:prstGeom prst="rect">
              <a:avLst/>
            </a:prstGeom>
            <a:gradFill flip="none" rotWithShape="1">
              <a:gsLst>
                <a:gs pos="0">
                  <a:schemeClr val="bg1">
                    <a:tint val="66000"/>
                    <a:satMod val="160000"/>
                  </a:schemeClr>
                </a:gs>
                <a:gs pos="100000">
                  <a:schemeClr val="bg1">
                    <a:tint val="23500"/>
                    <a:satMod val="160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46" name="TextBox 45"/>
            <p:cNvSpPr txBox="1"/>
            <p:nvPr/>
          </p:nvSpPr>
          <p:spPr>
            <a:xfrm>
              <a:off x="3902406" y="4099707"/>
              <a:ext cx="1031422" cy="523220"/>
            </a:xfrm>
            <a:prstGeom prst="rect">
              <a:avLst/>
            </a:prstGeom>
            <a:noFill/>
          </p:spPr>
          <p:txBody>
            <a:bodyPr wrap="square" rtlCol="0">
              <a:spAutoFit/>
            </a:bodyPr>
            <a:lstStyle/>
            <a:p>
              <a:pPr algn="ctr"/>
              <a:r>
                <a:rPr lang="en-US" sz="2800" dirty="0">
                  <a:solidFill>
                    <a:srgbClr val="000000">
                      <a:lumMod val="50000"/>
                      <a:lumOff val="50000"/>
                    </a:srgbClr>
                  </a:solidFill>
                </a:rPr>
                <a:t>or</a:t>
              </a:r>
            </a:p>
          </p:txBody>
        </p:sp>
      </p:grpSp>
      <p:sp>
        <p:nvSpPr>
          <p:cNvPr id="48" name="TextBox 47"/>
          <p:cNvSpPr txBox="1"/>
          <p:nvPr/>
        </p:nvSpPr>
        <p:spPr>
          <a:xfrm>
            <a:off x="4191000" y="1793358"/>
            <a:ext cx="1447800" cy="523220"/>
          </a:xfrm>
          <a:prstGeom prst="rect">
            <a:avLst/>
          </a:prstGeom>
          <a:noFill/>
        </p:spPr>
        <p:txBody>
          <a:bodyPr wrap="square" rtlCol="0">
            <a:spAutoFit/>
          </a:bodyPr>
          <a:lstStyle/>
          <a:p>
            <a:r>
              <a:rPr lang="en-US" sz="1400" dirty="0">
                <a:solidFill>
                  <a:srgbClr val="FFFFFF"/>
                </a:solidFill>
              </a:rPr>
              <a:t>Create AR Invoice</a:t>
            </a:r>
          </a:p>
        </p:txBody>
      </p:sp>
      <p:sp>
        <p:nvSpPr>
          <p:cNvPr id="51" name="TextBox 50"/>
          <p:cNvSpPr txBox="1"/>
          <p:nvPr/>
        </p:nvSpPr>
        <p:spPr>
          <a:xfrm>
            <a:off x="7239000" y="1715869"/>
            <a:ext cx="1447800" cy="646331"/>
          </a:xfrm>
          <a:prstGeom prst="rect">
            <a:avLst/>
          </a:prstGeom>
          <a:noFill/>
        </p:spPr>
        <p:txBody>
          <a:bodyPr wrap="square" rtlCol="0">
            <a:spAutoFit/>
          </a:bodyPr>
          <a:lstStyle/>
          <a:p>
            <a:r>
              <a:rPr lang="en-US" sz="1200" dirty="0">
                <a:solidFill>
                  <a:srgbClr val="FFFFFF"/>
                </a:solidFill>
              </a:rPr>
              <a:t>Create Revenue Recognition Schedules</a:t>
            </a:r>
          </a:p>
        </p:txBody>
      </p:sp>
      <p:grpSp>
        <p:nvGrpSpPr>
          <p:cNvPr id="40" name="Group 39"/>
          <p:cNvGrpSpPr/>
          <p:nvPr/>
        </p:nvGrpSpPr>
        <p:grpSpPr>
          <a:xfrm>
            <a:off x="381000" y="3131288"/>
            <a:ext cx="8305800" cy="850605"/>
            <a:chOff x="381000" y="3131288"/>
            <a:chExt cx="8305800" cy="850605"/>
          </a:xfrm>
        </p:grpSpPr>
        <p:sp>
          <p:nvSpPr>
            <p:cNvPr id="27" name="Rectangle 26"/>
            <p:cNvSpPr/>
            <p:nvPr/>
          </p:nvSpPr>
          <p:spPr>
            <a:xfrm>
              <a:off x="3429000" y="3143693"/>
              <a:ext cx="2209800" cy="83820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000000"/>
                </a:solidFill>
              </a:endParaRPr>
            </a:p>
          </p:txBody>
        </p:sp>
        <p:sp>
          <p:nvSpPr>
            <p:cNvPr id="30" name="Rectangle 29"/>
            <p:cNvSpPr/>
            <p:nvPr/>
          </p:nvSpPr>
          <p:spPr>
            <a:xfrm>
              <a:off x="6477000" y="3143693"/>
              <a:ext cx="2209800" cy="838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000000"/>
                </a:solidFill>
              </a:endParaRPr>
            </a:p>
          </p:txBody>
        </p:sp>
        <p:pic>
          <p:nvPicPr>
            <p:cNvPr id="9" name="Picture 3"/>
            <p:cNvPicPr>
              <a:picLocks noChangeAspect="1" noChangeArrowheads="1"/>
            </p:cNvPicPr>
            <p:nvPr/>
          </p:nvPicPr>
          <p:blipFill>
            <a:blip r:embed="rId3" cstate="print"/>
            <a:stretch>
              <a:fillRect/>
            </a:stretch>
          </p:blipFill>
          <p:spPr bwMode="auto">
            <a:xfrm>
              <a:off x="6629400" y="3231410"/>
              <a:ext cx="725655" cy="662766"/>
            </a:xfrm>
            <a:prstGeom prst="rect">
              <a:avLst/>
            </a:prstGeom>
            <a:noFill/>
            <a:ln w="9525">
              <a:noFill/>
              <a:miter lim="800000"/>
              <a:headEnd/>
              <a:tailEnd/>
            </a:ln>
            <a:effectLst/>
          </p:spPr>
        </p:pic>
        <p:pic>
          <p:nvPicPr>
            <p:cNvPr id="13" name="Picture 2"/>
            <p:cNvPicPr>
              <a:picLocks noChangeAspect="1" noChangeArrowheads="1"/>
            </p:cNvPicPr>
            <p:nvPr/>
          </p:nvPicPr>
          <p:blipFill>
            <a:blip r:embed="rId6" cstate="print"/>
            <a:stretch>
              <a:fillRect/>
            </a:stretch>
          </p:blipFill>
          <p:spPr bwMode="auto">
            <a:xfrm rot="20671256">
              <a:off x="3571374" y="3270896"/>
              <a:ext cx="646860" cy="583794"/>
            </a:xfrm>
            <a:prstGeom prst="rect">
              <a:avLst/>
            </a:prstGeom>
            <a:noFill/>
            <a:ln w="9525">
              <a:noFill/>
              <a:miter lim="800000"/>
              <a:headEnd/>
              <a:tailEnd/>
            </a:ln>
            <a:effectLst/>
          </p:spPr>
        </p:pic>
        <p:sp>
          <p:nvSpPr>
            <p:cNvPr id="21" name="Rectangle 20"/>
            <p:cNvSpPr/>
            <p:nvPr/>
          </p:nvSpPr>
          <p:spPr>
            <a:xfrm>
              <a:off x="381000" y="3131288"/>
              <a:ext cx="2209800" cy="8382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000000"/>
                </a:solidFill>
              </a:endParaRPr>
            </a:p>
          </p:txBody>
        </p:sp>
        <p:pic>
          <p:nvPicPr>
            <p:cNvPr id="24" name="Picture 4"/>
            <p:cNvPicPr>
              <a:picLocks noChangeAspect="1" noChangeArrowheads="1"/>
            </p:cNvPicPr>
            <p:nvPr/>
          </p:nvPicPr>
          <p:blipFill>
            <a:blip r:embed="rId4" cstate="print"/>
            <a:stretch>
              <a:fillRect/>
            </a:stretch>
          </p:blipFill>
          <p:spPr bwMode="auto">
            <a:xfrm>
              <a:off x="457200" y="3187326"/>
              <a:ext cx="798221" cy="726123"/>
            </a:xfrm>
            <a:prstGeom prst="rect">
              <a:avLst/>
            </a:prstGeom>
            <a:noFill/>
            <a:ln w="9525">
              <a:noFill/>
              <a:miter lim="800000"/>
              <a:headEnd/>
              <a:tailEnd/>
            </a:ln>
            <a:effectLst/>
          </p:spPr>
        </p:pic>
        <p:sp>
          <p:nvSpPr>
            <p:cNvPr id="34" name="Right Arrow 33"/>
            <p:cNvSpPr/>
            <p:nvPr/>
          </p:nvSpPr>
          <p:spPr>
            <a:xfrm>
              <a:off x="2819400" y="3321787"/>
              <a:ext cx="457200" cy="457200"/>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000000"/>
                </a:solidFill>
              </a:endParaRPr>
            </a:p>
          </p:txBody>
        </p:sp>
        <p:sp>
          <p:nvSpPr>
            <p:cNvPr id="37" name="Right Arrow 36"/>
            <p:cNvSpPr/>
            <p:nvPr/>
          </p:nvSpPr>
          <p:spPr>
            <a:xfrm>
              <a:off x="5867400" y="3324445"/>
              <a:ext cx="457200" cy="4572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000000"/>
                </a:solidFill>
              </a:endParaRPr>
            </a:p>
          </p:txBody>
        </p:sp>
        <p:sp>
          <p:nvSpPr>
            <p:cNvPr id="43" name="TextBox 42"/>
            <p:cNvSpPr txBox="1"/>
            <p:nvPr/>
          </p:nvSpPr>
          <p:spPr>
            <a:xfrm>
              <a:off x="1143000" y="3288778"/>
              <a:ext cx="1447800" cy="523220"/>
            </a:xfrm>
            <a:prstGeom prst="rect">
              <a:avLst/>
            </a:prstGeom>
            <a:noFill/>
          </p:spPr>
          <p:txBody>
            <a:bodyPr wrap="square" rtlCol="0">
              <a:spAutoFit/>
            </a:bodyPr>
            <a:lstStyle/>
            <a:p>
              <a:r>
                <a:rPr lang="en-US" sz="1400" dirty="0">
                  <a:solidFill>
                    <a:srgbClr val="FFFFFF"/>
                  </a:solidFill>
                </a:rPr>
                <a:t>Enter Recurring Billing Contract</a:t>
              </a:r>
            </a:p>
          </p:txBody>
        </p:sp>
        <p:sp>
          <p:nvSpPr>
            <p:cNvPr id="49" name="TextBox 48"/>
            <p:cNvSpPr txBox="1"/>
            <p:nvPr/>
          </p:nvSpPr>
          <p:spPr>
            <a:xfrm>
              <a:off x="4191000" y="3200400"/>
              <a:ext cx="1447800" cy="738664"/>
            </a:xfrm>
            <a:prstGeom prst="rect">
              <a:avLst/>
            </a:prstGeom>
            <a:noFill/>
          </p:spPr>
          <p:txBody>
            <a:bodyPr wrap="square" rtlCol="0">
              <a:spAutoFit/>
            </a:bodyPr>
            <a:lstStyle/>
            <a:p>
              <a:r>
                <a:rPr lang="en-US" sz="1400" dirty="0">
                  <a:solidFill>
                    <a:srgbClr val="FFFFFF"/>
                  </a:solidFill>
                </a:rPr>
                <a:t>Create Sales Orders And Invoice</a:t>
              </a:r>
            </a:p>
          </p:txBody>
        </p:sp>
        <p:sp>
          <p:nvSpPr>
            <p:cNvPr id="52" name="TextBox 51"/>
            <p:cNvSpPr txBox="1"/>
            <p:nvPr/>
          </p:nvSpPr>
          <p:spPr>
            <a:xfrm>
              <a:off x="7239000" y="3239869"/>
              <a:ext cx="1447800" cy="646331"/>
            </a:xfrm>
            <a:prstGeom prst="rect">
              <a:avLst/>
            </a:prstGeom>
            <a:noFill/>
          </p:spPr>
          <p:txBody>
            <a:bodyPr wrap="square" rtlCol="0">
              <a:spAutoFit/>
            </a:bodyPr>
            <a:lstStyle/>
            <a:p>
              <a:r>
                <a:rPr lang="en-US" sz="1200" dirty="0">
                  <a:solidFill>
                    <a:srgbClr val="FFFFFF"/>
                  </a:solidFill>
                </a:rPr>
                <a:t>Create Revenue Recognition Schedules</a:t>
              </a:r>
            </a:p>
          </p:txBody>
        </p:sp>
      </p:grpSp>
      <p:grpSp>
        <p:nvGrpSpPr>
          <p:cNvPr id="54" name="Group 53"/>
          <p:cNvGrpSpPr/>
          <p:nvPr/>
        </p:nvGrpSpPr>
        <p:grpSpPr>
          <a:xfrm>
            <a:off x="381000" y="4711995"/>
            <a:ext cx="8305800" cy="850605"/>
            <a:chOff x="381000" y="4711995"/>
            <a:chExt cx="8305800" cy="850605"/>
          </a:xfrm>
        </p:grpSpPr>
        <p:sp>
          <p:nvSpPr>
            <p:cNvPr id="28" name="Rectangle 27"/>
            <p:cNvSpPr/>
            <p:nvPr/>
          </p:nvSpPr>
          <p:spPr>
            <a:xfrm>
              <a:off x="3429000" y="4724400"/>
              <a:ext cx="2209800" cy="838200"/>
            </a:xfrm>
            <a:prstGeom prst="rect">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solidFill>
                  <a:srgbClr val="000000"/>
                </a:solidFill>
              </a:endParaRPr>
            </a:p>
          </p:txBody>
        </p:sp>
        <p:sp>
          <p:nvSpPr>
            <p:cNvPr id="31" name="Rectangle 30"/>
            <p:cNvSpPr/>
            <p:nvPr/>
          </p:nvSpPr>
          <p:spPr>
            <a:xfrm>
              <a:off x="6477000" y="4724400"/>
              <a:ext cx="2209800" cy="838200"/>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000000"/>
                </a:solidFill>
              </a:endParaRPr>
            </a:p>
          </p:txBody>
        </p:sp>
        <p:pic>
          <p:nvPicPr>
            <p:cNvPr id="11" name="Picture 3"/>
            <p:cNvPicPr>
              <a:picLocks noChangeAspect="1" noChangeArrowheads="1"/>
            </p:cNvPicPr>
            <p:nvPr/>
          </p:nvPicPr>
          <p:blipFill>
            <a:blip r:embed="rId3" cstate="print"/>
            <a:stretch>
              <a:fillRect/>
            </a:stretch>
          </p:blipFill>
          <p:spPr bwMode="auto">
            <a:xfrm>
              <a:off x="3558751" y="4799711"/>
              <a:ext cx="725655" cy="662766"/>
            </a:xfrm>
            <a:prstGeom prst="rect">
              <a:avLst/>
            </a:prstGeom>
            <a:noFill/>
            <a:ln w="9525">
              <a:noFill/>
              <a:miter lim="800000"/>
              <a:headEnd/>
              <a:tailEnd/>
            </a:ln>
            <a:effectLst/>
          </p:spPr>
        </p:pic>
        <p:pic>
          <p:nvPicPr>
            <p:cNvPr id="12" name="Picture 4"/>
            <p:cNvPicPr>
              <a:picLocks noChangeAspect="1" noChangeArrowheads="1"/>
            </p:cNvPicPr>
            <p:nvPr/>
          </p:nvPicPr>
          <p:blipFill>
            <a:blip r:embed="rId4" cstate="print"/>
            <a:stretch>
              <a:fillRect/>
            </a:stretch>
          </p:blipFill>
          <p:spPr bwMode="auto">
            <a:xfrm>
              <a:off x="6629400" y="4768033"/>
              <a:ext cx="725655" cy="660111"/>
            </a:xfrm>
            <a:prstGeom prst="rect">
              <a:avLst/>
            </a:prstGeom>
            <a:noFill/>
            <a:ln w="9525">
              <a:noFill/>
              <a:miter lim="800000"/>
              <a:headEnd/>
              <a:tailEnd/>
            </a:ln>
            <a:effectLst/>
          </p:spPr>
        </p:pic>
        <p:sp>
          <p:nvSpPr>
            <p:cNvPr id="22" name="Rectangle 21"/>
            <p:cNvSpPr/>
            <p:nvPr/>
          </p:nvSpPr>
          <p:spPr>
            <a:xfrm>
              <a:off x="381000" y="4711995"/>
              <a:ext cx="2209800" cy="838200"/>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000000"/>
                </a:solidFill>
              </a:endParaRPr>
            </a:p>
          </p:txBody>
        </p:sp>
        <p:pic>
          <p:nvPicPr>
            <p:cNvPr id="25" name="Picture 2"/>
            <p:cNvPicPr>
              <a:picLocks noChangeAspect="1" noChangeArrowheads="1"/>
            </p:cNvPicPr>
            <p:nvPr/>
          </p:nvPicPr>
          <p:blipFill>
            <a:blip r:embed="rId7" cstate="print"/>
            <a:stretch>
              <a:fillRect/>
            </a:stretch>
          </p:blipFill>
          <p:spPr bwMode="auto">
            <a:xfrm rot="20671256">
              <a:off x="525789" y="4852139"/>
              <a:ext cx="564825" cy="509757"/>
            </a:xfrm>
            <a:prstGeom prst="rect">
              <a:avLst/>
            </a:prstGeom>
            <a:noFill/>
            <a:ln w="9525">
              <a:noFill/>
              <a:miter lim="800000"/>
              <a:headEnd/>
              <a:tailEnd/>
            </a:ln>
            <a:effectLst/>
          </p:spPr>
        </p:pic>
        <p:sp>
          <p:nvSpPr>
            <p:cNvPr id="35" name="Right Arrow 34"/>
            <p:cNvSpPr/>
            <p:nvPr/>
          </p:nvSpPr>
          <p:spPr>
            <a:xfrm>
              <a:off x="2819400" y="4902495"/>
              <a:ext cx="457200" cy="457200"/>
            </a:xfrm>
            <a:prstGeom prst="rightArrow">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000000"/>
                </a:solidFill>
              </a:endParaRPr>
            </a:p>
          </p:txBody>
        </p:sp>
        <p:sp>
          <p:nvSpPr>
            <p:cNvPr id="38" name="Right Arrow 37"/>
            <p:cNvSpPr/>
            <p:nvPr/>
          </p:nvSpPr>
          <p:spPr>
            <a:xfrm>
              <a:off x="5867400" y="4905153"/>
              <a:ext cx="457200" cy="45720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000000"/>
                </a:solidFill>
              </a:endParaRPr>
            </a:p>
          </p:txBody>
        </p:sp>
        <p:sp>
          <p:nvSpPr>
            <p:cNvPr id="47" name="TextBox 46"/>
            <p:cNvSpPr txBox="1"/>
            <p:nvPr/>
          </p:nvSpPr>
          <p:spPr>
            <a:xfrm>
              <a:off x="1143000" y="4800600"/>
              <a:ext cx="1447800" cy="738664"/>
            </a:xfrm>
            <a:prstGeom prst="rect">
              <a:avLst/>
            </a:prstGeom>
            <a:noFill/>
          </p:spPr>
          <p:txBody>
            <a:bodyPr wrap="square" rtlCol="0">
              <a:spAutoFit/>
            </a:bodyPr>
            <a:lstStyle/>
            <a:p>
              <a:r>
                <a:rPr lang="en-US" sz="1400" dirty="0">
                  <a:solidFill>
                    <a:srgbClr val="FFFFFF"/>
                  </a:solidFill>
                </a:rPr>
                <a:t>Enter Sales Order And Invoice</a:t>
              </a:r>
            </a:p>
          </p:txBody>
        </p:sp>
        <p:sp>
          <p:nvSpPr>
            <p:cNvPr id="50" name="TextBox 49"/>
            <p:cNvSpPr txBox="1"/>
            <p:nvPr/>
          </p:nvSpPr>
          <p:spPr>
            <a:xfrm>
              <a:off x="4191000" y="4800600"/>
              <a:ext cx="1447800" cy="646331"/>
            </a:xfrm>
            <a:prstGeom prst="rect">
              <a:avLst/>
            </a:prstGeom>
            <a:noFill/>
          </p:spPr>
          <p:txBody>
            <a:bodyPr wrap="square" rtlCol="0">
              <a:spAutoFit/>
            </a:bodyPr>
            <a:lstStyle/>
            <a:p>
              <a:r>
                <a:rPr lang="en-US" sz="1200" dirty="0">
                  <a:solidFill>
                    <a:srgbClr val="FFFFFF"/>
                  </a:solidFill>
                </a:rPr>
                <a:t>Create Revenue Recognition Schedules</a:t>
              </a:r>
            </a:p>
          </p:txBody>
        </p:sp>
        <p:sp>
          <p:nvSpPr>
            <p:cNvPr id="53" name="TextBox 52"/>
            <p:cNvSpPr txBox="1"/>
            <p:nvPr/>
          </p:nvSpPr>
          <p:spPr>
            <a:xfrm>
              <a:off x="7239000" y="4800600"/>
              <a:ext cx="1447800" cy="738664"/>
            </a:xfrm>
            <a:prstGeom prst="rect">
              <a:avLst/>
            </a:prstGeom>
            <a:noFill/>
          </p:spPr>
          <p:txBody>
            <a:bodyPr wrap="square" rtlCol="0">
              <a:spAutoFit/>
            </a:bodyPr>
            <a:lstStyle/>
            <a:p>
              <a:r>
                <a:rPr lang="en-US" sz="1400" dirty="0">
                  <a:solidFill>
                    <a:srgbClr val="FFFFFF"/>
                  </a:solidFill>
                </a:rPr>
                <a:t>Create Contracts For Renewals</a:t>
              </a:r>
            </a:p>
          </p:txBody>
        </p:sp>
      </p:grpSp>
    </p:spTree>
    <p:extLst>
      <p:ext uri="{BB962C8B-B14F-4D97-AF65-F5344CB8AC3E}">
        <p14:creationId xmlns:p14="http://schemas.microsoft.com/office/powerpoint/2010/main" val="159943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par>
                          <p:cTn id="19" fill="hold">
                            <p:stCondLst>
                              <p:cond delay="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sz="3600" dirty="0"/>
              <a:t>MaxQ Charge It!</a:t>
            </a:r>
          </a:p>
        </p:txBody>
      </p:sp>
      <p:sp>
        <p:nvSpPr>
          <p:cNvPr id="17411" name="Rectangle 3"/>
          <p:cNvSpPr>
            <a:spLocks noGrp="1" noChangeArrowheads="1"/>
          </p:cNvSpPr>
          <p:nvPr>
            <p:ph idx="1"/>
          </p:nvPr>
        </p:nvSpPr>
        <p:spPr>
          <a:xfrm>
            <a:off x="457200" y="1143000"/>
            <a:ext cx="4800600" cy="4983163"/>
          </a:xfrm>
        </p:spPr>
        <p:txBody>
          <a:bodyPr>
            <a:normAutofit/>
          </a:bodyPr>
          <a:lstStyle/>
          <a:p>
            <a:pPr marL="0" indent="0" eaLnBrk="1" hangingPunct="1">
              <a:buNone/>
            </a:pPr>
            <a:r>
              <a:rPr lang="en-US" sz="2400" b="1" dirty="0">
                <a:solidFill>
                  <a:srgbClr val="0070C0"/>
                </a:solidFill>
              </a:rPr>
              <a:t>Quick processing access from:</a:t>
            </a:r>
          </a:p>
          <a:p>
            <a:r>
              <a:rPr lang="en-US" sz="2400" dirty="0"/>
              <a:t>Sales Order Entry</a:t>
            </a:r>
          </a:p>
          <a:p>
            <a:r>
              <a:rPr lang="en-US" sz="2400" dirty="0"/>
              <a:t>Shippers</a:t>
            </a:r>
          </a:p>
          <a:p>
            <a:r>
              <a:rPr lang="en-US" sz="2400" dirty="0"/>
              <a:t>Invoice and Memo</a:t>
            </a:r>
          </a:p>
          <a:p>
            <a:r>
              <a:rPr lang="en-US" sz="2400" dirty="0"/>
              <a:t>Recurring Billing/Revenue Recognition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599" y="5562545"/>
            <a:ext cx="2409825" cy="457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F:\DOCS\Marketing\Logos\Product Logos\Financial Management\ChargeI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211175"/>
            <a:ext cx="2409825" cy="800606"/>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F:\DOCS\Marketing\Logos\Product Logos\Financial Management\doc-agent.jpg"/>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24600" y="2077164"/>
            <a:ext cx="2409825" cy="80060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F:\DOCS\Marketing\Logos\Product Logos\Financial Management\royalty-manage.jpg"/>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24600" y="2943153"/>
            <a:ext cx="2409825" cy="800606"/>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324600" y="3806691"/>
            <a:ext cx="2409824" cy="8006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F:\DOCS\Marketing\Logos\Product Logos\Business Intelligence\qvision.jpg"/>
          <p:cNvPicPr>
            <a:picLocks noChangeAspect="1" noChangeArrowheads="1"/>
          </p:cNvPicPr>
          <p:nvPr/>
        </p:nvPicPr>
        <p:blipFill>
          <a:blip r:embed="rId8">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24598" y="4680119"/>
            <a:ext cx="2409825" cy="800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757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Fixed Assets </a:t>
            </a:r>
          </a:p>
        </p:txBody>
      </p:sp>
      <p:sp>
        <p:nvSpPr>
          <p:cNvPr id="3" name="Content Placeholder 2"/>
          <p:cNvSpPr>
            <a:spLocks noGrp="1"/>
          </p:cNvSpPr>
          <p:nvPr>
            <p:ph idx="1"/>
          </p:nvPr>
        </p:nvSpPr>
        <p:spPr>
          <a:xfrm>
            <a:off x="457201" y="1638547"/>
            <a:ext cx="4419600" cy="4191948"/>
          </a:xfrm>
        </p:spPr>
        <p:txBody>
          <a:bodyPr>
            <a:normAutofit fontScale="70000" lnSpcReduction="20000"/>
          </a:bodyPr>
          <a:lstStyle/>
          <a:p>
            <a:pPr lvl="0"/>
            <a:r>
              <a:rPr lang="en-US" dirty="0"/>
              <a:t>Track Assets within Dynamics SL – integrated solution</a:t>
            </a:r>
          </a:p>
          <a:p>
            <a:pPr lvl="0"/>
            <a:r>
              <a:rPr lang="en-US" dirty="0"/>
              <a:t>Pull Assets in from</a:t>
            </a:r>
          </a:p>
          <a:p>
            <a:pPr lvl="1"/>
            <a:r>
              <a:rPr lang="en-US" dirty="0"/>
              <a:t>Payables</a:t>
            </a:r>
          </a:p>
          <a:p>
            <a:pPr lvl="1"/>
            <a:r>
              <a:rPr lang="en-US" dirty="0"/>
              <a:t>General Ledger</a:t>
            </a:r>
          </a:p>
          <a:p>
            <a:pPr lvl="1"/>
            <a:r>
              <a:rPr lang="en-US" dirty="0"/>
              <a:t>Project Controller</a:t>
            </a:r>
          </a:p>
          <a:p>
            <a:pPr lvl="1"/>
            <a:r>
              <a:rPr lang="en-US" dirty="0"/>
              <a:t>Purchasing </a:t>
            </a:r>
          </a:p>
          <a:p>
            <a:pPr lvl="0"/>
            <a:r>
              <a:rPr lang="en-US" dirty="0"/>
              <a:t>Deprecation</a:t>
            </a:r>
          </a:p>
          <a:p>
            <a:pPr lvl="1"/>
            <a:r>
              <a:rPr lang="en-US" dirty="0"/>
              <a:t>Deprecation calculation and forecasting</a:t>
            </a:r>
          </a:p>
          <a:p>
            <a:pPr lvl="1"/>
            <a:r>
              <a:rPr lang="en-US" dirty="0"/>
              <a:t>SL, Sum of Years Digit, Declining Balance and IRS Tax Tables</a:t>
            </a:r>
          </a:p>
          <a:p>
            <a:pPr lvl="1"/>
            <a:r>
              <a:rPr lang="en-US" dirty="0"/>
              <a:t>Depreciation posted to General Ledger</a:t>
            </a:r>
          </a:p>
          <a:p>
            <a:pPr lvl="1"/>
            <a:r>
              <a:rPr lang="en-US" dirty="0"/>
              <a:t>Tax Reporting – Produce Reports within the system for</a:t>
            </a:r>
          </a:p>
          <a:p>
            <a:pPr lvl="2"/>
            <a:r>
              <a:rPr lang="en-US" dirty="0"/>
              <a:t>4797</a:t>
            </a:r>
          </a:p>
          <a:p>
            <a:pPr lvl="2"/>
            <a:r>
              <a:rPr lang="en-US" dirty="0"/>
              <a:t>4562</a:t>
            </a:r>
          </a:p>
          <a:p>
            <a:pPr lvl="2"/>
            <a:r>
              <a:rPr lang="en-US" dirty="0"/>
              <a:t>Tangible Property Tax</a:t>
            </a:r>
          </a:p>
          <a:p>
            <a:endParaRPr lang="en-US" dirty="0"/>
          </a:p>
        </p:txBody>
      </p:sp>
      <p:sp>
        <p:nvSpPr>
          <p:cNvPr id="4" name="Text Placeholder 3"/>
          <p:cNvSpPr>
            <a:spLocks noGrp="1"/>
          </p:cNvSpPr>
          <p:nvPr>
            <p:ph type="body" sz="quarter" idx="12"/>
          </p:nvPr>
        </p:nvSpPr>
        <p:spPr/>
        <p:txBody>
          <a:bodyPr/>
          <a:lstStyle/>
          <a:p>
            <a:r>
              <a:rPr lang="en-US" dirty="0"/>
              <a:t>PCL Products </a:t>
            </a:r>
          </a:p>
        </p:txBody>
      </p:sp>
      <p:sp>
        <p:nvSpPr>
          <p:cNvPr id="5" name="Text Placeholder 4"/>
          <p:cNvSpPr>
            <a:spLocks noGrp="1"/>
          </p:cNvSpPr>
          <p:nvPr>
            <p:ph type="body" sz="quarter" idx="13"/>
          </p:nvPr>
        </p:nvSpPr>
        <p:spPr/>
        <p:txBody>
          <a:bodyPr/>
          <a:lstStyle/>
          <a:p>
            <a:r>
              <a:rPr lang="en-US" dirty="0"/>
              <a:t>4</a:t>
            </a:r>
          </a:p>
        </p:txBody>
      </p:sp>
      <p:pic>
        <p:nvPicPr>
          <p:cNvPr id="6" name="Picture 2"/>
          <p:cNvPicPr>
            <a:picLocks noChangeAspect="1" noChangeArrowheads="1"/>
          </p:cNvPicPr>
          <p:nvPr/>
        </p:nvPicPr>
        <p:blipFill>
          <a:blip r:embed="rId2"/>
          <a:srcRect/>
          <a:stretch>
            <a:fillRect/>
          </a:stretch>
        </p:blipFill>
        <p:spPr bwMode="auto">
          <a:xfrm>
            <a:off x="4745691" y="1572277"/>
            <a:ext cx="4318930" cy="2969265"/>
          </a:xfrm>
          <a:prstGeom prst="rect">
            <a:avLst/>
          </a:prstGeom>
          <a:noFill/>
          <a:ln w="9525">
            <a:noFill/>
            <a:miter lim="800000"/>
            <a:headEnd/>
            <a:tailEnd/>
          </a:ln>
        </p:spPr>
      </p:pic>
    </p:spTree>
    <p:extLst>
      <p:ext uri="{BB962C8B-B14F-4D97-AF65-F5344CB8AC3E}">
        <p14:creationId xmlns:p14="http://schemas.microsoft.com/office/powerpoint/2010/main" val="5583603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title"/>
          </p:nvPr>
        </p:nvSpPr>
        <p:spPr>
          <a:noFill/>
        </p:spPr>
        <p:txBody>
          <a:bodyPr>
            <a:normAutofit fontScale="90000"/>
          </a:bodyPr>
          <a:lstStyle/>
          <a:p>
            <a:pPr eaLnBrk="1" hangingPunct="1"/>
            <a:r>
              <a:rPr lang="en-US" dirty="0"/>
              <a:t>Integrated Processing and Control</a:t>
            </a:r>
          </a:p>
        </p:txBody>
      </p:sp>
      <p:sp>
        <p:nvSpPr>
          <p:cNvPr id="18434" name="Rectangle 3"/>
          <p:cNvSpPr>
            <a:spLocks noGrp="1" noChangeArrowheads="1"/>
          </p:cNvSpPr>
          <p:nvPr>
            <p:ph idx="1"/>
          </p:nvPr>
        </p:nvSpPr>
        <p:spPr/>
        <p:txBody>
          <a:bodyPr>
            <a:normAutofit fontScale="85000" lnSpcReduction="20000"/>
          </a:bodyPr>
          <a:lstStyle/>
          <a:p>
            <a:pPr eaLnBrk="1" hangingPunct="1">
              <a:lnSpc>
                <a:spcPct val="160000"/>
              </a:lnSpc>
            </a:pPr>
            <a:r>
              <a:rPr lang="en-US" sz="2400" dirty="0"/>
              <a:t>Storage of credit card numbers or use Tokens</a:t>
            </a:r>
          </a:p>
          <a:p>
            <a:pPr lvl="1" eaLnBrk="1" hangingPunct="1">
              <a:lnSpc>
                <a:spcPct val="160000"/>
              </a:lnSpc>
            </a:pPr>
            <a:r>
              <a:rPr lang="en-US" sz="2000" dirty="0"/>
              <a:t>All card numbers are encrypted</a:t>
            </a:r>
          </a:p>
          <a:p>
            <a:pPr lvl="1" eaLnBrk="1" hangingPunct="1">
              <a:lnSpc>
                <a:spcPct val="160000"/>
              </a:lnSpc>
            </a:pPr>
            <a:r>
              <a:rPr lang="en-US" sz="2000" dirty="0"/>
              <a:t>Unlimited cards per customer</a:t>
            </a:r>
          </a:p>
          <a:p>
            <a:pPr eaLnBrk="1" hangingPunct="1">
              <a:lnSpc>
                <a:spcPct val="160000"/>
              </a:lnSpc>
            </a:pPr>
            <a:r>
              <a:rPr lang="en-US" sz="2400" dirty="0"/>
              <a:t>Charge a Sales Order / Invoice across multiple cards</a:t>
            </a:r>
          </a:p>
          <a:p>
            <a:pPr eaLnBrk="1" hangingPunct="1">
              <a:lnSpc>
                <a:spcPct val="160000"/>
              </a:lnSpc>
            </a:pPr>
            <a:r>
              <a:rPr lang="en-US" sz="2400" dirty="0"/>
              <a:t>Automatically place sales order on hold when a credit card is rejected</a:t>
            </a:r>
          </a:p>
          <a:p>
            <a:pPr eaLnBrk="1" hangingPunct="1">
              <a:lnSpc>
                <a:spcPct val="160000"/>
              </a:lnSpc>
            </a:pPr>
            <a:r>
              <a:rPr lang="en-US" sz="2400" dirty="0"/>
              <a:t>Support for backorders</a:t>
            </a:r>
          </a:p>
          <a:p>
            <a:pPr lvl="1" eaLnBrk="1" hangingPunct="1">
              <a:lnSpc>
                <a:spcPct val="160000"/>
              </a:lnSpc>
            </a:pPr>
            <a:r>
              <a:rPr lang="en-US" sz="2000" dirty="0"/>
              <a:t>Funds are reserved when the order is entered</a:t>
            </a:r>
          </a:p>
          <a:p>
            <a:pPr lvl="1" eaLnBrk="1" hangingPunct="1">
              <a:lnSpc>
                <a:spcPct val="160000"/>
              </a:lnSpc>
            </a:pPr>
            <a:r>
              <a:rPr lang="en-US" sz="2000" dirty="0"/>
              <a:t>Card is actually charged when order ships</a:t>
            </a:r>
          </a:p>
          <a:p>
            <a:pPr eaLnBrk="1" hangingPunct="1">
              <a:lnSpc>
                <a:spcPct val="160000"/>
              </a:lnSpc>
            </a:pPr>
            <a:r>
              <a:rPr lang="en-US" sz="2400" dirty="0"/>
              <a:t>Handles over/under shipments</a:t>
            </a:r>
          </a:p>
          <a:p>
            <a:pPr lvl="1" eaLnBrk="1" hangingPunct="1">
              <a:lnSpc>
                <a:spcPct val="160000"/>
              </a:lnSpc>
            </a:pPr>
            <a:r>
              <a:rPr lang="en-US" sz="2000" dirty="0"/>
              <a:t>Automatically charge final invoice amount</a:t>
            </a:r>
          </a:p>
        </p:txBody>
      </p:sp>
    </p:spTree>
    <p:extLst>
      <p:ext uri="{BB962C8B-B14F-4D97-AF65-F5344CB8AC3E}">
        <p14:creationId xmlns:p14="http://schemas.microsoft.com/office/powerpoint/2010/main" val="28270948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a:noFill/>
        </p:spPr>
        <p:txBody>
          <a:bodyPr>
            <a:normAutofit fontScale="90000"/>
          </a:bodyPr>
          <a:lstStyle/>
          <a:p>
            <a:pPr eaLnBrk="1" hangingPunct="1"/>
            <a:r>
              <a:rPr lang="en-US" dirty="0"/>
              <a:t>Streamlined Flexibility</a:t>
            </a:r>
          </a:p>
        </p:txBody>
      </p:sp>
      <p:sp>
        <p:nvSpPr>
          <p:cNvPr id="19458" name="Rectangle 2"/>
          <p:cNvSpPr>
            <a:spLocks noGrp="1" noChangeArrowheads="1"/>
          </p:cNvSpPr>
          <p:nvPr>
            <p:ph idx="1"/>
          </p:nvPr>
        </p:nvSpPr>
        <p:spPr/>
        <p:txBody>
          <a:bodyPr>
            <a:normAutofit fontScale="92500" lnSpcReduction="20000"/>
          </a:bodyPr>
          <a:lstStyle/>
          <a:p>
            <a:pPr eaLnBrk="1" hangingPunct="1">
              <a:lnSpc>
                <a:spcPct val="170000"/>
              </a:lnSpc>
            </a:pPr>
            <a:r>
              <a:rPr lang="en-US" sz="2400" dirty="0"/>
              <a:t>Automatically create credit card transaction for credit card invoices</a:t>
            </a:r>
          </a:p>
          <a:p>
            <a:pPr eaLnBrk="1" hangingPunct="1">
              <a:lnSpc>
                <a:spcPct val="170000"/>
              </a:lnSpc>
            </a:pPr>
            <a:r>
              <a:rPr lang="en-US" sz="2400" dirty="0"/>
              <a:t>Supports Address Verification Service (AVS) to confirm legitimacy of transactions</a:t>
            </a:r>
          </a:p>
          <a:p>
            <a:pPr eaLnBrk="1" hangingPunct="1">
              <a:lnSpc>
                <a:spcPct val="170000"/>
              </a:lnSpc>
            </a:pPr>
            <a:r>
              <a:rPr lang="en-US" sz="2400" dirty="0"/>
              <a:t>Level II transaction support</a:t>
            </a:r>
          </a:p>
          <a:p>
            <a:pPr eaLnBrk="1" hangingPunct="1">
              <a:lnSpc>
                <a:spcPct val="170000"/>
              </a:lnSpc>
            </a:pPr>
            <a:r>
              <a:rPr lang="en-US" sz="2400" dirty="0"/>
              <a:t>Automatic creation of all transactions to book fees, mark invoices as paid, book revenue and create receivables</a:t>
            </a:r>
          </a:p>
          <a:p>
            <a:pPr eaLnBrk="1" hangingPunct="1">
              <a:lnSpc>
                <a:spcPct val="170000"/>
              </a:lnSpc>
            </a:pPr>
            <a:r>
              <a:rPr lang="en-US" sz="2400" dirty="0"/>
              <a:t>Works with PayPal, Mercury and First Data (more to come)</a:t>
            </a:r>
          </a:p>
          <a:p>
            <a:pPr eaLnBrk="1" hangingPunct="1">
              <a:lnSpc>
                <a:spcPct val="170000"/>
              </a:lnSpc>
            </a:pPr>
            <a:r>
              <a:rPr lang="en-US" sz="2400" dirty="0"/>
              <a:t>MaxQ Charge It! Object Interfaces with your web site</a:t>
            </a:r>
          </a:p>
        </p:txBody>
      </p:sp>
    </p:spTree>
    <p:extLst>
      <p:ext uri="{BB962C8B-B14F-4D97-AF65-F5344CB8AC3E}">
        <p14:creationId xmlns:p14="http://schemas.microsoft.com/office/powerpoint/2010/main" val="3214675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Credit Card Maintenance - Tokens</a:t>
            </a:r>
          </a:p>
        </p:txBody>
      </p:sp>
      <p:pic>
        <p:nvPicPr>
          <p:cNvPr id="4" name="Content Placeholder 3"/>
          <p:cNvPicPr>
            <a:picLocks noGrp="1" noChangeAspect="1"/>
          </p:cNvPicPr>
          <p:nvPr>
            <p:ph idx="1"/>
          </p:nvPr>
        </p:nvPicPr>
        <p:blipFill rotWithShape="1">
          <a:blip r:embed="rId3"/>
          <a:srcRect r="926"/>
          <a:stretch/>
        </p:blipFill>
        <p:spPr>
          <a:xfrm>
            <a:off x="457200" y="1356159"/>
            <a:ext cx="8229600" cy="4556844"/>
          </a:xfrm>
          <a:prstGeom prst="rect">
            <a:avLst/>
          </a:prstGeom>
        </p:spPr>
      </p:pic>
    </p:spTree>
    <p:extLst>
      <p:ext uri="{BB962C8B-B14F-4D97-AF65-F5344CB8AC3E}">
        <p14:creationId xmlns:p14="http://schemas.microsoft.com/office/powerpoint/2010/main" val="15883403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AP/PR Laser Checks</a:t>
            </a:r>
          </a:p>
        </p:txBody>
      </p:sp>
      <p:sp>
        <p:nvSpPr>
          <p:cNvPr id="4" name="Content Placeholder 2"/>
          <p:cNvSpPr txBox="1">
            <a:spLocks/>
          </p:cNvSpPr>
          <p:nvPr/>
        </p:nvSpPr>
        <p:spPr>
          <a:xfrm>
            <a:off x="457200" y="1905000"/>
            <a:ext cx="4004930" cy="3964172"/>
          </a:xfrm>
          <a:prstGeom prst="rect">
            <a:avLst/>
          </a:prstGeom>
        </p:spPr>
        <p:txBody>
          <a:bodyPr vert="horz" lIns="91440" tIns="45720" rIns="91440" bIns="45720" rtlCol="0">
            <a:normAutofit/>
          </a:bodyPr>
          <a:lstStyle>
            <a:lvl1pPr marL="342900" indent="-342900" algn="l" defTabSz="914400" rtl="0" eaLnBrk="1" latinLnBrk="0" hangingPunct="1">
              <a:lnSpc>
                <a:spcPct val="150000"/>
              </a:lnSpc>
              <a:spcBef>
                <a:spcPct val="20000"/>
              </a:spcBef>
              <a:buFont typeface="Arial" pitchFamily="34" charset="0"/>
              <a:buChar char="•"/>
              <a:defRPr sz="3200" kern="1200">
                <a:solidFill>
                  <a:schemeClr val="bg1">
                    <a:lumMod val="75000"/>
                    <a:lumOff val="25000"/>
                  </a:schemeClr>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bg1">
                    <a:lumMod val="75000"/>
                    <a:lumOff val="25000"/>
                  </a:schemeClr>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bg1">
                    <a:lumMod val="75000"/>
                    <a:lumOff val="25000"/>
                  </a:schemeClr>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bg1">
                    <a:lumMod val="75000"/>
                    <a:lumOff val="25000"/>
                  </a:schemeClr>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bg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a:solidFill>
                  <a:srgbClr val="000000"/>
                </a:solidFill>
              </a:rPr>
              <a:t>Produces custom laser checks including logos and digitized signatures for an unlimited number of companies and bank accounts on blank check stock; eliminating the need to purchase preprinted checks.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14775" y="838200"/>
            <a:ext cx="962025" cy="9620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AP Laser Checks - Bank Account Setup- Sol6 (no d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905000"/>
            <a:ext cx="3757612" cy="3071161"/>
          </a:xfrm>
          <a:prstGeom prst="rect">
            <a:avLst/>
          </a:prstGeom>
          <a:noFill/>
          <a:ln>
            <a:noFill/>
          </a:ln>
          <a:effectLst>
            <a:outerShdw dist="35921" dir="2700000" algn="ctr" rotWithShape="0">
              <a:srgbClr val="EEECE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12953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5" presetClass="path" presetSubtype="0" accel="50000" decel="50000" fill="hold" nodeType="afterEffect">
                                  <p:stCondLst>
                                    <p:cond delay="0"/>
                                  </p:stCondLst>
                                  <p:childTnLst>
                                    <p:animMotion origin="layout" path="M 0 0 L -0.13333 0 " pathEditMode="relative" rAng="0" ptsTypes="AA">
                                      <p:cBhvr>
                                        <p:cTn id="12" dur="1300" fill="hold"/>
                                        <p:tgtEl>
                                          <p:spTgt spid="5"/>
                                        </p:tgtEl>
                                        <p:attrNameLst>
                                          <p:attrName>ppt_x</p:attrName>
                                          <p:attrName>ppt_y</p:attrName>
                                        </p:attrNameLst>
                                      </p:cBhvr>
                                      <p:rCtr x="-6667" y="0"/>
                                    </p:animMotion>
                                  </p:childTnLst>
                                </p:cTn>
                              </p:par>
                              <p:par>
                                <p:cTn id="13" presetID="64" presetClass="path" presetSubtype="0" accel="50000" decel="50000" fill="hold" nodeType="withEffect">
                                  <p:stCondLst>
                                    <p:cond delay="2000"/>
                                  </p:stCondLst>
                                  <p:childTnLst>
                                    <p:animMotion origin="layout" path="M -0.13333 0 L -0.13333 -0.37778 " pathEditMode="relative" rAng="0" ptsTypes="AA">
                                      <p:cBhvr>
                                        <p:cTn id="14" dur="2000" fill="hold"/>
                                        <p:tgtEl>
                                          <p:spTgt spid="5"/>
                                        </p:tgtEl>
                                        <p:attrNameLst>
                                          <p:attrName>ppt_x</p:attrName>
                                          <p:attrName>ppt_y</p:attrName>
                                        </p:attrNameLst>
                                      </p:cBhvr>
                                      <p:rCtr x="0" y="-18889"/>
                                    </p:animMotion>
                                  </p:childTnLst>
                                </p:cTn>
                              </p:par>
                            </p:childTnLst>
                          </p:cTn>
                        </p:par>
                        <p:par>
                          <p:cTn id="15" fill="hold">
                            <p:stCondLst>
                              <p:cond delay="5000"/>
                            </p:stCondLst>
                            <p:childTnLst>
                              <p:par>
                                <p:cTn id="16" presetID="42" presetClass="entr" presetSubtype="0" fill="hold" grpId="0"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1000"/>
                                        <p:tgtEl>
                                          <p:spTgt spid="4">
                                            <p:txEl>
                                              <p:pRg st="0" end="0"/>
                                            </p:txEl>
                                          </p:spTgt>
                                        </p:tgtEl>
                                      </p:cBhvr>
                                    </p:animEffect>
                                    <p:anim calcmode="lin" valueType="num">
                                      <p:cBhvr>
                                        <p:cTn id="1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Check</a:t>
            </a:r>
          </a:p>
        </p:txBody>
      </p:sp>
      <p:pic>
        <p:nvPicPr>
          <p:cNvPr id="1026" name="Picture 2" descr="Check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63124"/>
            <a:ext cx="5334000" cy="2437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926783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Questions?  </a:t>
            </a:r>
          </a:p>
        </p:txBody>
      </p:sp>
      <p:sp>
        <p:nvSpPr>
          <p:cNvPr id="12" name="Text Placeholder 11"/>
          <p:cNvSpPr>
            <a:spLocks noGrp="1"/>
          </p:cNvSpPr>
          <p:nvPr>
            <p:ph idx="1"/>
          </p:nvPr>
        </p:nvSpPr>
        <p:spPr>
          <a:xfrm>
            <a:off x="533400" y="1412453"/>
            <a:ext cx="5257800" cy="3534228"/>
          </a:xfrm>
        </p:spPr>
        <p:txBody>
          <a:bodyPr>
            <a:noAutofit/>
          </a:bodyPr>
          <a:lstStyle/>
          <a:p>
            <a:pPr marL="0" indent="0">
              <a:lnSpc>
                <a:spcPct val="170000"/>
              </a:lnSpc>
              <a:buNone/>
            </a:pPr>
            <a:r>
              <a:rPr lang="en-US" sz="2800" b="1" dirty="0">
                <a:solidFill>
                  <a:srgbClr val="0070C0"/>
                </a:solidFill>
              </a:rPr>
              <a:t>Contact Information:</a:t>
            </a:r>
          </a:p>
          <a:p>
            <a:pPr marL="0" indent="0">
              <a:lnSpc>
                <a:spcPct val="170000"/>
              </a:lnSpc>
              <a:spcBef>
                <a:spcPts val="0"/>
              </a:spcBef>
              <a:buNone/>
            </a:pPr>
            <a:r>
              <a:rPr lang="en-US" sz="2800" dirty="0"/>
              <a:t>John.Pavain@maxqtech.com</a:t>
            </a:r>
          </a:p>
          <a:p>
            <a:pPr marL="0" indent="0">
              <a:lnSpc>
                <a:spcPct val="170000"/>
              </a:lnSpc>
              <a:spcBef>
                <a:spcPts val="0"/>
              </a:spcBef>
              <a:buNone/>
            </a:pPr>
            <a:r>
              <a:rPr lang="en-US" sz="2800" dirty="0"/>
              <a:t>(203) 748-0481 Ext 231</a:t>
            </a:r>
          </a:p>
          <a:p>
            <a:pPr marL="0" indent="0">
              <a:lnSpc>
                <a:spcPct val="170000"/>
              </a:lnSpc>
              <a:spcBef>
                <a:spcPts val="0"/>
              </a:spcBef>
              <a:buNone/>
            </a:pPr>
            <a:r>
              <a:rPr lang="en-US" sz="2800" dirty="0"/>
              <a:t>sales@maxqtech.com</a:t>
            </a:r>
          </a:p>
          <a:p>
            <a:pPr marL="0" indent="0">
              <a:lnSpc>
                <a:spcPct val="170000"/>
              </a:lnSpc>
              <a:spcBef>
                <a:spcPts val="0"/>
              </a:spcBef>
              <a:buNone/>
            </a:pPr>
            <a:r>
              <a:rPr lang="en-US" sz="2800" dirty="0"/>
              <a:t>www.maxqtech.com</a:t>
            </a:r>
          </a:p>
        </p:txBody>
      </p:sp>
      <p:sp>
        <p:nvSpPr>
          <p:cNvPr id="4" name="Slide Number Placeholder 3"/>
          <p:cNvSpPr>
            <a:spLocks noGrp="1"/>
          </p:cNvSpPr>
          <p:nvPr>
            <p:ph type="sldNum" sz="quarter" idx="12"/>
          </p:nvPr>
        </p:nvSpPr>
        <p:spPr/>
        <p:txBody>
          <a:bodyPr/>
          <a:lstStyle/>
          <a:p>
            <a:pPr>
              <a:defRPr/>
            </a:pPr>
            <a:fld id="{3D813BFB-0684-4091-911A-8F6889E706F7}" type="slidenum">
              <a:rPr lang="en-US" smtClean="0">
                <a:solidFill>
                  <a:srgbClr val="FFFFFF">
                    <a:tint val="75000"/>
                  </a:srgbClr>
                </a:solidFill>
              </a:rPr>
              <a:pPr>
                <a:defRPr/>
              </a:pPr>
              <a:t>45</a:t>
            </a:fld>
            <a:endParaRPr lang="en-US">
              <a:solidFill>
                <a:srgbClr val="FFFFFF">
                  <a:tint val="75000"/>
                </a:srgbClr>
              </a:solidFill>
            </a:endParaRPr>
          </a:p>
        </p:txBody>
      </p:sp>
      <p:pic>
        <p:nvPicPr>
          <p:cNvPr id="2057" name="Picture 9" descr="C:\Users\lsteinhart\AppData\Local\Microsoft\Windows\Temporary Internet Files\Content.IE5\AZM6YAI7\MC900023602[1].wmf"/>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41850" y="2971800"/>
            <a:ext cx="2000724" cy="20357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DOCS\Marketing\Logos\MaxQ\MaxQ.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7625" y="1382965"/>
            <a:ext cx="2289175" cy="1208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7834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2349500"/>
            <a:ext cx="6619244" cy="4051300"/>
          </a:xfrm>
        </p:spPr>
        <p:txBody>
          <a:bodyPr>
            <a:normAutofit fontScale="62500" lnSpcReduction="20000"/>
          </a:bodyPr>
          <a:lstStyle/>
          <a:p>
            <a:pPr fontAlgn="base"/>
            <a:r>
              <a:rPr lang="en-US" b="1" i="1" u="sng" dirty="0" err="1">
                <a:hlinkClick r:id="rId3" tooltip="Dynamics SL Tools KeyChange"/>
              </a:rPr>
              <a:t>KeyChange</a:t>
            </a:r>
            <a:r>
              <a:rPr lang="en-US" dirty="0"/>
              <a:t>–enables you to safely change over 40 key fields in your Microsoft Dynamics SL database</a:t>
            </a:r>
          </a:p>
          <a:p>
            <a:pPr fontAlgn="base"/>
            <a:r>
              <a:rPr lang="en-US" b="1" i="1" u="sng" dirty="0">
                <a:hlinkClick r:id="rId4" tooltip="Dynamics SL Tools Account Master"/>
              </a:rPr>
              <a:t>Account Master</a:t>
            </a:r>
            <a:r>
              <a:rPr lang="en-US" dirty="0"/>
              <a:t>–group, track, match, reconcile, and analyze financial activity in and across accounts</a:t>
            </a:r>
          </a:p>
          <a:p>
            <a:pPr fontAlgn="base"/>
            <a:r>
              <a:rPr lang="en-US" b="1" i="1" u="sng" dirty="0">
                <a:hlinkClick r:id="rId5" tooltip="Dynamics SL Tools AP Voucher Import"/>
              </a:rPr>
              <a:t>AP Voucher Import</a:t>
            </a:r>
            <a:r>
              <a:rPr lang="en-US" dirty="0"/>
              <a:t>–converts your text or Microsoft Excel invoices into </a:t>
            </a:r>
            <a:r>
              <a:rPr lang="en-US" dirty="0" err="1"/>
              <a:t>uploadable</a:t>
            </a:r>
            <a:r>
              <a:rPr lang="en-US" dirty="0"/>
              <a:t> data for your Microsoft Dynamics SL system</a:t>
            </a:r>
          </a:p>
          <a:p>
            <a:pPr fontAlgn="base"/>
            <a:r>
              <a:rPr lang="en-US" b="1" i="1" u="sng" dirty="0">
                <a:hlinkClick r:id="rId6" tooltip="Dynamics SL Tools GL Upload"/>
              </a:rPr>
              <a:t>GL Upload</a:t>
            </a:r>
            <a:r>
              <a:rPr lang="en-US" dirty="0"/>
              <a:t>–lets you upload, correct, and map text and Microsoft Excel data to your Microsoft Dynamics database</a:t>
            </a:r>
          </a:p>
          <a:p>
            <a:pPr fontAlgn="base"/>
            <a:r>
              <a:rPr lang="en-US" b="1" i="1" u="sng" dirty="0">
                <a:hlinkClick r:id="rId7" tooltip="Dynamics SL Tools Multi Remit"/>
              </a:rPr>
              <a:t>Multi-Remit</a:t>
            </a:r>
            <a:r>
              <a:rPr lang="en-US" dirty="0"/>
              <a:t>–facilitates the processing of vouchers and checks with multiple remittance addresses without creating multiple vendor ids</a:t>
            </a:r>
          </a:p>
          <a:p>
            <a:pPr fontAlgn="base"/>
            <a:r>
              <a:rPr lang="en-US" i="1" dirty="0"/>
              <a:t>NexVue is award-winning Microsoft partner with a silver ERP competency.</a:t>
            </a:r>
            <a:endParaRPr lang="en-US" dirty="0"/>
          </a:p>
          <a:p>
            <a:endParaRPr lang="en-US" dirty="0"/>
          </a:p>
        </p:txBody>
      </p:sp>
      <p:pic>
        <p:nvPicPr>
          <p:cNvPr id="4" name="Picture 3"/>
          <p:cNvPicPr>
            <a:picLocks noChangeAspect="1"/>
          </p:cNvPicPr>
          <p:nvPr/>
        </p:nvPicPr>
        <p:blipFill>
          <a:blip r:embed="rId8"/>
          <a:stretch>
            <a:fillRect/>
          </a:stretch>
        </p:blipFill>
        <p:spPr>
          <a:xfrm>
            <a:off x="762000" y="685800"/>
            <a:ext cx="2409825" cy="1009650"/>
          </a:xfrm>
          <a:prstGeom prst="rect">
            <a:avLst/>
          </a:prstGeom>
        </p:spPr>
      </p:pic>
    </p:spTree>
    <p:extLst>
      <p:ext uri="{BB962C8B-B14F-4D97-AF65-F5344CB8AC3E}">
        <p14:creationId xmlns:p14="http://schemas.microsoft.com/office/powerpoint/2010/main" val="9515104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216" y="1905000"/>
            <a:ext cx="8049184" cy="1892300"/>
          </a:xfrm>
        </p:spPr>
        <p:txBody>
          <a:bodyPr numCol="2">
            <a:noAutofit/>
          </a:bodyPr>
          <a:lstStyle/>
          <a:p>
            <a:r>
              <a:rPr lang="en-US" sz="2000" b="1" dirty="0">
                <a:solidFill>
                  <a:srgbClr val="0080FF"/>
                </a:solidFill>
                <a:latin typeface="Corbel" panose="020B0503020204020204" pitchFamily="34" charset="0"/>
              </a:rPr>
              <a:t>Silver Brook Human Resources</a:t>
            </a:r>
          </a:p>
          <a:p>
            <a:pPr lvl="1"/>
            <a:r>
              <a:rPr lang="en-US" sz="2000" dirty="0">
                <a:solidFill>
                  <a:srgbClr val="696969"/>
                </a:solidFill>
                <a:latin typeface="Corbel" panose="020B0503020204020204" pitchFamily="34" charset="0"/>
              </a:rPr>
              <a:t>Applicant Tracking</a:t>
            </a:r>
          </a:p>
          <a:p>
            <a:pPr lvl="1">
              <a:spcBef>
                <a:spcPts val="600"/>
              </a:spcBef>
            </a:pPr>
            <a:r>
              <a:rPr lang="en-US" sz="2000" dirty="0">
                <a:solidFill>
                  <a:srgbClr val="696969"/>
                </a:solidFill>
                <a:latin typeface="Corbel" panose="020B0503020204020204" pitchFamily="34" charset="0"/>
              </a:rPr>
              <a:t>New Hire and Termination Processing</a:t>
            </a:r>
          </a:p>
          <a:p>
            <a:pPr lvl="1">
              <a:spcBef>
                <a:spcPts val="600"/>
              </a:spcBef>
            </a:pPr>
            <a:r>
              <a:rPr lang="en-US" sz="2000" dirty="0">
                <a:solidFill>
                  <a:srgbClr val="696969"/>
                </a:solidFill>
                <a:latin typeface="Corbel" panose="020B0503020204020204" pitchFamily="34" charset="0"/>
              </a:rPr>
              <a:t>Salary and Job History</a:t>
            </a:r>
          </a:p>
          <a:p>
            <a:pPr lvl="1">
              <a:spcBef>
                <a:spcPts val="600"/>
              </a:spcBef>
            </a:pPr>
            <a:r>
              <a:rPr lang="en-US" sz="2000" dirty="0">
                <a:solidFill>
                  <a:srgbClr val="696969"/>
                </a:solidFill>
                <a:latin typeface="Corbel" panose="020B0503020204020204" pitchFamily="34" charset="0"/>
              </a:rPr>
              <a:t>Benefits Administration</a:t>
            </a:r>
          </a:p>
          <a:p>
            <a:pPr lvl="1">
              <a:spcBef>
                <a:spcPts val="600"/>
              </a:spcBef>
            </a:pPr>
            <a:r>
              <a:rPr lang="en-US" sz="2000" dirty="0">
                <a:solidFill>
                  <a:srgbClr val="696969"/>
                </a:solidFill>
                <a:latin typeface="Corbel" panose="020B0503020204020204" pitchFamily="34" charset="0"/>
              </a:rPr>
              <a:t>Credentials Management</a:t>
            </a:r>
          </a:p>
          <a:p>
            <a:pPr lvl="1">
              <a:spcBef>
                <a:spcPts val="600"/>
              </a:spcBef>
            </a:pPr>
            <a:r>
              <a:rPr lang="en-US" sz="2000" dirty="0">
                <a:solidFill>
                  <a:srgbClr val="696969"/>
                </a:solidFill>
                <a:latin typeface="Corbel" panose="020B0503020204020204" pitchFamily="34" charset="0"/>
              </a:rPr>
              <a:t>Training Management</a:t>
            </a:r>
          </a:p>
          <a:p>
            <a:pPr lvl="1">
              <a:spcBef>
                <a:spcPts val="600"/>
              </a:spcBef>
              <a:buClr>
                <a:srgbClr val="418AB3"/>
              </a:buClr>
            </a:pPr>
            <a:r>
              <a:rPr lang="en-US" sz="2000" dirty="0">
                <a:solidFill>
                  <a:srgbClr val="696969"/>
                </a:solidFill>
                <a:latin typeface="Corbel" panose="020B0503020204020204" pitchFamily="34" charset="0"/>
              </a:rPr>
              <a:t>OSHA</a:t>
            </a:r>
          </a:p>
          <a:p>
            <a:pPr lvl="1">
              <a:spcBef>
                <a:spcPts val="600"/>
              </a:spcBef>
              <a:buClr>
                <a:srgbClr val="418AB3"/>
              </a:buClr>
            </a:pPr>
            <a:r>
              <a:rPr lang="en-US" sz="2000" dirty="0">
                <a:solidFill>
                  <a:srgbClr val="696969"/>
                </a:solidFill>
                <a:latin typeface="Corbel" panose="020B0503020204020204" pitchFamily="34" charset="0"/>
              </a:rPr>
              <a:t>Workers Compensation, Compliance Reporting</a:t>
            </a:r>
          </a:p>
          <a:p>
            <a:pPr lvl="1">
              <a:spcBef>
                <a:spcPts val="600"/>
              </a:spcBef>
              <a:buClr>
                <a:srgbClr val="418AB3"/>
              </a:buClr>
            </a:pPr>
            <a:r>
              <a:rPr lang="en-US" sz="2000" dirty="0">
                <a:solidFill>
                  <a:srgbClr val="696969"/>
                </a:solidFill>
                <a:latin typeface="Corbel" panose="020B0503020204020204" pitchFamily="34" charset="0"/>
              </a:rPr>
              <a:t>Health and Safety</a:t>
            </a:r>
          </a:p>
          <a:p>
            <a:pPr lvl="1">
              <a:spcBef>
                <a:spcPts val="600"/>
              </a:spcBef>
              <a:buClr>
                <a:srgbClr val="418AB3"/>
              </a:buClr>
            </a:pPr>
            <a:r>
              <a:rPr lang="en-US" sz="2000" dirty="0">
                <a:solidFill>
                  <a:srgbClr val="696969"/>
                </a:solidFill>
                <a:latin typeface="Corbel" panose="020B0503020204020204" pitchFamily="34" charset="0"/>
              </a:rPr>
              <a:t>Property Management</a:t>
            </a:r>
          </a:p>
          <a:p>
            <a:pPr lvl="1">
              <a:spcBef>
                <a:spcPts val="600"/>
              </a:spcBef>
              <a:buClr>
                <a:srgbClr val="418AB3"/>
              </a:buClr>
            </a:pPr>
            <a:r>
              <a:rPr lang="en-US" sz="2000" dirty="0">
                <a:solidFill>
                  <a:srgbClr val="696969"/>
                </a:solidFill>
                <a:latin typeface="Corbel" panose="020B0503020204020204" pitchFamily="34" charset="0"/>
              </a:rPr>
              <a:t>Applicant Self-Service</a:t>
            </a:r>
          </a:p>
          <a:p>
            <a:pPr lvl="1">
              <a:spcBef>
                <a:spcPts val="600"/>
              </a:spcBef>
              <a:buClr>
                <a:srgbClr val="418AB3"/>
              </a:buClr>
            </a:pPr>
            <a:r>
              <a:rPr lang="en-US" sz="2000" dirty="0">
                <a:solidFill>
                  <a:srgbClr val="696969"/>
                </a:solidFill>
                <a:latin typeface="Corbel" panose="020B0503020204020204" pitchFamily="34" charset="0"/>
              </a:rPr>
              <a:t>Employee Self Service</a:t>
            </a:r>
            <a:endParaRPr lang="en-US" sz="2000" dirty="0">
              <a:solidFill>
                <a:srgbClr val="000000">
                  <a:lumMod val="75000"/>
                  <a:lumOff val="25000"/>
                </a:srgbClr>
              </a:solidFill>
            </a:endParaRPr>
          </a:p>
        </p:txBody>
      </p:sp>
      <p:pic>
        <p:nvPicPr>
          <p:cNvPr id="4" name="Picture 3"/>
          <p:cNvPicPr>
            <a:picLocks noChangeAspect="1"/>
          </p:cNvPicPr>
          <p:nvPr/>
        </p:nvPicPr>
        <p:blipFill>
          <a:blip r:embed="rId3"/>
          <a:stretch>
            <a:fillRect/>
          </a:stretch>
        </p:blipFill>
        <p:spPr>
          <a:xfrm>
            <a:off x="685800" y="838200"/>
            <a:ext cx="2845791" cy="914400"/>
          </a:xfrm>
          <a:prstGeom prst="rect">
            <a:avLst/>
          </a:prstGeom>
        </p:spPr>
      </p:pic>
      <p:sp>
        <p:nvSpPr>
          <p:cNvPr id="6" name="TextBox 5"/>
          <p:cNvSpPr txBox="1"/>
          <p:nvPr/>
        </p:nvSpPr>
        <p:spPr>
          <a:xfrm>
            <a:off x="1094816" y="5029200"/>
            <a:ext cx="7591984" cy="1903085"/>
          </a:xfrm>
          <a:prstGeom prst="rect">
            <a:avLst/>
          </a:prstGeom>
          <a:noFill/>
        </p:spPr>
        <p:txBody>
          <a:bodyPr wrap="square" rtlCol="0">
            <a:spAutoFit/>
          </a:bodyPr>
          <a:lstStyle/>
          <a:p>
            <a:r>
              <a:rPr lang="en-US" sz="2000" b="1" dirty="0">
                <a:solidFill>
                  <a:srgbClr val="0080FF"/>
                </a:solidFill>
                <a:latin typeface="Corbel" panose="020B0503020204020204" pitchFamily="34" charset="0"/>
              </a:rPr>
              <a:t>Silver Brook Other Products</a:t>
            </a:r>
          </a:p>
          <a:p>
            <a:pPr marL="557213" lvl="1" indent="-214313" defTabSz="342900">
              <a:spcBef>
                <a:spcPts val="750"/>
              </a:spcBef>
              <a:buClr>
                <a:srgbClr val="418AB3"/>
              </a:buClr>
              <a:buSzPct val="80000"/>
              <a:buFont typeface="Wingdings 3" charset="2"/>
              <a:buChar char=""/>
            </a:pPr>
            <a:r>
              <a:rPr lang="en-US" sz="2000" dirty="0">
                <a:solidFill>
                  <a:srgbClr val="696969"/>
                </a:solidFill>
                <a:latin typeface="Corbel" panose="020B0503020204020204" pitchFamily="34" charset="0"/>
              </a:rPr>
              <a:t>Privacy Manager</a:t>
            </a:r>
          </a:p>
          <a:p>
            <a:pPr marL="557213" lvl="1" indent="-214313" defTabSz="342900">
              <a:spcBef>
                <a:spcPts val="600"/>
              </a:spcBef>
              <a:buClr>
                <a:srgbClr val="418AB3"/>
              </a:buClr>
              <a:buSzPct val="80000"/>
              <a:buFont typeface="Wingdings 3" charset="2"/>
              <a:buChar char=""/>
            </a:pPr>
            <a:r>
              <a:rPr lang="en-US" sz="2000" dirty="0">
                <a:solidFill>
                  <a:srgbClr val="696969"/>
                </a:solidFill>
                <a:latin typeface="Corbel" panose="020B0503020204020204" pitchFamily="34" charset="0"/>
              </a:rPr>
              <a:t>ACA Compliance</a:t>
            </a:r>
          </a:p>
          <a:p>
            <a:endParaRPr lang="en-US" sz="1400" b="1" dirty="0">
              <a:solidFill>
                <a:srgbClr val="0080FF"/>
              </a:solidFill>
              <a:latin typeface="Corbel" panose="020B0503020204020204" pitchFamily="34" charset="0"/>
            </a:endParaRPr>
          </a:p>
          <a:p>
            <a:endParaRPr lang="en-US" sz="1400" b="1" dirty="0">
              <a:solidFill>
                <a:srgbClr val="0080FF"/>
              </a:solidFill>
              <a:latin typeface="Corbel" panose="020B0503020204020204" pitchFamily="34" charset="0"/>
            </a:endParaRPr>
          </a:p>
          <a:p>
            <a:endParaRPr lang="en-US" dirty="0"/>
          </a:p>
        </p:txBody>
      </p:sp>
    </p:spTree>
    <p:extLst>
      <p:ext uri="{BB962C8B-B14F-4D97-AF65-F5344CB8AC3E}">
        <p14:creationId xmlns:p14="http://schemas.microsoft.com/office/powerpoint/2010/main" val="4368523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Order Central</a:t>
            </a:r>
          </a:p>
          <a:p>
            <a:pPr lvl="1"/>
            <a:r>
              <a:rPr lang="en-US" dirty="0"/>
              <a:t>B2B</a:t>
            </a:r>
          </a:p>
          <a:p>
            <a:pPr lvl="1"/>
            <a:r>
              <a:rPr lang="en-US" dirty="0"/>
              <a:t>B2C</a:t>
            </a:r>
          </a:p>
          <a:p>
            <a:pPr lvl="1"/>
            <a:r>
              <a:rPr lang="en-US" dirty="0"/>
              <a:t>Multiple Storefronts</a:t>
            </a:r>
          </a:p>
          <a:p>
            <a:pPr lvl="1"/>
            <a:r>
              <a:rPr lang="en-US" dirty="0"/>
              <a:t>Advanced Product Catalog</a:t>
            </a:r>
          </a:p>
          <a:p>
            <a:pPr lvl="1"/>
            <a:r>
              <a:rPr lang="en-US" dirty="0"/>
              <a:t>Multi-Currency</a:t>
            </a:r>
          </a:p>
          <a:p>
            <a:pPr lvl="1"/>
            <a:r>
              <a:rPr lang="en-US" dirty="0"/>
              <a:t>Shopping Cart</a:t>
            </a:r>
          </a:p>
          <a:p>
            <a:pPr lvl="1"/>
            <a:r>
              <a:rPr lang="en-US" dirty="0"/>
              <a:t>Email Forms</a:t>
            </a:r>
          </a:p>
          <a:p>
            <a:pPr lvl="1"/>
            <a:r>
              <a:rPr lang="en-US" dirty="0"/>
              <a:t>Tight, real time integration with Dynamics SL</a:t>
            </a:r>
          </a:p>
          <a:p>
            <a:pPr lvl="1"/>
            <a:endParaRPr lang="en-US" dirty="0"/>
          </a:p>
        </p:txBody>
      </p:sp>
      <p:pic>
        <p:nvPicPr>
          <p:cNvPr id="4" name="Picture 3"/>
          <p:cNvPicPr>
            <a:picLocks noChangeAspect="1"/>
          </p:cNvPicPr>
          <p:nvPr/>
        </p:nvPicPr>
        <p:blipFill>
          <a:blip r:embed="rId3"/>
          <a:stretch>
            <a:fillRect/>
          </a:stretch>
        </p:blipFill>
        <p:spPr>
          <a:xfrm>
            <a:off x="685800" y="914400"/>
            <a:ext cx="2286000" cy="628650"/>
          </a:xfrm>
          <a:prstGeom prst="rect">
            <a:avLst/>
          </a:prstGeom>
        </p:spPr>
      </p:pic>
    </p:spTree>
    <p:extLst>
      <p:ext uri="{BB962C8B-B14F-4D97-AF65-F5344CB8AC3E}">
        <p14:creationId xmlns:p14="http://schemas.microsoft.com/office/powerpoint/2010/main" val="37684127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Sales Central</a:t>
            </a:r>
          </a:p>
        </p:txBody>
      </p:sp>
      <p:sp>
        <p:nvSpPr>
          <p:cNvPr id="3" name="Content Placeholder 2"/>
          <p:cNvSpPr>
            <a:spLocks noGrp="1"/>
          </p:cNvSpPr>
          <p:nvPr>
            <p:ph idx="1"/>
          </p:nvPr>
        </p:nvSpPr>
        <p:spPr/>
        <p:txBody>
          <a:bodyPr>
            <a:normAutofit fontScale="92500" lnSpcReduction="20000"/>
          </a:bodyPr>
          <a:lstStyle/>
          <a:p>
            <a:r>
              <a:rPr lang="en-US" dirty="0"/>
              <a:t>Sales Central</a:t>
            </a:r>
          </a:p>
          <a:p>
            <a:r>
              <a:rPr lang="en-US" dirty="0"/>
              <a:t>Web based application for sales order management, customer maintenance, and order status.</a:t>
            </a:r>
          </a:p>
          <a:p>
            <a:r>
              <a:rPr lang="en-US" dirty="0"/>
              <a:t>Sales Central™ provides sales and customer service professionals the ability to create sales orders, maintain and create customer information, and provide customer service such as order status and information, with direct and seamless integration into Microsoft® Dynamics SL® Supply Chain Management system.</a:t>
            </a:r>
          </a:p>
        </p:txBody>
      </p:sp>
      <p:pic>
        <p:nvPicPr>
          <p:cNvPr id="5" name="Picture 4"/>
          <p:cNvPicPr>
            <a:picLocks noChangeAspect="1"/>
          </p:cNvPicPr>
          <p:nvPr/>
        </p:nvPicPr>
        <p:blipFill>
          <a:blip r:embed="rId3"/>
          <a:stretch>
            <a:fillRect/>
          </a:stretch>
        </p:blipFill>
        <p:spPr>
          <a:xfrm>
            <a:off x="685800" y="914400"/>
            <a:ext cx="2286000" cy="628650"/>
          </a:xfrm>
          <a:prstGeom prst="rect">
            <a:avLst/>
          </a:prstGeom>
        </p:spPr>
      </p:pic>
    </p:spTree>
    <p:extLst>
      <p:ext uri="{BB962C8B-B14F-4D97-AF65-F5344CB8AC3E}">
        <p14:creationId xmlns:p14="http://schemas.microsoft.com/office/powerpoint/2010/main" val="1855644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Fixed Assets </a:t>
            </a:r>
          </a:p>
        </p:txBody>
      </p:sp>
      <p:sp>
        <p:nvSpPr>
          <p:cNvPr id="3" name="Content Placeholder 2"/>
          <p:cNvSpPr>
            <a:spLocks noGrp="1"/>
          </p:cNvSpPr>
          <p:nvPr>
            <p:ph idx="1"/>
          </p:nvPr>
        </p:nvSpPr>
        <p:spPr/>
        <p:txBody>
          <a:bodyPr>
            <a:normAutofit fontScale="92500" lnSpcReduction="20000"/>
          </a:bodyPr>
          <a:lstStyle/>
          <a:p>
            <a:pPr lvl="0"/>
            <a:r>
              <a:rPr lang="en-US" dirty="0"/>
              <a:t>Bonus Features</a:t>
            </a:r>
            <a:endParaRPr lang="en-US" sz="800" dirty="0"/>
          </a:p>
          <a:p>
            <a:pPr lvl="1"/>
            <a:r>
              <a:rPr lang="en-US" dirty="0"/>
              <a:t>Tracking Asset Locations</a:t>
            </a:r>
            <a:endParaRPr lang="en-US" sz="1000" dirty="0"/>
          </a:p>
          <a:p>
            <a:pPr marL="457200" lvl="2" indent="0">
              <a:buNone/>
            </a:pPr>
            <a:r>
              <a:rPr lang="en-US" dirty="0"/>
              <a:t>- Where is my asset and where has it been?</a:t>
            </a:r>
            <a:endParaRPr lang="en-US" sz="1050" dirty="0"/>
          </a:p>
          <a:p>
            <a:pPr lvl="1"/>
            <a:r>
              <a:rPr lang="en-US" dirty="0"/>
              <a:t>Asset Inventory</a:t>
            </a:r>
            <a:endParaRPr lang="en-US" sz="1000" dirty="0"/>
          </a:p>
          <a:p>
            <a:pPr marL="457200" lvl="2" indent="0">
              <a:buNone/>
            </a:pPr>
            <a:r>
              <a:rPr lang="en-US" dirty="0"/>
              <a:t>- Bar Code Labels and Scanning</a:t>
            </a:r>
            <a:endParaRPr lang="en-US" sz="1050" dirty="0"/>
          </a:p>
          <a:p>
            <a:pPr marL="457200" lvl="2" indent="0">
              <a:buNone/>
            </a:pPr>
            <a:r>
              <a:rPr lang="en-US" dirty="0"/>
              <a:t>- Automatic location updates</a:t>
            </a:r>
            <a:endParaRPr lang="en-US" sz="1050" dirty="0"/>
          </a:p>
          <a:p>
            <a:pPr lvl="1"/>
            <a:r>
              <a:rPr lang="en-US" dirty="0"/>
              <a:t>Warranty Information </a:t>
            </a:r>
            <a:endParaRPr lang="en-US" sz="1000" dirty="0"/>
          </a:p>
          <a:p>
            <a:pPr marL="457200" lvl="2" indent="0">
              <a:buNone/>
            </a:pPr>
            <a:r>
              <a:rPr lang="en-US" dirty="0"/>
              <a:t>- Tracking Expiration Dates and Warranty Providers</a:t>
            </a:r>
            <a:endParaRPr lang="en-US" sz="1050" dirty="0"/>
          </a:p>
          <a:p>
            <a:pPr lvl="1"/>
            <a:r>
              <a:rPr lang="en-US" dirty="0"/>
              <a:t>Leased Equipment</a:t>
            </a:r>
            <a:endParaRPr lang="en-US" sz="1000" dirty="0"/>
          </a:p>
          <a:p>
            <a:pPr lvl="1"/>
            <a:r>
              <a:rPr lang="en-US" dirty="0"/>
              <a:t>Vehicle information</a:t>
            </a:r>
            <a:endParaRPr lang="en-US" sz="1000" dirty="0"/>
          </a:p>
          <a:p>
            <a:pPr marL="457200" lvl="2" indent="0">
              <a:buNone/>
            </a:pPr>
            <a:r>
              <a:rPr lang="en-US" dirty="0"/>
              <a:t>- Letters for Tag expiration</a:t>
            </a:r>
            <a:endParaRPr lang="en-US" sz="1050" dirty="0"/>
          </a:p>
          <a:p>
            <a:pPr lvl="1"/>
            <a:r>
              <a:rPr lang="en-US" dirty="0"/>
              <a:t>File Attach included</a:t>
            </a:r>
          </a:p>
          <a:p>
            <a:pPr lvl="1"/>
            <a:r>
              <a:rPr lang="en-US" dirty="0"/>
              <a:t>Rainbow Search with Pivot Tables included </a:t>
            </a:r>
          </a:p>
          <a:p>
            <a:pPr lvl="1"/>
            <a:r>
              <a:rPr lang="en-US" dirty="0"/>
              <a:t>Optional Service Module</a:t>
            </a:r>
          </a:p>
          <a:p>
            <a:pPr lvl="1"/>
            <a:endParaRPr lang="en-US" sz="1000" dirty="0"/>
          </a:p>
          <a:p>
            <a:endParaRPr lang="en-US" dirty="0"/>
          </a:p>
          <a:p>
            <a:endParaRPr lang="en-US" dirty="0"/>
          </a:p>
        </p:txBody>
      </p:sp>
      <p:sp>
        <p:nvSpPr>
          <p:cNvPr id="4" name="Text Placeholder 3"/>
          <p:cNvSpPr>
            <a:spLocks noGrp="1"/>
          </p:cNvSpPr>
          <p:nvPr>
            <p:ph type="body" sz="quarter" idx="12"/>
          </p:nvPr>
        </p:nvSpPr>
        <p:spPr/>
        <p:txBody>
          <a:bodyPr/>
          <a:lstStyle/>
          <a:p>
            <a:r>
              <a:rPr lang="en-US" dirty="0"/>
              <a:t>PCL Products</a:t>
            </a:r>
          </a:p>
        </p:txBody>
      </p:sp>
      <p:sp>
        <p:nvSpPr>
          <p:cNvPr id="5" name="Text Placeholder 4"/>
          <p:cNvSpPr>
            <a:spLocks noGrp="1"/>
          </p:cNvSpPr>
          <p:nvPr>
            <p:ph type="body" sz="quarter" idx="13"/>
          </p:nvPr>
        </p:nvSpPr>
        <p:spPr/>
        <p:txBody>
          <a:bodyPr/>
          <a:lstStyle/>
          <a:p>
            <a:r>
              <a:rPr lang="en-US" dirty="0"/>
              <a:t>5</a:t>
            </a:r>
          </a:p>
        </p:txBody>
      </p:sp>
    </p:spTree>
    <p:extLst>
      <p:ext uri="{BB962C8B-B14F-4D97-AF65-F5344CB8AC3E}">
        <p14:creationId xmlns:p14="http://schemas.microsoft.com/office/powerpoint/2010/main" val="6221835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973668"/>
            <a:ext cx="3474876" cy="706964"/>
          </a:xfrm>
        </p:spPr>
        <p:txBody>
          <a:bodyPr>
            <a:normAutofit fontScale="90000"/>
          </a:bodyPr>
          <a:lstStyle/>
          <a:p>
            <a:r>
              <a:rPr lang="en-US" dirty="0"/>
              <a:t>Account Central</a:t>
            </a:r>
          </a:p>
        </p:txBody>
      </p:sp>
      <p:sp>
        <p:nvSpPr>
          <p:cNvPr id="3" name="Content Placeholder 2"/>
          <p:cNvSpPr>
            <a:spLocks noGrp="1"/>
          </p:cNvSpPr>
          <p:nvPr>
            <p:ph idx="1"/>
          </p:nvPr>
        </p:nvSpPr>
        <p:spPr/>
        <p:txBody>
          <a:bodyPr>
            <a:normAutofit fontScale="77500" lnSpcReduction="20000"/>
          </a:bodyPr>
          <a:lstStyle/>
          <a:p>
            <a:r>
              <a:rPr lang="en-US" dirty="0"/>
              <a:t>Provides an easy way to offer web based statements, invoice detail, and online payments to your customers.  Web based application for sales order management, customer maintenance, and order status.</a:t>
            </a:r>
          </a:p>
          <a:p>
            <a:r>
              <a:rPr lang="en-US" dirty="0"/>
              <a:t>With Account Central™ you can provide an easy way for customers to take care of their outstanding balances without creating accounting issues</a:t>
            </a:r>
          </a:p>
          <a:p>
            <a:r>
              <a:rPr lang="en-US" dirty="0"/>
              <a:t>More than just online payment, Account Central™ allows complete statement review, invoice detail review, and invoice history search. And because its integrated with Dynamics SL® you won’t have to worry about manually applying online payments to outstanding invoices because everything is automatic.</a:t>
            </a:r>
            <a:br>
              <a:rPr lang="en-US" dirty="0"/>
            </a:br>
            <a:endParaRPr lang="en-US" dirty="0"/>
          </a:p>
        </p:txBody>
      </p:sp>
      <p:pic>
        <p:nvPicPr>
          <p:cNvPr id="5" name="Picture 4"/>
          <p:cNvPicPr>
            <a:picLocks noChangeAspect="1"/>
          </p:cNvPicPr>
          <p:nvPr/>
        </p:nvPicPr>
        <p:blipFill>
          <a:blip r:embed="rId3"/>
          <a:stretch>
            <a:fillRect/>
          </a:stretch>
        </p:blipFill>
        <p:spPr>
          <a:xfrm>
            <a:off x="685800" y="914400"/>
            <a:ext cx="2286000" cy="628650"/>
          </a:xfrm>
          <a:prstGeom prst="rect">
            <a:avLst/>
          </a:prstGeom>
        </p:spPr>
      </p:pic>
    </p:spTree>
    <p:extLst>
      <p:ext uri="{BB962C8B-B14F-4D97-AF65-F5344CB8AC3E}">
        <p14:creationId xmlns:p14="http://schemas.microsoft.com/office/powerpoint/2010/main" val="19028251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09274" y="3346427"/>
            <a:ext cx="6447501" cy="990600"/>
          </a:xfrm>
          <a:prstGeom prst="rect">
            <a:avLst/>
          </a:prstGeom>
        </p:spPr>
        <p:txBody>
          <a:bodyPr vert="horz" lIns="68580" tIns="34290" rIns="68580" bIns="34290" rtlCol="0" anchor="ctr">
            <a:normAutofit fontScale="92500" lnSpcReduction="200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r"/>
            <a:r>
              <a:rPr lang="en-US" sz="4500" b="1" dirty="0">
                <a:solidFill>
                  <a:srgbClr val="F89838"/>
                </a:solidFill>
                <a:effectLst>
                  <a:outerShdw blurRad="38100" dist="38100" dir="2700000" algn="tl">
                    <a:srgbClr val="000000">
                      <a:alpha val="43137"/>
                    </a:srgbClr>
                  </a:outerShdw>
                </a:effectLst>
                <a:latin typeface="Calibri" panose="020F0502020204030204" pitchFamily="34" charset="0"/>
              </a:rPr>
              <a:t>Managed Hosting Services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287" y="2296296"/>
            <a:ext cx="2143125" cy="1050131"/>
          </a:xfrm>
          <a:prstGeom prst="rect">
            <a:avLst/>
          </a:prstGeom>
        </p:spPr>
      </p:pic>
    </p:spTree>
    <p:extLst>
      <p:ext uri="{BB962C8B-B14F-4D97-AF65-F5344CB8AC3E}">
        <p14:creationId xmlns:p14="http://schemas.microsoft.com/office/powerpoint/2010/main" val="34173879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bwMode="auto">
          <a:xfrm>
            <a:off x="3361998" y="2623615"/>
            <a:ext cx="1191249" cy="1191249"/>
          </a:xfrm>
          <a:prstGeom prst="ellipse">
            <a:avLst/>
          </a:prstGeom>
          <a:solidFill>
            <a:srgbClr val="BB90CC"/>
          </a:solidFill>
          <a:ln w="38100" cap="flat" cmpd="sng" algn="ctr">
            <a:solidFill>
              <a:srgbClr val="BB90CC"/>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algn="ctr" defTabSz="685577" fontAlgn="base">
              <a:spcBef>
                <a:spcPct val="0"/>
              </a:spcBef>
              <a:spcAft>
                <a:spcPct val="0"/>
              </a:spcAft>
              <a:defRPr/>
            </a:pPr>
            <a:r>
              <a:rPr lang="en-US" sz="1200" b="1" kern="0" dirty="0">
                <a:gradFill>
                  <a:gsLst>
                    <a:gs pos="0">
                      <a:srgbClr val="FFFFFF"/>
                    </a:gs>
                    <a:gs pos="100000">
                      <a:srgbClr val="FFFFFF"/>
                    </a:gs>
                  </a:gsLst>
                  <a:lin ang="5400000" scaled="0"/>
                </a:gradFill>
                <a:latin typeface="Segoe UI"/>
              </a:rPr>
              <a:t>Significant financial change</a:t>
            </a:r>
            <a:endParaRPr lang="en-US" sz="2100" b="1" kern="0" dirty="0">
              <a:gradFill>
                <a:gsLst>
                  <a:gs pos="0">
                    <a:srgbClr val="FFFFFF"/>
                  </a:gs>
                  <a:gs pos="100000">
                    <a:srgbClr val="FFFFFF"/>
                  </a:gs>
                </a:gsLst>
                <a:lin ang="5400000" scaled="0"/>
              </a:gradFill>
              <a:latin typeface="Segoe UI"/>
            </a:endParaRPr>
          </a:p>
        </p:txBody>
      </p:sp>
      <p:sp>
        <p:nvSpPr>
          <p:cNvPr id="10" name="Oval 9"/>
          <p:cNvSpPr/>
          <p:nvPr/>
        </p:nvSpPr>
        <p:spPr bwMode="auto">
          <a:xfrm>
            <a:off x="4843997" y="2520517"/>
            <a:ext cx="1336127" cy="1336127"/>
          </a:xfrm>
          <a:prstGeom prst="ellipse">
            <a:avLst/>
          </a:prstGeom>
          <a:solidFill>
            <a:srgbClr val="8E4EA8"/>
          </a:solidFill>
          <a:ln w="38100" cap="flat" cmpd="sng" algn="ctr">
            <a:solidFill>
              <a:srgbClr val="8E4EA8"/>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algn="ctr" defTabSz="685577" fontAlgn="base">
              <a:spcBef>
                <a:spcPct val="0"/>
              </a:spcBef>
              <a:spcAft>
                <a:spcPct val="0"/>
              </a:spcAft>
              <a:defRPr/>
            </a:pPr>
            <a:r>
              <a:rPr lang="en-US" sz="1200" b="1" kern="0" dirty="0">
                <a:gradFill>
                  <a:gsLst>
                    <a:gs pos="0">
                      <a:srgbClr val="FFFFFF"/>
                    </a:gs>
                    <a:gs pos="100000">
                      <a:srgbClr val="FFFFFF"/>
                    </a:gs>
                  </a:gsLst>
                  <a:lin ang="5400000" scaled="0"/>
                </a:gradFill>
                <a:latin typeface="Segoe UI"/>
              </a:rPr>
              <a:t>Purchased or sold division or entity</a:t>
            </a:r>
            <a:endParaRPr lang="en-US" b="1" kern="0" dirty="0">
              <a:gradFill>
                <a:gsLst>
                  <a:gs pos="0">
                    <a:srgbClr val="FFFFFF"/>
                  </a:gs>
                  <a:gs pos="100000">
                    <a:srgbClr val="FFFFFF"/>
                  </a:gs>
                </a:gsLst>
                <a:lin ang="5400000" scaled="0"/>
              </a:gradFill>
              <a:latin typeface="Segoe UI"/>
            </a:endParaRPr>
          </a:p>
        </p:txBody>
      </p:sp>
      <p:sp>
        <p:nvSpPr>
          <p:cNvPr id="12" name="Oval 11"/>
          <p:cNvSpPr/>
          <p:nvPr/>
        </p:nvSpPr>
        <p:spPr bwMode="auto">
          <a:xfrm>
            <a:off x="5405643" y="3996317"/>
            <a:ext cx="1548962" cy="1548962"/>
          </a:xfrm>
          <a:prstGeom prst="ellipse">
            <a:avLst/>
          </a:prstGeom>
          <a:solidFill>
            <a:schemeClr val="bg1">
              <a:lumMod val="65000"/>
            </a:schemeClr>
          </a:solidFill>
          <a:ln w="38100" cap="flat" cmpd="sng" algn="ctr">
            <a:solidFill>
              <a:schemeClr val="bg1">
                <a:lumMod val="65000"/>
              </a:schemeClr>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algn="ctr" defTabSz="685577" fontAlgn="base">
              <a:spcBef>
                <a:spcPct val="0"/>
              </a:spcBef>
              <a:spcAft>
                <a:spcPct val="0"/>
              </a:spcAft>
              <a:defRPr/>
            </a:pPr>
            <a:r>
              <a:rPr lang="en-US" sz="1350" b="1" kern="0" dirty="0">
                <a:gradFill>
                  <a:gsLst>
                    <a:gs pos="0">
                      <a:srgbClr val="FFFFFF"/>
                    </a:gs>
                    <a:gs pos="100000">
                      <a:srgbClr val="FFFFFF"/>
                    </a:gs>
                  </a:gsLst>
                  <a:lin ang="5400000" scaled="0"/>
                </a:gradFill>
                <a:latin typeface="Segoe UI"/>
              </a:rPr>
              <a:t>Change at the “C” level or IT Management</a:t>
            </a:r>
            <a:endParaRPr lang="en-US" sz="2400" b="1" kern="0" dirty="0">
              <a:gradFill>
                <a:gsLst>
                  <a:gs pos="0">
                    <a:srgbClr val="FFFFFF"/>
                  </a:gs>
                  <a:gs pos="100000">
                    <a:srgbClr val="FFFFFF"/>
                  </a:gs>
                </a:gsLst>
                <a:lin ang="5400000" scaled="0"/>
              </a:gradFill>
              <a:latin typeface="Segoe UI"/>
            </a:endParaRPr>
          </a:p>
        </p:txBody>
      </p:sp>
      <p:sp>
        <p:nvSpPr>
          <p:cNvPr id="13" name="Oval 12"/>
          <p:cNvSpPr/>
          <p:nvPr/>
        </p:nvSpPr>
        <p:spPr bwMode="auto">
          <a:xfrm>
            <a:off x="3361999" y="4291372"/>
            <a:ext cx="1454369" cy="1454369"/>
          </a:xfrm>
          <a:prstGeom prst="ellipse">
            <a:avLst/>
          </a:prstGeom>
          <a:solidFill>
            <a:schemeClr val="bg1">
              <a:lumMod val="50000"/>
            </a:schemeClr>
          </a:solidFill>
          <a:ln w="38100" cap="flat" cmpd="sng" algn="ctr">
            <a:solidFill>
              <a:schemeClr val="bg1">
                <a:lumMod val="50000"/>
              </a:schemeClr>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algn="ctr" defTabSz="685577" fontAlgn="base">
              <a:spcBef>
                <a:spcPct val="0"/>
              </a:spcBef>
              <a:spcAft>
                <a:spcPct val="0"/>
              </a:spcAft>
              <a:defRPr/>
            </a:pPr>
            <a:r>
              <a:rPr lang="en-US" sz="1200" b="1" kern="0" dirty="0">
                <a:gradFill>
                  <a:gsLst>
                    <a:gs pos="0">
                      <a:srgbClr val="FFFFFF"/>
                    </a:gs>
                    <a:gs pos="100000">
                      <a:srgbClr val="FFFFFF"/>
                    </a:gs>
                  </a:gsLst>
                  <a:lin ang="5400000" scaled="0"/>
                </a:gradFill>
                <a:latin typeface="Segoe UI"/>
              </a:rPr>
              <a:t>Aging infrastructure</a:t>
            </a:r>
            <a:endParaRPr lang="en-US" sz="2100" b="1" kern="0" dirty="0">
              <a:gradFill>
                <a:gsLst>
                  <a:gs pos="0">
                    <a:srgbClr val="FFFFFF"/>
                  </a:gs>
                  <a:gs pos="100000">
                    <a:srgbClr val="FFFFFF"/>
                  </a:gs>
                </a:gsLst>
                <a:lin ang="5400000" scaled="0"/>
              </a:gradFill>
              <a:latin typeface="Segoe UI"/>
            </a:endParaRPr>
          </a:p>
        </p:txBody>
      </p:sp>
      <p:grpSp>
        <p:nvGrpSpPr>
          <p:cNvPr id="7" name="Group 6"/>
          <p:cNvGrpSpPr/>
          <p:nvPr/>
        </p:nvGrpSpPr>
        <p:grpSpPr>
          <a:xfrm>
            <a:off x="1364508" y="2834097"/>
            <a:ext cx="1884703" cy="1803538"/>
            <a:chOff x="1470415" y="1859108"/>
            <a:chExt cx="2512937" cy="2404717"/>
          </a:xfrm>
        </p:grpSpPr>
        <p:sp>
          <p:nvSpPr>
            <p:cNvPr id="15" name="Oval 14"/>
            <p:cNvSpPr/>
            <p:nvPr/>
          </p:nvSpPr>
          <p:spPr bwMode="auto">
            <a:xfrm>
              <a:off x="1470415" y="1859108"/>
              <a:ext cx="1128852" cy="1128852"/>
            </a:xfrm>
            <a:prstGeom prst="ellipse">
              <a:avLst/>
            </a:prstGeom>
            <a:solidFill>
              <a:schemeClr val="accent6">
                <a:lumMod val="40000"/>
                <a:lumOff val="60000"/>
              </a:schemeClr>
            </a:solidFill>
            <a:ln w="38100" cap="flat" cmpd="sng" algn="ctr">
              <a:solidFill>
                <a:schemeClr val="accent6">
                  <a:lumMod val="40000"/>
                  <a:lumOff val="60000"/>
                </a:schemeClr>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algn="ctr" defTabSz="685577" fontAlgn="base">
                <a:spcBef>
                  <a:spcPct val="0"/>
                </a:spcBef>
                <a:spcAft>
                  <a:spcPct val="0"/>
                </a:spcAft>
                <a:defRPr/>
              </a:pPr>
              <a:r>
                <a:rPr lang="en-US" sz="1200" b="1" kern="0" dirty="0">
                  <a:gradFill>
                    <a:gsLst>
                      <a:gs pos="0">
                        <a:srgbClr val="FFFFFF"/>
                      </a:gs>
                      <a:gs pos="100000">
                        <a:srgbClr val="FFFFFF"/>
                      </a:gs>
                    </a:gsLst>
                    <a:lin ang="5400000" scaled="0"/>
                  </a:gradFill>
                  <a:latin typeface="Segoe UI"/>
                </a:rPr>
                <a:t>OPEX vs. CAPEX</a:t>
              </a:r>
              <a:endParaRPr lang="en-US" sz="2100" b="1" kern="0" dirty="0">
                <a:gradFill>
                  <a:gsLst>
                    <a:gs pos="0">
                      <a:srgbClr val="FFFFFF"/>
                    </a:gs>
                    <a:gs pos="100000">
                      <a:srgbClr val="FFFFFF"/>
                    </a:gs>
                  </a:gsLst>
                  <a:lin ang="5400000" scaled="0"/>
                </a:gradFill>
                <a:latin typeface="Segoe UI"/>
              </a:endParaRPr>
            </a:p>
          </p:txBody>
        </p:sp>
        <p:sp>
          <p:nvSpPr>
            <p:cNvPr id="17" name="Oval 16"/>
            <p:cNvSpPr/>
            <p:nvPr/>
          </p:nvSpPr>
          <p:spPr bwMode="auto">
            <a:xfrm>
              <a:off x="2590379" y="2870852"/>
              <a:ext cx="1392973" cy="1392973"/>
            </a:xfrm>
            <a:prstGeom prst="ellipse">
              <a:avLst/>
            </a:prstGeom>
            <a:solidFill>
              <a:srgbClr val="00B0F0"/>
            </a:solidFill>
            <a:ln w="38100" cap="flat" cmpd="sng" algn="ctr">
              <a:solidFill>
                <a:srgbClr val="00B0F0"/>
              </a:solidFill>
              <a:prstDash val="solid"/>
              <a:headEnd type="none" w="med" len="med"/>
              <a:tailEnd type="none" w="med" len="med"/>
            </a:ln>
            <a:effectLst/>
          </p:spPr>
          <p:txBody>
            <a:bodyPr vert="horz" wrap="square" lIns="0" tIns="34290" rIns="0" bIns="34290" numCol="1" rtlCol="0" anchor="ctr" anchorCtr="0" compatLnSpc="1">
              <a:prstTxWarp prst="textNoShape">
                <a:avLst/>
              </a:prstTxWarp>
            </a:bodyPr>
            <a:lstStyle/>
            <a:p>
              <a:pPr algn="ctr" defTabSz="685577" fontAlgn="base">
                <a:spcBef>
                  <a:spcPct val="0"/>
                </a:spcBef>
                <a:spcAft>
                  <a:spcPct val="0"/>
                </a:spcAft>
                <a:defRPr/>
              </a:pPr>
              <a:r>
                <a:rPr lang="en-US" sz="1200" b="1" kern="0" dirty="0">
                  <a:gradFill>
                    <a:gsLst>
                      <a:gs pos="0">
                        <a:srgbClr val="FFFFFF"/>
                      </a:gs>
                      <a:gs pos="100000">
                        <a:srgbClr val="FFFFFF"/>
                      </a:gs>
                    </a:gsLst>
                    <a:lin ang="5400000" scaled="0"/>
                  </a:gradFill>
                  <a:latin typeface="Segoe UI"/>
                </a:rPr>
                <a:t>Topic of Azure</a:t>
              </a:r>
              <a:endParaRPr lang="en-US" sz="2100" b="1" kern="0" dirty="0">
                <a:gradFill>
                  <a:gsLst>
                    <a:gs pos="0">
                      <a:srgbClr val="FFFFFF"/>
                    </a:gs>
                    <a:gs pos="100000">
                      <a:srgbClr val="FFFFFF"/>
                    </a:gs>
                  </a:gsLst>
                  <a:lin ang="5400000" scaled="0"/>
                </a:gradFill>
                <a:latin typeface="Segoe UI"/>
              </a:endParaRPr>
            </a:p>
          </p:txBody>
        </p:sp>
      </p:grpSp>
      <p:sp>
        <p:nvSpPr>
          <p:cNvPr id="2" name="TextBox 1"/>
          <p:cNvSpPr txBox="1"/>
          <p:nvPr/>
        </p:nvSpPr>
        <p:spPr>
          <a:xfrm>
            <a:off x="872115" y="1656364"/>
            <a:ext cx="7362265" cy="5078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700" b="1" dirty="0">
                <a:solidFill>
                  <a:prstClr val="white"/>
                </a:solidFill>
                <a:effectLst>
                  <a:outerShdw blurRad="38100" dist="38100" dir="2700000" algn="tl">
                    <a:srgbClr val="000000">
                      <a:alpha val="43137"/>
                    </a:srgbClr>
                  </a:outerShdw>
                </a:effectLst>
                <a:latin typeface="Segoe UI Semibold" panose="020B0702040204020203" pitchFamily="34" charset="0"/>
              </a:rPr>
              <a:t>Common Business Cases which drive Hosting</a:t>
            </a:r>
          </a:p>
        </p:txBody>
      </p:sp>
    </p:spTree>
    <p:extLst>
      <p:ext uri="{BB962C8B-B14F-4D97-AF65-F5344CB8AC3E}">
        <p14:creationId xmlns:p14="http://schemas.microsoft.com/office/powerpoint/2010/main" val="1874966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7318" y="986549"/>
            <a:ext cx="1704189" cy="809490"/>
          </a:xfrm>
          <a:prstGeom prst="rect">
            <a:avLst/>
          </a:prstGeom>
        </p:spPr>
      </p:pic>
      <p:grpSp>
        <p:nvGrpSpPr>
          <p:cNvPr id="6" name="Group 5"/>
          <p:cNvGrpSpPr/>
          <p:nvPr/>
        </p:nvGrpSpPr>
        <p:grpSpPr>
          <a:xfrm>
            <a:off x="3123395" y="1834800"/>
            <a:ext cx="1988820" cy="3903259"/>
            <a:chOff x="4164526" y="1303399"/>
            <a:chExt cx="2651760" cy="5204345"/>
          </a:xfrm>
        </p:grpSpPr>
        <p:cxnSp>
          <p:nvCxnSpPr>
            <p:cNvPr id="10" name="Straight Connector 9"/>
            <p:cNvCxnSpPr/>
            <p:nvPr/>
          </p:nvCxnSpPr>
          <p:spPr>
            <a:xfrm>
              <a:off x="5490406" y="1375703"/>
              <a:ext cx="0" cy="5132041"/>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164526" y="1816746"/>
              <a:ext cx="2651760" cy="86177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b="1" dirty="0">
                  <a:solidFill>
                    <a:prstClr val="white"/>
                  </a:solidFill>
                </a:rPr>
                <a:t>Cloud First Strategy</a:t>
              </a:r>
            </a:p>
          </p:txBody>
        </p:sp>
        <p:sp>
          <p:nvSpPr>
            <p:cNvPr id="19" name="TextBox 18"/>
            <p:cNvSpPr txBox="1"/>
            <p:nvPr/>
          </p:nvSpPr>
          <p:spPr>
            <a:xfrm>
              <a:off x="4164526" y="1303399"/>
              <a:ext cx="2651760" cy="492443"/>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b="1" dirty="0">
                  <a:solidFill>
                    <a:prstClr val="white"/>
                  </a:solidFill>
                </a:rPr>
                <a:t>SLA’s 99.5%</a:t>
              </a:r>
            </a:p>
          </p:txBody>
        </p:sp>
        <p:sp>
          <p:nvSpPr>
            <p:cNvPr id="20" name="TextBox 19"/>
            <p:cNvSpPr txBox="1"/>
            <p:nvPr/>
          </p:nvSpPr>
          <p:spPr>
            <a:xfrm>
              <a:off x="4164526" y="4949737"/>
              <a:ext cx="2651760" cy="861775"/>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b="1" dirty="0">
                  <a:solidFill>
                    <a:prstClr val="white"/>
                  </a:solidFill>
                </a:rPr>
                <a:t>65% Managed Hosting Services</a:t>
              </a:r>
            </a:p>
          </p:txBody>
        </p:sp>
        <p:sp>
          <p:nvSpPr>
            <p:cNvPr id="21" name="TextBox 20"/>
            <p:cNvSpPr txBox="1"/>
            <p:nvPr/>
          </p:nvSpPr>
          <p:spPr>
            <a:xfrm>
              <a:off x="4164526" y="3974725"/>
              <a:ext cx="2651760" cy="492443"/>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b="1" dirty="0">
                  <a:solidFill>
                    <a:prstClr val="white"/>
                  </a:solidFill>
                </a:rPr>
                <a:t>35% IaaS - </a:t>
              </a:r>
            </a:p>
          </p:txBody>
        </p:sp>
      </p:grpSp>
      <p:sp>
        <p:nvSpPr>
          <p:cNvPr id="13" name="Title 2"/>
          <p:cNvSpPr txBox="1">
            <a:spLocks/>
          </p:cNvSpPr>
          <p:nvPr/>
        </p:nvSpPr>
        <p:spPr>
          <a:xfrm>
            <a:off x="5229531" y="2023391"/>
            <a:ext cx="3339523" cy="423770"/>
          </a:xfrm>
          <a:prstGeom prst="rect">
            <a:avLst/>
          </a:prstGeom>
        </p:spPr>
        <p:txBody>
          <a:bodyPr vert="horz" wrap="square" lIns="109728" tIns="68580" rIns="109728" bIns="6858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defRPr/>
            </a:pPr>
            <a:r>
              <a:rPr sz="2700" dirty="0">
                <a:gradFill>
                  <a:gsLst>
                    <a:gs pos="1250">
                      <a:srgbClr val="505050"/>
                    </a:gs>
                    <a:gs pos="100000">
                      <a:srgbClr val="505050"/>
                    </a:gs>
                  </a:gsLst>
                  <a:lin ang="5400000" scaled="0"/>
                </a:gradFill>
                <a:latin typeface="Segoe UI Light"/>
              </a:rPr>
              <a:t>Public Cloud</a:t>
            </a:r>
          </a:p>
          <a:p>
            <a:pPr>
              <a:defRPr/>
            </a:pPr>
            <a:r>
              <a:rPr sz="2700" b="1" dirty="0">
                <a:solidFill>
                  <a:srgbClr val="C4220D">
                    <a:lumMod val="75000"/>
                  </a:srgbClr>
                </a:solidFill>
                <a:latin typeface="Segoe UI Light"/>
              </a:rPr>
              <a:t>(Azure)</a:t>
            </a:r>
          </a:p>
          <a:p>
            <a:pPr marL="257175" indent="-257175">
              <a:buFont typeface="Arial" panose="020B0604020202020204" pitchFamily="34" charset="0"/>
              <a:buChar char="•"/>
              <a:defRPr/>
            </a:pPr>
            <a:endParaRPr sz="1800" spc="0" dirty="0">
              <a:ln>
                <a:noFill/>
              </a:ln>
              <a:gradFill>
                <a:gsLst>
                  <a:gs pos="1250">
                    <a:srgbClr val="505050"/>
                  </a:gs>
                  <a:gs pos="100000">
                    <a:srgbClr val="505050"/>
                  </a:gs>
                </a:gsLst>
                <a:lin ang="5400000" scaled="0"/>
              </a:gradFill>
              <a:latin typeface="Segoe UI Light"/>
            </a:endParaRPr>
          </a:p>
          <a:p>
            <a:pPr marL="257175" indent="-257175">
              <a:buFont typeface="Arial" panose="020B0604020202020204" pitchFamily="34" charset="0"/>
              <a:buChar char="•"/>
              <a:defRPr/>
            </a:pPr>
            <a:r>
              <a:rPr sz="1650" spc="0" dirty="0">
                <a:ln>
                  <a:noFill/>
                </a:ln>
                <a:gradFill>
                  <a:gsLst>
                    <a:gs pos="1250">
                      <a:srgbClr val="505050"/>
                    </a:gs>
                    <a:gs pos="100000">
                      <a:srgbClr val="505050"/>
                    </a:gs>
                  </a:gsLst>
                  <a:lin ang="5400000" scaled="0"/>
                </a:gradFill>
                <a:latin typeface="Segoe UI Light"/>
              </a:rPr>
              <a:t>17 regions worldwide</a:t>
            </a:r>
          </a:p>
          <a:p>
            <a:pPr marL="257175" indent="-257175">
              <a:buFont typeface="Arial" panose="020B0604020202020204" pitchFamily="34" charset="0"/>
              <a:buChar char="•"/>
              <a:defRPr/>
            </a:pPr>
            <a:r>
              <a:rPr sz="1650" spc="0" dirty="0">
                <a:ln>
                  <a:noFill/>
                </a:ln>
                <a:gradFill>
                  <a:gsLst>
                    <a:gs pos="1250">
                      <a:srgbClr val="505050"/>
                    </a:gs>
                    <a:gs pos="100000">
                      <a:srgbClr val="505050"/>
                    </a:gs>
                  </a:gsLst>
                  <a:lin ang="5400000" scaled="0"/>
                </a:gradFill>
                <a:latin typeface="Segoe UI Light"/>
              </a:rPr>
              <a:t>IAAS</a:t>
            </a:r>
            <a:r>
              <a:rPr sz="1650" b="1" spc="0" dirty="0">
                <a:ln>
                  <a:noFill/>
                </a:ln>
                <a:gradFill>
                  <a:gsLst>
                    <a:gs pos="1250">
                      <a:srgbClr val="505050"/>
                    </a:gs>
                    <a:gs pos="100000">
                      <a:srgbClr val="505050"/>
                    </a:gs>
                  </a:gsLst>
                  <a:lin ang="5400000" scaled="0"/>
                </a:gradFill>
                <a:latin typeface="Segoe UI Light"/>
              </a:rPr>
              <a:t> </a:t>
            </a:r>
            <a:r>
              <a:rPr sz="1650" b="1" i="1" spc="0" dirty="0">
                <a:ln>
                  <a:noFill/>
                </a:ln>
                <a:gradFill>
                  <a:gsLst>
                    <a:gs pos="1250">
                      <a:srgbClr val="505050"/>
                    </a:gs>
                    <a:gs pos="100000">
                      <a:srgbClr val="505050"/>
                    </a:gs>
                  </a:gsLst>
                  <a:lin ang="5400000" scaled="0"/>
                </a:gradFill>
                <a:latin typeface="Segoe UI Light"/>
              </a:rPr>
              <a:t>ONLY</a:t>
            </a:r>
          </a:p>
          <a:p>
            <a:pPr marL="257175" indent="-257175">
              <a:buFont typeface="Arial" panose="020B0604020202020204" pitchFamily="34" charset="0"/>
              <a:buChar char="•"/>
              <a:defRPr/>
            </a:pPr>
            <a:r>
              <a:rPr sz="1650" spc="0" dirty="0">
                <a:ln>
                  <a:noFill/>
                </a:ln>
                <a:gradFill>
                  <a:gsLst>
                    <a:gs pos="1250">
                      <a:srgbClr val="505050"/>
                    </a:gs>
                    <a:gs pos="100000">
                      <a:srgbClr val="505050"/>
                    </a:gs>
                  </a:gsLst>
                  <a:lin ang="5400000" scaled="0"/>
                </a:gradFill>
                <a:latin typeface="Segoe UI Light"/>
              </a:rPr>
              <a:t>Premier Support Company – mandatory for support</a:t>
            </a:r>
          </a:p>
          <a:p>
            <a:pPr marL="257175" indent="-257175">
              <a:buFont typeface="Arial" panose="020B0604020202020204" pitchFamily="34" charset="0"/>
              <a:buChar char="•"/>
              <a:defRPr/>
            </a:pPr>
            <a:r>
              <a:rPr sz="1650" spc="0" dirty="0">
                <a:ln>
                  <a:noFill/>
                </a:ln>
                <a:gradFill>
                  <a:gsLst>
                    <a:gs pos="1250">
                      <a:srgbClr val="505050"/>
                    </a:gs>
                    <a:gs pos="100000">
                      <a:srgbClr val="505050"/>
                    </a:gs>
                  </a:gsLst>
                  <a:lin ang="5400000" scaled="0"/>
                </a:gradFill>
                <a:latin typeface="Segoe UI Light"/>
              </a:rPr>
              <a:t>SLA’s </a:t>
            </a:r>
            <a:r>
              <a:rPr sz="1650" b="1" i="1" spc="0" dirty="0">
                <a:ln>
                  <a:noFill/>
                </a:ln>
                <a:gradFill>
                  <a:gsLst>
                    <a:gs pos="1250">
                      <a:srgbClr val="505050"/>
                    </a:gs>
                    <a:gs pos="100000">
                      <a:srgbClr val="505050"/>
                    </a:gs>
                  </a:gsLst>
                  <a:lin ang="5400000" scaled="0"/>
                </a:gradFill>
                <a:latin typeface="Segoe UI Light"/>
              </a:rPr>
              <a:t>ONLY </a:t>
            </a:r>
            <a:r>
              <a:rPr sz="1650" spc="0" dirty="0">
                <a:ln>
                  <a:noFill/>
                </a:ln>
                <a:gradFill>
                  <a:gsLst>
                    <a:gs pos="1250">
                      <a:srgbClr val="505050"/>
                    </a:gs>
                    <a:gs pos="100000">
                      <a:srgbClr val="505050"/>
                    </a:gs>
                  </a:gsLst>
                  <a:lin ang="5400000" scaled="0"/>
                </a:gradFill>
                <a:latin typeface="Segoe UI Light"/>
              </a:rPr>
              <a:t>with Availability Sets</a:t>
            </a:r>
          </a:p>
          <a:p>
            <a:pPr marL="257175" indent="-257175">
              <a:buFont typeface="Arial" panose="020B0604020202020204" pitchFamily="34" charset="0"/>
              <a:buChar char="•"/>
              <a:defRPr/>
            </a:pPr>
            <a:r>
              <a:rPr sz="1650" spc="0" dirty="0">
                <a:ln>
                  <a:noFill/>
                </a:ln>
                <a:gradFill>
                  <a:gsLst>
                    <a:gs pos="1250">
                      <a:srgbClr val="505050"/>
                    </a:gs>
                    <a:gs pos="100000">
                      <a:srgbClr val="505050"/>
                    </a:gs>
                  </a:gsLst>
                  <a:lin ang="5400000" scaled="0"/>
                </a:gradFill>
                <a:latin typeface="Segoe UI Light"/>
              </a:rPr>
              <a:t>My opinion:</a:t>
            </a:r>
          </a:p>
          <a:p>
            <a:pPr>
              <a:defRPr/>
            </a:pPr>
            <a:r>
              <a:rPr sz="1650" spc="0" dirty="0">
                <a:ln>
                  <a:noFill/>
                </a:ln>
                <a:gradFill>
                  <a:gsLst>
                    <a:gs pos="1250">
                      <a:srgbClr val="505050"/>
                    </a:gs>
                    <a:gs pos="100000">
                      <a:srgbClr val="505050"/>
                    </a:gs>
                  </a:gsLst>
                  <a:lin ang="5400000" scaled="0"/>
                </a:gradFill>
                <a:latin typeface="Segoe UI Light"/>
              </a:rPr>
              <a:t>     • </a:t>
            </a:r>
            <a:r>
              <a:rPr sz="1650" b="1" spc="0" dirty="0">
                <a:ln>
                  <a:noFill/>
                </a:ln>
                <a:solidFill>
                  <a:srgbClr val="7FBA00"/>
                </a:solidFill>
                <a:latin typeface="Segoe UI Light"/>
              </a:rPr>
              <a:t>OK</a:t>
            </a:r>
            <a:r>
              <a:rPr sz="1650" spc="0" dirty="0">
                <a:ln>
                  <a:noFill/>
                </a:ln>
                <a:gradFill>
                  <a:gsLst>
                    <a:gs pos="1250">
                      <a:srgbClr val="505050"/>
                    </a:gs>
                    <a:gs pos="100000">
                      <a:srgbClr val="505050"/>
                    </a:gs>
                  </a:gsLst>
                  <a:lin ang="5400000" scaled="0"/>
                </a:gradFill>
                <a:latin typeface="Segoe UI Light"/>
              </a:rPr>
              <a:t> – DEV &amp; TEST</a:t>
            </a:r>
          </a:p>
          <a:p>
            <a:pPr>
              <a:defRPr/>
            </a:pPr>
            <a:r>
              <a:rPr sz="1650" spc="0" dirty="0">
                <a:ln>
                  <a:noFill/>
                </a:ln>
                <a:gradFill>
                  <a:gsLst>
                    <a:gs pos="1250">
                      <a:srgbClr val="505050"/>
                    </a:gs>
                    <a:gs pos="100000">
                      <a:srgbClr val="505050"/>
                    </a:gs>
                  </a:gsLst>
                  <a:lin ang="5400000" scaled="0"/>
                </a:gradFill>
                <a:latin typeface="Segoe UI Light"/>
              </a:rPr>
              <a:t>     • </a:t>
            </a:r>
            <a:r>
              <a:rPr sz="1650" b="1" spc="0" dirty="0">
                <a:ln>
                  <a:noFill/>
                </a:ln>
                <a:solidFill>
                  <a:srgbClr val="C00000"/>
                </a:solidFill>
                <a:latin typeface="Segoe UI Light"/>
              </a:rPr>
              <a:t>Not OK </a:t>
            </a:r>
            <a:r>
              <a:rPr sz="1650" spc="0" dirty="0">
                <a:ln>
                  <a:noFill/>
                </a:ln>
                <a:gradFill>
                  <a:gsLst>
                    <a:gs pos="1250">
                      <a:srgbClr val="505050"/>
                    </a:gs>
                    <a:gs pos="100000">
                      <a:srgbClr val="505050"/>
                    </a:gs>
                  </a:gsLst>
                  <a:lin ang="5400000" scaled="0"/>
                </a:gradFill>
                <a:latin typeface="Segoe UI Light"/>
              </a:rPr>
              <a:t>– Critical Workloads,   </a:t>
            </a:r>
          </a:p>
          <a:p>
            <a:pPr>
              <a:defRPr/>
            </a:pPr>
            <a:r>
              <a:rPr sz="1650" spc="0" dirty="0">
                <a:ln>
                  <a:noFill/>
                </a:ln>
                <a:gradFill>
                  <a:gsLst>
                    <a:gs pos="1250">
                      <a:srgbClr val="505050"/>
                    </a:gs>
                    <a:gs pos="100000">
                      <a:srgbClr val="505050"/>
                    </a:gs>
                  </a:gsLst>
                  <a:lin ang="5400000" scaled="0"/>
                </a:gradFill>
                <a:latin typeface="Segoe UI Light"/>
              </a:rPr>
              <a:t>                       (Production)</a:t>
            </a:r>
          </a:p>
          <a:p>
            <a:pPr>
              <a:defRPr/>
            </a:pPr>
            <a:r>
              <a:rPr sz="1650" spc="0" dirty="0">
                <a:ln>
                  <a:noFill/>
                </a:ln>
                <a:gradFill>
                  <a:gsLst>
                    <a:gs pos="1250">
                      <a:srgbClr val="505050"/>
                    </a:gs>
                    <a:gs pos="100000">
                      <a:srgbClr val="505050"/>
                    </a:gs>
                  </a:gsLst>
                  <a:lin ang="5400000" scaled="0"/>
                </a:gradFill>
                <a:latin typeface="Segoe UI Light"/>
              </a:rPr>
              <a:t>     • Immature Platform for ERP </a:t>
            </a:r>
          </a:p>
          <a:p>
            <a:pPr marL="257175" indent="-257175">
              <a:buFont typeface="Arial" panose="020B0604020202020204" pitchFamily="34" charset="0"/>
              <a:buChar char="•"/>
              <a:defRPr/>
            </a:pPr>
            <a:endParaRPr sz="1650" spc="0" dirty="0">
              <a:ln>
                <a:noFill/>
              </a:ln>
              <a:gradFill>
                <a:gsLst>
                  <a:gs pos="1250">
                    <a:srgbClr val="505050"/>
                  </a:gs>
                  <a:gs pos="100000">
                    <a:srgbClr val="505050"/>
                  </a:gs>
                </a:gsLst>
                <a:lin ang="5400000" scaled="0"/>
              </a:gradFill>
              <a:latin typeface="Segoe UI Light"/>
            </a:endParaRPr>
          </a:p>
          <a:p>
            <a:pPr marL="257175" indent="-257175">
              <a:buFont typeface="Arial" panose="020B0604020202020204" pitchFamily="34" charset="0"/>
              <a:buChar char="•"/>
              <a:defRPr/>
            </a:pPr>
            <a:endParaRPr sz="1650" spc="0" dirty="0">
              <a:ln>
                <a:noFill/>
              </a:ln>
              <a:gradFill>
                <a:gsLst>
                  <a:gs pos="1250">
                    <a:srgbClr val="505050"/>
                  </a:gs>
                  <a:gs pos="100000">
                    <a:srgbClr val="505050"/>
                  </a:gs>
                </a:gsLst>
                <a:lin ang="5400000" scaled="0"/>
              </a:gradFill>
              <a:latin typeface="Segoe UI Light"/>
            </a:endParaRPr>
          </a:p>
        </p:txBody>
      </p:sp>
      <p:sp>
        <p:nvSpPr>
          <p:cNvPr id="15" name="Title 2"/>
          <p:cNvSpPr txBox="1">
            <a:spLocks/>
          </p:cNvSpPr>
          <p:nvPr/>
        </p:nvSpPr>
        <p:spPr>
          <a:xfrm>
            <a:off x="408730" y="2021984"/>
            <a:ext cx="3491759" cy="423770"/>
          </a:xfrm>
          <a:prstGeom prst="rect">
            <a:avLst/>
          </a:prstGeom>
        </p:spPr>
        <p:txBody>
          <a:bodyPr vert="horz" wrap="square" lIns="109728" tIns="68580" rIns="109728" bIns="6858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defRPr/>
            </a:pPr>
            <a:r>
              <a:rPr sz="2700" dirty="0">
                <a:gradFill>
                  <a:gsLst>
                    <a:gs pos="1250">
                      <a:srgbClr val="505050"/>
                    </a:gs>
                    <a:gs pos="100000">
                      <a:srgbClr val="505050"/>
                    </a:gs>
                  </a:gsLst>
                  <a:lin ang="5400000" scaled="0"/>
                </a:gradFill>
                <a:latin typeface="Segoe UI Light"/>
              </a:rPr>
              <a:t>Private Cloud</a:t>
            </a:r>
            <a:br>
              <a:rPr sz="2700" dirty="0">
                <a:gradFill>
                  <a:gsLst>
                    <a:gs pos="1250">
                      <a:srgbClr val="505050"/>
                    </a:gs>
                    <a:gs pos="100000">
                      <a:srgbClr val="505050"/>
                    </a:gs>
                  </a:gsLst>
                  <a:lin ang="5400000" scaled="0"/>
                </a:gradFill>
                <a:latin typeface="Segoe UI Light"/>
              </a:rPr>
            </a:br>
            <a:r>
              <a:rPr sz="2700" b="1" dirty="0">
                <a:solidFill>
                  <a:srgbClr val="EB7712"/>
                </a:solidFill>
                <a:latin typeface="Segoe UI Light"/>
              </a:rPr>
              <a:t>(</a:t>
            </a:r>
            <a:r>
              <a:rPr sz="2700" b="1" dirty="0" err="1">
                <a:solidFill>
                  <a:srgbClr val="EB7712"/>
                </a:solidFill>
                <a:latin typeface="Segoe UI Light"/>
              </a:rPr>
              <a:t>GoIWx</a:t>
            </a:r>
            <a:r>
              <a:rPr sz="2700" b="1" dirty="0">
                <a:solidFill>
                  <a:srgbClr val="EB7712"/>
                </a:solidFill>
                <a:latin typeface="Segoe UI Light"/>
              </a:rPr>
              <a:t>)</a:t>
            </a:r>
          </a:p>
          <a:p>
            <a:pPr marL="257175" indent="-257175">
              <a:buFont typeface="Arial" panose="020B0604020202020204" pitchFamily="34" charset="0"/>
              <a:buChar char="•"/>
              <a:defRPr/>
            </a:pPr>
            <a:endParaRPr sz="1800" dirty="0">
              <a:gradFill>
                <a:gsLst>
                  <a:gs pos="1250">
                    <a:srgbClr val="505050"/>
                  </a:gs>
                  <a:gs pos="100000">
                    <a:srgbClr val="505050"/>
                  </a:gs>
                </a:gsLst>
                <a:lin ang="5400000" scaled="0"/>
              </a:gradFill>
              <a:latin typeface="Segoe UI Light"/>
            </a:endParaRPr>
          </a:p>
          <a:p>
            <a:pPr marL="257175" indent="-257175">
              <a:buFont typeface="Arial" panose="020B0604020202020204" pitchFamily="34" charset="0"/>
              <a:buChar char="•"/>
              <a:defRPr/>
            </a:pPr>
            <a:r>
              <a:rPr sz="1650" dirty="0">
                <a:gradFill>
                  <a:gsLst>
                    <a:gs pos="1250">
                      <a:srgbClr val="505050"/>
                    </a:gs>
                    <a:gs pos="100000">
                      <a:srgbClr val="505050"/>
                    </a:gs>
                  </a:gsLst>
                  <a:lin ang="5400000" scaled="0"/>
                </a:gradFill>
                <a:latin typeface="Segoe UI Light"/>
              </a:rPr>
              <a:t>350 Colocation Thought Partnership with Level 3 Communication</a:t>
            </a:r>
          </a:p>
          <a:p>
            <a:pPr marL="257175" indent="-257175">
              <a:buFont typeface="Arial" panose="020B0604020202020204" pitchFamily="34" charset="0"/>
              <a:buChar char="•"/>
              <a:defRPr/>
            </a:pPr>
            <a:r>
              <a:rPr sz="1650" dirty="0">
                <a:gradFill>
                  <a:gsLst>
                    <a:gs pos="1250">
                      <a:srgbClr val="505050"/>
                    </a:gs>
                    <a:gs pos="100000">
                      <a:srgbClr val="505050"/>
                    </a:gs>
                  </a:gsLst>
                  <a:lin ang="5400000" scaled="0"/>
                </a:gradFill>
                <a:latin typeface="Segoe UI Light"/>
              </a:rPr>
              <a:t>Full IAAS with Managed Hosting Services</a:t>
            </a:r>
          </a:p>
          <a:p>
            <a:pPr marL="257175" indent="-257175">
              <a:buFont typeface="Arial" panose="020B0604020202020204" pitchFamily="34" charset="0"/>
              <a:buChar char="•"/>
              <a:defRPr/>
            </a:pPr>
            <a:r>
              <a:rPr sz="1650" dirty="0">
                <a:gradFill>
                  <a:gsLst>
                    <a:gs pos="1250">
                      <a:srgbClr val="505050"/>
                    </a:gs>
                    <a:gs pos="100000">
                      <a:srgbClr val="505050"/>
                    </a:gs>
                  </a:gsLst>
                  <a:lin ang="5400000" scaled="0"/>
                </a:gradFill>
                <a:latin typeface="Segoe UI Light"/>
              </a:rPr>
              <a:t>Physical Tours</a:t>
            </a:r>
          </a:p>
          <a:p>
            <a:pPr marL="257175" indent="-257175">
              <a:buFont typeface="Arial" panose="020B0604020202020204" pitchFamily="34" charset="0"/>
              <a:buChar char="•"/>
              <a:defRPr/>
            </a:pPr>
            <a:r>
              <a:rPr sz="1650" dirty="0">
                <a:gradFill>
                  <a:gsLst>
                    <a:gs pos="1250">
                      <a:srgbClr val="505050"/>
                    </a:gs>
                    <a:gs pos="100000">
                      <a:srgbClr val="505050"/>
                    </a:gs>
                  </a:gsLst>
                  <a:lin ang="5400000" scaled="0"/>
                </a:gradFill>
                <a:latin typeface="Segoe UI Light"/>
              </a:rPr>
              <a:t>Monitoring included</a:t>
            </a:r>
          </a:p>
          <a:p>
            <a:pPr marL="257175" indent="-257175">
              <a:buFont typeface="Arial" panose="020B0604020202020204" pitchFamily="34" charset="0"/>
              <a:buChar char="•"/>
              <a:defRPr/>
            </a:pPr>
            <a:r>
              <a:rPr sz="1650" dirty="0">
                <a:gradFill>
                  <a:gsLst>
                    <a:gs pos="1250">
                      <a:srgbClr val="505050"/>
                    </a:gs>
                    <a:gs pos="100000">
                      <a:srgbClr val="505050"/>
                    </a:gs>
                  </a:gsLst>
                  <a:lin ang="5400000" scaled="0"/>
                </a:gradFill>
                <a:latin typeface="Segoe UI Light"/>
              </a:rPr>
              <a:t>Redundancy included</a:t>
            </a:r>
          </a:p>
          <a:p>
            <a:pPr marL="257175" indent="-257175">
              <a:buFont typeface="Arial" panose="020B0604020202020204" pitchFamily="34" charset="0"/>
              <a:buChar char="•"/>
              <a:defRPr/>
            </a:pPr>
            <a:r>
              <a:rPr sz="1650" dirty="0">
                <a:gradFill>
                  <a:gsLst>
                    <a:gs pos="1250">
                      <a:srgbClr val="505050"/>
                    </a:gs>
                    <a:gs pos="100000">
                      <a:srgbClr val="505050"/>
                    </a:gs>
                  </a:gsLst>
                  <a:lin ang="5400000" scaled="0"/>
                </a:gradFill>
                <a:latin typeface="Segoe UI Light"/>
              </a:rPr>
              <a:t>Mature platform for ERP</a:t>
            </a:r>
          </a:p>
          <a:p>
            <a:pPr marL="257175" indent="-257175">
              <a:buFont typeface="Arial" panose="020B0604020202020204" pitchFamily="34" charset="0"/>
              <a:buChar char="•"/>
              <a:defRPr/>
            </a:pPr>
            <a:endParaRPr sz="1650" dirty="0">
              <a:gradFill>
                <a:gsLst>
                  <a:gs pos="1250">
                    <a:srgbClr val="505050"/>
                  </a:gs>
                  <a:gs pos="100000">
                    <a:srgbClr val="505050"/>
                  </a:gs>
                </a:gsLst>
                <a:lin ang="5400000" scaled="0"/>
              </a:gradFill>
              <a:latin typeface="Segoe UI Light"/>
            </a:endParaRPr>
          </a:p>
          <a:p>
            <a:pPr>
              <a:defRPr/>
            </a:pPr>
            <a:r>
              <a:rPr sz="1650" dirty="0">
                <a:gradFill>
                  <a:gsLst>
                    <a:gs pos="1250">
                      <a:srgbClr val="505050"/>
                    </a:gs>
                    <a:gs pos="100000">
                      <a:srgbClr val="505050"/>
                    </a:gs>
                  </a:gsLst>
                  <a:lin ang="5400000" scaled="0"/>
                </a:gradFill>
                <a:latin typeface="Segoe UI Light"/>
              </a:rPr>
              <a:t>     </a:t>
            </a:r>
            <a:endParaRPr sz="3300" dirty="0">
              <a:gradFill>
                <a:gsLst>
                  <a:gs pos="1250">
                    <a:srgbClr val="505050"/>
                  </a:gs>
                  <a:gs pos="100000">
                    <a:srgbClr val="505050"/>
                  </a:gs>
                </a:gsLst>
                <a:lin ang="5400000" scaled="0"/>
              </a:gradFill>
              <a:latin typeface="Segoe UI Light"/>
            </a:endParaRPr>
          </a:p>
        </p:txBody>
      </p:sp>
    </p:spTree>
    <p:extLst>
      <p:ext uri="{BB962C8B-B14F-4D97-AF65-F5344CB8AC3E}">
        <p14:creationId xmlns:p14="http://schemas.microsoft.com/office/powerpoint/2010/main" val="11652668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0" y="1800613"/>
            <a:ext cx="9144000" cy="423770"/>
          </a:xfrm>
          <a:prstGeom prst="rect">
            <a:avLst/>
          </a:prstGeom>
        </p:spPr>
        <p:txBody>
          <a:bodyPr vert="horz" wrap="square" lIns="2537460" tIns="68580" rIns="109728" bIns="6858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defRPr/>
            </a:pPr>
            <a:r>
              <a:rPr sz="2700" b="1">
                <a:gradFill>
                  <a:gsLst>
                    <a:gs pos="1250">
                      <a:srgbClr val="505050"/>
                    </a:gs>
                    <a:gs pos="100000">
                      <a:srgbClr val="505050"/>
                    </a:gs>
                  </a:gsLst>
                  <a:lin ang="5400000" scaled="0"/>
                </a:gradFill>
                <a:latin typeface="Segoe UI Light"/>
              </a:rPr>
              <a:t>Contacts at </a:t>
            </a:r>
            <a:r>
              <a:rPr sz="2700" b="1">
                <a:solidFill>
                  <a:srgbClr val="EB7712"/>
                </a:solidFill>
                <a:latin typeface="Segoe UI Light"/>
              </a:rPr>
              <a:t>GoIWx</a:t>
            </a:r>
          </a:p>
          <a:p>
            <a:pPr marL="257175" indent="-257175">
              <a:buFont typeface="Arial" panose="020B0604020202020204" pitchFamily="34" charset="0"/>
              <a:buChar char="•"/>
              <a:defRPr/>
            </a:pPr>
            <a:endParaRPr sz="1800">
              <a:gradFill>
                <a:gsLst>
                  <a:gs pos="1250">
                    <a:srgbClr val="505050"/>
                  </a:gs>
                  <a:gs pos="100000">
                    <a:srgbClr val="505050"/>
                  </a:gs>
                </a:gsLst>
                <a:lin ang="5400000" scaled="0"/>
              </a:gradFill>
              <a:latin typeface="Segoe UI Light"/>
            </a:endParaRPr>
          </a:p>
          <a:p>
            <a:pPr>
              <a:lnSpc>
                <a:spcPct val="300000"/>
              </a:lnSpc>
              <a:defRPr/>
            </a:pPr>
            <a:r>
              <a:rPr sz="1650">
                <a:gradFill>
                  <a:gsLst>
                    <a:gs pos="1250">
                      <a:srgbClr val="505050"/>
                    </a:gs>
                    <a:gs pos="100000">
                      <a:srgbClr val="505050"/>
                    </a:gs>
                  </a:gsLst>
                  <a:lin ang="5400000" scaled="0"/>
                </a:gradFill>
                <a:latin typeface="Segoe UI Light"/>
              </a:rPr>
              <a:t>Molly Stewart , Shared Services Manager  </a:t>
            </a:r>
          </a:p>
          <a:p>
            <a:pPr>
              <a:lnSpc>
                <a:spcPct val="300000"/>
              </a:lnSpc>
              <a:defRPr/>
            </a:pPr>
            <a:r>
              <a:rPr sz="1650">
                <a:gradFill>
                  <a:gsLst>
                    <a:gs pos="1250">
                      <a:srgbClr val="505050"/>
                    </a:gs>
                    <a:gs pos="100000">
                      <a:srgbClr val="505050"/>
                    </a:gs>
                  </a:gsLst>
                  <a:lin ang="5400000" scaled="0"/>
                </a:gradFill>
                <a:latin typeface="Segoe UI Light"/>
              </a:rPr>
              <a:t>(952) 258-6329 - mstewart@goiwx.com</a:t>
            </a:r>
          </a:p>
          <a:p>
            <a:pPr>
              <a:lnSpc>
                <a:spcPct val="300000"/>
              </a:lnSpc>
              <a:defRPr/>
            </a:pPr>
            <a:r>
              <a:rPr sz="1650">
                <a:gradFill>
                  <a:gsLst>
                    <a:gs pos="1250">
                      <a:srgbClr val="505050"/>
                    </a:gs>
                    <a:gs pos="100000">
                      <a:srgbClr val="505050"/>
                    </a:gs>
                  </a:gsLst>
                  <a:lin ang="5400000" scaled="0"/>
                </a:gradFill>
                <a:latin typeface="Segoe UI Light"/>
              </a:rPr>
              <a:t> </a:t>
            </a:r>
            <a:endParaRPr sz="3300">
              <a:gradFill>
                <a:gsLst>
                  <a:gs pos="1250">
                    <a:srgbClr val="505050"/>
                  </a:gs>
                  <a:gs pos="100000">
                    <a:srgbClr val="505050"/>
                  </a:gs>
                </a:gsLst>
                <a:lin ang="5400000" scaled="0"/>
              </a:gradFill>
              <a:latin typeface="Segoe UI Light"/>
            </a:endParaRPr>
          </a:p>
        </p:txBody>
      </p:sp>
      <p:pic>
        <p:nvPicPr>
          <p:cNvPr id="1026" name="7761263A-ED58-4FDD-8C2A-EA0D77F72917" descr="7761263A-ED58-4FDD-8C2A-EA0D77F729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4159" y="2372362"/>
            <a:ext cx="923378" cy="121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0701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Fixed Assets </a:t>
            </a:r>
          </a:p>
        </p:txBody>
      </p:sp>
      <p:sp>
        <p:nvSpPr>
          <p:cNvPr id="3" name="Content Placeholder 2"/>
          <p:cNvSpPr>
            <a:spLocks noGrp="1"/>
          </p:cNvSpPr>
          <p:nvPr>
            <p:ph idx="1"/>
          </p:nvPr>
        </p:nvSpPr>
        <p:spPr/>
        <p:txBody>
          <a:bodyPr>
            <a:normAutofit fontScale="92500" lnSpcReduction="10000"/>
          </a:bodyPr>
          <a:lstStyle/>
          <a:p>
            <a:pPr lvl="0"/>
            <a:r>
              <a:rPr lang="en-US" dirty="0"/>
              <a:t>Common Questions </a:t>
            </a:r>
            <a:endParaRPr lang="en-US" sz="1000" dirty="0"/>
          </a:p>
          <a:p>
            <a:pPr lvl="1"/>
            <a:r>
              <a:rPr lang="en-US" dirty="0"/>
              <a:t>Can we fix deprecation if we made an error?</a:t>
            </a:r>
            <a:endParaRPr lang="en-US" sz="1000" dirty="0"/>
          </a:p>
          <a:p>
            <a:pPr marL="457200" lvl="2" indent="0">
              <a:buNone/>
            </a:pPr>
            <a:r>
              <a:rPr lang="en-US" dirty="0"/>
              <a:t>- Life to Date Option allows you to recalculate and post the correction in the current Period.</a:t>
            </a:r>
            <a:endParaRPr lang="en-US" sz="1050" dirty="0"/>
          </a:p>
          <a:p>
            <a:pPr lvl="1"/>
            <a:r>
              <a:rPr lang="en-US" dirty="0"/>
              <a:t>Can we forecast for next year?</a:t>
            </a:r>
            <a:endParaRPr lang="en-US" sz="1000" dirty="0"/>
          </a:p>
          <a:p>
            <a:pPr marL="457200" lvl="2" indent="0">
              <a:buNone/>
            </a:pPr>
            <a:r>
              <a:rPr lang="en-US" dirty="0"/>
              <a:t>- Yes. Forecast is provided Month by Month for Budgeting.</a:t>
            </a:r>
            <a:endParaRPr lang="en-US" sz="1050" dirty="0"/>
          </a:p>
          <a:p>
            <a:pPr lvl="1"/>
            <a:r>
              <a:rPr lang="en-US" dirty="0"/>
              <a:t>How hard is it to tie to GL?</a:t>
            </a:r>
            <a:endParaRPr lang="en-US" sz="1000" dirty="0"/>
          </a:p>
          <a:p>
            <a:pPr marL="457200" lvl="2" indent="0">
              <a:buNone/>
            </a:pPr>
            <a:r>
              <a:rPr lang="en-US" dirty="0"/>
              <a:t>- Trial Balance and Period Trial Balance</a:t>
            </a:r>
            <a:endParaRPr lang="en-US" sz="1050" dirty="0"/>
          </a:p>
          <a:p>
            <a:pPr marL="457200" lvl="2" indent="0">
              <a:buNone/>
            </a:pPr>
            <a:r>
              <a:rPr lang="en-US" dirty="0"/>
              <a:t>- Rolling Report</a:t>
            </a:r>
            <a:endParaRPr lang="en-US" sz="1050" dirty="0"/>
          </a:p>
          <a:p>
            <a:pPr marL="457200" lvl="2" indent="0">
              <a:buNone/>
            </a:pPr>
            <a:r>
              <a:rPr lang="en-US" dirty="0"/>
              <a:t>- GL Reconciliation Report</a:t>
            </a:r>
            <a:endParaRPr lang="en-US" sz="1050" dirty="0"/>
          </a:p>
          <a:p>
            <a:pPr lvl="1"/>
            <a:r>
              <a:rPr lang="en-US" dirty="0"/>
              <a:t>How can I get my data in the system?</a:t>
            </a:r>
            <a:endParaRPr lang="en-US" sz="1000" dirty="0"/>
          </a:p>
          <a:p>
            <a:pPr marL="457200" lvl="2" indent="0">
              <a:buNone/>
            </a:pPr>
            <a:r>
              <a:rPr lang="en-US" dirty="0"/>
              <a:t>- Transaction Import</a:t>
            </a:r>
            <a:endParaRPr lang="en-US" sz="1050" dirty="0"/>
          </a:p>
          <a:p>
            <a:pPr marL="457200" lvl="2" indent="0">
              <a:buNone/>
            </a:pPr>
            <a:r>
              <a:rPr lang="en-US" dirty="0"/>
              <a:t>- Import Services</a:t>
            </a:r>
            <a:endParaRPr lang="en-US" sz="1050" dirty="0"/>
          </a:p>
          <a:p>
            <a:endParaRPr lang="en-US" dirty="0"/>
          </a:p>
        </p:txBody>
      </p:sp>
      <p:sp>
        <p:nvSpPr>
          <p:cNvPr id="4" name="Text Placeholder 3"/>
          <p:cNvSpPr>
            <a:spLocks noGrp="1"/>
          </p:cNvSpPr>
          <p:nvPr>
            <p:ph type="body" sz="quarter" idx="12"/>
          </p:nvPr>
        </p:nvSpPr>
        <p:spPr/>
        <p:txBody>
          <a:bodyPr/>
          <a:lstStyle/>
          <a:p>
            <a:r>
              <a:rPr lang="en-US" dirty="0"/>
              <a:t>PCL Products </a:t>
            </a:r>
          </a:p>
        </p:txBody>
      </p:sp>
      <p:sp>
        <p:nvSpPr>
          <p:cNvPr id="5" name="Text Placeholder 4"/>
          <p:cNvSpPr>
            <a:spLocks noGrp="1"/>
          </p:cNvSpPr>
          <p:nvPr>
            <p:ph type="body" sz="quarter" idx="13"/>
          </p:nvPr>
        </p:nvSpPr>
        <p:spPr/>
        <p:txBody>
          <a:bodyPr/>
          <a:lstStyle/>
          <a:p>
            <a:r>
              <a:rPr lang="en-US" dirty="0"/>
              <a:t>6</a:t>
            </a:r>
          </a:p>
        </p:txBody>
      </p:sp>
    </p:spTree>
    <p:extLst>
      <p:ext uri="{BB962C8B-B14F-4D97-AF65-F5344CB8AC3E}">
        <p14:creationId xmlns:p14="http://schemas.microsoft.com/office/powerpoint/2010/main" val="136139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ime money.jpg"/>
          <p:cNvPicPr>
            <a:picLocks noChangeAspect="1"/>
          </p:cNvPicPr>
          <p:nvPr/>
        </p:nvPicPr>
        <p:blipFill rotWithShape="1">
          <a:blip r:embed="rId2" cstate="email">
            <a:extLst>
              <a:ext uri="{28A0092B-C50C-407E-A947-70E740481C1C}">
                <a14:useLocalDpi xmlns:a14="http://schemas.microsoft.com/office/drawing/2010/main" val="0"/>
              </a:ext>
            </a:extLst>
          </a:blip>
          <a:srcRect t="15730" b="11077"/>
          <a:stretch/>
        </p:blipFill>
        <p:spPr>
          <a:xfrm>
            <a:off x="0" y="857250"/>
            <a:ext cx="9144000" cy="4467432"/>
          </a:xfrm>
          <a:prstGeom prst="rect">
            <a:avLst/>
          </a:prstGeom>
        </p:spPr>
      </p:pic>
      <p:sp>
        <p:nvSpPr>
          <p:cNvPr id="2" name="Title 1"/>
          <p:cNvSpPr>
            <a:spLocks noGrp="1"/>
          </p:cNvSpPr>
          <p:nvPr>
            <p:ph type="title"/>
          </p:nvPr>
        </p:nvSpPr>
        <p:spPr>
          <a:xfrm>
            <a:off x="92184" y="984910"/>
            <a:ext cx="6053900" cy="2276136"/>
          </a:xfrm>
        </p:spPr>
        <p:txBody>
          <a:bodyPr anchor="t" anchorCtr="0"/>
          <a:lstStyle/>
          <a:p>
            <a:pPr>
              <a:lnSpc>
                <a:spcPct val="110000"/>
              </a:lnSpc>
            </a:pPr>
            <a:r>
              <a:rPr lang="en-US" sz="2400" dirty="0">
                <a:solidFill>
                  <a:srgbClr val="FFFFFF"/>
                </a:solidFill>
              </a:rPr>
              <a:t>ISV Products for </a:t>
            </a:r>
            <a:r>
              <a:rPr lang="en-US" sz="2400" dirty="0" err="1">
                <a:solidFill>
                  <a:srgbClr val="FFFFFF"/>
                </a:solidFill>
              </a:rPr>
              <a:t>Dymamics</a:t>
            </a:r>
            <a:r>
              <a:rPr lang="en-US" sz="2400" dirty="0">
                <a:solidFill>
                  <a:srgbClr val="FFFFFF"/>
                </a:solidFill>
              </a:rPr>
              <a:t> SL </a:t>
            </a:r>
            <a:br>
              <a:rPr lang="en-US" sz="2400" dirty="0">
                <a:solidFill>
                  <a:srgbClr val="FFFFFF"/>
                </a:solidFill>
              </a:rPr>
            </a:br>
            <a:r>
              <a:rPr lang="en-US" sz="2400" dirty="0">
                <a:solidFill>
                  <a:srgbClr val="FFFFFF"/>
                </a:solidFill>
              </a:rPr>
              <a:t>that save time and money</a:t>
            </a:r>
            <a:br>
              <a:rPr lang="en-US" sz="2400" dirty="0">
                <a:solidFill>
                  <a:srgbClr val="FFFFFF"/>
                </a:solidFill>
              </a:rPr>
            </a:br>
            <a:br>
              <a:rPr lang="en-US" sz="2400" dirty="0">
                <a:solidFill>
                  <a:srgbClr val="FFFFFF"/>
                </a:solidFill>
              </a:rPr>
            </a:br>
            <a:r>
              <a:rPr lang="en-US" sz="1600" dirty="0">
                <a:solidFill>
                  <a:srgbClr val="FFFFFF"/>
                </a:solidFill>
              </a:rPr>
              <a:t>Email:  </a:t>
            </a:r>
            <a:r>
              <a:rPr lang="en-US" sz="1600" dirty="0">
                <a:solidFill>
                  <a:srgbClr val="FFFFFF"/>
                </a:solidFill>
                <a:hlinkClick r:id="rId3"/>
              </a:rPr>
              <a:t>Vborak@plumblineconsulting.com</a:t>
            </a:r>
            <a:r>
              <a:rPr lang="en-US" sz="1600" dirty="0">
                <a:solidFill>
                  <a:srgbClr val="FFFFFF"/>
                </a:solidFill>
              </a:rPr>
              <a:t> </a:t>
            </a:r>
            <a:br>
              <a:rPr lang="en-US" sz="1600" dirty="0">
                <a:solidFill>
                  <a:srgbClr val="FFFFFF"/>
                </a:solidFill>
              </a:rPr>
            </a:br>
            <a:r>
              <a:rPr lang="en-US" sz="1600" dirty="0">
                <a:solidFill>
                  <a:srgbClr val="FFFFFF"/>
                </a:solidFill>
                <a:hlinkClick r:id="rId4"/>
              </a:rPr>
              <a:t>sales@plumblineconsulting.com</a:t>
            </a:r>
            <a:br>
              <a:rPr lang="en-US" sz="1600" dirty="0">
                <a:solidFill>
                  <a:srgbClr val="FFFFFF"/>
                </a:solidFill>
              </a:rPr>
            </a:br>
            <a:br>
              <a:rPr lang="en-US" sz="1600" dirty="0">
                <a:solidFill>
                  <a:srgbClr val="FFFFFF"/>
                </a:solidFill>
              </a:rPr>
            </a:br>
            <a:r>
              <a:rPr lang="en-US" sz="1600" dirty="0">
                <a:solidFill>
                  <a:srgbClr val="FFFFFF"/>
                </a:solidFill>
              </a:rPr>
              <a:t>www.plumblineconsulting.com</a:t>
            </a:r>
            <a:br>
              <a:rPr lang="en-US" sz="1600" dirty="0">
                <a:solidFill>
                  <a:srgbClr val="FFFFFF"/>
                </a:solidFill>
              </a:rPr>
            </a:br>
            <a:r>
              <a:rPr lang="en-US" sz="1600" dirty="0">
                <a:solidFill>
                  <a:srgbClr val="FFFFFF"/>
                </a:solidFill>
              </a:rPr>
              <a:t>Corporate Headquarters: 419-581-2300</a:t>
            </a:r>
          </a:p>
        </p:txBody>
      </p:sp>
      <p:sp>
        <p:nvSpPr>
          <p:cNvPr id="4" name="Text Placeholder 3"/>
          <p:cNvSpPr>
            <a:spLocks noGrp="1"/>
          </p:cNvSpPr>
          <p:nvPr>
            <p:ph type="body" sz="quarter" idx="12"/>
          </p:nvPr>
        </p:nvSpPr>
        <p:spPr/>
        <p:txBody>
          <a:bodyPr/>
          <a:lstStyle/>
          <a:p>
            <a:r>
              <a:rPr lang="en-US" dirty="0"/>
              <a:t>PCL Products </a:t>
            </a:r>
          </a:p>
        </p:txBody>
      </p:sp>
      <p:sp>
        <p:nvSpPr>
          <p:cNvPr id="5" name="Text Placeholder 4"/>
          <p:cNvSpPr>
            <a:spLocks noGrp="1"/>
          </p:cNvSpPr>
          <p:nvPr>
            <p:ph type="body" sz="quarter" idx="13"/>
          </p:nvPr>
        </p:nvSpPr>
        <p:spPr/>
        <p:txBody>
          <a:bodyPr/>
          <a:lstStyle/>
          <a:p>
            <a:r>
              <a:rPr lang="en-US" dirty="0"/>
              <a:t>20</a:t>
            </a:r>
          </a:p>
        </p:txBody>
      </p:sp>
    </p:spTree>
    <p:extLst>
      <p:ext uri="{BB962C8B-B14F-4D97-AF65-F5344CB8AC3E}">
        <p14:creationId xmlns:p14="http://schemas.microsoft.com/office/powerpoint/2010/main" val="2484973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381002" y="1533785"/>
            <a:ext cx="8458200" cy="2425093"/>
          </a:xfrm>
        </p:spPr>
        <p:txBody>
          <a:bodyPr/>
          <a:lstStyle/>
          <a:p>
            <a:pPr marL="0" indent="0" algn="ctr">
              <a:buNone/>
            </a:pPr>
            <a:r>
              <a:rPr lang="en-US" sz="3676" dirty="0">
                <a:effectLst/>
                <a:latin typeface="Microsoft Sans Serif" pitchFamily="34" charset="0"/>
              </a:rPr>
              <a:t>eBanking Suite</a:t>
            </a:r>
          </a:p>
          <a:p>
            <a:pPr marL="0" indent="0" algn="ctr">
              <a:buNone/>
            </a:pPr>
            <a:r>
              <a:rPr lang="en-US" sz="3676" dirty="0">
                <a:effectLst/>
                <a:latin typeface="Microsoft Sans Serif" pitchFamily="34" charset="0"/>
              </a:rPr>
              <a:t>for </a:t>
            </a:r>
          </a:p>
          <a:p>
            <a:pPr marL="0" indent="0" algn="ctr">
              <a:buNone/>
            </a:pPr>
            <a:r>
              <a:rPr lang="en-US" sz="3676" dirty="0">
                <a:effectLst/>
                <a:latin typeface="Microsoft Sans Serif" pitchFamily="34" charset="0"/>
              </a:rPr>
              <a:t>Microsoft Dynamics SL</a:t>
            </a:r>
          </a:p>
          <a:p>
            <a:pPr marL="0" indent="0" algn="ctr">
              <a:buNone/>
            </a:pPr>
            <a:endParaRPr lang="en-US" sz="2595" dirty="0">
              <a:effectLst/>
              <a:latin typeface="Microsoft Sans Serif" pitchFamily="34" charset="0"/>
            </a:endParaRPr>
          </a:p>
        </p:txBody>
      </p:sp>
      <p:sp>
        <p:nvSpPr>
          <p:cNvPr id="728066" name="Rectangle 2"/>
          <p:cNvSpPr>
            <a:spLocks noGrp="1" noChangeArrowheads="1"/>
          </p:cNvSpPr>
          <p:nvPr>
            <p:ph type="title" idx="4294967295"/>
          </p:nvPr>
        </p:nvSpPr>
        <p:spPr>
          <a:xfrm>
            <a:off x="0" y="315784"/>
            <a:ext cx="8382000" cy="514865"/>
          </a:xfrm>
          <a:prstGeom prst="rect">
            <a:avLst/>
          </a:prstGeom>
        </p:spPr>
        <p:txBody>
          <a:bodyPr lIns="84728" tIns="42364" rIns="84728" bIns="42364"/>
          <a:lstStyle/>
          <a:p>
            <a:pPr algn="ctr" eaLnBrk="1" hangingPunct="1">
              <a:defRPr/>
            </a:pPr>
            <a:r>
              <a:rPr lang="en-US" sz="2919" dirty="0">
                <a:solidFill>
                  <a:schemeClr val="accent1"/>
                </a:solidFill>
                <a:latin typeface="Microsoft Sans Serif" pitchFamily="34" charset="0"/>
              </a:rPr>
              <a:t> SK Global Software</a:t>
            </a:r>
          </a:p>
        </p:txBody>
      </p:sp>
      <p:sp>
        <p:nvSpPr>
          <p:cNvPr id="4" name="Rectangle 3"/>
          <p:cNvSpPr txBox="1">
            <a:spLocks noChangeArrowheads="1"/>
          </p:cNvSpPr>
          <p:nvPr/>
        </p:nvSpPr>
        <p:spPr bwMode="auto">
          <a:xfrm>
            <a:off x="381002" y="1533787"/>
            <a:ext cx="8458200" cy="2910688"/>
          </a:xfrm>
          <a:prstGeom prst="rect">
            <a:avLst/>
          </a:prstGeom>
          <a:noFill/>
          <a:ln w="9525">
            <a:noFill/>
            <a:miter lim="800000"/>
            <a:headEnd/>
            <a:tailEnd/>
          </a:ln>
          <a:effectLst/>
        </p:spPr>
        <p:txBody>
          <a:bodyPr vert="horz" wrap="square" lIns="84728" tIns="42364" rIns="84728" bIns="42364" numCol="1" anchor="t" anchorCtr="0" compatLnSpc="1">
            <a:prstTxWarp prst="textNoShape">
              <a:avLst/>
            </a:prstTxWarp>
            <a:spAutoFit/>
          </a:bodyPr>
          <a:lstStyle/>
          <a:p>
            <a:pPr algn="ctr" defTabSz="847293" fontAlgn="base">
              <a:lnSpc>
                <a:spcPct val="90000"/>
              </a:lnSpc>
              <a:spcBef>
                <a:spcPct val="30000"/>
              </a:spcBef>
              <a:spcAft>
                <a:spcPct val="0"/>
              </a:spcAft>
              <a:buClr>
                <a:srgbClr val="FFB601"/>
              </a:buClr>
              <a:defRPr/>
            </a:pPr>
            <a:r>
              <a:rPr lang="en-US" sz="3676" kern="0" dirty="0">
                <a:solidFill>
                  <a:srgbClr val="FFFFFF"/>
                </a:solidFill>
                <a:latin typeface="Microsoft Sans Serif" pitchFamily="34" charset="0"/>
              </a:rPr>
              <a:t>eBanking Suite</a:t>
            </a:r>
          </a:p>
          <a:p>
            <a:pPr algn="ctr" defTabSz="847293" fontAlgn="base">
              <a:lnSpc>
                <a:spcPct val="90000"/>
              </a:lnSpc>
              <a:spcBef>
                <a:spcPct val="30000"/>
              </a:spcBef>
              <a:spcAft>
                <a:spcPct val="0"/>
              </a:spcAft>
              <a:buClr>
                <a:srgbClr val="FFB601"/>
              </a:buClr>
              <a:defRPr/>
            </a:pPr>
            <a:r>
              <a:rPr lang="en-US" sz="3676" kern="0" dirty="0">
                <a:solidFill>
                  <a:srgbClr val="FFFFFF"/>
                </a:solidFill>
                <a:latin typeface="Microsoft Sans Serif" pitchFamily="34" charset="0"/>
              </a:rPr>
              <a:t>for </a:t>
            </a:r>
          </a:p>
          <a:p>
            <a:pPr algn="ctr" defTabSz="847293" fontAlgn="base">
              <a:lnSpc>
                <a:spcPct val="90000"/>
              </a:lnSpc>
              <a:spcBef>
                <a:spcPct val="30000"/>
              </a:spcBef>
              <a:spcAft>
                <a:spcPct val="0"/>
              </a:spcAft>
              <a:buClr>
                <a:srgbClr val="FFB601"/>
              </a:buClr>
              <a:defRPr/>
            </a:pPr>
            <a:r>
              <a:rPr lang="en-US" sz="3676" kern="0" dirty="0">
                <a:solidFill>
                  <a:srgbClr val="FFFFFF"/>
                </a:solidFill>
                <a:latin typeface="Microsoft Sans Serif" pitchFamily="34" charset="0"/>
              </a:rPr>
              <a:t>Microsoft Dynamics SL</a:t>
            </a:r>
          </a:p>
          <a:p>
            <a:pPr algn="ctr" defTabSz="847293" fontAlgn="base">
              <a:lnSpc>
                <a:spcPct val="90000"/>
              </a:lnSpc>
              <a:spcBef>
                <a:spcPct val="30000"/>
              </a:spcBef>
              <a:spcAft>
                <a:spcPct val="0"/>
              </a:spcAft>
              <a:buClr>
                <a:srgbClr val="FFB601"/>
              </a:buClr>
              <a:defRPr/>
            </a:pPr>
            <a:endParaRPr lang="en-US" sz="2595" kern="0" dirty="0">
              <a:solidFill>
                <a:srgbClr val="FFFFFF"/>
              </a:solidFill>
              <a:latin typeface="Microsoft Sans Serif" pitchFamily="34" charset="0"/>
            </a:endParaRPr>
          </a:p>
          <a:p>
            <a:pPr defTabSz="847293" fontAlgn="base">
              <a:lnSpc>
                <a:spcPct val="90000"/>
              </a:lnSpc>
              <a:spcBef>
                <a:spcPct val="30000"/>
              </a:spcBef>
              <a:spcAft>
                <a:spcPct val="0"/>
              </a:spcAft>
              <a:buClr>
                <a:srgbClr val="FFB601"/>
              </a:buClr>
              <a:defRPr/>
            </a:pPr>
            <a:endParaRPr lang="en-US" sz="2595" kern="0" dirty="0">
              <a:solidFill>
                <a:srgbClr val="FFFFFF"/>
              </a:solidFill>
              <a:latin typeface="Microsoft Sans Serif" pitchFamily="34" charset="0"/>
            </a:endParaRPr>
          </a:p>
        </p:txBody>
      </p:sp>
    </p:spTree>
    <p:extLst>
      <p:ext uri="{BB962C8B-B14F-4D97-AF65-F5344CB8AC3E}">
        <p14:creationId xmlns:p14="http://schemas.microsoft.com/office/powerpoint/2010/main" val="33674954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2"/>
          <p:cNvSpPr>
            <a:spLocks noGrp="1" noChangeArrowheads="1"/>
          </p:cNvSpPr>
          <p:nvPr>
            <p:ph idx="4294967295"/>
          </p:nvPr>
        </p:nvSpPr>
        <p:spPr>
          <a:xfrm>
            <a:off x="1309688" y="3206750"/>
            <a:ext cx="7834312" cy="2459038"/>
          </a:xfrm>
        </p:spPr>
        <p:txBody>
          <a:bodyPr/>
          <a:lstStyle/>
          <a:p>
            <a:pPr eaLnBrk="1" hangingPunct="1">
              <a:defRPr/>
            </a:pPr>
            <a:r>
              <a:rPr lang="en-US" dirty="0"/>
              <a:t>Strategic Development Partner</a:t>
            </a:r>
          </a:p>
          <a:p>
            <a:pPr eaLnBrk="1" hangingPunct="1">
              <a:defRPr/>
            </a:pPr>
            <a:r>
              <a:rPr lang="en-US" dirty="0"/>
              <a:t>Microsoft Partner Advisory Board</a:t>
            </a:r>
          </a:p>
          <a:p>
            <a:pPr eaLnBrk="1" hangingPunct="1">
              <a:defRPr/>
            </a:pPr>
            <a:r>
              <a:rPr lang="en-US" dirty="0"/>
              <a:t>President’s Club (7 years running)</a:t>
            </a:r>
          </a:p>
          <a:p>
            <a:pPr eaLnBrk="1" hangingPunct="1">
              <a:defRPr/>
            </a:pPr>
            <a:r>
              <a:rPr lang="en-US" dirty="0" err="1"/>
              <a:t>CfMD</a:t>
            </a:r>
            <a:r>
              <a:rPr lang="en-US" dirty="0"/>
              <a:t> - Certified for Microsoft Dynamics SL</a:t>
            </a:r>
            <a:br>
              <a:rPr lang="en-US" dirty="0"/>
            </a:br>
            <a:r>
              <a:rPr lang="en-US" sz="2595" dirty="0"/>
              <a:t>(eBanking Suite)</a:t>
            </a:r>
            <a:endParaRPr lang="en-US" dirty="0"/>
          </a:p>
        </p:txBody>
      </p:sp>
      <p:sp>
        <p:nvSpPr>
          <p:cNvPr id="735235" name="Rectangle 3"/>
          <p:cNvSpPr>
            <a:spLocks noChangeArrowheads="1"/>
          </p:cNvSpPr>
          <p:nvPr/>
        </p:nvSpPr>
        <p:spPr bwMode="auto">
          <a:xfrm>
            <a:off x="457201" y="273962"/>
            <a:ext cx="8077200" cy="2391443"/>
          </a:xfrm>
          <a:prstGeom prst="rect">
            <a:avLst/>
          </a:prstGeom>
          <a:noFill/>
          <a:ln w="9525" algn="ctr">
            <a:noFill/>
            <a:miter lim="800000"/>
            <a:headEnd/>
            <a:tailEnd/>
          </a:ln>
          <a:effectLst>
            <a:outerShdw dist="17961" dir="2700000" algn="ctr" rotWithShape="0">
              <a:schemeClr val="bg2">
                <a:alpha val="74001"/>
              </a:schemeClr>
            </a:outerShdw>
          </a:effectLst>
        </p:spPr>
        <p:txBody>
          <a:bodyPr lIns="84728" tIns="42364" rIns="84728" bIns="42364" anchor="ctr">
            <a:spAutoFit/>
          </a:bodyPr>
          <a:lstStyle/>
          <a:p>
            <a:pPr algn="ctr" fontAlgn="base">
              <a:lnSpc>
                <a:spcPct val="90000"/>
              </a:lnSpc>
              <a:spcBef>
                <a:spcPct val="0"/>
              </a:spcBef>
              <a:spcAft>
                <a:spcPct val="0"/>
              </a:spcAft>
              <a:defRPr/>
            </a:pPr>
            <a:r>
              <a:rPr lang="en-US" sz="4433" dirty="0">
                <a:solidFill>
                  <a:srgbClr val="66CC66"/>
                </a:solidFill>
                <a:effectLst>
                  <a:outerShdw blurRad="38100" dist="38100" dir="2700000" algn="tl">
                    <a:srgbClr val="000000"/>
                  </a:outerShdw>
                </a:effectLst>
              </a:rPr>
              <a:t>SK Global Software</a:t>
            </a:r>
            <a:br>
              <a:rPr lang="en-US" sz="4973" dirty="0">
                <a:solidFill>
                  <a:srgbClr val="66CC66"/>
                </a:solidFill>
                <a:effectLst>
                  <a:outerShdw blurRad="38100" dist="38100" dir="2700000" algn="tl">
                    <a:srgbClr val="000000"/>
                  </a:outerShdw>
                </a:effectLst>
              </a:rPr>
            </a:br>
            <a:r>
              <a:rPr lang="en-US" sz="2919" i="1" dirty="0">
                <a:solidFill>
                  <a:srgbClr val="F7E993"/>
                </a:solidFill>
                <a:effectLst>
                  <a:outerShdw blurRad="38100" dist="38100" dir="2700000" algn="tl">
                    <a:srgbClr val="000000"/>
                  </a:outerShdw>
                </a:effectLst>
              </a:rPr>
              <a:t>Developing high-quality software that extends the functionality of the </a:t>
            </a:r>
            <a:br>
              <a:rPr lang="en-US" sz="2919" i="1" dirty="0">
                <a:solidFill>
                  <a:srgbClr val="F7E993"/>
                </a:solidFill>
                <a:effectLst>
                  <a:outerShdw blurRad="38100" dist="38100" dir="2700000" algn="tl">
                    <a:srgbClr val="000000"/>
                  </a:outerShdw>
                </a:effectLst>
              </a:rPr>
            </a:br>
            <a:r>
              <a:rPr lang="en-US" sz="2919" i="1" dirty="0">
                <a:solidFill>
                  <a:srgbClr val="F7E993"/>
                </a:solidFill>
                <a:effectLst>
                  <a:outerShdw blurRad="38100" dist="38100" dir="2700000" algn="tl">
                    <a:srgbClr val="000000"/>
                  </a:outerShdw>
                </a:effectLst>
              </a:rPr>
              <a:t>Microsoft Dynamics SL (Solomon) </a:t>
            </a:r>
            <a:br>
              <a:rPr lang="en-US" sz="2919" i="1" dirty="0">
                <a:solidFill>
                  <a:srgbClr val="F7E993"/>
                </a:solidFill>
                <a:effectLst>
                  <a:outerShdw blurRad="38100" dist="38100" dir="2700000" algn="tl">
                    <a:srgbClr val="000000"/>
                  </a:outerShdw>
                </a:effectLst>
              </a:rPr>
            </a:br>
            <a:r>
              <a:rPr lang="en-US" sz="2919" i="1" dirty="0">
                <a:solidFill>
                  <a:srgbClr val="F7E993"/>
                </a:solidFill>
                <a:effectLst>
                  <a:outerShdw blurRad="38100" dist="38100" dir="2700000" algn="tl">
                    <a:srgbClr val="000000"/>
                  </a:outerShdw>
                </a:effectLst>
              </a:rPr>
              <a:t>product line since 1994.</a:t>
            </a:r>
          </a:p>
        </p:txBody>
      </p:sp>
    </p:spTree>
    <p:extLst>
      <p:ext uri="{BB962C8B-B14F-4D97-AF65-F5344CB8AC3E}">
        <p14:creationId xmlns:p14="http://schemas.microsoft.com/office/powerpoint/2010/main" val="2041927123"/>
      </p:ext>
    </p:extLst>
  </p:cSld>
  <p:clrMapOvr>
    <a:masterClrMapping/>
  </p:clrMapOvr>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Plumbline Template">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4_Plumbline Template">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5_Plumbline Template">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6_Plumbline Template">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7_Plumbline Template">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1">
  <a:themeElements>
    <a:clrScheme name="BIEB">
      <a:dk1>
        <a:srgbClr val="373737"/>
      </a:dk1>
      <a:lt1>
        <a:srgbClr val="FFFFFF"/>
      </a:lt1>
      <a:dk2>
        <a:srgbClr val="5995BD"/>
      </a:dk2>
      <a:lt2>
        <a:srgbClr val="DDDDDD"/>
      </a:lt2>
      <a:accent1>
        <a:srgbClr val="B6CA80"/>
      </a:accent1>
      <a:accent2>
        <a:srgbClr val="88AD7D"/>
      </a:accent2>
      <a:accent3>
        <a:srgbClr val="98C1DE"/>
      </a:accent3>
      <a:accent4>
        <a:srgbClr val="E65F6C"/>
      </a:accent4>
      <a:accent5>
        <a:srgbClr val="F6B64B"/>
      </a:accent5>
      <a:accent6>
        <a:srgbClr val="4D53A1"/>
      </a:accent6>
      <a:hlink>
        <a:srgbClr val="5995BD"/>
      </a:hlink>
      <a:folHlink>
        <a:srgbClr val="5372B5"/>
      </a:folHlink>
    </a:clrScheme>
    <a:fontScheme name="Custom 3">
      <a:majorFont>
        <a:latin typeface="Segoe Semibold"/>
        <a:ea typeface=""/>
        <a:cs typeface=""/>
      </a:majorFont>
      <a:minorFont>
        <a:latin typeface="Segoe"/>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0">
              <a:schemeClr val="accent1">
                <a:lumMod val="50000"/>
              </a:schemeClr>
            </a:gs>
            <a:gs pos="50000">
              <a:schemeClr val="accent1">
                <a:lumMod val="75000"/>
              </a:schemeClr>
            </a:gs>
            <a:gs pos="100000">
              <a:schemeClr val="accent1"/>
            </a:gs>
          </a:gsLst>
          <a:lin ang="13500000" scaled="1"/>
          <a:tileRect/>
        </a:gradFill>
        <a:ln>
          <a:headEnd type="none" w="med" len="med"/>
          <a:tailEnd type="none" w="med" len="med"/>
        </a:ln>
        <a:effectLst>
          <a:outerShdw blurRad="50800" dist="38100" dir="8100000" algn="tr" rotWithShape="0">
            <a:prstClr val="black">
              <a:alpha val="73000"/>
            </a:prstClr>
          </a:outerShdw>
        </a:effectLst>
        <a:scene3d>
          <a:camera prst="orthographicFront">
            <a:rot lat="0" lon="0" rev="0"/>
          </a:camera>
          <a:lightRig rig="threePt" dir="t">
            <a:rot lat="0" lon="0" rev="1200000"/>
          </a:lightRig>
        </a:scene3d>
        <a:sp3d/>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defRPr>
        </a:defPPr>
      </a:lstStyle>
      <a:style>
        <a:lnRef idx="0">
          <a:schemeClr val="accent3"/>
        </a:lnRef>
        <a:fillRef idx="3">
          <a:schemeClr val="accent3"/>
        </a:fillRef>
        <a:effectRef idx="3">
          <a:schemeClr val="accent3"/>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5.xml><?xml version="1.0" encoding="utf-8"?>
<a:theme xmlns:a="http://schemas.openxmlformats.org/drawingml/2006/main" name="Convergence 2009 Concurrent Session 4x3 (2)">
  <a:themeElements>
    <a:clrScheme name="Custom 1">
      <a:dk1>
        <a:srgbClr val="000000"/>
      </a:dk1>
      <a:lt1>
        <a:srgbClr val="FFFFFF"/>
      </a:lt1>
      <a:dk2>
        <a:srgbClr val="024981"/>
      </a:dk2>
      <a:lt2>
        <a:srgbClr val="4495D1"/>
      </a:lt2>
      <a:accent1>
        <a:srgbClr val="024981"/>
      </a:accent1>
      <a:accent2>
        <a:srgbClr val="7CC366"/>
      </a:accent2>
      <a:accent3>
        <a:srgbClr val="024981"/>
      </a:accent3>
      <a:accent4>
        <a:srgbClr val="4495D1"/>
      </a:accent4>
      <a:accent5>
        <a:srgbClr val="2971A6"/>
      </a:accent5>
      <a:accent6>
        <a:srgbClr val="41CCDF"/>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6.xml><?xml version="1.0" encoding="utf-8"?>
<a:theme xmlns:a="http://schemas.openxmlformats.org/drawingml/2006/main" name="SK">
  <a:themeElements>
    <a:clrScheme name="Segoe Template-template 1 - v 3-11-04 1">
      <a:dk1>
        <a:srgbClr val="000000"/>
      </a:dk1>
      <a:lt1>
        <a:srgbClr val="FFFFFF"/>
      </a:lt1>
      <a:dk2>
        <a:srgbClr val="30237F"/>
      </a:dk2>
      <a:lt2>
        <a:srgbClr val="FFB601"/>
      </a:lt2>
      <a:accent1>
        <a:srgbClr val="F7E993"/>
      </a:accent1>
      <a:accent2>
        <a:srgbClr val="66CC66"/>
      </a:accent2>
      <a:accent3>
        <a:srgbClr val="ADACC0"/>
      </a:accent3>
      <a:accent4>
        <a:srgbClr val="DADADA"/>
      </a:accent4>
      <a:accent5>
        <a:srgbClr val="FAF2C8"/>
      </a:accent5>
      <a:accent6>
        <a:srgbClr val="5CB95C"/>
      </a:accent6>
      <a:hlink>
        <a:srgbClr val="6699FF"/>
      </a:hlink>
      <a:folHlink>
        <a:srgbClr val="F98239"/>
      </a:folHlink>
    </a:clrScheme>
    <a:fontScheme name="Segoe Template-template 1 - v 3-11-04">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folHlink">
                <a:gamma/>
                <a:shade val="54118"/>
                <a:invGamma/>
              </a:schemeClr>
            </a:gs>
            <a:gs pos="50000">
              <a:schemeClr val="folHlink"/>
            </a:gs>
            <a:gs pos="100000">
              <a:schemeClr val="folHlink">
                <a:gamma/>
                <a:shade val="54118"/>
                <a:invGamma/>
              </a:schemeClr>
            </a:gs>
          </a:gsLst>
          <a:lin ang="2700000" scaled="1"/>
        </a:gradFill>
        <a:ln w="12700" cap="flat" cmpd="sng" algn="ctr">
          <a:solidFill>
            <a:schemeClr val="folHlink"/>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Segoe Semibold" pitchFamily="34" charset="0"/>
          </a:defRPr>
        </a:defPPr>
      </a:lstStyle>
    </a:spDef>
    <a:lnDef>
      <a:spPr bwMode="auto">
        <a:xfrm>
          <a:off x="0" y="0"/>
          <a:ext cx="1" cy="1"/>
        </a:xfrm>
        <a:custGeom>
          <a:avLst/>
          <a:gdLst/>
          <a:ahLst/>
          <a:cxnLst/>
          <a:rect l="0" t="0" r="0" b="0"/>
          <a:pathLst/>
        </a:custGeom>
        <a:gradFill rotWithShape="0">
          <a:gsLst>
            <a:gs pos="0">
              <a:schemeClr val="folHlink">
                <a:gamma/>
                <a:shade val="54118"/>
                <a:invGamma/>
              </a:schemeClr>
            </a:gs>
            <a:gs pos="50000">
              <a:schemeClr val="folHlink"/>
            </a:gs>
            <a:gs pos="100000">
              <a:schemeClr val="folHlink">
                <a:gamma/>
                <a:shade val="54118"/>
                <a:invGamma/>
              </a:schemeClr>
            </a:gs>
          </a:gsLst>
          <a:lin ang="2700000" scaled="1"/>
        </a:gradFill>
        <a:ln w="12700" cap="flat" cmpd="sng" algn="ctr">
          <a:solidFill>
            <a:schemeClr val="folHlink"/>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Segoe Semibold" pitchFamily="34" charset="0"/>
          </a:defRPr>
        </a:defPPr>
      </a:lstStyle>
    </a:lnDef>
  </a:objectDefaults>
  <a:extraClrSchemeLst>
    <a:extraClrScheme>
      <a:clrScheme name="Segoe Template-template 1 - v 3-11-04 1">
        <a:dk1>
          <a:srgbClr val="000000"/>
        </a:dk1>
        <a:lt1>
          <a:srgbClr val="FFFFFF"/>
        </a:lt1>
        <a:dk2>
          <a:srgbClr val="30237F"/>
        </a:dk2>
        <a:lt2>
          <a:srgbClr val="FFB601"/>
        </a:lt2>
        <a:accent1>
          <a:srgbClr val="F7E993"/>
        </a:accent1>
        <a:accent2>
          <a:srgbClr val="66CC66"/>
        </a:accent2>
        <a:accent3>
          <a:srgbClr val="ADACC0"/>
        </a:accent3>
        <a:accent4>
          <a:srgbClr val="DADADA"/>
        </a:accent4>
        <a:accent5>
          <a:srgbClr val="FAF2C8"/>
        </a:accent5>
        <a:accent6>
          <a:srgbClr val="5CB95C"/>
        </a:accent6>
        <a:hlink>
          <a:srgbClr val="6699FF"/>
        </a:hlink>
        <a:folHlink>
          <a:srgbClr val="F98239"/>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Custom 1">
      <a:dk1>
        <a:srgbClr val="FFFFFF"/>
      </a:dk1>
      <a:lt1>
        <a:srgbClr val="000000"/>
      </a:lt1>
      <a:dk2>
        <a:srgbClr val="F2F2F2"/>
      </a:dk2>
      <a:lt2>
        <a:srgbClr val="7F7F7F"/>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MaxQ 2013">
      <a:majorFont>
        <a:latin typeface="Franklin Gothic Dem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Custom 1">
      <a:dk1>
        <a:srgbClr val="FFFFFF"/>
      </a:dk1>
      <a:lt1>
        <a:srgbClr val="000000"/>
      </a:lt1>
      <a:dk2>
        <a:srgbClr val="F2F2F2"/>
      </a:dk2>
      <a:lt2>
        <a:srgbClr val="7F7F7F"/>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MaxQ 2013">
      <a:majorFont>
        <a:latin typeface="Franklin Gothic Dem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Plumbline Template">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6CB1B103D5E74186E096FC07685172" ma:contentTypeVersion="3" ma:contentTypeDescription="Create a new document." ma:contentTypeScope="" ma:versionID="d1e4c7022a5caf4fdc5cb1722af1337a">
  <xsd:schema xmlns:xsd="http://www.w3.org/2001/XMLSchema" xmlns:xs="http://www.w3.org/2001/XMLSchema" xmlns:p="http://schemas.microsoft.com/office/2006/metadata/properties" xmlns:ns2="41514999-f5b4-4705-bdb8-bb2fe7c6c64b" targetNamespace="http://schemas.microsoft.com/office/2006/metadata/properties" ma:root="true" ma:fieldsID="c761069919774ba1b87d1e1390abea34" ns2:_="">
    <xsd:import namespace="41514999-f5b4-4705-bdb8-bb2fe7c6c64b"/>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514999-f5b4-4705-bdb8-bb2fe7c6c64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231568-3CE4-453A-A23A-4AFA65527F19}">
  <ds:schemaRefs>
    <ds:schemaRef ds:uri="http://purl.org/dc/elements/1.1/"/>
    <ds:schemaRef ds:uri="http://purl.org/dc/terms/"/>
    <ds:schemaRef ds:uri="http://schemas.microsoft.com/office/2006/documentManagement/types"/>
    <ds:schemaRef ds:uri="41514999-f5b4-4705-bdb8-bb2fe7c6c64b"/>
    <ds:schemaRef ds:uri="http://schemas.microsoft.com/office/2006/metadata/properties"/>
    <ds:schemaRef ds:uri="http://schemas.microsoft.com/office/infopath/2007/PartnerControls"/>
    <ds:schemaRef ds:uri="http://purl.org/dc/dcmitype/"/>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F393EAC0-B166-4C22-9064-656EAD2B87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514999-f5b4-4705-bdb8-bb2fe7c6c6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DF20CF-8746-4E75-B05B-6AA9FF575E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Origin</Template>
  <TotalTime>77499</TotalTime>
  <Words>6903</Words>
  <Application>Microsoft Office PowerPoint</Application>
  <PresentationFormat>On-screen Show (4:3)</PresentationFormat>
  <Paragraphs>958</Paragraphs>
  <Slides>54</Slides>
  <Notes>42</Notes>
  <HiddenSlides>0</HiddenSlides>
  <MMClips>0</MMClips>
  <ScaleCrop>false</ScaleCrop>
  <HeadingPairs>
    <vt:vector size="4" baseType="variant">
      <vt:variant>
        <vt:lpstr>Theme</vt:lpstr>
      </vt:variant>
      <vt:variant>
        <vt:i4>14</vt:i4>
      </vt:variant>
      <vt:variant>
        <vt:lpstr>Slide Titles</vt:lpstr>
      </vt:variant>
      <vt:variant>
        <vt:i4>54</vt:i4>
      </vt:variant>
    </vt:vector>
  </HeadingPairs>
  <TitlesOfParts>
    <vt:vector size="68" baseType="lpstr">
      <vt:lpstr>Custom Design</vt:lpstr>
      <vt:lpstr>1_Custom Design</vt:lpstr>
      <vt:lpstr>Theme1</vt:lpstr>
      <vt:lpstr>Vapor Trail</vt:lpstr>
      <vt:lpstr>Convergence 2009 Concurrent Session 4x3 (2)</vt:lpstr>
      <vt:lpstr>SK</vt:lpstr>
      <vt:lpstr>Office Theme</vt:lpstr>
      <vt:lpstr>1_Office Theme</vt:lpstr>
      <vt:lpstr>2_Plumbline Template</vt:lpstr>
      <vt:lpstr>3_Plumbline Template</vt:lpstr>
      <vt:lpstr>4_Plumbline Template</vt:lpstr>
      <vt:lpstr>5_Plumbline Template</vt:lpstr>
      <vt:lpstr>6_Plumbline Template</vt:lpstr>
      <vt:lpstr>7_Plumbline Template</vt:lpstr>
      <vt:lpstr>Boyer Dynamics SL Client Event</vt:lpstr>
      <vt:lpstr>Product Overview SL Add-ons </vt:lpstr>
      <vt:lpstr>Best Seller:  Fixed Assets </vt:lpstr>
      <vt:lpstr>Fixed Assets </vt:lpstr>
      <vt:lpstr>Fixed Assets </vt:lpstr>
      <vt:lpstr>Fixed Assets </vt:lpstr>
      <vt:lpstr>ISV Products for Dymamics SL  that save time and money  Email:  Vborak@plumblineconsulting.com  sales@plumblineconsulting.com  www.plumblineconsulting.com Corporate Headquarters: 419-581-2300</vt:lpstr>
      <vt:lpstr> SK Global Software</vt:lpstr>
      <vt:lpstr>PowerPoint Presentation</vt:lpstr>
      <vt:lpstr>The eBanking Trend</vt:lpstr>
      <vt:lpstr>PowerPoint Presentation</vt:lpstr>
      <vt:lpstr>Save Time &amp; Money with these modules</vt:lpstr>
      <vt:lpstr>PowerPoint Presentation</vt:lpstr>
      <vt:lpstr>PowerPoint Presentation</vt:lpstr>
      <vt:lpstr>PowerPoint Presentation</vt:lpstr>
      <vt:lpstr>PowerPoint Presentation</vt:lpstr>
      <vt:lpstr>Save Time &amp; Money with these modules</vt:lpstr>
      <vt:lpstr>Save Time &amp; Money with these modules</vt:lpstr>
      <vt:lpstr>PowerPoint Presentation</vt:lpstr>
      <vt:lpstr>Save Time &amp; Money with these modules</vt:lpstr>
      <vt:lpstr>PowerPoint Presentation</vt:lpstr>
      <vt:lpstr>PowerPoint Presentation</vt:lpstr>
      <vt:lpstr>PowerPoint Presentation</vt:lpstr>
      <vt:lpstr>PowerPoint Presentation</vt:lpstr>
      <vt:lpstr>PowerPoint Presentation</vt:lpstr>
      <vt:lpstr>MaxQ Products For MICROSOFT DYNAMICS SL </vt:lpstr>
      <vt:lpstr>Financial Management Series</vt:lpstr>
      <vt:lpstr>Financial Management Series</vt:lpstr>
      <vt:lpstr>Supply Chain Management Series</vt:lpstr>
      <vt:lpstr>PowerPoint Presentation</vt:lpstr>
      <vt:lpstr>Adds Advanced Revenue Management Capabilities to Dynamics SL</vt:lpstr>
      <vt:lpstr>Advanced Revenue Management Suite</vt:lpstr>
      <vt:lpstr>Components of Advanced Revenue Management</vt:lpstr>
      <vt:lpstr>Complete Flexibility and Control</vt:lpstr>
      <vt:lpstr>How is the module used?</vt:lpstr>
      <vt:lpstr>Contracts</vt:lpstr>
      <vt:lpstr>Revenue Recognition</vt:lpstr>
      <vt:lpstr>Three ways to Process Billing </vt:lpstr>
      <vt:lpstr>MaxQ Charge It!</vt:lpstr>
      <vt:lpstr>Integrated Processing and Control</vt:lpstr>
      <vt:lpstr>Streamlined Flexibility</vt:lpstr>
      <vt:lpstr>Credit Card Maintenance - Tokens</vt:lpstr>
      <vt:lpstr>AP/PR Laser Checks</vt:lpstr>
      <vt:lpstr>Sample Check</vt:lpstr>
      <vt:lpstr>Questions?  </vt:lpstr>
      <vt:lpstr>PowerPoint Presentation</vt:lpstr>
      <vt:lpstr>PowerPoint Presentation</vt:lpstr>
      <vt:lpstr>PowerPoint Presentation</vt:lpstr>
      <vt:lpstr>                                   Sales Central</vt:lpstr>
      <vt:lpstr>Account Central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DeFacto Presentation to Constellation Software Inc.</dc:title>
  <dc:creator>Anthony D'Anna</dc:creator>
  <cp:lastModifiedBy>Maddie Boyer</cp:lastModifiedBy>
  <cp:revision>1062</cp:revision>
  <dcterms:created xsi:type="dcterms:W3CDTF">2009-05-28T20:15:36Z</dcterms:created>
  <dcterms:modified xsi:type="dcterms:W3CDTF">2016-05-25T23:48:11Z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0x0101006C6CB1B103D5E74186E096FC07685172</vt:lpwstr>
  </property>
</Properties>
</file>