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66" r:id="rId5"/>
    <p:sldId id="257" r:id="rId6"/>
    <p:sldId id="258" r:id="rId7"/>
    <p:sldId id="269" r:id="rId8"/>
    <p:sldId id="260" r:id="rId9"/>
    <p:sldId id="272" r:id="rId10"/>
    <p:sldId id="278" r:id="rId11"/>
    <p:sldId id="282" r:id="rId12"/>
    <p:sldId id="279" r:id="rId13"/>
    <p:sldId id="268" r:id="rId14"/>
    <p:sldId id="277" r:id="rId15"/>
    <p:sldId id="273" r:id="rId16"/>
    <p:sldId id="274" r:id="rId17"/>
    <p:sldId id="275" r:id="rId18"/>
    <p:sldId id="276" r:id="rId19"/>
    <p:sldId id="270" r:id="rId20"/>
    <p:sldId id="271" r:id="rId21"/>
    <p:sldId id="280"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8" autoAdjust="0"/>
    <p:restoredTop sz="94600"/>
  </p:normalViewPr>
  <p:slideViewPr>
    <p:cSldViewPr snapToGrid="0" snapToObjects="1">
      <p:cViewPr varScale="1">
        <p:scale>
          <a:sx n="83" d="100"/>
          <a:sy n="83" d="100"/>
        </p:scale>
        <p:origin x="3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CA34C-CA9C-415A-953F-678E2A17C25C}" type="datetimeFigureOut">
              <a:rPr lang="en-US"/>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51CD3-BFB1-4492-8D2D-4B1A7493EC75}" type="slidenum">
              <a:rPr lang="en-US"/>
              <a:t>‹#›</a:t>
            </a:fld>
            <a:endParaRPr lang="en-US"/>
          </a:p>
        </p:txBody>
      </p:sp>
    </p:spTree>
    <p:extLst>
      <p:ext uri="{BB962C8B-B14F-4D97-AF65-F5344CB8AC3E}">
        <p14:creationId xmlns:p14="http://schemas.microsoft.com/office/powerpoint/2010/main" val="170722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451CD3-BFB1-4492-8D2D-4B1A7493EC75}" type="slidenum">
              <a:rPr lang="en-US"/>
              <a:t>7</a:t>
            </a:fld>
            <a:endParaRPr lang="en-US"/>
          </a:p>
        </p:txBody>
      </p:sp>
    </p:spTree>
    <p:extLst>
      <p:ext uri="{BB962C8B-B14F-4D97-AF65-F5344CB8AC3E}">
        <p14:creationId xmlns:p14="http://schemas.microsoft.com/office/powerpoint/2010/main" val="2101848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451CD3-BFB1-4492-8D2D-4B1A7493EC75}" type="slidenum">
              <a:rPr lang="en-US"/>
              <a:t>8</a:t>
            </a:fld>
            <a:endParaRPr lang="en-US"/>
          </a:p>
        </p:txBody>
      </p:sp>
    </p:spTree>
    <p:extLst>
      <p:ext uri="{BB962C8B-B14F-4D97-AF65-F5344CB8AC3E}">
        <p14:creationId xmlns:p14="http://schemas.microsoft.com/office/powerpoint/2010/main" val="361340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451CD3-BFB1-4492-8D2D-4B1A7493EC75}" type="slidenum">
              <a:rPr lang="en-US"/>
              <a:t>9</a:t>
            </a:fld>
            <a:endParaRPr lang="en-US"/>
          </a:p>
        </p:txBody>
      </p:sp>
    </p:spTree>
    <p:extLst>
      <p:ext uri="{BB962C8B-B14F-4D97-AF65-F5344CB8AC3E}">
        <p14:creationId xmlns:p14="http://schemas.microsoft.com/office/powerpoint/2010/main" val="140920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451CD3-BFB1-4492-8D2D-4B1A7493EC75}" type="slidenum">
              <a:rPr lang="en-US"/>
              <a:t>11</a:t>
            </a:fld>
            <a:endParaRPr lang="en-US"/>
          </a:p>
        </p:txBody>
      </p:sp>
    </p:spTree>
    <p:extLst>
      <p:ext uri="{BB962C8B-B14F-4D97-AF65-F5344CB8AC3E}">
        <p14:creationId xmlns:p14="http://schemas.microsoft.com/office/powerpoint/2010/main" val="422210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451CD3-BFB1-4492-8D2D-4B1A7493EC75}" type="slidenum">
              <a:rPr lang="en-US"/>
              <a:t>18</a:t>
            </a:fld>
            <a:endParaRPr lang="en-US"/>
          </a:p>
        </p:txBody>
      </p:sp>
    </p:spTree>
    <p:extLst>
      <p:ext uri="{BB962C8B-B14F-4D97-AF65-F5344CB8AC3E}">
        <p14:creationId xmlns:p14="http://schemas.microsoft.com/office/powerpoint/2010/main" val="211665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451CD3-BFB1-4492-8D2D-4B1A7493EC75}" type="slidenum">
              <a:rPr lang="en-US"/>
              <a:t>19</a:t>
            </a:fld>
            <a:endParaRPr lang="en-US"/>
          </a:p>
        </p:txBody>
      </p:sp>
    </p:spTree>
    <p:extLst>
      <p:ext uri="{BB962C8B-B14F-4D97-AF65-F5344CB8AC3E}">
        <p14:creationId xmlns:p14="http://schemas.microsoft.com/office/powerpoint/2010/main" val="1637124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3D3AE5-0899-BC47-AF8B-281ED896C79B}"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787716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D3AE5-0899-BC47-AF8B-281ED896C79B}"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11286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D3AE5-0899-BC47-AF8B-281ED896C79B}"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62547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D3AE5-0899-BC47-AF8B-281ED896C79B}"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987178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3D3AE5-0899-BC47-AF8B-281ED896C79B}"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5703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3D3AE5-0899-BC47-AF8B-281ED896C79B}"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75143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3D3AE5-0899-BC47-AF8B-281ED896C79B}"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4426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3D3AE5-0899-BC47-AF8B-281ED896C79B}"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91009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D3AE5-0899-BC47-AF8B-281ED896C79B}"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154779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3D3AE5-0899-BC47-AF8B-281ED896C79B}"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130881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3D3AE5-0899-BC47-AF8B-281ED896C79B}"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57004-493B-1540-86B9-8C08B20922EA}" type="slidenum">
              <a:rPr lang="en-US" smtClean="0"/>
              <a:t>‹#›</a:t>
            </a:fld>
            <a:endParaRPr lang="en-US"/>
          </a:p>
        </p:txBody>
      </p:sp>
    </p:spTree>
    <p:extLst>
      <p:ext uri="{BB962C8B-B14F-4D97-AF65-F5344CB8AC3E}">
        <p14:creationId xmlns:p14="http://schemas.microsoft.com/office/powerpoint/2010/main" val="53754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D3AE5-0899-BC47-AF8B-281ED896C79B}"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57004-493B-1540-86B9-8C08B20922EA}" type="slidenum">
              <a:rPr lang="en-US" smtClean="0"/>
              <a:t>‹#›</a:t>
            </a:fld>
            <a:endParaRPr lang="en-US"/>
          </a:p>
        </p:txBody>
      </p:sp>
    </p:spTree>
    <p:extLst>
      <p:ext uri="{BB962C8B-B14F-4D97-AF65-F5344CB8AC3E}">
        <p14:creationId xmlns:p14="http://schemas.microsoft.com/office/powerpoint/2010/main" val="108867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jpe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jpeg"/><Relationship Id="rId1" Type="http://schemas.openxmlformats.org/officeDocument/2006/relationships/slideLayout" Target="../slideLayouts/slideLayout9.xml"/><Relationship Id="rId5" Type="http://schemas.microsoft.com/office/2007/relationships/hdphoto" Target="../media/hdphoto8.wdp"/><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8.wdp"/><Relationship Id="rId5" Type="http://schemas.openxmlformats.org/officeDocument/2006/relationships/image" Target="../media/image10.jpeg"/><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microsoft.com/office/2007/relationships/hdphoto" Target="../media/hdphoto8.wdp"/><Relationship Id="rId5" Type="http://schemas.openxmlformats.org/officeDocument/2006/relationships/image" Target="../media/image10.jpeg"/><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blogs.msdn.microsoft.com/dynamics_financial_reporting/" TargetMode="Externa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mbs.microsoft.com/customersource/northamerica/SL" TargetMode="Externa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88123"/>
            <a:ext cx="9144000" cy="2387600"/>
          </a:xfrm>
        </p:spPr>
        <p:txBody>
          <a:bodyPr>
            <a:normAutofit/>
          </a:bodyPr>
          <a:lstStyle/>
          <a:p>
            <a:r>
              <a:rPr lang="en-US" sz="5600" dirty="0"/>
              <a:t>Boyer Dynamics SL Client Event</a:t>
            </a:r>
          </a:p>
        </p:txBody>
      </p:sp>
      <p:sp>
        <p:nvSpPr>
          <p:cNvPr id="3" name="Subtitle 2"/>
          <p:cNvSpPr>
            <a:spLocks noGrp="1"/>
          </p:cNvSpPr>
          <p:nvPr>
            <p:ph type="subTitle" idx="1"/>
          </p:nvPr>
        </p:nvSpPr>
        <p:spPr>
          <a:xfrm>
            <a:off x="1524000" y="3875723"/>
            <a:ext cx="9144000" cy="1655762"/>
          </a:xfrm>
        </p:spPr>
        <p:txBody>
          <a:bodyPr/>
          <a:lstStyle/>
          <a:p>
            <a:r>
              <a:rPr lang="en-US" dirty="0">
                <a:solidFill>
                  <a:schemeClr val="bg1">
                    <a:lumMod val="65000"/>
                  </a:schemeClr>
                </a:solidFill>
              </a:rPr>
              <a:t>Welcome!</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trans="75000"/>
                    </a14:imgEffect>
                  </a14:imgLayer>
                </a14:imgProps>
              </a:ext>
            </a:extLst>
          </a:blip>
          <a:stretch>
            <a:fillRect/>
          </a:stretch>
        </p:blipFill>
        <p:spPr>
          <a:xfrm>
            <a:off x="0" y="70481"/>
            <a:ext cx="12192000" cy="2396272"/>
          </a:xfrm>
          <a:prstGeom prst="rect">
            <a:avLst/>
          </a:prstGeom>
          <a:effectLst>
            <a:softEdge rad="1016000"/>
          </a:effectLst>
        </p:spPr>
      </p:pic>
    </p:spTree>
    <p:extLst>
      <p:ext uri="{BB962C8B-B14F-4D97-AF65-F5344CB8AC3E}">
        <p14:creationId xmlns:p14="http://schemas.microsoft.com/office/powerpoint/2010/main" val="1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BEBA8EAE-BF5A-486C-A8C5-ECC9F3942E4B}">
                <a14:imgProps xmlns:a14="http://schemas.microsoft.com/office/drawing/2010/main">
                  <a14:imgLayer r:embed="rId3">
                    <a14:imgEffect>
                      <a14:artisticCrisscrossEtching trans="10000" pressure="0"/>
                    </a14:imgEffect>
                  </a14:imgLayer>
                </a14:imgProps>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SL 2015 Highlights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Crystal Reports 2013 runtime will be used for the generation of reports.  2008 designer is shipped with the software.  The full version of Crystal 2013 can be purchased separately and used if wanted.</a:t>
            </a:r>
          </a:p>
          <a:p>
            <a:r>
              <a:rPr lang="en-US" dirty="0"/>
              <a:t>Visual Studio 2008 no longer supported.  2013, 2012, and 2010 are supported.</a:t>
            </a:r>
          </a:p>
          <a:p>
            <a:r>
              <a:rPr lang="en-US" dirty="0" err="1"/>
              <a:t>FRx</a:t>
            </a:r>
            <a:r>
              <a:rPr lang="en-US" dirty="0"/>
              <a:t> will not be supported with Dynamics SL 2015; Management Reporter is the replacement for financial reporting.</a:t>
            </a:r>
          </a:p>
          <a:p>
            <a:r>
              <a:rPr lang="en-US" dirty="0"/>
              <a:t>Business Portal is no longer available.  Replaced by Web Apps</a:t>
            </a:r>
          </a:p>
          <a:p>
            <a:r>
              <a:rPr lang="en-US" dirty="0"/>
              <a:t>Microsoft Office 2013 and 2016 is supported</a:t>
            </a:r>
          </a:p>
          <a:p>
            <a:pPr marL="0" indent="0">
              <a:buNone/>
            </a:pPr>
            <a:endParaRPr lang="en-US" dirty="0"/>
          </a:p>
        </p:txBody>
      </p:sp>
    </p:spTree>
    <p:extLst>
      <p:ext uri="{BB962C8B-B14F-4D97-AF65-F5344CB8AC3E}">
        <p14:creationId xmlns:p14="http://schemas.microsoft.com/office/powerpoint/2010/main" val="28247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extLst>
              <a:ext uri="{BEBA8EAE-BF5A-486C-A8C5-ECC9F3942E4B}">
                <a14:imgProps xmlns:a14="http://schemas.microsoft.com/office/drawing/2010/main">
                  <a14:imgLayer r:embed="rId4">
                    <a14:imgEffect>
                      <a14:artisticCrisscrossEtching trans="10000" pressure="0"/>
                    </a14:imgEffect>
                  </a14:imgLayer>
                </a14:imgProps>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SL 2015 Highlights </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t>Administration and Foundation Changes:</a:t>
            </a:r>
          </a:p>
          <a:p>
            <a:r>
              <a:rPr lang="en-US" dirty="0"/>
              <a:t>Company Selection list limited to user’s access rights</a:t>
            </a:r>
          </a:p>
          <a:p>
            <a:r>
              <a:rPr lang="en-US" dirty="0"/>
              <a:t>Search Capability in Possible Values lists (DEMO)</a:t>
            </a:r>
          </a:p>
          <a:p>
            <a:r>
              <a:rPr lang="en-US" dirty="0"/>
              <a:t>New PV Functionality and export to Excel in Possible Values lists</a:t>
            </a:r>
          </a:p>
          <a:p>
            <a:r>
              <a:rPr lang="en-US" dirty="0"/>
              <a:t>Descriptions in the ROI PV</a:t>
            </a:r>
          </a:p>
          <a:p>
            <a:r>
              <a:rPr lang="en-US" dirty="0"/>
              <a:t>Field Maintenance allows you to change description(DEMO)</a:t>
            </a:r>
          </a:p>
          <a:p>
            <a:r>
              <a:rPr lang="en-US" dirty="0"/>
              <a:t>Selecting in ROI made easier (DEMO)</a:t>
            </a:r>
          </a:p>
          <a:p>
            <a:r>
              <a:rPr lang="en-US" dirty="0"/>
              <a:t>Email report directly from Print Preview</a:t>
            </a:r>
          </a:p>
          <a:p>
            <a:endParaRPr lang="en-US" dirty="0"/>
          </a:p>
        </p:txBody>
      </p:sp>
    </p:spTree>
    <p:extLst>
      <p:ext uri="{BB962C8B-B14F-4D97-AF65-F5344CB8AC3E}">
        <p14:creationId xmlns:p14="http://schemas.microsoft.com/office/powerpoint/2010/main" val="2197560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BEBA8EAE-BF5A-486C-A8C5-ECC9F3942E4B}">
                <a14:imgProps xmlns:a14="http://schemas.microsoft.com/office/drawing/2010/main">
                  <a14:imgLayer r:embed="rId3">
                    <a14:imgEffect>
                      <a14:artisticCrisscrossEtching trans="10000" pressure="0"/>
                    </a14:imgEffect>
                  </a14:imgLayer>
                </a14:imgProps>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SL 2015 Highlights</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Unlimited report formats per report</a:t>
            </a:r>
          </a:p>
          <a:p>
            <a:r>
              <a:rPr lang="en-US" dirty="0"/>
              <a:t>Default Report Format Maintenance(DEMO)</a:t>
            </a:r>
          </a:p>
          <a:p>
            <a:pPr marL="0" indent="0">
              <a:buNone/>
            </a:pPr>
            <a:endParaRPr lang="en-US" b="1" dirty="0"/>
          </a:p>
          <a:p>
            <a:pPr marL="0" indent="0">
              <a:buNone/>
            </a:pPr>
            <a:r>
              <a:rPr lang="en-US" b="1" dirty="0"/>
              <a:t>Quick Query-Ad-hoc tool to find data and export to Excel</a:t>
            </a:r>
          </a:p>
          <a:p>
            <a:r>
              <a:rPr lang="en-US" dirty="0"/>
              <a:t>Copy to Table-static data</a:t>
            </a:r>
          </a:p>
          <a:p>
            <a:r>
              <a:rPr lang="en-US" dirty="0"/>
              <a:t>Create Connection-allows you to refresh anytime in Excel</a:t>
            </a:r>
          </a:p>
          <a:p>
            <a:r>
              <a:rPr lang="en-US" dirty="0"/>
              <a:t>Copy to table and create connection (Query Table)</a:t>
            </a:r>
          </a:p>
          <a:p>
            <a:r>
              <a:rPr lang="en-US" dirty="0"/>
              <a:t>Create Pivot Table with connection</a:t>
            </a:r>
          </a:p>
          <a:p>
            <a:r>
              <a:rPr lang="en-US" dirty="0"/>
              <a:t>Create your own queries and access from application</a:t>
            </a:r>
          </a:p>
        </p:txBody>
      </p:sp>
    </p:spTree>
    <p:extLst>
      <p:ext uri="{BB962C8B-B14F-4D97-AF65-F5344CB8AC3E}">
        <p14:creationId xmlns:p14="http://schemas.microsoft.com/office/powerpoint/2010/main" val="2238772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BEBA8EAE-BF5A-486C-A8C5-ECC9F3942E4B}">
                <a14:imgProps xmlns:a14="http://schemas.microsoft.com/office/drawing/2010/main">
                  <a14:imgLayer r:embed="rId3">
                    <a14:imgEffect>
                      <a14:artisticCrisscrossEtching trans="10000" pressure="0"/>
                    </a14:imgEffect>
                  </a14:imgLayer>
                </a14:imgProps>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SL 2015 Highlights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t>Accounts Payable Changes</a:t>
            </a:r>
          </a:p>
          <a:p>
            <a:r>
              <a:rPr lang="en-US" dirty="0"/>
              <a:t>Store Vendor Name on documents(helps against fraud)</a:t>
            </a:r>
          </a:p>
          <a:p>
            <a:r>
              <a:rPr lang="en-US" dirty="0"/>
              <a:t>Backup Withholding for eligible 1099 vendors</a:t>
            </a:r>
          </a:p>
          <a:p>
            <a:endParaRPr lang="en-US" dirty="0"/>
          </a:p>
          <a:p>
            <a:pPr marL="0" indent="0">
              <a:buNone/>
            </a:pPr>
            <a:r>
              <a:rPr lang="en-US" b="1" dirty="0"/>
              <a:t>Accounts Receivable Changes</a:t>
            </a:r>
          </a:p>
          <a:p>
            <a:r>
              <a:rPr lang="en-US" dirty="0"/>
              <a:t>Invoice Preview from Invoice and Memo screen and from Quick Query</a:t>
            </a:r>
          </a:p>
          <a:p>
            <a:endParaRPr lang="en-US" dirty="0"/>
          </a:p>
        </p:txBody>
      </p:sp>
    </p:spTree>
    <p:extLst>
      <p:ext uri="{BB962C8B-B14F-4D97-AF65-F5344CB8AC3E}">
        <p14:creationId xmlns:p14="http://schemas.microsoft.com/office/powerpoint/2010/main" val="310054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BEBA8EAE-BF5A-486C-A8C5-ECC9F3942E4B}">
                <a14:imgProps xmlns:a14="http://schemas.microsoft.com/office/drawing/2010/main">
                  <a14:imgLayer r:embed="rId3">
                    <a14:imgEffect>
                      <a14:artisticCrisscrossEtching trans="10000" pressure="0"/>
                    </a14:imgEffect>
                  </a14:imgLayer>
                </a14:imgProps>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SL 2015 Highlights </a:t>
            </a:r>
          </a:p>
        </p:txBody>
      </p:sp>
      <p:sp>
        <p:nvSpPr>
          <p:cNvPr id="3" name="Content Placeholder 2"/>
          <p:cNvSpPr>
            <a:spLocks noGrp="1"/>
          </p:cNvSpPr>
          <p:nvPr>
            <p:ph idx="1"/>
          </p:nvPr>
        </p:nvSpPr>
        <p:spPr/>
        <p:txBody>
          <a:bodyPr/>
          <a:lstStyle/>
          <a:p>
            <a:pPr marL="0" indent="0">
              <a:buNone/>
            </a:pPr>
            <a:r>
              <a:rPr lang="en-US" b="1" dirty="0"/>
              <a:t>Project Accounting Changes</a:t>
            </a:r>
          </a:p>
          <a:p>
            <a:r>
              <a:rPr lang="en-US" dirty="0"/>
              <a:t>Multi-Company enabled</a:t>
            </a:r>
          </a:p>
          <a:p>
            <a:r>
              <a:rPr lang="en-US" dirty="0"/>
              <a:t>Multi-Currency enabled</a:t>
            </a:r>
          </a:p>
          <a:p>
            <a:r>
              <a:rPr lang="en-US" dirty="0"/>
              <a:t>Item Level Sales Taxes</a:t>
            </a:r>
          </a:p>
          <a:p>
            <a:r>
              <a:rPr lang="en-US" dirty="0"/>
              <a:t>Batch Numbers from Flexible Billings no longer overlap with AR (bug fix)</a:t>
            </a:r>
          </a:p>
          <a:p>
            <a:endParaRPr lang="en-US" dirty="0"/>
          </a:p>
        </p:txBody>
      </p:sp>
    </p:spTree>
    <p:extLst>
      <p:ext uri="{BB962C8B-B14F-4D97-AF65-F5344CB8AC3E}">
        <p14:creationId xmlns:p14="http://schemas.microsoft.com/office/powerpoint/2010/main" val="1050690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BEBA8EAE-BF5A-486C-A8C5-ECC9F3942E4B}">
                <a14:imgProps xmlns:a14="http://schemas.microsoft.com/office/drawing/2010/main">
                  <a14:imgLayer r:embed="rId3">
                    <a14:imgEffect>
                      <a14:artisticCrisscrossEtching trans="10000" pressure="0"/>
                    </a14:imgEffect>
                  </a14:imgLayer>
                </a14:imgProps>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p>
            <a:pPr marL="0" indent="0">
              <a:buNone/>
            </a:pPr>
            <a:r>
              <a:rPr lang="en-US" b="1" dirty="0"/>
              <a:t>Payroll Changes</a:t>
            </a:r>
          </a:p>
          <a:p>
            <a:r>
              <a:rPr lang="en-US" dirty="0"/>
              <a:t>Ability to reactivate earnings when voiding checks</a:t>
            </a:r>
          </a:p>
          <a:p>
            <a:r>
              <a:rPr lang="en-US" dirty="0"/>
              <a:t>Automatic recalculation of earnings subject to in Review / Edit Check screen.</a:t>
            </a:r>
          </a:p>
          <a:p>
            <a:r>
              <a:rPr lang="en-US" dirty="0"/>
              <a:t>Expanded Net Check functionality – automatically calculates the deductions for you</a:t>
            </a:r>
          </a:p>
          <a:p>
            <a:r>
              <a:rPr lang="en-US" dirty="0"/>
              <a:t>Audit of changes to pay, deduction, and tax tables</a:t>
            </a:r>
          </a:p>
        </p:txBody>
      </p:sp>
      <p:sp>
        <p:nvSpPr>
          <p:cNvPr id="6" name="Title 1"/>
          <p:cNvSpPr>
            <a:spLocks noGrp="1"/>
          </p:cNvSpPr>
          <p:nvPr>
            <p:ph type="title"/>
          </p:nvPr>
        </p:nvSpPr>
        <p:spPr>
          <a:xfrm>
            <a:off x="838200" y="365125"/>
            <a:ext cx="10515600" cy="1325563"/>
          </a:xfrm>
        </p:spPr>
        <p:txBody>
          <a:bodyPr/>
          <a:lstStyle/>
          <a:p>
            <a:r>
              <a:rPr lang="en-US" dirty="0"/>
              <a:t>SL 2015 Highlights </a:t>
            </a:r>
          </a:p>
        </p:txBody>
      </p:sp>
    </p:spTree>
    <p:extLst>
      <p:ext uri="{BB962C8B-B14F-4D97-AF65-F5344CB8AC3E}">
        <p14:creationId xmlns:p14="http://schemas.microsoft.com/office/powerpoint/2010/main" val="385300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artisticLineDrawing trans="30000"/>
                    </a14:imgEffect>
                  </a14:imgLayer>
                </a14:imgProps>
              </a:ext>
            </a:extLst>
          </a:blip>
          <a:stretch>
            <a:fillRect/>
          </a:stretch>
        </p:blipFill>
        <p:spPr>
          <a:xfrm>
            <a:off x="10666760" y="89212"/>
            <a:ext cx="1374079" cy="1374079"/>
          </a:xfrm>
          <a:prstGeom prst="rect">
            <a:avLst/>
          </a:prstGeom>
          <a:effectLst>
            <a:softEdge rad="127000"/>
          </a:effectLst>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artisticLineDrawing trans="30000"/>
                    </a14:imgEffect>
                  </a14:imgLayer>
                </a14:imgProps>
              </a:ext>
            </a:extLst>
          </a:blip>
          <a:stretch>
            <a:fillRect/>
          </a:stretch>
        </p:blipFill>
        <p:spPr>
          <a:xfrm>
            <a:off x="4415193" y="5478326"/>
            <a:ext cx="1379674" cy="1379674"/>
          </a:xfrm>
          <a:prstGeom prst="rect">
            <a:avLst/>
          </a:prstGeom>
          <a:effectLst>
            <a:softEdge rad="190500"/>
          </a:effectLst>
        </p:spPr>
      </p:pic>
      <p:sp>
        <p:nvSpPr>
          <p:cNvPr id="8" name="Title 1"/>
          <p:cNvSpPr txBox="1">
            <a:spLocks/>
          </p:cNvSpPr>
          <p:nvPr/>
        </p:nvSpPr>
        <p:spPr>
          <a:xfrm>
            <a:off x="838200" y="31889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t>SL 2015 and CU2 Web Apps</a:t>
            </a:r>
          </a:p>
        </p:txBody>
      </p:sp>
      <p:sp>
        <p:nvSpPr>
          <p:cNvPr id="10" name="Content Placeholder 2"/>
          <p:cNvSpPr>
            <a:spLocks noGrp="1"/>
          </p:cNvSpPr>
          <p:nvPr>
            <p:ph idx="1"/>
          </p:nvPr>
        </p:nvSpPr>
        <p:spPr>
          <a:xfrm>
            <a:off x="838200" y="1825625"/>
            <a:ext cx="10515600" cy="4351338"/>
          </a:xfrm>
        </p:spPr>
        <p:txBody>
          <a:bodyPr>
            <a:normAutofit/>
          </a:bodyPr>
          <a:lstStyle/>
          <a:p>
            <a:r>
              <a:rPr lang="en-US" sz="2800" dirty="0"/>
              <a:t>Communicator</a:t>
            </a:r>
          </a:p>
          <a:p>
            <a:r>
              <a:rPr lang="en-US" sz="2800" dirty="0"/>
              <a:t>Employee Utilization</a:t>
            </a:r>
          </a:p>
          <a:p>
            <a:r>
              <a:rPr lang="en-US" sz="2800" dirty="0"/>
              <a:t>Inventory Lookup</a:t>
            </a:r>
          </a:p>
          <a:p>
            <a:r>
              <a:rPr lang="en-US" sz="2800" dirty="0"/>
              <a:t>Item Request</a:t>
            </a:r>
          </a:p>
          <a:p>
            <a:r>
              <a:rPr lang="en-US" sz="2800" dirty="0"/>
              <a:t>Payroll Time Entry</a:t>
            </a:r>
          </a:p>
          <a:p>
            <a:r>
              <a:rPr lang="en-US" sz="2800" dirty="0"/>
              <a:t>Approval Deferrals</a:t>
            </a:r>
          </a:p>
          <a:p>
            <a:r>
              <a:rPr lang="en-US" sz="2800" dirty="0"/>
              <a:t>Project Approvals</a:t>
            </a:r>
          </a:p>
          <a:p>
            <a:r>
              <a:rPr lang="en-US" sz="2800" dirty="0"/>
              <a:t>Expense Entry</a:t>
            </a:r>
          </a:p>
          <a:p>
            <a:pPr marL="0" indent="0">
              <a:buNone/>
            </a:pPr>
            <a:endParaRPr lang="en-US" sz="2800" dirty="0"/>
          </a:p>
        </p:txBody>
      </p:sp>
    </p:spTree>
    <p:extLst>
      <p:ext uri="{BB962C8B-B14F-4D97-AF65-F5344CB8AC3E}">
        <p14:creationId xmlns:p14="http://schemas.microsoft.com/office/powerpoint/2010/main" val="47021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artisticLineDrawing trans="30000"/>
                    </a14:imgEffect>
                  </a14:imgLayer>
                </a14:imgProps>
              </a:ext>
            </a:extLst>
          </a:blip>
          <a:stretch>
            <a:fillRect/>
          </a:stretch>
        </p:blipFill>
        <p:spPr>
          <a:xfrm>
            <a:off x="10665831" y="137728"/>
            <a:ext cx="1375937" cy="1375937"/>
          </a:xfrm>
          <a:prstGeom prst="rect">
            <a:avLst/>
          </a:prstGeom>
          <a:effectLst>
            <a:softEdge rad="190500"/>
          </a:effectLst>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artisticLineDrawing trans="30000"/>
                    </a14:imgEffect>
                  </a14:imgLayer>
                </a14:imgProps>
              </a:ext>
            </a:extLst>
          </a:blip>
          <a:stretch>
            <a:fillRect/>
          </a:stretch>
        </p:blipFill>
        <p:spPr>
          <a:xfrm>
            <a:off x="4392153" y="5473089"/>
            <a:ext cx="1384911" cy="1384911"/>
          </a:xfrm>
          <a:prstGeom prst="rect">
            <a:avLst/>
          </a:prstGeom>
          <a:effectLst>
            <a:softEdge rad="190500"/>
          </a:effectLst>
        </p:spPr>
      </p:pic>
      <p:sp>
        <p:nvSpPr>
          <p:cNvPr id="10" name="Title 1"/>
          <p:cNvSpPr txBox="1">
            <a:spLocks/>
          </p:cNvSpPr>
          <p:nvPr/>
        </p:nvSpPr>
        <p:spPr>
          <a:xfrm>
            <a:off x="838200" y="31889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t>SL 2015 and CU2 Web Apps</a:t>
            </a:r>
          </a:p>
        </p:txBody>
      </p:sp>
      <p:sp>
        <p:nvSpPr>
          <p:cNvPr id="11" name="Content Placeholder 2"/>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t>Project Maintenance</a:t>
            </a:r>
          </a:p>
          <a:p>
            <a:pPr marL="457200" indent="-457200">
              <a:buFont typeface="Arial" panose="020B0604020202020204" pitchFamily="34" charset="0"/>
              <a:buChar char="•"/>
            </a:pPr>
            <a:r>
              <a:rPr lang="en-US" sz="2800" dirty="0"/>
              <a:t>Project Time Entry</a:t>
            </a:r>
          </a:p>
          <a:p>
            <a:pPr marL="457200" indent="-457200">
              <a:buFont typeface="Arial" panose="020B0604020202020204" pitchFamily="34" charset="0"/>
              <a:buChar char="•"/>
            </a:pPr>
            <a:r>
              <a:rPr lang="en-US" sz="2800" dirty="0"/>
              <a:t>Quick Query</a:t>
            </a:r>
          </a:p>
          <a:p>
            <a:pPr marL="457200" indent="-457200">
              <a:buFont typeface="Arial" panose="020B0604020202020204" pitchFamily="34" charset="0"/>
              <a:buChar char="•"/>
            </a:pPr>
            <a:r>
              <a:rPr lang="en-US" sz="2800" dirty="0"/>
              <a:t>Resource Planning</a:t>
            </a:r>
          </a:p>
          <a:p>
            <a:pPr marL="457200" indent="-457200">
              <a:buFont typeface="Arial" panose="020B0604020202020204" pitchFamily="34" charset="0"/>
              <a:buChar char="•"/>
            </a:pPr>
            <a:r>
              <a:rPr lang="en-US" sz="2800" dirty="0"/>
              <a:t>Web Reports</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937186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artisticLineDrawing trans="30000"/>
                    </a14:imgEffect>
                  </a14:imgLayer>
                </a14:imgProps>
              </a:ext>
            </a:extLst>
          </a:blip>
          <a:stretch>
            <a:fillRect/>
          </a:stretch>
        </p:blipFill>
        <p:spPr>
          <a:xfrm>
            <a:off x="10665831" y="137728"/>
            <a:ext cx="1375937" cy="1375937"/>
          </a:xfrm>
          <a:prstGeom prst="rect">
            <a:avLst/>
          </a:prstGeom>
          <a:effectLst>
            <a:softEdge rad="190500"/>
          </a:effectLst>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artisticLineDrawing trans="30000"/>
                    </a14:imgEffect>
                  </a14:imgLayer>
                </a14:imgProps>
              </a:ext>
            </a:extLst>
          </a:blip>
          <a:stretch>
            <a:fillRect/>
          </a:stretch>
        </p:blipFill>
        <p:spPr>
          <a:xfrm>
            <a:off x="4392153" y="5473089"/>
            <a:ext cx="1384911" cy="1384911"/>
          </a:xfrm>
          <a:prstGeom prst="rect">
            <a:avLst/>
          </a:prstGeom>
          <a:effectLst>
            <a:softEdge rad="190500"/>
          </a:effectLst>
        </p:spPr>
      </p:pic>
      <p:sp>
        <p:nvSpPr>
          <p:cNvPr id="10" name="Title 1"/>
          <p:cNvSpPr txBox="1">
            <a:spLocks/>
          </p:cNvSpPr>
          <p:nvPr/>
        </p:nvSpPr>
        <p:spPr>
          <a:xfrm>
            <a:off x="838200" y="31889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t>Events &amp; Training</a:t>
            </a:r>
          </a:p>
        </p:txBody>
      </p:sp>
      <p:sp>
        <p:nvSpPr>
          <p:cNvPr id="11" name="Content Placeholder 2"/>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t>Making Businesses Better – Employee Retention Presented by </a:t>
            </a:r>
          </a:p>
          <a:p>
            <a:r>
              <a:rPr lang="en-US" sz="2800" dirty="0"/>
              <a:t>      Mary Ellen  </a:t>
            </a:r>
            <a:r>
              <a:rPr lang="en-US" sz="2400" dirty="0"/>
              <a:t>June 22 @ 9:00 am – 12:00 pm</a:t>
            </a:r>
          </a:p>
          <a:p>
            <a:pPr marL="342900" indent="-342900">
              <a:buFont typeface="Arial" panose="020B0604020202020204" pitchFamily="34" charset="0"/>
              <a:buChar char="•"/>
            </a:pPr>
            <a:endParaRPr lang="en-US" sz="2400" dirty="0"/>
          </a:p>
          <a:p>
            <a:pPr marL="457200" indent="-457200">
              <a:buFont typeface="Arial" panose="020B0604020202020204" pitchFamily="34" charset="0"/>
              <a:buChar char="•"/>
            </a:pPr>
            <a:r>
              <a:rPr lang="en-US" sz="2800" dirty="0"/>
              <a:t>Management Reporter Training-June 22- 23, 2016</a:t>
            </a:r>
          </a:p>
          <a:p>
            <a:pPr marL="457200" indent="-457200">
              <a:buFont typeface="Arial" panose="020B0604020202020204" pitchFamily="34" charset="0"/>
              <a:buChar char="•"/>
            </a:pPr>
            <a:r>
              <a:rPr lang="en-US" sz="2800" dirty="0">
                <a:latin typeface="Calibri" charset="0"/>
              </a:rPr>
              <a:t>Management Reporter Training-August 24 – 25, 2016</a:t>
            </a:r>
          </a:p>
          <a:p>
            <a:pPr marL="457200" indent="-457200">
              <a:buFont typeface="Arial" panose="020B0604020202020204" pitchFamily="34" charset="0"/>
              <a:buChar char="•"/>
            </a:pPr>
            <a:r>
              <a:rPr lang="en-US" sz="2800" dirty="0">
                <a:latin typeface="Calibri" charset="0"/>
              </a:rPr>
              <a:t>Management Reporter Training-October 19 – 20, 2016</a:t>
            </a:r>
          </a:p>
        </p:txBody>
      </p:sp>
    </p:spTree>
    <p:extLst>
      <p:ext uri="{BB962C8B-B14F-4D97-AF65-F5344CB8AC3E}">
        <p14:creationId xmlns:p14="http://schemas.microsoft.com/office/powerpoint/2010/main" val="69462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artisticLineDrawing trans="30000"/>
                    </a14:imgEffect>
                  </a14:imgLayer>
                </a14:imgProps>
              </a:ext>
            </a:extLst>
          </a:blip>
          <a:stretch>
            <a:fillRect/>
          </a:stretch>
        </p:blipFill>
        <p:spPr>
          <a:xfrm>
            <a:off x="10665831" y="137728"/>
            <a:ext cx="1375937" cy="1375937"/>
          </a:xfrm>
          <a:prstGeom prst="rect">
            <a:avLst/>
          </a:prstGeom>
          <a:effectLst>
            <a:softEdge rad="190500"/>
          </a:effectLst>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artisticLineDrawing trans="30000"/>
                    </a14:imgEffect>
                  </a14:imgLayer>
                </a14:imgProps>
              </a:ext>
            </a:extLst>
          </a:blip>
          <a:stretch>
            <a:fillRect/>
          </a:stretch>
        </p:blipFill>
        <p:spPr>
          <a:xfrm>
            <a:off x="4392153" y="5473089"/>
            <a:ext cx="1384911" cy="1384911"/>
          </a:xfrm>
          <a:prstGeom prst="rect">
            <a:avLst/>
          </a:prstGeom>
          <a:effectLst>
            <a:softEdge rad="190500"/>
          </a:effectLst>
        </p:spPr>
      </p:pic>
      <p:sp>
        <p:nvSpPr>
          <p:cNvPr id="10" name="Title 1"/>
          <p:cNvSpPr txBox="1">
            <a:spLocks/>
          </p:cNvSpPr>
          <p:nvPr/>
        </p:nvSpPr>
        <p:spPr>
          <a:xfrm>
            <a:off x="838200" y="31889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t>Client Seminar Promotions</a:t>
            </a:r>
          </a:p>
        </p:txBody>
      </p:sp>
      <p:sp>
        <p:nvSpPr>
          <p:cNvPr id="11" name="Content Placeholder 2"/>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t>Boyer Spring Discount on Microsoft modules or users – 10% off if purchased in May, 5% off if purchased in June.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latin typeface="Calibri" charset="0"/>
              </a:rPr>
              <a:t>SK Global – 50% off their modules if new customer and purchase before 6/30/2016</a:t>
            </a:r>
          </a:p>
        </p:txBody>
      </p:sp>
    </p:spTree>
    <p:extLst>
      <p:ext uri="{BB962C8B-B14F-4D97-AF65-F5344CB8AC3E}">
        <p14:creationId xmlns:p14="http://schemas.microsoft.com/office/powerpoint/2010/main" val="342748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Text Placeholder 2"/>
          <p:cNvSpPr>
            <a:spLocks noGrp="1"/>
          </p:cNvSpPr>
          <p:nvPr>
            <p:ph type="body" idx="1"/>
          </p:nvPr>
        </p:nvSpPr>
        <p:spPr/>
        <p:txBody>
          <a:bodyPr vert="horz" lIns="91440" tIns="45720" rIns="91440" bIns="45720" rtlCol="0" anchor="t">
            <a:normAutofit/>
          </a:bodyPr>
          <a:lstStyle/>
          <a:p>
            <a:r>
              <a:rPr lang="en-US" dirty="0"/>
              <a:t>Boyer Team</a:t>
            </a:r>
          </a:p>
          <a:p>
            <a:r>
              <a:rPr lang="en-US" dirty="0"/>
              <a:t>Microsoft</a:t>
            </a:r>
          </a:p>
          <a:p>
            <a:endParaRPr lang="en-US" dirty="0"/>
          </a:p>
        </p:txBody>
      </p:sp>
      <p:pic>
        <p:nvPicPr>
          <p:cNvPr id="5" name="Picture 4"/>
          <p:cNvPicPr>
            <a:picLocks noChangeAspect="1"/>
          </p:cNvPicPr>
          <p:nvPr/>
        </p:nvPicPr>
        <p:blipFill>
          <a:blip r:embed="rId2"/>
          <a:stretch>
            <a:fillRect/>
          </a:stretch>
        </p:blipFill>
        <p:spPr>
          <a:xfrm>
            <a:off x="-27615" y="1314803"/>
            <a:ext cx="12192000" cy="2169042"/>
          </a:xfrm>
          <a:prstGeom prst="rect">
            <a:avLst/>
          </a:prstGeom>
          <a:effectLst>
            <a:softEdge rad="635000"/>
          </a:effectLst>
        </p:spPr>
      </p:pic>
    </p:spTree>
    <p:extLst>
      <p:ext uri="{BB962C8B-B14F-4D97-AF65-F5344CB8AC3E}">
        <p14:creationId xmlns:p14="http://schemas.microsoft.com/office/powerpoint/2010/main" val="38486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artisticLineDrawing trans="0"/>
                    </a14:imgEffect>
                  </a14:imgLayer>
                </a14:imgProps>
              </a:ext>
            </a:extLst>
          </a:blip>
          <a:stretch>
            <a:fillRect/>
          </a:stretch>
        </p:blipFill>
        <p:spPr>
          <a:xfrm>
            <a:off x="9136616" y="106325"/>
            <a:ext cx="2949059" cy="1392865"/>
          </a:xfrm>
          <a:prstGeom prst="rect">
            <a:avLst/>
          </a:prstGeom>
          <a:effectLst>
            <a:outerShdw sx="1000" sy="1000" algn="ctr" rotWithShape="0">
              <a:srgbClr val="000000"/>
            </a:outerShdw>
            <a:softEdge rad="0"/>
          </a:effectLst>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artisticLineDrawing trans="30000"/>
                    </a14:imgEffect>
                  </a14:imgLayer>
                </a14:imgProps>
              </a:ext>
            </a:extLst>
          </a:blip>
          <a:stretch>
            <a:fillRect/>
          </a:stretch>
        </p:blipFill>
        <p:spPr>
          <a:xfrm>
            <a:off x="25700" y="5455211"/>
            <a:ext cx="1379674" cy="1379674"/>
          </a:xfrm>
          <a:prstGeom prst="rect">
            <a:avLst/>
          </a:prstGeom>
          <a:effectLst>
            <a:softEdge rad="190500"/>
          </a:effectLst>
        </p:spPr>
      </p:pic>
      <p:graphicFrame>
        <p:nvGraphicFramePr>
          <p:cNvPr id="7" name="Content Placeholder 3"/>
          <p:cNvGraphicFramePr>
            <a:graphicFrameLocks/>
          </p:cNvGraphicFramePr>
          <p:nvPr>
            <p:extLst>
              <p:ext uri="{D42A27DB-BD31-4B8C-83A1-F6EECF244321}">
                <p14:modId xmlns:p14="http://schemas.microsoft.com/office/powerpoint/2010/main" val="1245155519"/>
              </p:ext>
            </p:extLst>
          </p:nvPr>
        </p:nvGraphicFramePr>
        <p:xfrm>
          <a:off x="1683543" y="2020094"/>
          <a:ext cx="8824914" cy="3962400"/>
        </p:xfrm>
        <a:graphic>
          <a:graphicData uri="http://schemas.openxmlformats.org/drawingml/2006/table">
            <a:tbl>
              <a:tblPr firstRow="1" bandRow="1">
                <a:tableStyleId>{93296810-A885-4BE3-A3E7-6D5BEEA58F35}</a:tableStyleId>
              </a:tblPr>
              <a:tblGrid>
                <a:gridCol w="801889">
                  <a:extLst>
                    <a:ext uri="{9D8B030D-6E8A-4147-A177-3AD203B41FA5}">
                      <a16:colId xmlns:a16="http://schemas.microsoft.com/office/drawing/2014/main" val="20000"/>
                    </a:ext>
                  </a:extLst>
                </a:gridCol>
                <a:gridCol w="6259878">
                  <a:extLst>
                    <a:ext uri="{9D8B030D-6E8A-4147-A177-3AD203B41FA5}">
                      <a16:colId xmlns:a16="http://schemas.microsoft.com/office/drawing/2014/main" val="20001"/>
                    </a:ext>
                  </a:extLst>
                </a:gridCol>
                <a:gridCol w="1763147">
                  <a:extLst>
                    <a:ext uri="{9D8B030D-6E8A-4147-A177-3AD203B41FA5}">
                      <a16:colId xmlns:a16="http://schemas.microsoft.com/office/drawing/2014/main" val="20002"/>
                    </a:ext>
                  </a:extLst>
                </a:gridCol>
              </a:tblGrid>
              <a:tr h="274320">
                <a:tc>
                  <a:txBody>
                    <a:bodyPr/>
                    <a:lstStyle/>
                    <a:p>
                      <a:r>
                        <a:rPr lang="en-US" sz="1400" dirty="0"/>
                        <a:t>Time</a:t>
                      </a:r>
                    </a:p>
                  </a:txBody>
                  <a:tcPr/>
                </a:tc>
                <a:tc>
                  <a:txBody>
                    <a:bodyPr/>
                    <a:lstStyle/>
                    <a:p>
                      <a:r>
                        <a:rPr lang="en-US" sz="1400" dirty="0"/>
                        <a:t>Description</a:t>
                      </a:r>
                    </a:p>
                  </a:txBody>
                  <a:tcPr/>
                </a:tc>
                <a:tc>
                  <a:txBody>
                    <a:bodyPr/>
                    <a:lstStyle/>
                    <a:p>
                      <a:r>
                        <a:rPr lang="en-US" sz="1400" dirty="0"/>
                        <a:t>Presenter</a:t>
                      </a:r>
                    </a:p>
                  </a:txBody>
                  <a:tcPr/>
                </a:tc>
                <a:extLst>
                  <a:ext uri="{0D108BD9-81ED-4DB2-BD59-A6C34878D82A}">
                    <a16:rowId xmlns:a16="http://schemas.microsoft.com/office/drawing/2014/main" val="10000"/>
                  </a:ext>
                </a:extLst>
              </a:tr>
              <a:tr h="274320">
                <a:tc>
                  <a:txBody>
                    <a:bodyPr/>
                    <a:lstStyle/>
                    <a:p>
                      <a:r>
                        <a:rPr lang="en-US" sz="1400" dirty="0"/>
                        <a:t>9:00</a:t>
                      </a:r>
                    </a:p>
                  </a:txBody>
                  <a:tcPr/>
                </a:tc>
                <a:tc>
                  <a:txBody>
                    <a:bodyPr/>
                    <a:lstStyle/>
                    <a:p>
                      <a:r>
                        <a:rPr lang="en-US" sz="1400" dirty="0"/>
                        <a:t>Welcome, Introductions, Agenda Review</a:t>
                      </a:r>
                    </a:p>
                  </a:txBody>
                  <a:tcPr/>
                </a:tc>
                <a:tc>
                  <a:txBody>
                    <a:bodyPr/>
                    <a:lstStyle/>
                    <a:p>
                      <a:r>
                        <a:rPr lang="en-US" sz="1400" dirty="0"/>
                        <a:t>Jack</a:t>
                      </a:r>
                    </a:p>
                  </a:txBody>
                  <a:tcPr/>
                </a:tc>
                <a:extLst>
                  <a:ext uri="{0D108BD9-81ED-4DB2-BD59-A6C34878D82A}">
                    <a16:rowId xmlns:a16="http://schemas.microsoft.com/office/drawing/2014/main" val="10001"/>
                  </a:ext>
                </a:extLst>
              </a:tr>
              <a:tr h="274320">
                <a:tc>
                  <a:txBody>
                    <a:bodyPr/>
                    <a:lstStyle/>
                    <a:p>
                      <a:r>
                        <a:rPr lang="en-US" sz="1400" dirty="0"/>
                        <a:t>9:10</a:t>
                      </a:r>
                    </a:p>
                  </a:txBody>
                  <a:tcPr/>
                </a:tc>
                <a:tc>
                  <a:txBody>
                    <a:bodyPr/>
                    <a:lstStyle/>
                    <a:p>
                      <a:r>
                        <a:rPr lang="en-US" sz="1400" dirty="0"/>
                        <a:t>Microsoft Welcome</a:t>
                      </a:r>
                    </a:p>
                  </a:txBody>
                  <a:tcPr/>
                </a:tc>
                <a:tc>
                  <a:txBody>
                    <a:bodyPr/>
                    <a:lstStyle/>
                    <a:p>
                      <a:r>
                        <a:rPr lang="en-US" sz="1400" dirty="0"/>
                        <a:t>Katie</a:t>
                      </a:r>
                    </a:p>
                  </a:txBody>
                  <a:tcPr/>
                </a:tc>
                <a:extLst>
                  <a:ext uri="{0D108BD9-81ED-4DB2-BD59-A6C34878D82A}">
                    <a16:rowId xmlns:a16="http://schemas.microsoft.com/office/drawing/2014/main" val="10002"/>
                  </a:ext>
                </a:extLst>
              </a:tr>
              <a:tr h="274320">
                <a:tc>
                  <a:txBody>
                    <a:bodyPr/>
                    <a:lstStyle/>
                    <a:p>
                      <a:r>
                        <a:rPr lang="en-US" sz="1400" dirty="0"/>
                        <a:t>9:15</a:t>
                      </a:r>
                    </a:p>
                  </a:txBody>
                  <a:tcPr/>
                </a:tc>
                <a:tc>
                  <a:txBody>
                    <a:bodyPr/>
                    <a:lstStyle/>
                    <a:p>
                      <a:r>
                        <a:rPr lang="en-US" sz="1400" dirty="0"/>
                        <a:t>One Microsoft with Azure</a:t>
                      </a:r>
                    </a:p>
                  </a:txBody>
                  <a:tcPr/>
                </a:tc>
                <a:tc>
                  <a:txBody>
                    <a:bodyPr/>
                    <a:lstStyle/>
                    <a:p>
                      <a:r>
                        <a:rPr lang="en-US" sz="1400" dirty="0"/>
                        <a:t>Michelle</a:t>
                      </a:r>
                    </a:p>
                  </a:txBody>
                  <a:tcPr/>
                </a:tc>
                <a:extLst>
                  <a:ext uri="{0D108BD9-81ED-4DB2-BD59-A6C34878D82A}">
                    <a16:rowId xmlns:a16="http://schemas.microsoft.com/office/drawing/2014/main" val="10003"/>
                  </a:ext>
                </a:extLst>
              </a:tr>
              <a:tr h="274320">
                <a:tc>
                  <a:txBody>
                    <a:bodyPr/>
                    <a:lstStyle/>
                    <a:p>
                      <a:r>
                        <a:rPr lang="en-US" sz="1400" dirty="0"/>
                        <a:t>9:30</a:t>
                      </a:r>
                      <a:endParaRPr lang="en-US" sz="1400" b="1" dirty="0"/>
                    </a:p>
                  </a:txBody>
                  <a:tcPr/>
                </a:tc>
                <a:tc>
                  <a:txBody>
                    <a:bodyPr/>
                    <a:lstStyle/>
                    <a:p>
                      <a:r>
                        <a:rPr lang="en-US" sz="1400" dirty="0"/>
                        <a:t>Roadmap, Operate Phase Training &amp; Support Options</a:t>
                      </a:r>
                      <a:endParaRPr lang="en-US" sz="1400" b="1" dirty="0"/>
                    </a:p>
                  </a:txBody>
                  <a:tcPr/>
                </a:tc>
                <a:tc>
                  <a:txBody>
                    <a:bodyPr/>
                    <a:lstStyle/>
                    <a:p>
                      <a:r>
                        <a:rPr lang="en-US" sz="1400" dirty="0"/>
                        <a:t>Jeff /Colleen</a:t>
                      </a:r>
                    </a:p>
                  </a:txBody>
                  <a:tcPr/>
                </a:tc>
                <a:extLst>
                  <a:ext uri="{0D108BD9-81ED-4DB2-BD59-A6C34878D82A}">
                    <a16:rowId xmlns:a16="http://schemas.microsoft.com/office/drawing/2014/main" val="10004"/>
                  </a:ext>
                </a:extLst>
              </a:tr>
              <a:tr h="274320">
                <a:tc>
                  <a:txBody>
                    <a:bodyPr/>
                    <a:lstStyle/>
                    <a:p>
                      <a:r>
                        <a:rPr lang="en-US" sz="1400" dirty="0"/>
                        <a:t>9:45</a:t>
                      </a:r>
                    </a:p>
                  </a:txBody>
                  <a:tcPr/>
                </a:tc>
                <a:tc>
                  <a:txBody>
                    <a:bodyPr/>
                    <a:lstStyle/>
                    <a:p>
                      <a:r>
                        <a:rPr lang="en-US" sz="1400" dirty="0"/>
                        <a:t>Bi360</a:t>
                      </a:r>
                    </a:p>
                  </a:txBody>
                  <a:tcPr/>
                </a:tc>
                <a:tc>
                  <a:txBody>
                    <a:bodyPr/>
                    <a:lstStyle/>
                    <a:p>
                      <a:r>
                        <a:rPr lang="en-US" sz="1400" dirty="0"/>
                        <a:t>Rich/Sal/Nils</a:t>
                      </a:r>
                    </a:p>
                  </a:txBody>
                  <a:tcPr/>
                </a:tc>
                <a:extLst>
                  <a:ext uri="{0D108BD9-81ED-4DB2-BD59-A6C34878D82A}">
                    <a16:rowId xmlns:a16="http://schemas.microsoft.com/office/drawing/2014/main" val="10005"/>
                  </a:ext>
                </a:extLst>
              </a:tr>
              <a:tr h="274320">
                <a:tc>
                  <a:txBody>
                    <a:bodyPr/>
                    <a:lstStyle/>
                    <a:p>
                      <a:r>
                        <a:rPr lang="en-US" sz="1400" dirty="0"/>
                        <a:t>10:45</a:t>
                      </a:r>
                    </a:p>
                  </a:txBody>
                  <a:tcPr/>
                </a:tc>
                <a:tc>
                  <a:txBody>
                    <a:bodyPr/>
                    <a:lstStyle/>
                    <a:p>
                      <a:r>
                        <a:rPr lang="en-US" sz="1400" dirty="0"/>
                        <a:t>Break</a:t>
                      </a:r>
                    </a:p>
                  </a:txBody>
                  <a:tcPr/>
                </a:tc>
                <a:tc>
                  <a:txBody>
                    <a:bodyPr/>
                    <a:lstStyle/>
                    <a:p>
                      <a:endParaRPr lang="en-US" sz="1400" dirty="0"/>
                    </a:p>
                  </a:txBody>
                  <a:tcPr/>
                </a:tc>
                <a:extLst>
                  <a:ext uri="{0D108BD9-81ED-4DB2-BD59-A6C34878D82A}">
                    <a16:rowId xmlns:a16="http://schemas.microsoft.com/office/drawing/2014/main" val="10006"/>
                  </a:ext>
                </a:extLst>
              </a:tr>
              <a:tr h="274320">
                <a:tc>
                  <a:txBody>
                    <a:bodyPr/>
                    <a:lstStyle/>
                    <a:p>
                      <a:r>
                        <a:rPr lang="en-US" sz="1400" dirty="0"/>
                        <a:t>11:00</a:t>
                      </a:r>
                    </a:p>
                  </a:txBody>
                  <a:tcPr/>
                </a:tc>
                <a:tc>
                  <a:txBody>
                    <a:bodyPr/>
                    <a:lstStyle/>
                    <a:p>
                      <a:r>
                        <a:rPr lang="en-US" sz="1400" dirty="0"/>
                        <a:t>Getting Data Out – Management Reporter, SSRS, Crystal, </a:t>
                      </a:r>
                      <a:r>
                        <a:rPr lang="en-US" sz="1400" dirty="0" err="1"/>
                        <a:t>QuickQuery</a:t>
                      </a:r>
                      <a:endParaRPr lang="en-US" sz="1400" dirty="0"/>
                    </a:p>
                  </a:txBody>
                  <a:tcPr/>
                </a:tc>
                <a:tc>
                  <a:txBody>
                    <a:bodyPr/>
                    <a:lstStyle/>
                    <a:p>
                      <a:r>
                        <a:rPr lang="en-US" sz="1400" dirty="0"/>
                        <a:t>Paul</a:t>
                      </a:r>
                    </a:p>
                  </a:txBody>
                  <a:tcPr/>
                </a:tc>
                <a:extLst>
                  <a:ext uri="{0D108BD9-81ED-4DB2-BD59-A6C34878D82A}">
                    <a16:rowId xmlns:a16="http://schemas.microsoft.com/office/drawing/2014/main" val="1927269268"/>
                  </a:ext>
                </a:extLst>
              </a:tr>
              <a:tr h="274320">
                <a:tc>
                  <a:txBody>
                    <a:bodyPr/>
                    <a:lstStyle/>
                    <a:p>
                      <a:r>
                        <a:rPr lang="en-US" sz="1400" dirty="0"/>
                        <a:t>12:00</a:t>
                      </a:r>
                      <a:endParaRPr lang="en-US" sz="1400" b="1" dirty="0"/>
                    </a:p>
                  </a:txBody>
                  <a:tcPr/>
                </a:tc>
                <a:tc>
                  <a:txBody>
                    <a:bodyPr/>
                    <a:lstStyle/>
                    <a:p>
                      <a:r>
                        <a:rPr lang="en-US" sz="1400" dirty="0"/>
                        <a:t>Lunch </a:t>
                      </a:r>
                      <a:endParaRPr lang="en-US" sz="1400" b="1" dirty="0"/>
                    </a:p>
                  </a:txBody>
                  <a:tcPr/>
                </a:tc>
                <a:tc>
                  <a:txBody>
                    <a:bodyPr/>
                    <a:lstStyle/>
                    <a:p>
                      <a:endParaRPr lang="en-US" sz="1400" b="1" dirty="0"/>
                    </a:p>
                  </a:txBody>
                  <a:tcPr/>
                </a:tc>
                <a:extLst>
                  <a:ext uri="{0D108BD9-81ED-4DB2-BD59-A6C34878D82A}">
                    <a16:rowId xmlns:a16="http://schemas.microsoft.com/office/drawing/2014/main" val="10007"/>
                  </a:ext>
                </a:extLst>
              </a:tr>
              <a:tr h="274320">
                <a:tc>
                  <a:txBody>
                    <a:bodyPr/>
                    <a:lstStyle/>
                    <a:p>
                      <a:r>
                        <a:rPr lang="en-US" sz="1400" dirty="0"/>
                        <a:t>12:45</a:t>
                      </a:r>
                    </a:p>
                  </a:txBody>
                  <a:tcPr/>
                </a:tc>
                <a:tc>
                  <a:txBody>
                    <a:bodyPr/>
                    <a:lstStyle/>
                    <a:p>
                      <a:r>
                        <a:rPr lang="en-US" sz="1400" dirty="0"/>
                        <a:t>Some of our favorite</a:t>
                      </a:r>
                      <a:r>
                        <a:rPr lang="en-US" sz="1400" baseline="0" dirty="0"/>
                        <a:t> ISVs</a:t>
                      </a:r>
                      <a:endParaRPr lang="en-US" sz="1400" dirty="0"/>
                    </a:p>
                  </a:txBody>
                  <a:tcPr/>
                </a:tc>
                <a:tc>
                  <a:txBody>
                    <a:bodyPr/>
                    <a:lstStyle/>
                    <a:p>
                      <a:r>
                        <a:rPr lang="en-US" sz="1400" dirty="0"/>
                        <a:t>Colleen</a:t>
                      </a:r>
                    </a:p>
                  </a:txBody>
                  <a:tcPr/>
                </a:tc>
                <a:extLst>
                  <a:ext uri="{0D108BD9-81ED-4DB2-BD59-A6C34878D82A}">
                    <a16:rowId xmlns:a16="http://schemas.microsoft.com/office/drawing/2014/main" val="10008"/>
                  </a:ext>
                </a:extLst>
              </a:tr>
              <a:tr h="274320">
                <a:tc>
                  <a:txBody>
                    <a:bodyPr/>
                    <a:lstStyle/>
                    <a:p>
                      <a:r>
                        <a:rPr lang="en-US" sz="1400" dirty="0"/>
                        <a:t>1:15</a:t>
                      </a:r>
                      <a:endParaRPr lang="en-US" sz="1400" b="1" dirty="0"/>
                    </a:p>
                  </a:txBody>
                  <a:tcPr/>
                </a:tc>
                <a:tc>
                  <a:txBody>
                    <a:bodyPr/>
                    <a:lstStyle/>
                    <a:p>
                      <a:r>
                        <a:rPr lang="en-US" sz="1400" dirty="0"/>
                        <a:t>Break</a:t>
                      </a:r>
                      <a:endParaRPr lang="en-US" sz="1400" b="1" dirty="0"/>
                    </a:p>
                  </a:txBody>
                  <a:tcPr/>
                </a:tc>
                <a:tc>
                  <a:txBody>
                    <a:bodyPr/>
                    <a:lstStyle/>
                    <a:p>
                      <a:endParaRPr lang="en-US" sz="1400" b="1" dirty="0"/>
                    </a:p>
                  </a:txBody>
                  <a:tcPr/>
                </a:tc>
                <a:extLst>
                  <a:ext uri="{0D108BD9-81ED-4DB2-BD59-A6C34878D82A}">
                    <a16:rowId xmlns:a16="http://schemas.microsoft.com/office/drawing/2014/main" val="10010"/>
                  </a:ext>
                </a:extLst>
              </a:tr>
              <a:tr h="274320">
                <a:tc>
                  <a:txBody>
                    <a:bodyPr/>
                    <a:lstStyle/>
                    <a:p>
                      <a:r>
                        <a:rPr lang="en-US" sz="1400" dirty="0"/>
                        <a:t>1:30</a:t>
                      </a:r>
                    </a:p>
                  </a:txBody>
                  <a:tcPr/>
                </a:tc>
                <a:tc>
                  <a:txBody>
                    <a:bodyPr/>
                    <a:lstStyle/>
                    <a:p>
                      <a:r>
                        <a:rPr lang="en-US" sz="1400" dirty="0"/>
                        <a:t>SL</a:t>
                      </a:r>
                      <a:r>
                        <a:rPr lang="en-US" sz="1400" baseline="0" dirty="0"/>
                        <a:t> Tips and Tricks</a:t>
                      </a:r>
                      <a:endParaRPr lang="en-US" sz="1400" dirty="0"/>
                    </a:p>
                  </a:txBody>
                  <a:tcPr/>
                </a:tc>
                <a:tc>
                  <a:txBody>
                    <a:bodyPr/>
                    <a:lstStyle/>
                    <a:p>
                      <a:r>
                        <a:rPr lang="en-US" sz="1400" dirty="0"/>
                        <a:t>Paul /Colleen/Jeff </a:t>
                      </a:r>
                    </a:p>
                  </a:txBody>
                  <a:tcPr/>
                </a:tc>
                <a:extLst>
                  <a:ext uri="{0D108BD9-81ED-4DB2-BD59-A6C34878D82A}">
                    <a16:rowId xmlns:a16="http://schemas.microsoft.com/office/drawing/2014/main" val="10011"/>
                  </a:ext>
                </a:extLst>
              </a:tr>
              <a:tr h="274320">
                <a:tc>
                  <a:txBody>
                    <a:bodyPr/>
                    <a:lstStyle/>
                    <a:p>
                      <a:r>
                        <a:rPr lang="en-US" sz="1400" dirty="0"/>
                        <a:t>2:00</a:t>
                      </a:r>
                    </a:p>
                  </a:txBody>
                  <a:tcPr/>
                </a:tc>
                <a:tc>
                  <a:txBody>
                    <a:bodyPr/>
                    <a:lstStyle/>
                    <a:p>
                      <a:r>
                        <a:rPr lang="en-US" sz="1400" dirty="0"/>
                        <a:t>Closing</a:t>
                      </a:r>
                    </a:p>
                  </a:txBody>
                  <a:tcPr/>
                </a:tc>
                <a:tc>
                  <a:txBody>
                    <a:bodyPr/>
                    <a:lstStyle/>
                    <a:p>
                      <a:r>
                        <a:rPr lang="en-US" sz="1400" dirty="0"/>
                        <a:t>Jack</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7878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OneMicrosoft</a:t>
            </a:r>
            <a:br>
              <a:rPr lang="en-US" dirty="0"/>
            </a:br>
            <a:r>
              <a:rPr lang="en-US" sz="3200" dirty="0">
                <a:solidFill>
                  <a:schemeClr val="bg1">
                    <a:lumMod val="65000"/>
                  </a:schemeClr>
                </a:solidFill>
              </a:rPr>
              <a:t>Presented By: Michelle Olson</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artisticFilmGrain grainSize="75"/>
                    </a14:imgEffect>
                  </a14:imgLayer>
                </a14:imgProps>
              </a:ext>
            </a:extLst>
          </a:blip>
          <a:stretch>
            <a:fillRect/>
          </a:stretch>
        </p:blipFill>
        <p:spPr>
          <a:xfrm>
            <a:off x="98474" y="2573048"/>
            <a:ext cx="12192000" cy="4052341"/>
          </a:xfrm>
          <a:prstGeom prst="rect">
            <a:avLst/>
          </a:prstGeom>
          <a:effectLst>
            <a:softEdge rad="381000"/>
          </a:effectLst>
        </p:spPr>
      </p:pic>
    </p:spTree>
    <p:extLst>
      <p:ext uri="{BB962C8B-B14F-4D97-AF65-F5344CB8AC3E}">
        <p14:creationId xmlns:p14="http://schemas.microsoft.com/office/powerpoint/2010/main" val="16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artisticLineDrawing trans="0"/>
                    </a14:imgEffect>
                  </a14:imgLayer>
                </a14:imgProps>
              </a:ext>
            </a:extLst>
          </a:blip>
          <a:stretch>
            <a:fillRect/>
          </a:stretch>
        </p:blipFill>
        <p:spPr>
          <a:xfrm>
            <a:off x="9654362" y="5382422"/>
            <a:ext cx="2368537" cy="1367204"/>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artisticLineDrawing trans="30000"/>
                    </a14:imgEffect>
                  </a14:imgLayer>
                </a14:imgProps>
              </a:ext>
            </a:extLst>
          </a:blip>
          <a:stretch>
            <a:fillRect/>
          </a:stretch>
        </p:blipFill>
        <p:spPr>
          <a:xfrm>
            <a:off x="10648820" y="179736"/>
            <a:ext cx="1374079" cy="1374079"/>
          </a:xfrm>
          <a:prstGeom prst="rect">
            <a:avLst/>
          </a:prstGeom>
          <a:effectLst>
            <a:softEdge rad="127000"/>
          </a:effectLst>
        </p:spPr>
      </p:pic>
      <p:sp>
        <p:nvSpPr>
          <p:cNvPr id="35" name="TextBox 34"/>
          <p:cNvSpPr txBox="1"/>
          <p:nvPr/>
        </p:nvSpPr>
        <p:spPr bwMode="auto">
          <a:xfrm>
            <a:off x="2675887" y="2788690"/>
            <a:ext cx="1395361" cy="511559"/>
          </a:xfrm>
          <a:prstGeom prst="rect">
            <a:avLst/>
          </a:prstGeom>
          <a:solidFill>
            <a:schemeClr val="bg2"/>
          </a:solidFill>
          <a:ln w="15875" cap="sq" cmpd="sng" algn="ctr">
            <a:noFill/>
            <a:prstDash val="solid"/>
            <a:headEnd type="none" w="med" len="med"/>
            <a:tailEnd type="none" w="med" len="med"/>
          </a:ln>
          <a:effectLst/>
          <a:sp3d>
            <a:bevelT w="82550"/>
          </a:sp3d>
        </p:spPr>
        <p:txBody>
          <a:bodyPr lIns="68498" tIns="45664" rIns="34249" bIns="91328"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r>
              <a:rPr lang="en-US" sz="1799" dirty="0">
                <a:solidFill>
                  <a:srgbClr val="292929"/>
                </a:solidFill>
                <a:cs typeface="Segoe UI Light" panose="020B0502040204020203" pitchFamily="34" charset="0"/>
              </a:rPr>
              <a:t>SL 2011 SP2</a:t>
            </a:r>
            <a:endParaRPr lang="en-US" sz="1690" dirty="0">
              <a:solidFill>
                <a:srgbClr val="292929"/>
              </a:solidFill>
              <a:cs typeface="Segoe UI Light" panose="020B0502040204020203" pitchFamily="34" charset="0"/>
            </a:endParaRPr>
          </a:p>
        </p:txBody>
      </p:sp>
      <p:sp>
        <p:nvSpPr>
          <p:cNvPr id="36" name="TextBox 35"/>
          <p:cNvSpPr txBox="1"/>
          <p:nvPr/>
        </p:nvSpPr>
        <p:spPr bwMode="auto">
          <a:xfrm>
            <a:off x="1519183" y="2788690"/>
            <a:ext cx="1166302" cy="511559"/>
          </a:xfrm>
          <a:prstGeom prst="rect">
            <a:avLst/>
          </a:prstGeom>
          <a:solidFill>
            <a:schemeClr val="bg2"/>
          </a:solidFill>
          <a:ln w="15875" cap="sq" cmpd="sng" algn="ctr">
            <a:noFill/>
            <a:prstDash val="solid"/>
            <a:headEnd type="none" w="med" len="med"/>
            <a:tailEnd type="none" w="med" len="med"/>
          </a:ln>
          <a:effectLst/>
          <a:sp3d>
            <a:bevelT w="82550"/>
          </a:sp3d>
        </p:spPr>
        <p:txBody>
          <a:bodyPr lIns="68498" tIns="45664" rIns="34249" bIns="91328" anchor="b">
            <a:noAutofit/>
          </a:bodyPr>
          <a:lstStyle>
            <a:defPPr>
              <a:defRPr lang="en-US"/>
            </a:defPPr>
            <a:lvl1pPr>
              <a:lnSpc>
                <a:spcPct val="90000"/>
              </a:lnSpc>
              <a:spcBef>
                <a:spcPts val="1000"/>
              </a:spcBef>
              <a:buSzPct val="90000"/>
              <a:defRPr sz="2800" kern="0" spc="-100">
                <a:gradFill>
                  <a:gsLst>
                    <a:gs pos="0">
                      <a:schemeClr val="bg1"/>
                    </a:gs>
                    <a:gs pos="100000">
                      <a:schemeClr val="bg1"/>
                    </a:gs>
                  </a:gsLst>
                  <a:lin ang="5400000" scaled="0"/>
                </a:gradFill>
                <a:latin typeface="Segoe Light" pitchFamily="34" charset="0"/>
              </a:defRPr>
            </a:lvl1pPr>
          </a:lstStyle>
          <a:p>
            <a:pPr algn="ctr" defTabSz="684912">
              <a:defRPr/>
            </a:pPr>
            <a:r>
              <a:rPr lang="en-US" sz="1799" dirty="0">
                <a:ln w="18415" cmpd="sng">
                  <a:noFill/>
                  <a:prstDash val="solid"/>
                </a:ln>
                <a:solidFill>
                  <a:srgbClr val="292929"/>
                </a:solidFill>
                <a:latin typeface="Segoe UI Light"/>
              </a:rPr>
              <a:t>SL 2011 FP1</a:t>
            </a:r>
          </a:p>
        </p:txBody>
      </p:sp>
      <p:sp>
        <p:nvSpPr>
          <p:cNvPr id="37" name="TextBox 36"/>
          <p:cNvSpPr txBox="1"/>
          <p:nvPr/>
        </p:nvSpPr>
        <p:spPr bwMode="auto">
          <a:xfrm>
            <a:off x="3992086" y="2787505"/>
            <a:ext cx="1326554" cy="511559"/>
          </a:xfrm>
          <a:prstGeom prst="rect">
            <a:avLst/>
          </a:prstGeom>
          <a:solidFill>
            <a:schemeClr val="bg2"/>
          </a:solidFill>
          <a:ln w="15875" cap="sq" cmpd="sng" algn="ctr">
            <a:noFill/>
            <a:prstDash val="solid"/>
            <a:headEnd type="none" w="med" len="med"/>
            <a:tailEnd type="none" w="med" len="med"/>
          </a:ln>
          <a:effectLst/>
          <a:sp3d>
            <a:bevelT w="82550"/>
          </a:sp3d>
        </p:spPr>
        <p:txBody>
          <a:bodyPr lIns="68498" tIns="45664" rIns="34249" bIns="91328"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r>
              <a:rPr lang="en-GB" sz="1799" dirty="0">
                <a:solidFill>
                  <a:srgbClr val="292929"/>
                </a:solidFill>
                <a:cs typeface="Segoe UI Light" panose="020B0502040204020203" pitchFamily="34" charset="0"/>
              </a:rPr>
              <a:t>SL Web Apps</a:t>
            </a:r>
            <a:endParaRPr lang="en-US" sz="1799" dirty="0">
              <a:solidFill>
                <a:srgbClr val="292929"/>
              </a:solidFill>
              <a:cs typeface="Segoe UI Light" panose="020B0502040204020203" pitchFamily="34" charset="0"/>
            </a:endParaRPr>
          </a:p>
        </p:txBody>
      </p:sp>
      <p:sp>
        <p:nvSpPr>
          <p:cNvPr id="38" name="TextBox 37"/>
          <p:cNvSpPr txBox="1"/>
          <p:nvPr/>
        </p:nvSpPr>
        <p:spPr bwMode="auto">
          <a:xfrm>
            <a:off x="5275546" y="2788690"/>
            <a:ext cx="1316386" cy="520655"/>
          </a:xfrm>
          <a:prstGeom prst="rect">
            <a:avLst/>
          </a:prstGeom>
          <a:solidFill>
            <a:schemeClr val="bg2"/>
          </a:solidFill>
          <a:ln w="15875" cap="sq" cmpd="sng" algn="ctr">
            <a:noFill/>
            <a:prstDash val="solid"/>
            <a:headEnd type="none" w="med" len="med"/>
            <a:tailEnd type="none" w="med" len="med"/>
          </a:ln>
          <a:effectLst/>
          <a:sp3d>
            <a:bevelT w="82550"/>
          </a:sp3d>
        </p:spPr>
        <p:txBody>
          <a:bodyPr lIns="68498" tIns="45664" rIns="34249" bIns="91328"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r>
              <a:rPr lang="en-US" dirty="0">
                <a:solidFill>
                  <a:srgbClr val="292929"/>
                </a:solidFill>
                <a:cs typeface="Segoe UI Light" panose="020B0502040204020203" pitchFamily="34" charset="0"/>
              </a:rPr>
              <a:t>SL 2015</a:t>
            </a:r>
          </a:p>
        </p:txBody>
      </p:sp>
      <p:sp>
        <p:nvSpPr>
          <p:cNvPr id="39" name="TextBox 38"/>
          <p:cNvSpPr txBox="1"/>
          <p:nvPr/>
        </p:nvSpPr>
        <p:spPr bwMode="auto">
          <a:xfrm>
            <a:off x="6586929" y="2792108"/>
            <a:ext cx="1252396" cy="517237"/>
          </a:xfrm>
          <a:prstGeom prst="rect">
            <a:avLst/>
          </a:prstGeom>
          <a:solidFill>
            <a:schemeClr val="bg2"/>
          </a:solidFill>
          <a:ln w="15875" cap="sq" cmpd="sng" algn="ctr">
            <a:noFill/>
            <a:prstDash val="solid"/>
            <a:headEnd type="none" w="med" len="med"/>
            <a:tailEnd type="none" w="med" len="med"/>
          </a:ln>
          <a:effectLst/>
          <a:sp3d>
            <a:bevelT w="82550"/>
          </a:sp3d>
        </p:spPr>
        <p:txBody>
          <a:bodyPr lIns="68498" tIns="45664" rIns="34249" bIns="91328"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r>
              <a:rPr lang="en-US" sz="1799" dirty="0">
                <a:solidFill>
                  <a:srgbClr val="292929"/>
                </a:solidFill>
                <a:cs typeface="Segoe UI Light" panose="020B0502040204020203" pitchFamily="34" charset="0"/>
              </a:rPr>
              <a:t>SL 2015 CU1</a:t>
            </a:r>
          </a:p>
        </p:txBody>
      </p:sp>
      <p:sp>
        <p:nvSpPr>
          <p:cNvPr id="40" name="Rectangle 39"/>
          <p:cNvSpPr/>
          <p:nvPr/>
        </p:nvSpPr>
        <p:spPr bwMode="auto">
          <a:xfrm>
            <a:off x="2849329" y="2211592"/>
            <a:ext cx="951642" cy="290721"/>
          </a:xfrm>
          <a:prstGeom prst="rect">
            <a:avLst/>
          </a:prstGeom>
          <a:noFill/>
        </p:spPr>
        <p:txBody>
          <a:bodyPr wrap="square" lIns="0" tIns="0" rIns="0" bIns="0" anchor="ctr">
            <a:spAutoFit/>
          </a:bodyPr>
          <a:lstStyle/>
          <a:p>
            <a:pPr algn="ctr" defTabSz="684912">
              <a:lnSpc>
                <a:spcPct val="90000"/>
              </a:lnSpc>
              <a:defRPr/>
            </a:pPr>
            <a:r>
              <a:rPr lang="en-US" sz="2099" kern="0" spc="-75" dirty="0">
                <a:ln w="18415" cmpd="sng">
                  <a:noFill/>
                  <a:prstDash val="solid"/>
                </a:ln>
                <a:solidFill>
                  <a:srgbClr val="292929"/>
                </a:solidFill>
                <a:latin typeface="Segoe UI Light"/>
              </a:rPr>
              <a:t>2013 </a:t>
            </a:r>
          </a:p>
        </p:txBody>
      </p:sp>
      <p:sp>
        <p:nvSpPr>
          <p:cNvPr id="41" name="Rectangle 40"/>
          <p:cNvSpPr/>
          <p:nvPr/>
        </p:nvSpPr>
        <p:spPr bwMode="auto">
          <a:xfrm>
            <a:off x="4123045" y="2203590"/>
            <a:ext cx="1023453" cy="290721"/>
          </a:xfrm>
          <a:prstGeom prst="rect">
            <a:avLst/>
          </a:prstGeom>
        </p:spPr>
        <p:txBody>
          <a:bodyPr wrap="square" lIns="0" tIns="0" rIns="0" bIns="0" anchor="ctr">
            <a:spAutoFit/>
          </a:bodyPr>
          <a:lstStyle/>
          <a:p>
            <a:pPr algn="ctr" defTabSz="684912">
              <a:lnSpc>
                <a:spcPct val="90000"/>
              </a:lnSpc>
              <a:defRPr/>
            </a:pPr>
            <a:r>
              <a:rPr lang="en-US" sz="2099" kern="0" spc="-75" dirty="0">
                <a:ln w="18415" cmpd="sng">
                  <a:noFill/>
                  <a:prstDash val="solid"/>
                </a:ln>
                <a:solidFill>
                  <a:srgbClr val="292929"/>
                </a:solidFill>
                <a:latin typeface="Segoe UI Light"/>
              </a:rPr>
              <a:t>2014 (H1)</a:t>
            </a:r>
          </a:p>
        </p:txBody>
      </p:sp>
      <p:sp>
        <p:nvSpPr>
          <p:cNvPr id="42" name="Rectangle 41"/>
          <p:cNvSpPr/>
          <p:nvPr/>
        </p:nvSpPr>
        <p:spPr bwMode="auto">
          <a:xfrm>
            <a:off x="5437327" y="2196380"/>
            <a:ext cx="1023454" cy="290721"/>
          </a:xfrm>
          <a:prstGeom prst="rect">
            <a:avLst/>
          </a:prstGeom>
        </p:spPr>
        <p:txBody>
          <a:bodyPr wrap="square" lIns="0" tIns="0" rIns="0" bIns="0" anchor="ctr">
            <a:spAutoFit/>
          </a:bodyPr>
          <a:lstStyle/>
          <a:p>
            <a:pPr algn="ctr" defTabSz="684912">
              <a:lnSpc>
                <a:spcPct val="90000"/>
              </a:lnSpc>
              <a:defRPr/>
            </a:pPr>
            <a:r>
              <a:rPr lang="en-US" sz="2099" kern="0" spc="-75" dirty="0">
                <a:ln w="18415" cmpd="sng">
                  <a:noFill/>
                  <a:prstDash val="solid"/>
                </a:ln>
                <a:solidFill>
                  <a:srgbClr val="292929"/>
                </a:solidFill>
                <a:latin typeface="Segoe UI Light"/>
              </a:rPr>
              <a:t>2014 (H2)</a:t>
            </a:r>
          </a:p>
        </p:txBody>
      </p:sp>
      <p:sp>
        <p:nvSpPr>
          <p:cNvPr id="43" name="Rectangle 42"/>
          <p:cNvSpPr/>
          <p:nvPr/>
        </p:nvSpPr>
        <p:spPr bwMode="auto">
          <a:xfrm>
            <a:off x="6678295" y="2217252"/>
            <a:ext cx="1015308" cy="290721"/>
          </a:xfrm>
          <a:prstGeom prst="rect">
            <a:avLst/>
          </a:prstGeom>
        </p:spPr>
        <p:txBody>
          <a:bodyPr wrap="square" lIns="0" tIns="0" rIns="0" bIns="0" anchor="ctr">
            <a:spAutoFit/>
          </a:bodyPr>
          <a:lstStyle/>
          <a:p>
            <a:pPr algn="ctr" defTabSz="684912">
              <a:lnSpc>
                <a:spcPct val="90000"/>
              </a:lnSpc>
              <a:defRPr/>
            </a:pPr>
            <a:r>
              <a:rPr lang="en-US" sz="2099" kern="0" spc="-75" dirty="0">
                <a:ln w="18415" cmpd="sng">
                  <a:noFill/>
                  <a:prstDash val="solid"/>
                </a:ln>
                <a:solidFill>
                  <a:srgbClr val="292929"/>
                </a:solidFill>
                <a:latin typeface="Segoe UI Light"/>
              </a:rPr>
              <a:t>2015 (H1)</a:t>
            </a:r>
          </a:p>
        </p:txBody>
      </p:sp>
      <p:sp>
        <p:nvSpPr>
          <p:cNvPr id="44" name="Rectangle 43"/>
          <p:cNvSpPr/>
          <p:nvPr/>
        </p:nvSpPr>
        <p:spPr bwMode="auto">
          <a:xfrm>
            <a:off x="1659584" y="2200868"/>
            <a:ext cx="951642" cy="290721"/>
          </a:xfrm>
          <a:prstGeom prst="rect">
            <a:avLst/>
          </a:prstGeom>
          <a:noFill/>
        </p:spPr>
        <p:txBody>
          <a:bodyPr wrap="square" lIns="0" tIns="0" rIns="0" bIns="0" anchor="ctr">
            <a:spAutoFit/>
          </a:bodyPr>
          <a:lstStyle/>
          <a:p>
            <a:pPr algn="ctr" defTabSz="684912">
              <a:lnSpc>
                <a:spcPct val="90000"/>
              </a:lnSpc>
              <a:defRPr/>
            </a:pPr>
            <a:r>
              <a:rPr lang="en-US" sz="2099" kern="0" spc="-75" dirty="0">
                <a:ln w="18415" cmpd="sng">
                  <a:noFill/>
                  <a:prstDash val="solid"/>
                </a:ln>
                <a:solidFill>
                  <a:srgbClr val="292929"/>
                </a:solidFill>
                <a:latin typeface="Segoe UI Light"/>
              </a:rPr>
              <a:t>2012</a:t>
            </a:r>
          </a:p>
        </p:txBody>
      </p:sp>
      <p:sp>
        <p:nvSpPr>
          <p:cNvPr id="45" name="Rectangle 44"/>
          <p:cNvSpPr/>
          <p:nvPr/>
        </p:nvSpPr>
        <p:spPr bwMode="auto">
          <a:xfrm>
            <a:off x="9122872" y="2196380"/>
            <a:ext cx="951642" cy="290721"/>
          </a:xfrm>
          <a:prstGeom prst="rect">
            <a:avLst/>
          </a:prstGeom>
          <a:noFill/>
        </p:spPr>
        <p:txBody>
          <a:bodyPr wrap="square" lIns="0" tIns="0" rIns="0" bIns="0" anchor="ctr">
            <a:spAutoFit/>
          </a:bodyPr>
          <a:lstStyle/>
          <a:p>
            <a:pPr algn="ctr" defTabSz="684912">
              <a:lnSpc>
                <a:spcPct val="90000"/>
              </a:lnSpc>
              <a:defRPr/>
            </a:pPr>
            <a:r>
              <a:rPr lang="en-US" sz="2099" kern="0" spc="-75" dirty="0">
                <a:ln w="18415" cmpd="sng">
                  <a:noFill/>
                  <a:prstDash val="solid"/>
                </a:ln>
                <a:solidFill>
                  <a:srgbClr val="292929"/>
                </a:solidFill>
                <a:latin typeface="Segoe UI Light"/>
              </a:rPr>
              <a:t>  2017 +</a:t>
            </a:r>
          </a:p>
        </p:txBody>
      </p:sp>
      <p:sp>
        <p:nvSpPr>
          <p:cNvPr id="46" name="TextBox 45"/>
          <p:cNvSpPr txBox="1"/>
          <p:nvPr/>
        </p:nvSpPr>
        <p:spPr bwMode="auto">
          <a:xfrm>
            <a:off x="5335644" y="3268774"/>
            <a:ext cx="1227852" cy="2285676"/>
          </a:xfrm>
          <a:prstGeom prst="rect">
            <a:avLst/>
          </a:prstGeom>
          <a:solidFill>
            <a:srgbClr val="00B050"/>
          </a:solidFill>
          <a:ln w="15875" cap="sq" cmpd="sng" algn="ctr">
            <a:noFill/>
            <a:prstDash val="solid"/>
            <a:headEnd type="none" w="med" len="med"/>
            <a:tailEnd type="none" w="med" len="med"/>
          </a:ln>
          <a:effectLst/>
          <a:sp3d>
            <a:bevelT w="82550"/>
          </a:sp3d>
        </p:spPr>
        <p:txBody>
          <a:bodyPr lIns="68498" tIns="136997" rIns="34249" bIns="0">
            <a:noAutofit/>
          </a:bodyPr>
          <a:lstStyle/>
          <a:p>
            <a:pPr defTabSz="684912">
              <a:lnSpc>
                <a:spcPct val="90000"/>
              </a:lnSpc>
              <a:spcBef>
                <a:spcPts val="750"/>
              </a:spcBef>
              <a:buSzPct val="90000"/>
              <a:defRPr/>
            </a:pPr>
            <a:r>
              <a:rPr lang="en-US" sz="1176" dirty="0">
                <a:solidFill>
                  <a:srgbClr val="FFFFFF"/>
                </a:solidFill>
              </a:rPr>
              <a:t>Functionality</a:t>
            </a:r>
          </a:p>
          <a:p>
            <a:pPr defTabSz="684912">
              <a:lnSpc>
                <a:spcPct val="90000"/>
              </a:lnSpc>
              <a:spcBef>
                <a:spcPts val="750"/>
              </a:spcBef>
              <a:buSzPct val="90000"/>
              <a:defRPr/>
            </a:pPr>
            <a:r>
              <a:rPr lang="en-US" sz="1176" dirty="0">
                <a:solidFill>
                  <a:srgbClr val="FFFFFF"/>
                </a:solidFill>
              </a:rPr>
              <a:t>Web Apps Wave release</a:t>
            </a:r>
          </a:p>
          <a:p>
            <a:pPr defTabSz="684912">
              <a:lnSpc>
                <a:spcPct val="90000"/>
              </a:lnSpc>
              <a:spcBef>
                <a:spcPts val="750"/>
              </a:spcBef>
              <a:buSzPct val="90000"/>
              <a:defRPr/>
            </a:pPr>
            <a:r>
              <a:rPr lang="en-US" sz="1176" dirty="0">
                <a:solidFill>
                  <a:srgbClr val="FFFFFF"/>
                </a:solidFill>
              </a:rPr>
              <a:t>Project: </a:t>
            </a:r>
            <a:r>
              <a:rPr lang="en-US" sz="1176" dirty="0" err="1">
                <a:solidFill>
                  <a:srgbClr val="FFFFFF"/>
                </a:solidFill>
              </a:rPr>
              <a:t>Maint</a:t>
            </a:r>
            <a:r>
              <a:rPr lang="en-US" sz="1176" dirty="0">
                <a:solidFill>
                  <a:srgbClr val="FFFFFF"/>
                </a:solidFill>
              </a:rPr>
              <a:t>., Communicator, Approvals, Delegations &amp; Quick Query</a:t>
            </a:r>
          </a:p>
          <a:p>
            <a:pPr defTabSz="684912">
              <a:lnSpc>
                <a:spcPct val="90000"/>
              </a:lnSpc>
              <a:spcBef>
                <a:spcPts val="750"/>
              </a:spcBef>
              <a:buSzPct val="90000"/>
              <a:defRPr/>
            </a:pPr>
            <a:r>
              <a:rPr lang="en-US" sz="1029" dirty="0">
                <a:solidFill>
                  <a:srgbClr val="FFFFFF"/>
                </a:solidFill>
              </a:rPr>
              <a:t>BA on multi-platforms (Windows, Apple &amp; Android)</a:t>
            </a:r>
          </a:p>
        </p:txBody>
      </p:sp>
      <p:sp>
        <p:nvSpPr>
          <p:cNvPr id="47" name="TextBox 46"/>
          <p:cNvSpPr txBox="1"/>
          <p:nvPr/>
        </p:nvSpPr>
        <p:spPr bwMode="auto">
          <a:xfrm>
            <a:off x="6614202" y="3267815"/>
            <a:ext cx="1225122" cy="2285676"/>
          </a:xfrm>
          <a:prstGeom prst="rect">
            <a:avLst/>
          </a:prstGeom>
          <a:solidFill>
            <a:srgbClr val="00B0F0"/>
          </a:solidFill>
          <a:ln w="15875" cap="sq" cmpd="sng" algn="ctr">
            <a:noFill/>
            <a:prstDash val="solid"/>
            <a:headEnd type="none" w="med" len="med"/>
            <a:tailEnd type="none" w="med" len="med"/>
          </a:ln>
          <a:effectLst/>
          <a:sp3d>
            <a:bevelT w="82550"/>
          </a:sp3d>
        </p:spPr>
        <p:txBody>
          <a:bodyPr lIns="68498" tIns="136997" rIns="34249" bIns="0">
            <a:noAutofit/>
          </a:bodyPr>
          <a:lstStyle/>
          <a:p>
            <a:pPr defTabSz="684912">
              <a:lnSpc>
                <a:spcPct val="90000"/>
              </a:lnSpc>
              <a:spcBef>
                <a:spcPts val="750"/>
              </a:spcBef>
              <a:buSzPct val="90000"/>
              <a:defRPr/>
            </a:pPr>
            <a:r>
              <a:rPr lang="en-GB" sz="1176" dirty="0">
                <a:solidFill>
                  <a:srgbClr val="FFFFFF"/>
                </a:solidFill>
              </a:rPr>
              <a:t>Web Apps: Resource Planning, Project Employee Maintenance &amp; Utilization, Budgeting, Item Request, Payroll time entry, Web Reporting</a:t>
            </a:r>
          </a:p>
          <a:p>
            <a:pPr defTabSz="684912">
              <a:lnSpc>
                <a:spcPct val="90000"/>
              </a:lnSpc>
              <a:spcBef>
                <a:spcPts val="750"/>
              </a:spcBef>
              <a:buSzPct val="90000"/>
              <a:defRPr/>
            </a:pPr>
            <a:endParaRPr lang="en-GB" sz="1176" dirty="0">
              <a:solidFill>
                <a:srgbClr val="FFFFFF"/>
              </a:solidFill>
            </a:endParaRPr>
          </a:p>
          <a:p>
            <a:pPr defTabSz="684912">
              <a:lnSpc>
                <a:spcPct val="90000"/>
              </a:lnSpc>
              <a:spcBef>
                <a:spcPts val="750"/>
              </a:spcBef>
              <a:buSzPct val="90000"/>
              <a:defRPr/>
            </a:pPr>
            <a:endParaRPr lang="en-GB" sz="1176" dirty="0">
              <a:solidFill>
                <a:srgbClr val="FFFFFF"/>
              </a:solidFill>
            </a:endParaRPr>
          </a:p>
          <a:p>
            <a:pPr defTabSz="684912">
              <a:lnSpc>
                <a:spcPct val="90000"/>
              </a:lnSpc>
              <a:spcBef>
                <a:spcPts val="750"/>
              </a:spcBef>
              <a:buSzPct val="90000"/>
              <a:defRPr/>
            </a:pPr>
            <a:endParaRPr lang="en-GB" sz="1176" dirty="0">
              <a:solidFill>
                <a:srgbClr val="FFFFFF"/>
              </a:solidFill>
            </a:endParaRPr>
          </a:p>
        </p:txBody>
      </p:sp>
      <p:sp>
        <p:nvSpPr>
          <p:cNvPr id="48" name="TextBox 47"/>
          <p:cNvSpPr txBox="1"/>
          <p:nvPr/>
        </p:nvSpPr>
        <p:spPr bwMode="auto">
          <a:xfrm>
            <a:off x="7839325" y="2792108"/>
            <a:ext cx="1283547" cy="517237"/>
          </a:xfrm>
          <a:prstGeom prst="rect">
            <a:avLst/>
          </a:prstGeom>
          <a:solidFill>
            <a:schemeClr val="bg2"/>
          </a:solidFill>
          <a:ln w="15875" cap="sq" cmpd="sng" algn="ctr">
            <a:noFill/>
            <a:prstDash val="solid"/>
            <a:headEnd type="none" w="med" len="med"/>
            <a:tailEnd type="none" w="med" len="med"/>
          </a:ln>
          <a:effectLst/>
          <a:sp3d>
            <a:bevelT w="82550"/>
          </a:sp3d>
        </p:spPr>
        <p:txBody>
          <a:bodyPr lIns="68498" tIns="45664" rIns="34249" bIns="91328"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r>
              <a:rPr lang="en-US" sz="1799" dirty="0">
                <a:solidFill>
                  <a:srgbClr val="292929"/>
                </a:solidFill>
                <a:cs typeface="Segoe UI Light" panose="020B0502040204020203" pitchFamily="34" charset="0"/>
              </a:rPr>
              <a:t>SL 2015 CU2</a:t>
            </a:r>
          </a:p>
        </p:txBody>
      </p:sp>
      <p:sp>
        <p:nvSpPr>
          <p:cNvPr id="49" name="Rectangle 48"/>
          <p:cNvSpPr/>
          <p:nvPr/>
        </p:nvSpPr>
        <p:spPr bwMode="auto">
          <a:xfrm>
            <a:off x="7831377" y="2217252"/>
            <a:ext cx="1182932" cy="290721"/>
          </a:xfrm>
          <a:prstGeom prst="rect">
            <a:avLst/>
          </a:prstGeom>
          <a:noFill/>
        </p:spPr>
        <p:txBody>
          <a:bodyPr wrap="square" lIns="0" tIns="0" rIns="0" bIns="0" anchor="ctr">
            <a:spAutoFit/>
          </a:bodyPr>
          <a:lstStyle/>
          <a:p>
            <a:pPr algn="ctr" defTabSz="684912">
              <a:lnSpc>
                <a:spcPct val="90000"/>
              </a:lnSpc>
              <a:defRPr/>
            </a:pPr>
            <a:r>
              <a:rPr lang="en-US" sz="2099" kern="0" spc="-75" dirty="0">
                <a:ln w="18415" cmpd="sng">
                  <a:noFill/>
                  <a:prstDash val="solid"/>
                </a:ln>
                <a:solidFill>
                  <a:srgbClr val="292929"/>
                </a:solidFill>
                <a:latin typeface="Segoe UI Light"/>
              </a:rPr>
              <a:t>2016 </a:t>
            </a:r>
          </a:p>
        </p:txBody>
      </p:sp>
      <p:sp>
        <p:nvSpPr>
          <p:cNvPr id="50" name="TextBox 49"/>
          <p:cNvSpPr txBox="1"/>
          <p:nvPr/>
        </p:nvSpPr>
        <p:spPr bwMode="auto">
          <a:xfrm>
            <a:off x="7897749" y="3272333"/>
            <a:ext cx="1225122" cy="2285676"/>
          </a:xfrm>
          <a:prstGeom prst="rect">
            <a:avLst/>
          </a:prstGeom>
          <a:solidFill>
            <a:srgbClr val="00B0F0"/>
          </a:solidFill>
          <a:ln w="15875" cap="sq" cmpd="sng" algn="ctr">
            <a:noFill/>
            <a:prstDash val="solid"/>
            <a:headEnd type="none" w="med" len="med"/>
            <a:tailEnd type="none" w="med" len="med"/>
          </a:ln>
          <a:effectLst/>
          <a:sp3d>
            <a:bevelT w="82550"/>
          </a:sp3d>
        </p:spPr>
        <p:txBody>
          <a:bodyPr lIns="68498" tIns="136997" rIns="34249" bIns="0">
            <a:noAutofit/>
          </a:bodyPr>
          <a:lstStyle/>
          <a:p>
            <a:pPr defTabSz="684912">
              <a:lnSpc>
                <a:spcPct val="90000"/>
              </a:lnSpc>
              <a:spcBef>
                <a:spcPts val="750"/>
              </a:spcBef>
              <a:buSzPct val="90000"/>
              <a:defRPr/>
            </a:pPr>
            <a:r>
              <a:rPr lang="en-GB" sz="1176" dirty="0">
                <a:solidFill>
                  <a:srgbClr val="FFFFFF"/>
                </a:solidFill>
              </a:rPr>
              <a:t>Hot Fixes</a:t>
            </a:r>
          </a:p>
          <a:p>
            <a:pPr defTabSz="684912">
              <a:lnSpc>
                <a:spcPct val="90000"/>
              </a:lnSpc>
              <a:spcBef>
                <a:spcPts val="750"/>
              </a:spcBef>
              <a:buSzPct val="90000"/>
              <a:defRPr/>
            </a:pPr>
            <a:r>
              <a:rPr lang="en-GB" sz="1176" dirty="0">
                <a:solidFill>
                  <a:srgbClr val="FFFFFF"/>
                </a:solidFill>
              </a:rPr>
              <a:t>Web Apps enhancements</a:t>
            </a:r>
          </a:p>
          <a:p>
            <a:pPr defTabSz="684912">
              <a:lnSpc>
                <a:spcPct val="90000"/>
              </a:lnSpc>
              <a:spcBef>
                <a:spcPts val="750"/>
              </a:spcBef>
              <a:buSzPct val="90000"/>
              <a:defRPr/>
            </a:pPr>
            <a:r>
              <a:rPr lang="en-GB" sz="1176" dirty="0">
                <a:solidFill>
                  <a:srgbClr val="FFFFFF"/>
                </a:solidFill>
              </a:rPr>
              <a:t>Web Apps new features</a:t>
            </a:r>
          </a:p>
          <a:p>
            <a:pPr defTabSz="684912">
              <a:lnSpc>
                <a:spcPct val="90000"/>
              </a:lnSpc>
              <a:spcBef>
                <a:spcPts val="750"/>
              </a:spcBef>
              <a:buSzPct val="90000"/>
              <a:defRPr/>
            </a:pPr>
            <a:r>
              <a:rPr lang="en-GB" sz="1176" dirty="0">
                <a:solidFill>
                  <a:srgbClr val="FFFFFF"/>
                </a:solidFill>
              </a:rPr>
              <a:t>Power BI</a:t>
            </a:r>
          </a:p>
          <a:p>
            <a:pPr defTabSz="684912">
              <a:lnSpc>
                <a:spcPct val="90000"/>
              </a:lnSpc>
              <a:spcBef>
                <a:spcPts val="750"/>
              </a:spcBef>
              <a:buSzPct val="90000"/>
              <a:defRPr/>
            </a:pPr>
            <a:endParaRPr lang="en-GB" sz="1176" dirty="0">
              <a:solidFill>
                <a:srgbClr val="FFFFFF"/>
              </a:solidFill>
            </a:endParaRPr>
          </a:p>
        </p:txBody>
      </p:sp>
      <p:sp>
        <p:nvSpPr>
          <p:cNvPr id="51" name="TextBox 50"/>
          <p:cNvSpPr txBox="1"/>
          <p:nvPr/>
        </p:nvSpPr>
        <p:spPr bwMode="auto">
          <a:xfrm>
            <a:off x="1519181" y="3259090"/>
            <a:ext cx="1225122" cy="2285676"/>
          </a:xfrm>
          <a:prstGeom prst="rect">
            <a:avLst/>
          </a:prstGeom>
          <a:solidFill>
            <a:srgbClr val="7030A0"/>
          </a:solidFill>
          <a:ln w="15875" cap="sq" cmpd="sng" algn="ctr">
            <a:noFill/>
            <a:prstDash val="solid"/>
            <a:headEnd type="none" w="med" len="med"/>
            <a:tailEnd type="none" w="med" len="med"/>
          </a:ln>
          <a:effectLst/>
          <a:sp3d>
            <a:bevelT w="82550"/>
          </a:sp3d>
        </p:spPr>
        <p:txBody>
          <a:bodyPr lIns="68498" tIns="136997" rIns="34249" bIns="0">
            <a:noAutofit/>
          </a:bodyPr>
          <a:lstStyle/>
          <a:p>
            <a:pPr defTabSz="684912">
              <a:lnSpc>
                <a:spcPct val="90000"/>
              </a:lnSpc>
              <a:spcBef>
                <a:spcPts val="750"/>
              </a:spcBef>
              <a:buSzPct val="90000"/>
              <a:defRPr/>
            </a:pPr>
            <a:r>
              <a:rPr lang="en-GB" sz="1176" dirty="0">
                <a:solidFill>
                  <a:srgbClr val="FFFFFF"/>
                </a:solidFill>
              </a:rPr>
              <a:t>Functionality</a:t>
            </a:r>
          </a:p>
          <a:p>
            <a:pPr defTabSz="684912">
              <a:lnSpc>
                <a:spcPct val="90000"/>
              </a:lnSpc>
              <a:spcBef>
                <a:spcPts val="750"/>
              </a:spcBef>
              <a:buSzPct val="90000"/>
              <a:defRPr/>
            </a:pPr>
            <a:r>
              <a:rPr lang="en-GB" sz="1176" dirty="0">
                <a:solidFill>
                  <a:srgbClr val="FFFFFF"/>
                </a:solidFill>
              </a:rPr>
              <a:t>Business </a:t>
            </a:r>
            <a:r>
              <a:rPr lang="en-GB" sz="1176" dirty="0" err="1">
                <a:solidFill>
                  <a:srgbClr val="FFFFFF"/>
                </a:solidFill>
              </a:rPr>
              <a:t>Analyzer</a:t>
            </a:r>
            <a:r>
              <a:rPr lang="en-GB" sz="1176" dirty="0">
                <a:solidFill>
                  <a:srgbClr val="FFFFFF"/>
                </a:solidFill>
              </a:rPr>
              <a:t> (BA) on Windows.</a:t>
            </a:r>
          </a:p>
          <a:p>
            <a:pPr defTabSz="684912">
              <a:lnSpc>
                <a:spcPct val="90000"/>
              </a:lnSpc>
              <a:spcBef>
                <a:spcPts val="750"/>
              </a:spcBef>
              <a:buSzPct val="90000"/>
              <a:defRPr/>
            </a:pPr>
            <a:r>
              <a:rPr lang="en-GB" sz="1176" dirty="0">
                <a:solidFill>
                  <a:srgbClr val="FFFFFF"/>
                </a:solidFill>
              </a:rPr>
              <a:t>Office 365 support</a:t>
            </a:r>
          </a:p>
          <a:p>
            <a:pPr defTabSz="684912">
              <a:lnSpc>
                <a:spcPct val="90000"/>
              </a:lnSpc>
              <a:spcBef>
                <a:spcPts val="750"/>
              </a:spcBef>
              <a:buSzPct val="90000"/>
              <a:defRPr/>
            </a:pPr>
            <a:r>
              <a:rPr lang="en-GB" sz="1176" dirty="0">
                <a:solidFill>
                  <a:srgbClr val="FFFFFF"/>
                </a:solidFill>
              </a:rPr>
              <a:t>Web Services</a:t>
            </a:r>
          </a:p>
        </p:txBody>
      </p:sp>
      <p:sp>
        <p:nvSpPr>
          <p:cNvPr id="52" name="TextBox 51"/>
          <p:cNvSpPr txBox="1"/>
          <p:nvPr/>
        </p:nvSpPr>
        <p:spPr bwMode="auto">
          <a:xfrm>
            <a:off x="4053109" y="3261890"/>
            <a:ext cx="1225122" cy="2285676"/>
          </a:xfrm>
          <a:prstGeom prst="rect">
            <a:avLst/>
          </a:prstGeom>
          <a:solidFill>
            <a:srgbClr val="7030A0"/>
          </a:solidFill>
          <a:ln w="15875" cap="sq" cmpd="sng" algn="ctr">
            <a:noFill/>
            <a:prstDash val="solid"/>
            <a:headEnd type="none" w="med" len="med"/>
            <a:tailEnd type="none" w="med" len="med"/>
          </a:ln>
          <a:effectLst/>
          <a:sp3d>
            <a:bevelT w="82550"/>
          </a:sp3d>
        </p:spPr>
        <p:txBody>
          <a:bodyPr lIns="68498" tIns="136997" rIns="34249" bIns="0">
            <a:noAutofit/>
          </a:bodyPr>
          <a:lstStyle>
            <a:defPPr>
              <a:defRPr lang="en-US"/>
            </a:defPPr>
            <a:lvl1pPr defTabSz="931992">
              <a:lnSpc>
                <a:spcPct val="90000"/>
              </a:lnSpc>
              <a:spcBef>
                <a:spcPts val="1020"/>
              </a:spcBef>
              <a:buSzPct val="90000"/>
              <a:defRPr sz="1799" kern="0">
                <a:gradFill>
                  <a:gsLst>
                    <a:gs pos="0">
                      <a:srgbClr val="FFFFFF"/>
                    </a:gs>
                    <a:gs pos="86000">
                      <a:srgbClr val="FFFFFF"/>
                    </a:gs>
                  </a:gsLst>
                  <a:lin ang="5400000" scaled="0"/>
                </a:gradFill>
              </a:defRPr>
            </a:lvl1pPr>
          </a:lstStyle>
          <a:p>
            <a:pPr defTabSz="684912">
              <a:defRPr/>
            </a:pPr>
            <a:r>
              <a:rPr lang="en-US" sz="1176" kern="1200" dirty="0">
                <a:solidFill>
                  <a:srgbClr val="FFFFFF"/>
                </a:solidFill>
              </a:rPr>
              <a:t>Web Apps CU1 Wave release</a:t>
            </a:r>
          </a:p>
          <a:p>
            <a:pPr defTabSz="684912">
              <a:defRPr/>
            </a:pPr>
            <a:r>
              <a:rPr lang="en-US" sz="1176" kern="1200" dirty="0">
                <a:solidFill>
                  <a:srgbClr val="FFFFFF"/>
                </a:solidFill>
              </a:rPr>
              <a:t>Project Time &amp; Expense, Approval, Project Analyzer</a:t>
            </a:r>
          </a:p>
        </p:txBody>
      </p:sp>
      <p:sp>
        <p:nvSpPr>
          <p:cNvPr id="53" name="TextBox 52"/>
          <p:cNvSpPr txBox="1"/>
          <p:nvPr/>
        </p:nvSpPr>
        <p:spPr bwMode="auto">
          <a:xfrm>
            <a:off x="2785667" y="3266952"/>
            <a:ext cx="1225122" cy="2285676"/>
          </a:xfrm>
          <a:prstGeom prst="rect">
            <a:avLst/>
          </a:prstGeom>
          <a:solidFill>
            <a:srgbClr val="7030A0"/>
          </a:solidFill>
          <a:ln w="15875" cap="sq" cmpd="sng" algn="ctr">
            <a:noFill/>
            <a:prstDash val="solid"/>
            <a:headEnd type="none" w="med" len="med"/>
            <a:tailEnd type="none" w="med" len="med"/>
          </a:ln>
          <a:effectLst/>
          <a:sp3d>
            <a:bevelT w="82550"/>
          </a:sp3d>
        </p:spPr>
        <p:txBody>
          <a:bodyPr lIns="68498" tIns="136997" rIns="34249" bIns="0">
            <a:noAutofit/>
          </a:bodyPr>
          <a:lstStyle/>
          <a:p>
            <a:pPr defTabSz="684912">
              <a:lnSpc>
                <a:spcPct val="90000"/>
              </a:lnSpc>
              <a:spcBef>
                <a:spcPts val="750"/>
              </a:spcBef>
              <a:buSzPct val="90000"/>
              <a:defRPr/>
            </a:pPr>
            <a:r>
              <a:rPr lang="en-GB" sz="1176" dirty="0">
                <a:solidFill>
                  <a:srgbClr val="FFFFFF"/>
                </a:solidFill>
              </a:rPr>
              <a:t>Functionality</a:t>
            </a:r>
          </a:p>
          <a:p>
            <a:pPr defTabSz="684912">
              <a:lnSpc>
                <a:spcPct val="90000"/>
              </a:lnSpc>
              <a:spcBef>
                <a:spcPts val="750"/>
              </a:spcBef>
              <a:buSzPct val="90000"/>
              <a:defRPr/>
            </a:pPr>
            <a:r>
              <a:rPr lang="en-GB" sz="1176" dirty="0">
                <a:solidFill>
                  <a:srgbClr val="FFFFFF"/>
                </a:solidFill>
              </a:rPr>
              <a:t>Web Apps</a:t>
            </a:r>
          </a:p>
          <a:p>
            <a:pPr defTabSz="684912">
              <a:lnSpc>
                <a:spcPct val="90000"/>
              </a:lnSpc>
              <a:spcBef>
                <a:spcPts val="750"/>
              </a:spcBef>
              <a:buSzPct val="90000"/>
              <a:defRPr/>
            </a:pPr>
            <a:r>
              <a:rPr lang="en-GB" sz="1176" dirty="0">
                <a:solidFill>
                  <a:srgbClr val="FFFFFF"/>
                </a:solidFill>
              </a:rPr>
              <a:t>BA Off Domain</a:t>
            </a:r>
          </a:p>
          <a:p>
            <a:pPr defTabSz="684912">
              <a:lnSpc>
                <a:spcPct val="90000"/>
              </a:lnSpc>
              <a:spcBef>
                <a:spcPts val="750"/>
              </a:spcBef>
              <a:buSzPct val="90000"/>
              <a:defRPr/>
            </a:pPr>
            <a:r>
              <a:rPr lang="en-GB" sz="1176" dirty="0">
                <a:solidFill>
                  <a:srgbClr val="FFFFFF"/>
                </a:solidFill>
              </a:rPr>
              <a:t>On Azure</a:t>
            </a:r>
          </a:p>
          <a:p>
            <a:pPr defTabSz="684912">
              <a:lnSpc>
                <a:spcPct val="90000"/>
              </a:lnSpc>
              <a:spcBef>
                <a:spcPts val="750"/>
              </a:spcBef>
              <a:buSzPct val="90000"/>
              <a:defRPr/>
            </a:pPr>
            <a:endParaRPr lang="en-US" sz="1176" dirty="0">
              <a:solidFill>
                <a:srgbClr val="FFFFFF"/>
              </a:solidFill>
            </a:endParaRPr>
          </a:p>
        </p:txBody>
      </p:sp>
      <p:sp>
        <p:nvSpPr>
          <p:cNvPr id="54" name="TextBox 53"/>
          <p:cNvSpPr txBox="1"/>
          <p:nvPr/>
        </p:nvSpPr>
        <p:spPr bwMode="auto">
          <a:xfrm>
            <a:off x="9122871" y="2792108"/>
            <a:ext cx="1297907" cy="517237"/>
          </a:xfrm>
          <a:prstGeom prst="rect">
            <a:avLst/>
          </a:prstGeom>
          <a:solidFill>
            <a:schemeClr val="bg2"/>
          </a:solidFill>
          <a:ln w="15875" cap="sq" cmpd="sng" algn="ctr">
            <a:noFill/>
            <a:prstDash val="solid"/>
            <a:headEnd type="none" w="med" len="med"/>
            <a:tailEnd type="none" w="med" len="med"/>
          </a:ln>
          <a:effectLst/>
          <a:sp3d>
            <a:bevelT w="82550"/>
          </a:sp3d>
        </p:spPr>
        <p:txBody>
          <a:bodyPr lIns="68498" tIns="45664" rIns="34249" bIns="91328" anchor="b">
            <a:noAutofit/>
          </a:bodyPr>
          <a:lstStyle>
            <a:defPPr>
              <a:defRPr lang="en-US"/>
            </a:defPPr>
            <a:lvl1pPr algn="ctr" defTabSz="685807">
              <a:lnSpc>
                <a:spcPct val="90000"/>
              </a:lnSpc>
              <a:spcBef>
                <a:spcPts val="1000"/>
              </a:spcBef>
              <a:buSzPct val="90000"/>
              <a:defRPr sz="1800" kern="0" spc="-75">
                <a:ln w="18415" cmpd="sng">
                  <a:noFill/>
                  <a:prstDash val="solid"/>
                </a:ln>
                <a:gradFill>
                  <a:gsLst>
                    <a:gs pos="0">
                      <a:schemeClr val="tx1">
                        <a:lumMod val="50000"/>
                        <a:lumOff val="50000"/>
                      </a:schemeClr>
                    </a:gs>
                    <a:gs pos="77000">
                      <a:schemeClr val="tx1">
                        <a:lumMod val="50000"/>
                        <a:lumOff val="50000"/>
                      </a:schemeClr>
                    </a:gs>
                  </a:gsLst>
                  <a:lin ang="16200000" scaled="1"/>
                </a:gradFill>
                <a:latin typeface="+mj-lt"/>
              </a:defRPr>
            </a:lvl1pPr>
          </a:lstStyle>
          <a:p>
            <a:r>
              <a:rPr lang="en-US" sz="1600" dirty="0">
                <a:solidFill>
                  <a:srgbClr val="292929"/>
                </a:solidFill>
                <a:cs typeface="Segoe UI Light" panose="020B0502040204020203" pitchFamily="34" charset="0"/>
              </a:rPr>
              <a:t>SL 20XX</a:t>
            </a:r>
          </a:p>
        </p:txBody>
      </p:sp>
      <p:cxnSp>
        <p:nvCxnSpPr>
          <p:cNvPr id="63" name="Straight Connector 62"/>
          <p:cNvCxnSpPr/>
          <p:nvPr/>
        </p:nvCxnSpPr>
        <p:spPr>
          <a:xfrm>
            <a:off x="1415448" y="2644857"/>
            <a:ext cx="9108858" cy="0"/>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Oval 55"/>
          <p:cNvSpPr/>
          <p:nvPr/>
        </p:nvSpPr>
        <p:spPr bwMode="auto">
          <a:xfrm>
            <a:off x="3208589" y="2504873"/>
            <a:ext cx="277726" cy="305876"/>
          </a:xfrm>
          <a:prstGeom prst="ellipse">
            <a:avLst/>
          </a:prstGeom>
          <a:solidFill>
            <a:srgbClr val="107C10"/>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324" tIns="45662" rIns="91324" bIns="45662" numCol="1" rtlCol="0" anchor="ctr" anchorCtr="0" compatLnSpc="1">
            <a:prstTxWarp prst="textNoShape">
              <a:avLst/>
            </a:prstTxWarp>
          </a:bodyPr>
          <a:lstStyle/>
          <a:p>
            <a:pPr algn="ctr" defTabSz="684714"/>
            <a:endParaRPr lang="en-US" sz="1697" dirty="0">
              <a:solidFill>
                <a:srgbClr val="107C10"/>
              </a:solidFill>
              <a:latin typeface="Segoe UI Light"/>
            </a:endParaRPr>
          </a:p>
        </p:txBody>
      </p:sp>
      <p:sp>
        <p:nvSpPr>
          <p:cNvPr id="57" name="Oval 56"/>
          <p:cNvSpPr/>
          <p:nvPr/>
        </p:nvSpPr>
        <p:spPr bwMode="auto">
          <a:xfrm>
            <a:off x="4474716" y="2510480"/>
            <a:ext cx="277726" cy="305876"/>
          </a:xfrm>
          <a:prstGeom prst="ellipse">
            <a:avLst/>
          </a:prstGeom>
          <a:solidFill>
            <a:srgbClr val="107C10"/>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324" tIns="45662" rIns="91324" bIns="45662" numCol="1" rtlCol="0" anchor="ctr" anchorCtr="0" compatLnSpc="1">
            <a:prstTxWarp prst="textNoShape">
              <a:avLst/>
            </a:prstTxWarp>
          </a:bodyPr>
          <a:lstStyle/>
          <a:p>
            <a:pPr algn="ctr" defTabSz="684714"/>
            <a:endParaRPr lang="en-US" sz="1697" dirty="0">
              <a:solidFill>
                <a:srgbClr val="107C10"/>
              </a:solidFill>
              <a:latin typeface="Segoe UI Light"/>
            </a:endParaRPr>
          </a:p>
        </p:txBody>
      </p:sp>
      <p:sp>
        <p:nvSpPr>
          <p:cNvPr id="58" name="Oval 57"/>
          <p:cNvSpPr/>
          <p:nvPr/>
        </p:nvSpPr>
        <p:spPr bwMode="auto">
          <a:xfrm>
            <a:off x="5810192" y="2510480"/>
            <a:ext cx="277726" cy="305876"/>
          </a:xfrm>
          <a:prstGeom prst="ellipse">
            <a:avLst/>
          </a:prstGeom>
          <a:solidFill>
            <a:srgbClr val="107C10"/>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324" tIns="45662" rIns="91324" bIns="45662" numCol="1" rtlCol="0" anchor="ctr" anchorCtr="0" compatLnSpc="1">
            <a:prstTxWarp prst="textNoShape">
              <a:avLst/>
            </a:prstTxWarp>
          </a:bodyPr>
          <a:lstStyle/>
          <a:p>
            <a:pPr algn="ctr" defTabSz="684714"/>
            <a:endParaRPr lang="en-US" sz="1697" dirty="0">
              <a:solidFill>
                <a:srgbClr val="107C10"/>
              </a:solidFill>
              <a:latin typeface="Segoe UI Light"/>
            </a:endParaRPr>
          </a:p>
        </p:txBody>
      </p:sp>
      <p:sp>
        <p:nvSpPr>
          <p:cNvPr id="59" name="Oval 58"/>
          <p:cNvSpPr/>
          <p:nvPr/>
        </p:nvSpPr>
        <p:spPr bwMode="auto">
          <a:xfrm>
            <a:off x="7051571" y="2510480"/>
            <a:ext cx="277726" cy="305876"/>
          </a:xfrm>
          <a:prstGeom prst="ellipse">
            <a:avLst/>
          </a:prstGeom>
          <a:solidFill>
            <a:srgbClr val="107C10"/>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324" tIns="45662" rIns="91324" bIns="45662" numCol="1" rtlCol="0" anchor="ctr" anchorCtr="0" compatLnSpc="1">
            <a:prstTxWarp prst="textNoShape">
              <a:avLst/>
            </a:prstTxWarp>
          </a:bodyPr>
          <a:lstStyle/>
          <a:p>
            <a:pPr algn="ctr" defTabSz="684714"/>
            <a:endParaRPr lang="en-US" sz="1697" dirty="0">
              <a:solidFill>
                <a:srgbClr val="107C10"/>
              </a:solidFill>
              <a:latin typeface="Segoe UI Light"/>
            </a:endParaRPr>
          </a:p>
        </p:txBody>
      </p:sp>
      <p:sp>
        <p:nvSpPr>
          <p:cNvPr id="55" name="Oval 54"/>
          <p:cNvSpPr/>
          <p:nvPr/>
        </p:nvSpPr>
        <p:spPr bwMode="auto">
          <a:xfrm>
            <a:off x="1989675" y="2494290"/>
            <a:ext cx="277726" cy="305876"/>
          </a:xfrm>
          <a:prstGeom prst="ellipse">
            <a:avLst/>
          </a:prstGeom>
          <a:solidFill>
            <a:srgbClr val="107C10"/>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324" tIns="45662" rIns="91324" bIns="45662" numCol="1" rtlCol="0" anchor="ctr" anchorCtr="0" compatLnSpc="1">
            <a:prstTxWarp prst="textNoShape">
              <a:avLst/>
            </a:prstTxWarp>
          </a:bodyPr>
          <a:lstStyle/>
          <a:p>
            <a:pPr algn="ctr" defTabSz="684714"/>
            <a:endParaRPr lang="en-US" sz="1697" dirty="0">
              <a:solidFill>
                <a:srgbClr val="107C10"/>
              </a:solidFill>
              <a:latin typeface="Segoe UI Light"/>
            </a:endParaRPr>
          </a:p>
        </p:txBody>
      </p:sp>
      <p:sp>
        <p:nvSpPr>
          <p:cNvPr id="60" name="Oval 59"/>
          <p:cNvSpPr/>
          <p:nvPr/>
        </p:nvSpPr>
        <p:spPr bwMode="auto">
          <a:xfrm>
            <a:off x="8283981" y="2498733"/>
            <a:ext cx="277726" cy="305876"/>
          </a:xfrm>
          <a:prstGeom prst="ellipse">
            <a:avLst/>
          </a:prstGeom>
          <a:solidFill>
            <a:srgbClr val="107C10"/>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324" tIns="45662" rIns="91324" bIns="45662" numCol="1" rtlCol="0" anchor="ctr" anchorCtr="0" compatLnSpc="1">
            <a:prstTxWarp prst="textNoShape">
              <a:avLst/>
            </a:prstTxWarp>
          </a:bodyPr>
          <a:lstStyle/>
          <a:p>
            <a:pPr algn="ctr" defTabSz="684714"/>
            <a:endParaRPr lang="en-US" sz="1697" dirty="0">
              <a:solidFill>
                <a:srgbClr val="107C10"/>
              </a:solidFill>
              <a:latin typeface="Segoe UI Light"/>
            </a:endParaRPr>
          </a:p>
        </p:txBody>
      </p:sp>
      <p:sp>
        <p:nvSpPr>
          <p:cNvPr id="61" name="Oval 60"/>
          <p:cNvSpPr/>
          <p:nvPr/>
        </p:nvSpPr>
        <p:spPr bwMode="auto">
          <a:xfrm>
            <a:off x="9516390" y="2510480"/>
            <a:ext cx="277726" cy="305876"/>
          </a:xfrm>
          <a:prstGeom prst="ellipse">
            <a:avLst/>
          </a:prstGeom>
          <a:solidFill>
            <a:srgbClr val="107C10"/>
          </a:solidFill>
          <a:ln w="381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324" tIns="45662" rIns="91324" bIns="45662" numCol="1" rtlCol="0" anchor="ctr" anchorCtr="0" compatLnSpc="1">
            <a:prstTxWarp prst="textNoShape">
              <a:avLst/>
            </a:prstTxWarp>
          </a:bodyPr>
          <a:lstStyle/>
          <a:p>
            <a:pPr algn="ctr" defTabSz="684714"/>
            <a:r>
              <a:rPr lang="en-US" sz="1697" dirty="0">
                <a:solidFill>
                  <a:srgbClr val="107C10"/>
                </a:solidFill>
                <a:latin typeface="Segoe UI Light"/>
              </a:rPr>
              <a:t>      </a:t>
            </a:r>
          </a:p>
        </p:txBody>
      </p:sp>
      <p:sp>
        <p:nvSpPr>
          <p:cNvPr id="62" name="TextBox 61"/>
          <p:cNvSpPr txBox="1"/>
          <p:nvPr/>
        </p:nvSpPr>
        <p:spPr bwMode="auto">
          <a:xfrm>
            <a:off x="9199752" y="3272334"/>
            <a:ext cx="1225122" cy="2273843"/>
          </a:xfrm>
          <a:prstGeom prst="rect">
            <a:avLst/>
          </a:prstGeom>
          <a:solidFill>
            <a:srgbClr val="00B0F0"/>
          </a:solidFill>
          <a:ln w="15875" cap="sq" cmpd="sng" algn="ctr">
            <a:noFill/>
            <a:prstDash val="solid"/>
            <a:headEnd type="none" w="med" len="med"/>
            <a:tailEnd type="none" w="med" len="med"/>
          </a:ln>
          <a:effectLst/>
          <a:sp3d>
            <a:bevelT w="82550"/>
          </a:sp3d>
        </p:spPr>
        <p:txBody>
          <a:bodyPr lIns="68498" tIns="136997" rIns="34249" bIns="0">
            <a:noAutofit/>
          </a:bodyPr>
          <a:lstStyle/>
          <a:p>
            <a:pPr defTabSz="684912">
              <a:lnSpc>
                <a:spcPct val="90000"/>
              </a:lnSpc>
              <a:spcBef>
                <a:spcPts val="750"/>
              </a:spcBef>
              <a:buSzPct val="90000"/>
              <a:defRPr/>
            </a:pPr>
            <a:r>
              <a:rPr lang="en-GB" sz="1176" dirty="0">
                <a:solidFill>
                  <a:srgbClr val="FFFFFF"/>
                </a:solidFill>
              </a:rPr>
              <a:t>Next major SL release in 2017</a:t>
            </a:r>
          </a:p>
          <a:p>
            <a:pPr defTabSz="684912">
              <a:lnSpc>
                <a:spcPct val="90000"/>
              </a:lnSpc>
              <a:spcBef>
                <a:spcPts val="750"/>
              </a:spcBef>
              <a:buSzPct val="90000"/>
              <a:defRPr/>
            </a:pPr>
            <a:endParaRPr lang="en-GB" sz="1176" dirty="0">
              <a:solidFill>
                <a:srgbClr val="FFFFFF"/>
              </a:solidFill>
            </a:endParaRPr>
          </a:p>
          <a:p>
            <a:pPr defTabSz="684912">
              <a:lnSpc>
                <a:spcPct val="90000"/>
              </a:lnSpc>
              <a:spcBef>
                <a:spcPts val="750"/>
              </a:spcBef>
              <a:buSzPct val="90000"/>
              <a:defRPr/>
            </a:pPr>
            <a:r>
              <a:rPr lang="en-GB" sz="1176" dirty="0">
                <a:solidFill>
                  <a:srgbClr val="FFFFFF"/>
                </a:solidFill>
              </a:rPr>
              <a:t>Rich Client</a:t>
            </a:r>
          </a:p>
          <a:p>
            <a:pPr defTabSz="684912">
              <a:lnSpc>
                <a:spcPct val="90000"/>
              </a:lnSpc>
              <a:spcBef>
                <a:spcPts val="750"/>
              </a:spcBef>
              <a:buSzPct val="90000"/>
              <a:defRPr/>
            </a:pPr>
            <a:r>
              <a:rPr lang="en-GB" sz="1176" dirty="0">
                <a:solidFill>
                  <a:srgbClr val="FFFFFF"/>
                </a:solidFill>
              </a:rPr>
              <a:t>Web Apps</a:t>
            </a:r>
          </a:p>
          <a:p>
            <a:pPr defTabSz="684912">
              <a:lnSpc>
                <a:spcPct val="90000"/>
              </a:lnSpc>
              <a:spcBef>
                <a:spcPts val="750"/>
              </a:spcBef>
              <a:buSzPct val="90000"/>
              <a:defRPr/>
            </a:pPr>
            <a:r>
              <a:rPr lang="en-GB" sz="1176" dirty="0">
                <a:solidFill>
                  <a:srgbClr val="FFFFFF"/>
                </a:solidFill>
              </a:rPr>
              <a:t>Power BI</a:t>
            </a:r>
          </a:p>
          <a:p>
            <a:pPr defTabSz="684912">
              <a:lnSpc>
                <a:spcPct val="90000"/>
              </a:lnSpc>
              <a:spcBef>
                <a:spcPts val="750"/>
              </a:spcBef>
              <a:buSzPct val="90000"/>
              <a:defRPr/>
            </a:pPr>
            <a:endParaRPr lang="en-US" sz="1176" kern="0"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5903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7" grpId="0" animBg="1"/>
      <p:bldP spid="48" grpId="0" animBg="1"/>
      <p:bldP spid="50" grpId="0" animBg="1"/>
      <p:bldP spid="54"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BEBA8EAE-BF5A-486C-A8C5-ECC9F3942E4B}">
                <a14:imgProps xmlns:a14="http://schemas.microsoft.com/office/drawing/2010/main">
                  <a14:imgLayer r:embed="rId3">
                    <a14:imgEffect>
                      <a14:artisticCrisscrossEtching trans="10000" pressure="0"/>
                    </a14:imgEffect>
                  </a14:imgLayer>
                </a14:imgProps>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Dynamics SL Lifecycle</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marL="0" indent="0">
              <a:buNone/>
            </a:pPr>
            <a:r>
              <a:rPr lang="en-US" b="1" dirty="0"/>
              <a:t>SL 7</a:t>
            </a:r>
          </a:p>
          <a:p>
            <a:r>
              <a:rPr lang="en-US" dirty="0">
                <a:latin typeface="Calibri" charset="0"/>
              </a:rPr>
              <a:t>Extended support ends 10/10/2017</a:t>
            </a:r>
          </a:p>
          <a:p>
            <a:pPr marL="0" indent="0">
              <a:buNone/>
            </a:pPr>
            <a:r>
              <a:rPr lang="en-US" b="1" dirty="0">
                <a:latin typeface="Calibri" charset="0"/>
              </a:rPr>
              <a:t>SL2011</a:t>
            </a:r>
          </a:p>
          <a:p>
            <a:r>
              <a:rPr lang="en-US" dirty="0"/>
              <a:t>Mainstream support ends 7/11/16, and extended support starts 7/12/16.  This means no more hotfixes, updates.  For year-end 2016 ONLY, updates will be issued for year-end on SL2011 SP2, FP1 &amp; SP3.  After 2016, no more year-end updates for SL2011 so we are here to help you plan accordingly. </a:t>
            </a:r>
          </a:p>
          <a:p>
            <a:pPr marL="0" indent="0">
              <a:buNone/>
            </a:pPr>
            <a:r>
              <a:rPr lang="en-US" b="1" dirty="0">
                <a:latin typeface="Calibri" charset="0"/>
              </a:rPr>
              <a:t>SL2015</a:t>
            </a:r>
            <a:r>
              <a:rPr lang="en-US" dirty="0">
                <a:latin typeface="Calibri" charset="0"/>
              </a:rPr>
              <a:t> </a:t>
            </a:r>
          </a:p>
          <a:p>
            <a:r>
              <a:rPr lang="en-US" dirty="0">
                <a:latin typeface="Calibri" charset="0"/>
              </a:rPr>
              <a:t> Mainstream support – all versions of SL2015 will get year-end updates.</a:t>
            </a:r>
          </a:p>
          <a:p>
            <a:endParaRPr lang="en-US" dirty="0"/>
          </a:p>
          <a:p>
            <a:r>
              <a:rPr lang="en-US" dirty="0"/>
              <a:t>Jeff does our upgrades for clients and is averaging 2 a month.</a:t>
            </a:r>
          </a:p>
          <a:p>
            <a:r>
              <a:rPr lang="en-US" dirty="0"/>
              <a:t>Older versions – Boyer will support you the best we can. </a:t>
            </a:r>
          </a:p>
        </p:txBody>
      </p:sp>
    </p:spTree>
    <p:extLst>
      <p:ext uri="{BB962C8B-B14F-4D97-AF65-F5344CB8AC3E}">
        <p14:creationId xmlns:p14="http://schemas.microsoft.com/office/powerpoint/2010/main" val="1261201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extLst>
              <a:ext uri="{BEBA8EAE-BF5A-486C-A8C5-ECC9F3942E4B}">
                <a14:imgProps xmlns:a14="http://schemas.microsoft.com/office/drawing/2010/main">
                  <a14:imgLayer r:embed="rId4">
                    <a14:imgEffect>
                      <a14:artisticCrisscrossEtching trans="10000" pressure="0"/>
                    </a14:imgEffect>
                  </a14:imgLayer>
                </a14:imgProps>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939494" cy="1325563"/>
          </a:xfrm>
        </p:spPr>
        <p:txBody>
          <a:bodyPr/>
          <a:lstStyle/>
          <a:p>
            <a:r>
              <a:rPr lang="en-US" dirty="0"/>
              <a:t>Management Reporter &amp; Microsoft Forecaster</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t>Management Reporter 2012 CU 15 Hotfix is now available</a:t>
            </a:r>
          </a:p>
          <a:p>
            <a:pPr marL="0" indent="0">
              <a:buNone/>
            </a:pPr>
            <a:endParaRPr lang="en-US" b="1" dirty="0"/>
          </a:p>
          <a:p>
            <a:r>
              <a:rPr lang="en-US" u="sng" dirty="0">
                <a:solidFill>
                  <a:srgbClr val="0563C1"/>
                </a:solidFill>
                <a:latin typeface="Calibri" charset="0"/>
                <a:hlinkClick r:id="rId5"/>
              </a:rPr>
              <a:t>https://blogs.msdn.microsoft.com/dynamics_financial_reporting/</a:t>
            </a:r>
            <a:endParaRPr lang="en-US" u="sng" dirty="0">
              <a:solidFill>
                <a:srgbClr val="0563C1"/>
              </a:solidFill>
              <a:latin typeface="Calibri" charset="0"/>
            </a:endParaRPr>
          </a:p>
          <a:p>
            <a:endParaRPr lang="en-US" dirty="0">
              <a:latin typeface="Calibri" charset="0"/>
            </a:endParaRPr>
          </a:p>
          <a:p>
            <a:pPr marL="0" indent="0">
              <a:buNone/>
            </a:pPr>
            <a:r>
              <a:rPr lang="en-US" b="1" dirty="0">
                <a:latin typeface="Calibri" charset="0"/>
              </a:rPr>
              <a:t>Microsoft Forecaster is being discontinued and there is no Microsoft replacement.</a:t>
            </a:r>
          </a:p>
          <a:p>
            <a:r>
              <a:rPr lang="en-US" b="1" dirty="0">
                <a:latin typeface="Calibri" charset="0"/>
              </a:rPr>
              <a:t>Extended support ends 7/9/2019</a:t>
            </a:r>
          </a:p>
          <a:p>
            <a:pPr marL="0" indent="0">
              <a:buNone/>
            </a:pPr>
            <a:endParaRPr lang="en-US" dirty="0"/>
          </a:p>
        </p:txBody>
      </p:sp>
    </p:spTree>
    <p:extLst>
      <p:ext uri="{BB962C8B-B14F-4D97-AF65-F5344CB8AC3E}">
        <p14:creationId xmlns:p14="http://schemas.microsoft.com/office/powerpoint/2010/main" val="818662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extLst>
              <a:ext uri="{BEBA8EAE-BF5A-486C-A8C5-ECC9F3942E4B}">
                <a14:imgProps xmlns:a14="http://schemas.microsoft.com/office/drawing/2010/main">
                  <a14:imgLayer r:embed="rId4">
                    <a14:imgEffect>
                      <a14:artisticCrisscrossEtching trans="10000" pressure="0"/>
                    </a14:imgEffect>
                  </a14:imgLayer>
                </a14:imgProps>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err="1"/>
              <a:t>CustomerSource</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t>Each customer on a maintenance plan with Microsoft will then have access to </a:t>
            </a:r>
            <a:r>
              <a:rPr lang="en-US" b="1" dirty="0" err="1"/>
              <a:t>CustomerSource</a:t>
            </a:r>
            <a:r>
              <a:rPr lang="en-US" b="1" dirty="0"/>
              <a:t>.  The admin user can manage other co-workers user accounts with CustomerSource.  Carol can also help with this.</a:t>
            </a:r>
          </a:p>
          <a:p>
            <a:r>
              <a:rPr lang="en-US" dirty="0">
                <a:latin typeface="Calibri" charset="0"/>
                <a:hlinkClick r:id="rId5"/>
              </a:rPr>
              <a:t>https://mbs.microsoft.com/customersource/northamerica/SL</a:t>
            </a:r>
            <a:endParaRPr lang="en-US" dirty="0">
              <a:latin typeface="Calibri" charset="0"/>
            </a:endParaRPr>
          </a:p>
          <a:p>
            <a:r>
              <a:rPr lang="en-US" dirty="0">
                <a:latin typeface="Calibri" charset="0"/>
              </a:rPr>
              <a:t>SL Community sign-up</a:t>
            </a:r>
          </a:p>
          <a:p>
            <a:r>
              <a:rPr lang="en-US" dirty="0">
                <a:latin typeface="Calibri" charset="0"/>
              </a:rPr>
              <a:t>Knowledgebase</a:t>
            </a:r>
          </a:p>
          <a:p>
            <a:r>
              <a:rPr lang="en-US" dirty="0">
                <a:latin typeface="Calibri" charset="0"/>
              </a:rPr>
              <a:t>Hotfixes/Updates/Training Manuals to download</a:t>
            </a:r>
          </a:p>
          <a:p>
            <a:r>
              <a:rPr lang="en-US" dirty="0">
                <a:latin typeface="Calibri" charset="0"/>
              </a:rPr>
              <a:t>Training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7728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extLst>
              <a:ext uri="{BEBA8EAE-BF5A-486C-A8C5-ECC9F3942E4B}">
                <a14:imgProps xmlns:a14="http://schemas.microsoft.com/office/drawing/2010/main">
                  <a14:imgLayer r:embed="rId4">
                    <a14:imgEffect>
                      <a14:artisticCrisscrossEtching trans="10000" pressure="0"/>
                    </a14:imgEffect>
                  </a14:imgLayer>
                </a14:imgProps>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Annual Client Visits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t>Something new – once a year we will schedule an onsite visit.  </a:t>
            </a:r>
          </a:p>
          <a:p>
            <a:endParaRPr lang="en-US" dirty="0">
              <a:latin typeface="Calibri" charset="0"/>
            </a:endParaRPr>
          </a:p>
          <a:p>
            <a:r>
              <a:rPr lang="en-US" dirty="0">
                <a:latin typeface="Calibri" charset="0"/>
              </a:rPr>
              <a:t>Meet everyone, update Boyer with employee changes</a:t>
            </a:r>
          </a:p>
          <a:p>
            <a:r>
              <a:rPr lang="en-US" dirty="0">
                <a:latin typeface="Calibri" charset="0"/>
              </a:rPr>
              <a:t>Discuss Maintenance Renewals- Microsoft &amp; Third Party</a:t>
            </a:r>
          </a:p>
          <a:p>
            <a:r>
              <a:rPr lang="en-US" dirty="0">
                <a:latin typeface="Calibri" charset="0"/>
              </a:rPr>
              <a:t>Discuss Future Consulting/Development Projects – maybe one on one training, etc.</a:t>
            </a:r>
          </a:p>
          <a:p>
            <a:r>
              <a:rPr lang="en-US" dirty="0"/>
              <a:t>Discuss upgrade planning with future releases</a:t>
            </a:r>
          </a:p>
          <a:p>
            <a:r>
              <a:rPr lang="en-US" dirty="0"/>
              <a:t>Q&amp;A</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26296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7" id="{CBDDB587-2640-424E-87B9-A8C8308AD2A2}" vid="{678944F4-7936-C547-8D02-F7384A8370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1514999-f5b4-4705-bdb8-bb2fe7c6c64b">
      <UserInfo>
        <DisplayName>Maddie Boyer</DisplayName>
        <AccountId>19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6CB1B103D5E74186E096FC07685172" ma:contentTypeVersion="3" ma:contentTypeDescription="Create a new document." ma:contentTypeScope="" ma:versionID="d1e4c7022a5caf4fdc5cb1722af1337a">
  <xsd:schema xmlns:xsd="http://www.w3.org/2001/XMLSchema" xmlns:xs="http://www.w3.org/2001/XMLSchema" xmlns:p="http://schemas.microsoft.com/office/2006/metadata/properties" xmlns:ns2="41514999-f5b4-4705-bdb8-bb2fe7c6c64b" targetNamespace="http://schemas.microsoft.com/office/2006/metadata/properties" ma:root="true" ma:fieldsID="c761069919774ba1b87d1e1390abea34" ns2:_="">
    <xsd:import namespace="41514999-f5b4-4705-bdb8-bb2fe7c6c64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14999-f5b4-4705-bdb8-bb2fe7c6c6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DB2FE-FE36-4D22-9890-A7DE0A3CD26C}">
  <ds:schemaRefs>
    <ds:schemaRef ds:uri="http://schemas.microsoft.com/sharepoint/v3/contenttype/forms"/>
  </ds:schemaRefs>
</ds:datastoreItem>
</file>

<file path=customXml/itemProps2.xml><?xml version="1.0" encoding="utf-8"?>
<ds:datastoreItem xmlns:ds="http://schemas.openxmlformats.org/officeDocument/2006/customXml" ds:itemID="{1AC2220F-AB02-47BF-B7B6-84B4B0EF53CB}">
  <ds:schemaRefs>
    <ds:schemaRef ds:uri="http://schemas.openxmlformats.org/package/2006/metadata/core-properties"/>
    <ds:schemaRef ds:uri="http://www.w3.org/XML/1998/namespace"/>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schemas.microsoft.com/office/infopath/2007/PartnerControls"/>
    <ds:schemaRef ds:uri="41514999-f5b4-4705-bdb8-bb2fe7c6c64b"/>
  </ds:schemaRefs>
</ds:datastoreItem>
</file>

<file path=customXml/itemProps3.xml><?xml version="1.0" encoding="utf-8"?>
<ds:datastoreItem xmlns:ds="http://schemas.openxmlformats.org/officeDocument/2006/customXml" ds:itemID="{B3CBBED2-6FC1-4690-AB75-9BF000F076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14999-f5b4-4705-bdb8-bb2fe7c6c6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BoyerTemplates-new</Template>
  <TotalTime>40</TotalTime>
  <Words>922</Words>
  <Application>Microsoft Office PowerPoint</Application>
  <PresentationFormat>Widescreen</PresentationFormat>
  <Paragraphs>190</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Boyer Dynamics SL Client Event</vt:lpstr>
      <vt:lpstr>Introductions</vt:lpstr>
      <vt:lpstr>Agenda</vt:lpstr>
      <vt:lpstr>OneMicrosoft Presented By: Michelle Olson</vt:lpstr>
      <vt:lpstr>Roadmap</vt:lpstr>
      <vt:lpstr>Dynamics SL Lifecycle</vt:lpstr>
      <vt:lpstr>Management Reporter &amp; Microsoft Forecaster</vt:lpstr>
      <vt:lpstr>CustomerSource</vt:lpstr>
      <vt:lpstr>Annual Client Visits</vt:lpstr>
      <vt:lpstr>SL 2015 Highlights</vt:lpstr>
      <vt:lpstr>SL 2015 Highlights </vt:lpstr>
      <vt:lpstr>SL 2015 Highlights</vt:lpstr>
      <vt:lpstr>SL 2015 Highlights</vt:lpstr>
      <vt:lpstr>SL 2015 Highlights </vt:lpstr>
      <vt:lpstr>SL 2015 Highlights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Boyer Dynamics SL Client Event</dc:title>
  <dc:creator>Maddie Boyer</dc:creator>
  <cp:lastModifiedBy>Maddie Boyer</cp:lastModifiedBy>
  <cp:revision>17</cp:revision>
  <dcterms:created xsi:type="dcterms:W3CDTF">2016-05-19T14:15:04Z</dcterms:created>
  <dcterms:modified xsi:type="dcterms:W3CDTF">2016-05-25T23:39:15Z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0x0101006C6CB1B103D5E74186E096FC07685172</vt:lpwstr>
  </property>
</Properties>
</file>