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6" r:id="rId5"/>
    <p:sldMasterId id="2147483773" r:id="rId6"/>
  </p:sldMasterIdLst>
  <p:notesMasterIdLst>
    <p:notesMasterId r:id="rId31"/>
  </p:notesMasterIdLst>
  <p:handoutMasterIdLst>
    <p:handoutMasterId r:id="rId32"/>
  </p:handoutMasterIdLst>
  <p:sldIdLst>
    <p:sldId id="402" r:id="rId7"/>
    <p:sldId id="463" r:id="rId8"/>
    <p:sldId id="462" r:id="rId9"/>
    <p:sldId id="464" r:id="rId10"/>
    <p:sldId id="465" r:id="rId11"/>
    <p:sldId id="411" r:id="rId12"/>
    <p:sldId id="412" r:id="rId13"/>
    <p:sldId id="440" r:id="rId14"/>
    <p:sldId id="413" r:id="rId15"/>
    <p:sldId id="414" r:id="rId16"/>
    <p:sldId id="453" r:id="rId17"/>
    <p:sldId id="415" r:id="rId18"/>
    <p:sldId id="423" r:id="rId19"/>
    <p:sldId id="421" r:id="rId20"/>
    <p:sldId id="422" r:id="rId21"/>
    <p:sldId id="454" r:id="rId22"/>
    <p:sldId id="472" r:id="rId23"/>
    <p:sldId id="467" r:id="rId24"/>
    <p:sldId id="469" r:id="rId25"/>
    <p:sldId id="468" r:id="rId26"/>
    <p:sldId id="473" r:id="rId27"/>
    <p:sldId id="470" r:id="rId28"/>
    <p:sldId id="471" r:id="rId29"/>
    <p:sldId id="410"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AC"/>
    <a:srgbClr val="00AEEF"/>
    <a:srgbClr val="00A600"/>
    <a:srgbClr val="EE8200"/>
    <a:srgbClr val="910091"/>
    <a:srgbClr val="F60097"/>
    <a:srgbClr val="FFF200"/>
    <a:srgbClr val="83B800"/>
    <a:srgbClr val="646464"/>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1429" autoAdjust="0"/>
    <p:restoredTop sz="83883" autoAdjust="0"/>
  </p:normalViewPr>
  <p:slideViewPr>
    <p:cSldViewPr snapToGrid="0">
      <p:cViewPr>
        <p:scale>
          <a:sx n="90" d="100"/>
          <a:sy n="90" d="100"/>
        </p:scale>
        <p:origin x="-732" y="-78"/>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outlineViewPr>
    <p:cViewPr>
      <p:scale>
        <a:sx n="33" d="100"/>
        <a:sy n="33" d="100"/>
      </p:scale>
      <p:origin x="0" y="13398"/>
    </p:cViewPr>
  </p:outlin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6/13/2012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Transition</a:t>
            </a:r>
          </a:p>
          <a:p>
            <a:pPr marL="174677" indent="-174677">
              <a:buFont typeface="Arial" pitchFamily="34" charset="0"/>
              <a:buChar char="•"/>
            </a:pPr>
            <a:r>
              <a:rPr lang="en-US" dirty="0"/>
              <a:t>Since Management Reporter is built using the same concepts as FRx, it will be an easy transition for customers. </a:t>
            </a:r>
          </a:p>
          <a:p>
            <a:r>
              <a:rPr lang="en-US" dirty="0"/>
              <a:t>Undo </a:t>
            </a:r>
          </a:p>
          <a:p>
            <a:pPr marL="174677" indent="-174677">
              <a:buFont typeface="Arial" pitchFamily="34" charset="0"/>
              <a:buChar char="•"/>
            </a:pPr>
            <a:r>
              <a:rPr lang="en-US" dirty="0"/>
              <a:t>Seems small, but makes the app more consistent with other </a:t>
            </a:r>
            <a:r>
              <a:rPr lang="en-US" dirty="0" err="1"/>
              <a:t>msft</a:t>
            </a:r>
            <a:r>
              <a:rPr lang="en-US" dirty="0"/>
              <a:t> applications.</a:t>
            </a:r>
          </a:p>
          <a:p>
            <a:r>
              <a:rPr lang="en-US" dirty="0"/>
              <a:t>Dimension flexibility</a:t>
            </a:r>
          </a:p>
          <a:p>
            <a:pPr marL="174677" indent="-174677">
              <a:buFont typeface="Arial" pitchFamily="34" charset="0"/>
              <a:buChar char="•"/>
            </a:pPr>
            <a:r>
              <a:rPr lang="en-US" dirty="0"/>
              <a:t>Allows for more flexibility when creating reports.  The structured rules of regarding segments in FRx are no longer a limitation.  By allowing larger and variable length masks, Management Reporter scales better to larger customers. By having the same functionality in columns and trees as rows, customers can use individual dimensions, ranges of dimensions, wildcard any dimension or subtract any dimension. </a:t>
            </a:r>
          </a:p>
          <a:p>
            <a:r>
              <a:rPr lang="en-US" dirty="0"/>
              <a:t>Formatting</a:t>
            </a:r>
          </a:p>
          <a:p>
            <a:pPr marL="174677" indent="-174677">
              <a:buFont typeface="Arial" pitchFamily="34" charset="0"/>
              <a:buChar char="•"/>
            </a:pPr>
            <a:r>
              <a:rPr lang="en-US" dirty="0"/>
              <a:t>Board room quality reports are a given and by adding logos/images to headers and footers, reports become even more customized. Allowing for page breaks to be specified in columns, users can control what data is displayed on what page. If the columns contain departments, they can specify the departments they want printed on each page by using the column page breaks. </a:t>
            </a:r>
          </a:p>
          <a:p>
            <a:r>
              <a:rPr lang="en-US" dirty="0"/>
              <a:t>Organization</a:t>
            </a:r>
          </a:p>
          <a:p>
            <a:pPr marL="174677" indent="-174677">
              <a:buFont typeface="Arial" pitchFamily="34" charset="0"/>
              <a:buChar char="•"/>
            </a:pPr>
            <a:r>
              <a:rPr lang="en-US" dirty="0"/>
              <a:t>By creating folders, users can organize and easily find the building blocks they are looking for, which increases productivity. </a:t>
            </a:r>
          </a:p>
          <a:p>
            <a:r>
              <a:rPr lang="en-US" dirty="0"/>
              <a:t>Report Viewer</a:t>
            </a:r>
          </a:p>
          <a:p>
            <a:pPr marL="174677" indent="-174677">
              <a:buFont typeface="Arial" pitchFamily="34" charset="0"/>
              <a:buChar char="•"/>
            </a:pPr>
            <a:r>
              <a:rPr lang="en-US" dirty="0"/>
              <a:t>Again, by creating folders in the report library,  reports can be found easily and put into folders that make sense to everyone in the organization.  Security can also be applied to these folders to make sure only those individuals that should have access to certain folders or items have access.  Also, any supporting documents to the financials can be added to the report library.  All of the information users need are all in one place. </a:t>
            </a:r>
          </a:p>
          <a:p>
            <a:pPr marL="174677" indent="-174677">
              <a:buFont typeface="Arial" pitchFamily="34" charset="0"/>
              <a:buChar char="•"/>
            </a:pPr>
            <a:r>
              <a:rPr lang="en-US" dirty="0"/>
              <a:t>When viewing report data, the same great drill down functionality is available to get to the information users need, but can either use a tree to navigate or drill through as they are used to in FRx.  And, it doesn’t open a new view each time you drill.  Users can see where they are it the report and can easily get back to summary information. </a:t>
            </a:r>
          </a:p>
          <a:p>
            <a:r>
              <a:rPr lang="en-US" dirty="0"/>
              <a:t>XBRL</a:t>
            </a:r>
          </a:p>
          <a:p>
            <a:pPr marL="174677" indent="-174677">
              <a:buFont typeface="Arial" pitchFamily="34" charset="0"/>
              <a:buChar char="•"/>
            </a:pPr>
            <a:r>
              <a:rPr lang="en-US" dirty="0"/>
              <a:t>Management Reporters supports XBRL 2.1 and Dimension 1.0 specifications. Tagging of financial data is done at design time which allows the tagging to be re-used. A new instance document can be created by simply changing the report date. This is unique in the field as most XBRL applications tag financial information in Excel after the report has been generated.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94781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798231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7:57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79823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79823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screen shot since Excel was cut from</a:t>
            </a:r>
            <a:r>
              <a:rPr lang="en-US" baseline="0" dirty="0" smtClean="0"/>
              <a:t> missing account analysis.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75563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79823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79823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7982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79823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base and architecture</a:t>
            </a:r>
          </a:p>
          <a:p>
            <a:r>
              <a:rPr lang="en-US" dirty="0"/>
              <a:t>64-bit support</a:t>
            </a:r>
          </a:p>
          <a:p>
            <a:pPr marL="174677" indent="-174677">
              <a:buFont typeface="Arial" pitchFamily="34" charset="0"/>
              <a:buChar char="•"/>
            </a:pPr>
            <a:r>
              <a:rPr lang="en-US" dirty="0"/>
              <a:t>Many companies are upgrading their systems to 64-bit.  Management Reporter was built using in 64-bit environments. The IT department won’t need to maintain a separate machine just for Management Reporter as they may need to do for FRx. </a:t>
            </a:r>
          </a:p>
          <a:p>
            <a:r>
              <a:rPr lang="en-US" dirty="0"/>
              <a:t>More stable</a:t>
            </a:r>
          </a:p>
          <a:p>
            <a:pPr marL="174677" indent="-174677">
              <a:buFont typeface="Arial" pitchFamily="34" charset="0"/>
              <a:buChar char="•"/>
            </a:pPr>
            <a:r>
              <a:rPr lang="en-US" dirty="0"/>
              <a:t>FRx code base was close to 20 years old and the design experience was closely tied to generating. Fixing bugs was risky because it resulted in breaking things in other areas.  Management Reporter is much more stable.  Each area of the application (designing, processing, viewing) is isolated which makes it easier to identify exactly where issues are. </a:t>
            </a:r>
          </a:p>
          <a:p>
            <a:r>
              <a:rPr lang="en-US" dirty="0"/>
              <a:t>Improved performance</a:t>
            </a:r>
          </a:p>
          <a:p>
            <a:pPr marL="174677" indent="-174677">
              <a:buFont typeface="Arial" pitchFamily="34" charset="0"/>
              <a:buChar char="•"/>
            </a:pPr>
            <a:r>
              <a:rPr lang="en-US" dirty="0"/>
              <a:t>Processing takes place on the server, not the client. This frees up the client to continue designing reports instead of locking it up until the report has finished generating. </a:t>
            </a:r>
          </a:p>
          <a:p>
            <a:r>
              <a:rPr lang="en-US" dirty="0"/>
              <a:t>SQL Server</a:t>
            </a:r>
          </a:p>
          <a:p>
            <a:pPr marL="174677" indent="-174677">
              <a:buFont typeface="Arial" pitchFamily="34" charset="0"/>
              <a:buChar char="•"/>
            </a:pPr>
            <a:r>
              <a:rPr lang="en-US" dirty="0"/>
              <a:t>No more Microsoft Access databases! This means no more corrupted spec files, no need to rebuild indexes to ensure new accounts are picked up. This results in less calls to IT or the partner to “fix” the issue.  End users are much more productive.</a:t>
            </a:r>
          </a:p>
          <a:p>
            <a:r>
              <a:rPr lang="en-US" dirty="0"/>
              <a:t>Improved multi-user environment</a:t>
            </a:r>
          </a:p>
          <a:p>
            <a:pPr marL="174677" indent="-174677">
              <a:buFont typeface="Arial" pitchFamily="34" charset="0"/>
              <a:buChar char="•"/>
            </a:pPr>
            <a:r>
              <a:rPr lang="en-US" dirty="0"/>
              <a:t>With the switch to IIS and SQL Server, there is no need create shares for the </a:t>
            </a:r>
            <a:r>
              <a:rPr lang="en-US" dirty="0" err="1"/>
              <a:t>sysdata</a:t>
            </a:r>
            <a:r>
              <a:rPr lang="en-US" dirty="0"/>
              <a:t> and </a:t>
            </a:r>
            <a:r>
              <a:rPr lang="en-US" dirty="0" err="1"/>
              <a:t>io_data</a:t>
            </a:r>
            <a:r>
              <a:rPr lang="en-US" dirty="0"/>
              <a:t>.  All of the building block, company information  and generated reports are in a SQL database.  Administrators can see all reports that are being generated at any given time since all processing is done on the server. </a:t>
            </a:r>
          </a:p>
          <a:p>
            <a:r>
              <a:rPr lang="en-US" dirty="0"/>
              <a:t>Active directory</a:t>
            </a:r>
          </a:p>
          <a:p>
            <a:pPr marL="174677" indent="-174677">
              <a:buFont typeface="Arial" pitchFamily="34" charset="0"/>
              <a:buChar char="•"/>
            </a:pPr>
            <a:r>
              <a:rPr lang="en-US" dirty="0"/>
              <a:t>Once users are added to Management Reporter, any changes made to passwords, </a:t>
            </a:r>
            <a:r>
              <a:rPr lang="en-US" dirty="0" err="1"/>
              <a:t>etc</a:t>
            </a:r>
            <a:r>
              <a:rPr lang="en-US" dirty="0"/>
              <a:t> by users are automatically rolled forward. There is no need to “manage” users in Management Reporter unless a user needs to be disabled or given a new security role.  This also means the only login screen users see is the company login which logs them into GP.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79823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171536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12763"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3259772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3734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13697824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236382114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154354736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427218993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89549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58431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598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rgbClr val="72028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77815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904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23221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12763"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354" y="6307017"/>
            <a:ext cx="1828800" cy="305517"/>
          </a:xfrm>
          <a:prstGeom prst="rect">
            <a:avLst/>
          </a:prstGeom>
        </p:spPr>
      </p:pic>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786927"/>
      </p:ext>
    </p:extLst>
  </p:cSld>
  <p:clrMap bg1="dk1" tx1="lt1" bg2="dk2" tx2="lt2" accent1="accent1" accent2="accent2" accent3="accent3" accent4="accent4" accent5="accent5" accent6="accent6" hlink="hlink" folHlink="folHlink"/>
  <p:sldLayoutIdLst>
    <p:sldLayoutId id="2147483744" r:id="rId1"/>
    <p:sldLayoutId id="2147483735" r:id="rId2"/>
    <p:sldLayoutId id="2147483736" r:id="rId3"/>
    <p:sldLayoutId id="2147483739" r:id="rId4"/>
    <p:sldLayoutId id="2147483740" r:id="rId5"/>
    <p:sldLayoutId id="2147483742" r:id="rId6"/>
    <p:sldLayoutId id="2147483743" r:id="rId7"/>
    <p:sldLayoutId id="2147483785" r:id="rId8"/>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9445455"/>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7" name="Rectangle 6"/>
          <p:cNvSpPr/>
          <p:nvPr/>
        </p:nvSpPr>
        <p:spPr bwMode="auto">
          <a:xfrm>
            <a:off x="2315231" y="0"/>
            <a:ext cx="8923282" cy="6858000"/>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TextBox 4"/>
          <p:cNvSpPr txBox="1"/>
          <p:nvPr/>
        </p:nvSpPr>
        <p:spPr>
          <a:xfrm>
            <a:off x="2571505" y="1854440"/>
            <a:ext cx="6567627" cy="2051844"/>
          </a:xfrm>
          <a:prstGeom prst="rect">
            <a:avLst/>
          </a:prstGeom>
        </p:spPr>
        <p:txBody>
          <a:bodyPr vert="horz" wrap="square" lIns="0" tIns="0" rIns="0" bIns="0" rtlCol="0">
            <a:spAutoFit/>
          </a:bodyPr>
          <a:lstStyle/>
          <a:p>
            <a:pPr>
              <a:lnSpc>
                <a:spcPts val="8000"/>
              </a:lnSpc>
            </a:pPr>
            <a:r>
              <a:rPr lang="en-US" sz="8800" spc="-100" dirty="0" smtClean="0">
                <a:ln w="3175">
                  <a:noFill/>
                </a:ln>
                <a:gradFill>
                  <a:gsLst>
                    <a:gs pos="0">
                      <a:srgbClr val="FBFBFB"/>
                    </a:gs>
                    <a:gs pos="86000">
                      <a:srgbClr val="FBFBFB"/>
                    </a:gs>
                  </a:gsLst>
                  <a:lin ang="5400000" scaled="0"/>
                </a:gradFill>
                <a:latin typeface="+mj-lt"/>
                <a:cs typeface="Segoe Light"/>
              </a:rPr>
              <a:t>Management Reporter 2012</a:t>
            </a:r>
            <a:endParaRPr lang="en-US" sz="8800" spc="-100" dirty="0">
              <a:ln w="3175">
                <a:noFill/>
              </a:ln>
              <a:gradFill>
                <a:gsLst>
                  <a:gs pos="0">
                    <a:srgbClr val="FBFBFB"/>
                  </a:gs>
                  <a:gs pos="86000">
                    <a:srgbClr val="FBFBFB"/>
                  </a:gs>
                </a:gsLst>
                <a:lin ang="5400000" scaled="0"/>
              </a:gradFill>
              <a:latin typeface="+mj-lt"/>
              <a:cs typeface="Segoe Light"/>
            </a:endParaRPr>
          </a:p>
        </p:txBody>
      </p:sp>
    </p:spTree>
    <p:extLst>
      <p:ext uri="{BB962C8B-B14F-4D97-AF65-F5344CB8AC3E}">
        <p14:creationId xmlns:p14="http://schemas.microsoft.com/office/powerpoint/2010/main" val="95882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94270" y="1765698"/>
            <a:ext cx="3859530" cy="3867200"/>
            <a:chOff x="2178618" y="1765699"/>
            <a:chExt cx="3859530" cy="3867200"/>
          </a:xfrm>
        </p:grpSpPr>
        <p:sp>
          <p:nvSpPr>
            <p:cNvPr id="15" name="Rectangle 14"/>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Design Flexibility</a:t>
              </a:r>
            </a:p>
          </p:txBody>
        </p:sp>
        <p:sp>
          <p:nvSpPr>
            <p:cNvPr id="16" name="Rectangle 15"/>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a:solidFill>
                    <a:schemeClr val="bg1"/>
                  </a:solidFill>
                </a:rPr>
                <a:t>Interactive Report Viewing</a:t>
              </a:r>
            </a:p>
          </p:txBody>
        </p:sp>
        <p:sp>
          <p:nvSpPr>
            <p:cNvPr id="17" name="Rectangle 16"/>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rgbClr val="FFFFFF"/>
                      </a:gs>
                      <a:gs pos="100000">
                        <a:srgbClr val="FFFFFF"/>
                      </a:gs>
                    </a:gsLst>
                    <a:lin ang="5400000" scaled="0"/>
                  </a:gradFill>
                </a:rPr>
                <a:t>Report Collaboration</a:t>
              </a:r>
            </a:p>
          </p:txBody>
        </p:sp>
        <p:sp>
          <p:nvSpPr>
            <p:cNvPr id="18" name="Rectangle 17"/>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chemeClr val="tx1"/>
                      </a:gs>
                      <a:gs pos="86000">
                        <a:schemeClr val="tx1"/>
                      </a:gs>
                    </a:gsLst>
                    <a:lin ang="5400000" scaled="0"/>
                  </a:gradFill>
                </a:rPr>
                <a:t>Deeper Dynamics ERP Integration</a:t>
              </a:r>
            </a:p>
          </p:txBody>
        </p:sp>
      </p:grpSp>
      <p:sp>
        <p:nvSpPr>
          <p:cNvPr id="2" name="Title 1"/>
          <p:cNvSpPr>
            <a:spLocks noGrp="1"/>
          </p:cNvSpPr>
          <p:nvPr>
            <p:ph type="title"/>
          </p:nvPr>
        </p:nvSpPr>
        <p:spPr>
          <a:xfrm>
            <a:off x="519112" y="228600"/>
            <a:ext cx="11149013" cy="747897"/>
          </a:xfrm>
        </p:spPr>
        <p:txBody>
          <a:bodyPr/>
          <a:lstStyle/>
          <a:p>
            <a:r>
              <a:rPr lang="en-US" dirty="0" smtClean="0"/>
              <a:t>Management Reporter 2012</a:t>
            </a:r>
            <a:endParaRPr lang="en-US" dirty="0"/>
          </a:p>
        </p:txBody>
      </p:sp>
      <p:sp>
        <p:nvSpPr>
          <p:cNvPr id="3" name="Content Placeholder 2"/>
          <p:cNvSpPr>
            <a:spLocks noGrp="1"/>
          </p:cNvSpPr>
          <p:nvPr>
            <p:ph type="body" sz="quarter" idx="10"/>
          </p:nvPr>
        </p:nvSpPr>
        <p:spPr>
          <a:xfrm>
            <a:off x="519113" y="1768475"/>
            <a:ext cx="6853238" cy="4210383"/>
          </a:xfrm>
        </p:spPr>
        <p:txBody>
          <a:bodyPr/>
          <a:lstStyle/>
          <a:p>
            <a:pPr defTabSz="914099" fontAlgn="base">
              <a:spcBef>
                <a:spcPct val="0"/>
              </a:spcBef>
              <a:spcAft>
                <a:spcPct val="0"/>
              </a:spcAft>
            </a:pPr>
            <a:r>
              <a:rPr lang="en-US" dirty="0">
                <a:solidFill>
                  <a:srgbClr val="00A600"/>
                </a:solidFill>
                <a:latin typeface="+mj-lt"/>
              </a:rPr>
              <a:t>Report Collaboration</a:t>
            </a:r>
          </a:p>
          <a:p>
            <a:pPr marL="285750" indent="-285750" defTabSz="914099" fontAlgn="base">
              <a:spcBef>
                <a:spcPct val="0"/>
              </a:spcBef>
              <a:spcAft>
                <a:spcPct val="0"/>
              </a:spcAft>
              <a:buFont typeface="Arial" pitchFamily="34" charset="0"/>
              <a:buChar char="•"/>
            </a:pPr>
            <a:r>
              <a:rPr lang="en-US" sz="2400" dirty="0">
                <a:gradFill>
                  <a:gsLst>
                    <a:gs pos="0">
                      <a:srgbClr val="FFFFFF"/>
                    </a:gs>
                    <a:gs pos="100000">
                      <a:srgbClr val="FFFFFF"/>
                    </a:gs>
                  </a:gsLst>
                  <a:lin ang="5400000" scaled="0"/>
                </a:gradFill>
                <a:latin typeface="+mj-lt"/>
              </a:rPr>
              <a:t>Personalized and secured view of data for all output types</a:t>
            </a:r>
          </a:p>
          <a:p>
            <a:pPr marL="285750" indent="-285750" defTabSz="914099" fontAlgn="base">
              <a:spcBef>
                <a:spcPct val="0"/>
              </a:spcBef>
              <a:spcAft>
                <a:spcPct val="0"/>
              </a:spcAft>
              <a:buFont typeface="Arial" pitchFamily="34" charset="0"/>
              <a:buChar char="•"/>
            </a:pPr>
            <a:r>
              <a:rPr lang="en-US" sz="2400" dirty="0">
                <a:gradFill>
                  <a:gsLst>
                    <a:gs pos="0">
                      <a:srgbClr val="FFFFFF"/>
                    </a:gs>
                    <a:gs pos="100000">
                      <a:srgbClr val="FFFFFF"/>
                    </a:gs>
                  </a:gsLst>
                  <a:lin ang="5400000" scaled="0"/>
                </a:gradFill>
                <a:latin typeface="+mj-lt"/>
              </a:rPr>
              <a:t>More secured report output options</a:t>
            </a:r>
          </a:p>
          <a:p>
            <a:pPr marL="742950" lvl="1" indent="-285750" defTabSz="914099" fontAlgn="base">
              <a:spcBef>
                <a:spcPct val="0"/>
              </a:spcBef>
              <a:spcAft>
                <a:spcPct val="0"/>
              </a:spcAft>
              <a:buFont typeface="Arial" pitchFamily="34" charset="0"/>
              <a:buChar char="•"/>
            </a:pPr>
            <a:r>
              <a:rPr lang="en-US" sz="2400" spc="-100" dirty="0">
                <a:gradFill>
                  <a:gsLst>
                    <a:gs pos="0">
                      <a:srgbClr val="FFFFFF"/>
                    </a:gs>
                    <a:gs pos="100000">
                      <a:srgbClr val="FFFFFF"/>
                    </a:gs>
                  </a:gsLst>
                  <a:lin ang="5400000" scaled="0"/>
                </a:gradFill>
                <a:latin typeface="+mj-lt"/>
              </a:rPr>
              <a:t>Publish to a read-only (.xps) report format</a:t>
            </a:r>
          </a:p>
          <a:p>
            <a:pPr marL="742950" lvl="1" indent="-285750" defTabSz="914099" fontAlgn="base">
              <a:spcBef>
                <a:spcPct val="0"/>
              </a:spcBef>
              <a:spcAft>
                <a:spcPct val="0"/>
              </a:spcAft>
              <a:buFont typeface="Arial" pitchFamily="34" charset="0"/>
              <a:buChar char="•"/>
            </a:pPr>
            <a:r>
              <a:rPr lang="en-US" sz="2400" spc="-100" dirty="0">
                <a:gradFill>
                  <a:gsLst>
                    <a:gs pos="0">
                      <a:srgbClr val="FFFFFF"/>
                    </a:gs>
                    <a:gs pos="100000">
                      <a:srgbClr val="FFFFFF"/>
                    </a:gs>
                  </a:gsLst>
                  <a:lin ang="5400000" scaled="0"/>
                </a:gradFill>
                <a:latin typeface="+mj-lt"/>
              </a:rPr>
              <a:t>Publish a personalized </a:t>
            </a:r>
            <a:r>
              <a:rPr lang="en-US" sz="2400" spc="-100" dirty="0" smtClean="0">
                <a:gradFill>
                  <a:gsLst>
                    <a:gs pos="0">
                      <a:srgbClr val="FFFFFF"/>
                    </a:gs>
                    <a:gs pos="100000">
                      <a:srgbClr val="FFFFFF"/>
                    </a:gs>
                  </a:gsLst>
                  <a:lin ang="5400000" scaled="0"/>
                </a:gradFill>
                <a:latin typeface="+mj-lt"/>
              </a:rPr>
              <a:t>Microsoft® Excel®  </a:t>
            </a:r>
            <a:r>
              <a:rPr lang="en-US" sz="2400" spc="-100" dirty="0">
                <a:gradFill>
                  <a:gsLst>
                    <a:gs pos="0">
                      <a:srgbClr val="FFFFFF"/>
                    </a:gs>
                    <a:gs pos="100000">
                      <a:srgbClr val="FFFFFF"/>
                    </a:gs>
                  </a:gsLst>
                  <a:lin ang="5400000" scaled="0"/>
                </a:gradFill>
                <a:latin typeface="+mj-lt"/>
              </a:rPr>
              <a:t>(.</a:t>
            </a:r>
            <a:r>
              <a:rPr lang="en-US" sz="2400" spc="-100" dirty="0" smtClean="0">
                <a:gradFill>
                  <a:gsLst>
                    <a:gs pos="0">
                      <a:srgbClr val="FFFFFF"/>
                    </a:gs>
                    <a:gs pos="100000">
                      <a:srgbClr val="FFFFFF"/>
                    </a:gs>
                  </a:gsLst>
                  <a:lin ang="5400000" scaled="0"/>
                </a:gradFill>
                <a:latin typeface="+mj-lt"/>
              </a:rPr>
              <a:t>xlsx) </a:t>
            </a:r>
            <a:r>
              <a:rPr lang="en-US" sz="2400" spc="-100" dirty="0">
                <a:gradFill>
                  <a:gsLst>
                    <a:gs pos="0">
                      <a:srgbClr val="FFFFFF"/>
                    </a:gs>
                    <a:gs pos="100000">
                      <a:srgbClr val="FFFFFF"/>
                    </a:gs>
                  </a:gsLst>
                  <a:lin ang="5400000" scaled="0"/>
                </a:gradFill>
                <a:latin typeface="+mj-lt"/>
              </a:rPr>
              <a:t>file</a:t>
            </a:r>
          </a:p>
          <a:p>
            <a:pPr marL="285750" indent="-285750" defTabSz="914099" fontAlgn="base">
              <a:spcBef>
                <a:spcPct val="0"/>
              </a:spcBef>
              <a:spcAft>
                <a:spcPct val="0"/>
              </a:spcAft>
              <a:buFont typeface="Arial" pitchFamily="34" charset="0"/>
              <a:buChar char="•"/>
            </a:pPr>
            <a:r>
              <a:rPr lang="en-US" sz="2400" dirty="0">
                <a:gradFill>
                  <a:gsLst>
                    <a:gs pos="0">
                      <a:srgbClr val="FFFFFF"/>
                    </a:gs>
                    <a:gs pos="100000">
                      <a:srgbClr val="FFFFFF"/>
                    </a:gs>
                  </a:gsLst>
                  <a:lin ang="5400000" scaled="0"/>
                </a:gradFill>
                <a:latin typeface="+mj-lt"/>
              </a:rPr>
              <a:t>More report distribution flexibility</a:t>
            </a:r>
          </a:p>
          <a:p>
            <a:pPr marL="742950" lvl="1" indent="-285750" defTabSz="914099" fontAlgn="base">
              <a:spcBef>
                <a:spcPct val="0"/>
              </a:spcBef>
              <a:spcAft>
                <a:spcPct val="0"/>
              </a:spcAft>
              <a:buFont typeface="Arial" pitchFamily="34" charset="0"/>
              <a:buChar char="•"/>
            </a:pPr>
            <a:r>
              <a:rPr lang="en-US" sz="2400" spc="-100" dirty="0">
                <a:gradFill>
                  <a:gsLst>
                    <a:gs pos="0">
                      <a:srgbClr val="FFFFFF"/>
                    </a:gs>
                    <a:gs pos="100000">
                      <a:srgbClr val="FFFFFF"/>
                    </a:gs>
                  </a:gsLst>
                  <a:lin ang="5400000" scaled="0"/>
                </a:gradFill>
                <a:latin typeface="+mj-lt"/>
              </a:rPr>
              <a:t>Schedule reports to generate on a periodic basis</a:t>
            </a:r>
          </a:p>
          <a:p>
            <a:pPr marL="742950" lvl="1" indent="-285750" defTabSz="914099" fontAlgn="base">
              <a:spcBef>
                <a:spcPct val="0"/>
              </a:spcBef>
              <a:spcAft>
                <a:spcPct val="0"/>
              </a:spcAft>
              <a:buFont typeface="Arial" pitchFamily="34" charset="0"/>
              <a:buChar char="•"/>
            </a:pPr>
            <a:r>
              <a:rPr lang="en-US" sz="2400" spc="-100" dirty="0">
                <a:gradFill>
                  <a:gsLst>
                    <a:gs pos="0">
                      <a:srgbClr val="FFFFFF"/>
                    </a:gs>
                    <a:gs pos="100000">
                      <a:srgbClr val="FFFFFF"/>
                    </a:gs>
                  </a:gsLst>
                  <a:lin ang="5400000" scaled="0"/>
                </a:gradFill>
                <a:latin typeface="+mj-lt"/>
              </a:rPr>
              <a:t>Publish reports to multiple </a:t>
            </a:r>
            <a:r>
              <a:rPr lang="en-US" sz="2400" spc="-100" dirty="0" smtClean="0">
                <a:gradFill>
                  <a:gsLst>
                    <a:gs pos="0">
                      <a:srgbClr val="FFFFFF"/>
                    </a:gs>
                    <a:gs pos="100000">
                      <a:srgbClr val="FFFFFF"/>
                    </a:gs>
                  </a:gsLst>
                  <a:lin ang="5400000" scaled="0"/>
                </a:gradFill>
                <a:latin typeface="+mj-lt"/>
              </a:rPr>
              <a:t>Microsoft® SharePoint® </a:t>
            </a:r>
            <a:r>
              <a:rPr lang="en-US" sz="2400" spc="-100" dirty="0">
                <a:gradFill>
                  <a:gsLst>
                    <a:gs pos="0">
                      <a:srgbClr val="FFFFFF"/>
                    </a:gs>
                    <a:gs pos="100000">
                      <a:srgbClr val="FFFFFF"/>
                    </a:gs>
                  </a:gsLst>
                  <a:lin ang="5400000" scaled="0"/>
                </a:gradFill>
                <a:latin typeface="+mj-lt"/>
              </a:rPr>
              <a:t>or any network location</a:t>
            </a:r>
          </a:p>
          <a:p>
            <a:pPr marL="285750" indent="-285750" defTabSz="914099" fontAlgn="base">
              <a:spcBef>
                <a:spcPct val="0"/>
              </a:spcBef>
              <a:spcAft>
                <a:spcPct val="0"/>
              </a:spcAft>
              <a:buFont typeface="Arial" pitchFamily="34" charset="0"/>
              <a:buChar char="•"/>
            </a:pPr>
            <a:r>
              <a:rPr lang="en-US" sz="2400" dirty="0" smtClean="0">
                <a:gradFill>
                  <a:gsLst>
                    <a:gs pos="0">
                      <a:srgbClr val="FFFFFF"/>
                    </a:gs>
                    <a:gs pos="100000">
                      <a:srgbClr val="FFFFFF"/>
                    </a:gs>
                  </a:gsLst>
                  <a:lin ang="5400000" scaled="0"/>
                </a:gradFill>
                <a:latin typeface="+mj-lt"/>
              </a:rPr>
              <a:t>E-mail </a:t>
            </a:r>
            <a:r>
              <a:rPr lang="en-US" sz="2400" dirty="0">
                <a:gradFill>
                  <a:gsLst>
                    <a:gs pos="0">
                      <a:srgbClr val="FFFFFF"/>
                    </a:gs>
                    <a:gs pos="100000">
                      <a:srgbClr val="FFFFFF"/>
                    </a:gs>
                  </a:gsLst>
                  <a:lin ang="5400000" scaled="0"/>
                </a:gradFill>
                <a:latin typeface="+mj-lt"/>
              </a:rPr>
              <a:t>reports via SharePoint alerts</a:t>
            </a:r>
          </a:p>
          <a:p>
            <a:pPr marL="285750" indent="-285750" defTabSz="914099" fontAlgn="base">
              <a:spcBef>
                <a:spcPct val="0"/>
              </a:spcBef>
              <a:spcAft>
                <a:spcPct val="0"/>
              </a:spcAft>
              <a:buFont typeface="Arial" pitchFamily="34" charset="0"/>
              <a:buChar char="•"/>
            </a:pPr>
            <a:r>
              <a:rPr lang="en-US" sz="2400" dirty="0" smtClean="0">
                <a:gradFill>
                  <a:gsLst>
                    <a:gs pos="0">
                      <a:srgbClr val="FFFFFF"/>
                    </a:gs>
                    <a:gs pos="100000">
                      <a:srgbClr val="FFFFFF"/>
                    </a:gs>
                  </a:gsLst>
                  <a:lin ang="5400000" scaled="0"/>
                </a:gradFill>
                <a:latin typeface="+mj-lt"/>
              </a:rPr>
              <a:t>E-mail </a:t>
            </a:r>
            <a:r>
              <a:rPr lang="en-US" sz="2400" dirty="0">
                <a:gradFill>
                  <a:gsLst>
                    <a:gs pos="0">
                      <a:srgbClr val="FFFFFF"/>
                    </a:gs>
                    <a:gs pos="100000">
                      <a:srgbClr val="FFFFFF"/>
                    </a:gs>
                  </a:gsLst>
                  <a:lin ang="5400000" scaled="0"/>
                </a:gradFill>
                <a:latin typeface="+mj-lt"/>
              </a:rPr>
              <a:t>a link to a report from </a:t>
            </a:r>
            <a:r>
              <a:rPr lang="en-US" sz="2400" dirty="0" smtClean="0">
                <a:gradFill>
                  <a:gsLst>
                    <a:gs pos="0">
                      <a:srgbClr val="FFFFFF"/>
                    </a:gs>
                    <a:gs pos="100000">
                      <a:srgbClr val="FFFFFF"/>
                    </a:gs>
                  </a:gsLst>
                  <a:lin ang="5400000" scaled="0"/>
                </a:gradFill>
                <a:latin typeface="+mj-lt"/>
              </a:rPr>
              <a:t>within </a:t>
            </a:r>
            <a:r>
              <a:rPr lang="en-US" sz="2400" dirty="0">
                <a:gradFill>
                  <a:gsLst>
                    <a:gs pos="0">
                      <a:srgbClr val="FFFFFF"/>
                    </a:gs>
                    <a:gs pos="100000">
                      <a:srgbClr val="FFFFFF"/>
                    </a:gs>
                  </a:gsLst>
                  <a:lin ang="5400000" scaled="0"/>
                </a:gradFill>
                <a:latin typeface="+mj-lt"/>
              </a:rPr>
              <a:t>Report Viewer</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029" y="3758378"/>
            <a:ext cx="1874520" cy="1874520"/>
          </a:xfrm>
          <a:prstGeom prst="rect">
            <a:avLst/>
          </a:prstGeom>
        </p:spPr>
      </p:pic>
    </p:spTree>
    <p:extLst>
      <p:ext uri="{BB962C8B-B14F-4D97-AF65-F5344CB8AC3E}">
        <p14:creationId xmlns:p14="http://schemas.microsoft.com/office/powerpoint/2010/main" val="96203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Report Collaboration</a:t>
            </a:r>
            <a:endParaRPr lang="en-US" dirty="0"/>
          </a:p>
        </p:txBody>
      </p:sp>
      <p:sp>
        <p:nvSpPr>
          <p:cNvPr id="3" name="Content Placeholder 2"/>
          <p:cNvSpPr>
            <a:spLocks noGrp="1"/>
          </p:cNvSpPr>
          <p:nvPr>
            <p:ph type="body" sz="quarter" idx="10"/>
          </p:nvPr>
        </p:nvSpPr>
        <p:spPr>
          <a:xfrm>
            <a:off x="519113" y="1768475"/>
            <a:ext cx="4967287" cy="2352764"/>
          </a:xfrm>
        </p:spPr>
        <p:txBody>
          <a:bodyPr/>
          <a:lstStyle/>
          <a:p>
            <a:pPr defTabSz="914099" fontAlgn="base">
              <a:spcBef>
                <a:spcPct val="0"/>
              </a:spcBef>
              <a:spcAft>
                <a:spcPct val="0"/>
              </a:spcAft>
            </a:pPr>
            <a:r>
              <a:rPr lang="en-US" dirty="0" smtClean="0">
                <a:solidFill>
                  <a:srgbClr val="00A600"/>
                </a:solidFill>
                <a:latin typeface="+mj-lt"/>
              </a:rPr>
              <a:t>E-mail </a:t>
            </a:r>
            <a:r>
              <a:rPr lang="en-US" dirty="0">
                <a:solidFill>
                  <a:srgbClr val="00A600"/>
                </a:solidFill>
                <a:latin typeface="+mj-lt"/>
              </a:rPr>
              <a:t>reports via SharePoint </a:t>
            </a:r>
            <a:r>
              <a:rPr lang="en-US" dirty="0" smtClean="0">
                <a:solidFill>
                  <a:srgbClr val="00A600"/>
                </a:solidFill>
                <a:latin typeface="+mj-lt"/>
              </a:rPr>
              <a:t>alerts</a:t>
            </a:r>
            <a:endParaRPr lang="en-US" dirty="0">
              <a:solidFill>
                <a:srgbClr val="00A600"/>
              </a:solidFill>
              <a:latin typeface="+mj-lt"/>
            </a:endParaRPr>
          </a:p>
          <a:p>
            <a:pPr marL="285750" indent="-285750" defTabSz="914099" fontAlgn="base">
              <a:spcBef>
                <a:spcPct val="0"/>
              </a:spcBef>
              <a:spcAft>
                <a:spcPct val="0"/>
              </a:spcAft>
              <a:buFont typeface="Arial" pitchFamily="34" charset="0"/>
              <a:buChar char="•"/>
            </a:pPr>
            <a:r>
              <a:rPr lang="en-US" sz="2000" dirty="0" smtClean="0">
                <a:gradFill>
                  <a:gsLst>
                    <a:gs pos="0">
                      <a:srgbClr val="FFFFFF"/>
                    </a:gs>
                    <a:gs pos="100000">
                      <a:srgbClr val="FFFFFF"/>
                    </a:gs>
                  </a:gsLst>
                  <a:lin ang="5400000" scaled="0"/>
                </a:gradFill>
                <a:latin typeface="+mj-lt"/>
              </a:rPr>
              <a:t>E-mail </a:t>
            </a:r>
            <a:r>
              <a:rPr lang="en-US" sz="2000" dirty="0">
                <a:gradFill>
                  <a:gsLst>
                    <a:gs pos="0">
                      <a:srgbClr val="FFFFFF"/>
                    </a:gs>
                    <a:gs pos="100000">
                      <a:srgbClr val="FFFFFF"/>
                    </a:gs>
                  </a:gsLst>
                  <a:lin ang="5400000" scaled="0"/>
                </a:gradFill>
                <a:latin typeface="+mj-lt"/>
              </a:rPr>
              <a:t>a link to a report from </a:t>
            </a:r>
            <a:r>
              <a:rPr lang="en-US" sz="2000" dirty="0" smtClean="0">
                <a:gradFill>
                  <a:gsLst>
                    <a:gs pos="0">
                      <a:srgbClr val="FFFFFF"/>
                    </a:gs>
                    <a:gs pos="100000">
                      <a:srgbClr val="FFFFFF"/>
                    </a:gs>
                  </a:gsLst>
                  <a:lin ang="5400000" scaled="0"/>
                </a:gradFill>
                <a:latin typeface="+mj-lt"/>
              </a:rPr>
              <a:t>within </a:t>
            </a:r>
            <a:r>
              <a:rPr lang="en-US" sz="2000" dirty="0">
                <a:gradFill>
                  <a:gsLst>
                    <a:gs pos="0">
                      <a:srgbClr val="FFFFFF"/>
                    </a:gs>
                    <a:gs pos="100000">
                      <a:srgbClr val="FFFFFF"/>
                    </a:gs>
                  </a:gsLst>
                  <a:lin ang="5400000" scaled="0"/>
                </a:gradFill>
                <a:latin typeface="+mj-lt"/>
              </a:rPr>
              <a:t>Report Viewer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099" y="1792366"/>
            <a:ext cx="6195364" cy="44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4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94270" y="1765698"/>
            <a:ext cx="3859530" cy="3867200"/>
            <a:chOff x="2178618" y="1765699"/>
            <a:chExt cx="3859530" cy="3867200"/>
          </a:xfrm>
        </p:grpSpPr>
        <p:sp>
          <p:nvSpPr>
            <p:cNvPr id="15" name="Rectangle 14"/>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Design Flexibility</a:t>
              </a:r>
            </a:p>
          </p:txBody>
        </p:sp>
        <p:sp>
          <p:nvSpPr>
            <p:cNvPr id="16" name="Rectangle 15"/>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a:solidFill>
                    <a:schemeClr val="bg1"/>
                  </a:solidFill>
                </a:rPr>
                <a:t>Interactive Report Viewing</a:t>
              </a:r>
            </a:p>
          </p:txBody>
        </p:sp>
        <p:sp>
          <p:nvSpPr>
            <p:cNvPr id="17" name="Rectangle 16"/>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rgbClr val="FFFFFF"/>
                      </a:gs>
                      <a:gs pos="100000">
                        <a:srgbClr val="FFFFFF"/>
                      </a:gs>
                    </a:gsLst>
                    <a:lin ang="5400000" scaled="0"/>
                  </a:gradFill>
                </a:rPr>
                <a:t>Report Collaboration</a:t>
              </a:r>
            </a:p>
          </p:txBody>
        </p:sp>
        <p:sp>
          <p:nvSpPr>
            <p:cNvPr id="18" name="Rectangle 17"/>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chemeClr val="tx1"/>
                      </a:gs>
                      <a:gs pos="86000">
                        <a:schemeClr val="tx1"/>
                      </a:gs>
                    </a:gsLst>
                    <a:lin ang="5400000" scaled="0"/>
                  </a:gradFill>
                </a:rPr>
                <a:t>Deeper Dynamics ERP Integration</a:t>
              </a:r>
            </a:p>
          </p:txBody>
        </p:sp>
      </p:grpSp>
      <p:sp>
        <p:nvSpPr>
          <p:cNvPr id="2" name="Title 1"/>
          <p:cNvSpPr>
            <a:spLocks noGrp="1"/>
          </p:cNvSpPr>
          <p:nvPr>
            <p:ph type="title"/>
          </p:nvPr>
        </p:nvSpPr>
        <p:spPr>
          <a:xfrm>
            <a:off x="519112" y="228600"/>
            <a:ext cx="11149013" cy="747897"/>
          </a:xfrm>
        </p:spPr>
        <p:txBody>
          <a:bodyPr/>
          <a:lstStyle/>
          <a:p>
            <a:r>
              <a:rPr lang="en-US" dirty="0" smtClean="0"/>
              <a:t>Management Reporter 2012</a:t>
            </a:r>
            <a:endParaRPr lang="en-US" dirty="0"/>
          </a:p>
        </p:txBody>
      </p:sp>
      <p:sp>
        <p:nvSpPr>
          <p:cNvPr id="3" name="Content Placeholder 2"/>
          <p:cNvSpPr>
            <a:spLocks noGrp="1"/>
          </p:cNvSpPr>
          <p:nvPr>
            <p:ph type="body" sz="quarter" idx="10"/>
          </p:nvPr>
        </p:nvSpPr>
        <p:spPr>
          <a:xfrm>
            <a:off x="519113" y="1768475"/>
            <a:ext cx="6853238" cy="2548390"/>
          </a:xfrm>
        </p:spPr>
        <p:txBody>
          <a:bodyPr/>
          <a:lstStyle/>
          <a:p>
            <a:pPr defTabSz="914099" fontAlgn="base">
              <a:spcBef>
                <a:spcPct val="0"/>
              </a:spcBef>
              <a:spcAft>
                <a:spcPct val="0"/>
              </a:spcAft>
            </a:pPr>
            <a:r>
              <a:rPr lang="en-US" dirty="0">
                <a:solidFill>
                  <a:srgbClr val="AC00AC"/>
                </a:solidFill>
              </a:rPr>
              <a:t>Design Flexibility</a:t>
            </a:r>
          </a:p>
          <a:p>
            <a:pPr marL="285750" indent="-285750" defTabSz="914099" fontAlgn="base">
              <a:spcBef>
                <a:spcPct val="0"/>
              </a:spcBef>
              <a:spcAft>
                <a:spcPct val="0"/>
              </a:spcAft>
              <a:buFont typeface="Arial" pitchFamily="34" charset="0"/>
              <a:buChar char="•"/>
            </a:pPr>
            <a:r>
              <a:rPr lang="en-US" sz="2400" dirty="0">
                <a:solidFill>
                  <a:schemeClr val="tx1"/>
                </a:solidFill>
              </a:rPr>
              <a:t>Quickly identify accounts/dimensions that have been omitted from report building blocks</a:t>
            </a:r>
          </a:p>
          <a:p>
            <a:pPr marL="285750" indent="-285750" defTabSz="914099" fontAlgn="base">
              <a:spcBef>
                <a:spcPct val="0"/>
              </a:spcBef>
              <a:spcAft>
                <a:spcPct val="0"/>
              </a:spcAft>
              <a:buFont typeface="Arial" pitchFamily="34" charset="0"/>
              <a:buChar char="•"/>
            </a:pPr>
            <a:r>
              <a:rPr lang="en-US" sz="2400" dirty="0">
                <a:solidFill>
                  <a:schemeClr val="tx1"/>
                </a:solidFill>
              </a:rPr>
              <a:t>Control how account descriptions are formatted</a:t>
            </a:r>
          </a:p>
          <a:p>
            <a:pPr marL="285750" indent="-285750" defTabSz="914099" fontAlgn="base">
              <a:spcBef>
                <a:spcPct val="0"/>
              </a:spcBef>
              <a:spcAft>
                <a:spcPct val="0"/>
              </a:spcAft>
              <a:buFont typeface="Arial" pitchFamily="34" charset="0"/>
              <a:buChar char="•"/>
            </a:pPr>
            <a:r>
              <a:rPr lang="en-US" sz="2400" dirty="0">
                <a:solidFill>
                  <a:schemeClr val="tx1"/>
                </a:solidFill>
              </a:rPr>
              <a:t>Easily save and reuse dimension combinations when designing reports</a:t>
            </a:r>
          </a:p>
          <a:p>
            <a:pPr marL="285750" indent="-285750" defTabSz="914099" fontAlgn="base">
              <a:spcBef>
                <a:spcPct val="0"/>
              </a:spcBef>
              <a:spcAft>
                <a:spcPct val="0"/>
              </a:spcAft>
              <a:buFont typeface="Arial" pitchFamily="34" charset="0"/>
              <a:buChar char="•"/>
            </a:pPr>
            <a:r>
              <a:rPr lang="en-US" sz="2400" dirty="0">
                <a:solidFill>
                  <a:schemeClr val="tx1"/>
                </a:solidFill>
              </a:rPr>
              <a:t>Format headers for rolling forecasts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280" y="3758378"/>
            <a:ext cx="1874520" cy="1874520"/>
          </a:xfrm>
          <a:prstGeom prst="rect">
            <a:avLst/>
          </a:prstGeom>
        </p:spPr>
      </p:pic>
    </p:spTree>
    <p:extLst>
      <p:ext uri="{BB962C8B-B14F-4D97-AF65-F5344CB8AC3E}">
        <p14:creationId xmlns:p14="http://schemas.microsoft.com/office/powerpoint/2010/main" val="96203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pPr lvl="0"/>
            <a:r>
              <a:rPr lang="en-US" dirty="0" smtClean="0"/>
              <a:t>Design Flexibility</a:t>
            </a:r>
            <a:endParaRPr lang="en-US" dirty="0"/>
          </a:p>
        </p:txBody>
      </p:sp>
      <p:sp>
        <p:nvSpPr>
          <p:cNvPr id="3" name="Content Placeholder 2"/>
          <p:cNvSpPr>
            <a:spLocks noGrp="1"/>
          </p:cNvSpPr>
          <p:nvPr>
            <p:ph type="body" sz="quarter" idx="10"/>
          </p:nvPr>
        </p:nvSpPr>
        <p:spPr>
          <a:xfrm>
            <a:off x="519112" y="1447799"/>
            <a:ext cx="3805237" cy="3831818"/>
          </a:xfrm>
        </p:spPr>
        <p:txBody>
          <a:bodyPr/>
          <a:lstStyle/>
          <a:p>
            <a:pPr defTabSz="914099" fontAlgn="base">
              <a:spcBef>
                <a:spcPct val="0"/>
              </a:spcBef>
              <a:spcAft>
                <a:spcPct val="0"/>
              </a:spcAft>
            </a:pPr>
            <a:r>
              <a:rPr lang="en-US" dirty="0" smtClean="0">
                <a:solidFill>
                  <a:srgbClr val="910091"/>
                </a:solidFill>
              </a:rPr>
              <a:t>Quickly identify </a:t>
            </a:r>
            <a:r>
              <a:rPr lang="en-US" dirty="0">
                <a:solidFill>
                  <a:srgbClr val="910091"/>
                </a:solidFill>
              </a:rPr>
              <a:t>accounts</a:t>
            </a:r>
            <a:r>
              <a:rPr lang="en-US" dirty="0" smtClean="0">
                <a:solidFill>
                  <a:srgbClr val="910091"/>
                </a:solidFill>
              </a:rPr>
              <a:t>/ dimensions omitted </a:t>
            </a:r>
            <a:r>
              <a:rPr lang="en-US" dirty="0">
                <a:solidFill>
                  <a:srgbClr val="910091"/>
                </a:solidFill>
              </a:rPr>
              <a:t>from </a:t>
            </a:r>
            <a:r>
              <a:rPr lang="en-US" dirty="0" smtClean="0">
                <a:solidFill>
                  <a:srgbClr val="910091"/>
                </a:solidFill>
              </a:rPr>
              <a:t>building </a:t>
            </a:r>
            <a:r>
              <a:rPr lang="en-US" dirty="0">
                <a:solidFill>
                  <a:srgbClr val="910091"/>
                </a:solidFill>
              </a:rPr>
              <a:t>blocks</a:t>
            </a:r>
          </a:p>
          <a:p>
            <a:endParaRPr lang="en-US" sz="2000" dirty="0" smtClean="0"/>
          </a:p>
          <a:p>
            <a:endParaRPr lang="en-US" sz="2000" dirty="0" smtClean="0"/>
          </a:p>
          <a:p>
            <a:pPr lvl="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091" y="1150781"/>
            <a:ext cx="7187754" cy="513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65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pPr lvl="0"/>
            <a:r>
              <a:rPr lang="en-US" dirty="0" smtClean="0"/>
              <a:t>Design Flexibility</a:t>
            </a:r>
            <a:endParaRPr lang="en-US" dirty="0"/>
          </a:p>
        </p:txBody>
      </p:sp>
      <p:sp>
        <p:nvSpPr>
          <p:cNvPr id="3" name="Content Placeholder 2"/>
          <p:cNvSpPr>
            <a:spLocks noGrp="1"/>
          </p:cNvSpPr>
          <p:nvPr>
            <p:ph type="body" sz="quarter" idx="10"/>
          </p:nvPr>
        </p:nvSpPr>
        <p:spPr>
          <a:xfrm>
            <a:off x="519113" y="1181100"/>
            <a:ext cx="9912774" cy="2954655"/>
          </a:xfrm>
        </p:spPr>
        <p:txBody>
          <a:bodyPr/>
          <a:lstStyle/>
          <a:p>
            <a:pPr defTabSz="914099" fontAlgn="base">
              <a:spcBef>
                <a:spcPct val="0"/>
              </a:spcBef>
              <a:spcAft>
                <a:spcPct val="0"/>
              </a:spcAft>
            </a:pPr>
            <a:r>
              <a:rPr lang="en-US" dirty="0">
                <a:solidFill>
                  <a:srgbClr val="910091"/>
                </a:solidFill>
              </a:rPr>
              <a:t>Control how account descriptions are </a:t>
            </a:r>
            <a:r>
              <a:rPr lang="en-US" dirty="0" smtClean="0">
                <a:solidFill>
                  <a:srgbClr val="910091"/>
                </a:solidFill>
              </a:rPr>
              <a:t>formatted</a:t>
            </a:r>
          </a:p>
          <a:p>
            <a:r>
              <a:rPr lang="en-US" sz="2000" dirty="0"/>
              <a:t>Provide users with additional dimension information </a:t>
            </a:r>
            <a:r>
              <a:rPr lang="en-US" sz="2000" dirty="0" smtClean="0"/>
              <a:t>in Account column</a:t>
            </a:r>
            <a:endParaRPr lang="en-US" sz="2800" dirty="0"/>
          </a:p>
          <a:p>
            <a:r>
              <a:rPr lang="en-US" sz="2000" dirty="0"/>
              <a:t>Users choose how they want to view </a:t>
            </a:r>
            <a:r>
              <a:rPr lang="en-US" sz="2000" dirty="0" smtClean="0"/>
              <a:t>accounts -- with </a:t>
            </a:r>
            <a:r>
              <a:rPr lang="en-US" sz="2000" dirty="0"/>
              <a:t>or without dimension descriptions</a:t>
            </a:r>
          </a:p>
          <a:p>
            <a:pPr defTabSz="914099" fontAlgn="base">
              <a:spcBef>
                <a:spcPct val="0"/>
              </a:spcBef>
              <a:spcAft>
                <a:spcPct val="0"/>
              </a:spcAft>
            </a:pPr>
            <a:endParaRPr lang="en-US" dirty="0">
              <a:solidFill>
                <a:srgbClr val="910091"/>
              </a:solidFill>
            </a:endParaRPr>
          </a:p>
          <a:p>
            <a:endParaRPr lang="en-US" sz="2000" dirty="0" smtClean="0"/>
          </a:p>
          <a:p>
            <a:endParaRPr lang="en-US" sz="2000" dirty="0" smtClean="0"/>
          </a:p>
          <a:p>
            <a:pPr lvl="1"/>
            <a:endParaRPr lang="en-US" dirty="0" smtClean="0"/>
          </a:p>
        </p:txBody>
      </p:sp>
      <p:pic>
        <p:nvPicPr>
          <p:cNvPr id="1027" name="Picture 3" descr="image006"/>
          <p:cNvPicPr>
            <a:picLocks noChangeAspect="1" noChangeArrowheads="1"/>
          </p:cNvPicPr>
          <p:nvPr/>
        </p:nvPicPr>
        <p:blipFill rotWithShape="1">
          <a:blip r:embed="rId2">
            <a:extLst>
              <a:ext uri="{28A0092B-C50C-407E-A947-70E740481C1C}">
                <a14:useLocalDpi xmlns:a14="http://schemas.microsoft.com/office/drawing/2010/main" val="0"/>
              </a:ext>
            </a:extLst>
          </a:blip>
          <a:srcRect l="10821" r="10821"/>
          <a:stretch/>
        </p:blipFill>
        <p:spPr bwMode="auto">
          <a:xfrm>
            <a:off x="8178086" y="2818563"/>
            <a:ext cx="3853688" cy="385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descr="image005"/>
          <p:cNvPicPr>
            <a:picLocks noChangeAspect="1" noChangeArrowheads="1"/>
          </p:cNvPicPr>
          <p:nvPr/>
        </p:nvPicPr>
        <p:blipFill rotWithShape="1">
          <a:blip r:embed="rId3">
            <a:extLst>
              <a:ext uri="{28A0092B-C50C-407E-A947-70E740481C1C}">
                <a14:useLocalDpi xmlns:a14="http://schemas.microsoft.com/office/drawing/2010/main" val="0"/>
              </a:ext>
            </a:extLst>
          </a:blip>
          <a:srcRect l="11585" r="11585"/>
          <a:stretch/>
        </p:blipFill>
        <p:spPr bwMode="auto">
          <a:xfrm>
            <a:off x="4159879" y="2818563"/>
            <a:ext cx="3808476" cy="380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6048"/>
          <a:stretch/>
        </p:blipFill>
        <p:spPr bwMode="auto">
          <a:xfrm>
            <a:off x="169129" y="2818563"/>
            <a:ext cx="3813048" cy="381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86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9475426" y="3754523"/>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Design Flexibility</a:t>
            </a:r>
          </a:p>
        </p:txBody>
      </p:sp>
      <p:sp>
        <p:nvSpPr>
          <p:cNvPr id="2" name="Title 1"/>
          <p:cNvSpPr>
            <a:spLocks noGrp="1"/>
          </p:cNvSpPr>
          <p:nvPr>
            <p:ph type="title"/>
          </p:nvPr>
        </p:nvSpPr>
        <p:spPr>
          <a:xfrm>
            <a:off x="519112" y="228600"/>
            <a:ext cx="11149013" cy="747897"/>
          </a:xfrm>
        </p:spPr>
        <p:txBody>
          <a:bodyPr/>
          <a:lstStyle/>
          <a:p>
            <a:pPr lvl="0"/>
            <a:r>
              <a:rPr lang="en-US" dirty="0" smtClean="0"/>
              <a:t>Design Flexibility</a:t>
            </a:r>
            <a:endParaRPr lang="en-US" dirty="0"/>
          </a:p>
        </p:txBody>
      </p:sp>
      <p:sp>
        <p:nvSpPr>
          <p:cNvPr id="3" name="Content Placeholder 2"/>
          <p:cNvSpPr>
            <a:spLocks noGrp="1"/>
          </p:cNvSpPr>
          <p:nvPr>
            <p:ph type="body" sz="quarter" idx="10"/>
          </p:nvPr>
        </p:nvSpPr>
        <p:spPr>
          <a:xfrm>
            <a:off x="519112" y="1447799"/>
            <a:ext cx="10834687" cy="2169825"/>
          </a:xfrm>
        </p:spPr>
        <p:txBody>
          <a:bodyPr/>
          <a:lstStyle/>
          <a:p>
            <a:pPr defTabSz="914099" fontAlgn="base">
              <a:spcBef>
                <a:spcPct val="0"/>
              </a:spcBef>
              <a:spcAft>
                <a:spcPct val="0"/>
              </a:spcAft>
            </a:pPr>
            <a:r>
              <a:rPr lang="en-US" dirty="0">
                <a:solidFill>
                  <a:srgbClr val="910091"/>
                </a:solidFill>
              </a:rPr>
              <a:t>Easily save and reuse dimension combinations when designing reports</a:t>
            </a:r>
          </a:p>
          <a:p>
            <a:endParaRPr lang="en-US" sz="2000" dirty="0" smtClean="0"/>
          </a:p>
          <a:p>
            <a:endParaRPr lang="en-US" sz="2000" dirty="0" smtClean="0"/>
          </a:p>
          <a:p>
            <a:pPr lvl="1"/>
            <a:endParaRPr lang="en-U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84" y="2981325"/>
            <a:ext cx="4236144"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314" y="2981325"/>
            <a:ext cx="6610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456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Design Flexibility</a:t>
            </a:r>
            <a:endParaRPr lang="en-US" dirty="0"/>
          </a:p>
        </p:txBody>
      </p:sp>
      <p:sp>
        <p:nvSpPr>
          <p:cNvPr id="3" name="Content Placeholder 2"/>
          <p:cNvSpPr>
            <a:spLocks noGrp="1"/>
          </p:cNvSpPr>
          <p:nvPr>
            <p:ph type="body" sz="quarter" idx="10"/>
          </p:nvPr>
        </p:nvSpPr>
        <p:spPr>
          <a:xfrm>
            <a:off x="519113" y="1768475"/>
            <a:ext cx="2821495" cy="4985980"/>
          </a:xfrm>
        </p:spPr>
        <p:txBody>
          <a:bodyPr/>
          <a:lstStyle/>
          <a:p>
            <a:pPr defTabSz="914099" fontAlgn="base">
              <a:spcBef>
                <a:spcPct val="0"/>
              </a:spcBef>
              <a:spcAft>
                <a:spcPct val="0"/>
              </a:spcAft>
            </a:pPr>
            <a:r>
              <a:rPr lang="en-US" dirty="0">
                <a:solidFill>
                  <a:srgbClr val="AC00AC"/>
                </a:solidFill>
              </a:rPr>
              <a:t>Format headers for rolling </a:t>
            </a:r>
            <a:r>
              <a:rPr lang="en-US" dirty="0" smtClean="0">
                <a:solidFill>
                  <a:srgbClr val="AC00AC"/>
                </a:solidFill>
              </a:rPr>
              <a:t>forecasts</a:t>
            </a:r>
            <a:endParaRPr lang="en-US" dirty="0">
              <a:solidFill>
                <a:srgbClr val="AC00AC"/>
              </a:solidFill>
            </a:endParaRPr>
          </a:p>
          <a:p>
            <a:pPr marL="285750" indent="-285750" defTabSz="914099" fontAlgn="base">
              <a:spcBef>
                <a:spcPct val="0"/>
              </a:spcBef>
              <a:spcAft>
                <a:spcPct val="0"/>
              </a:spcAft>
              <a:buFont typeface="Arial" pitchFamily="34" charset="0"/>
              <a:buChar char="•"/>
            </a:pPr>
            <a:r>
              <a:rPr lang="en-US" sz="2000" dirty="0" smtClean="0">
                <a:solidFill>
                  <a:schemeClr val="tx1"/>
                </a:solidFill>
              </a:rPr>
              <a:t>Provides ability </a:t>
            </a:r>
            <a:r>
              <a:rPr lang="en-US" sz="2000" dirty="0">
                <a:solidFill>
                  <a:schemeClr val="tx1"/>
                </a:solidFill>
              </a:rPr>
              <a:t>to create a rolling forecast with correct headers </a:t>
            </a:r>
            <a:r>
              <a:rPr lang="en-US" sz="2000" dirty="0" smtClean="0">
                <a:solidFill>
                  <a:schemeClr val="tx1"/>
                </a:solidFill>
              </a:rPr>
              <a:t>using Base </a:t>
            </a:r>
            <a:r>
              <a:rPr lang="en-US" sz="2000" dirty="0">
                <a:solidFill>
                  <a:schemeClr val="tx1"/>
                </a:solidFill>
              </a:rPr>
              <a:t>concept</a:t>
            </a:r>
          </a:p>
          <a:p>
            <a:pPr marL="285750" indent="-285750" defTabSz="914099" fontAlgn="base">
              <a:spcBef>
                <a:spcPct val="0"/>
              </a:spcBef>
              <a:spcAft>
                <a:spcPct val="0"/>
              </a:spcAft>
              <a:buFont typeface="Arial" pitchFamily="34" charset="0"/>
              <a:buChar char="•"/>
            </a:pPr>
            <a:r>
              <a:rPr lang="en-US" sz="2000" dirty="0">
                <a:solidFill>
                  <a:schemeClr val="tx1"/>
                </a:solidFill>
              </a:rPr>
              <a:t>Autotext works with WKS columns, </a:t>
            </a:r>
            <a:r>
              <a:rPr lang="en-US" sz="2000" dirty="0" smtClean="0">
                <a:solidFill>
                  <a:schemeClr val="tx1"/>
                </a:solidFill>
              </a:rPr>
              <a:t>when </a:t>
            </a:r>
            <a:r>
              <a:rPr lang="en-US" sz="2000" dirty="0">
                <a:solidFill>
                  <a:schemeClr val="tx1"/>
                </a:solidFill>
              </a:rPr>
              <a:t>period and year </a:t>
            </a:r>
            <a:r>
              <a:rPr lang="en-US" sz="2000" dirty="0" smtClean="0">
                <a:solidFill>
                  <a:schemeClr val="tx1"/>
                </a:solidFill>
              </a:rPr>
              <a:t>defined</a:t>
            </a:r>
            <a:endParaRPr lang="en-US" sz="2000" dirty="0">
              <a:solidFill>
                <a:schemeClr val="tx1"/>
              </a:solidFill>
            </a:endParaRPr>
          </a:p>
          <a:p>
            <a:pPr marL="285750" indent="-285750" defTabSz="914099" fontAlgn="base">
              <a:spcBef>
                <a:spcPct val="0"/>
              </a:spcBef>
              <a:spcAft>
                <a:spcPct val="0"/>
              </a:spcAft>
              <a:buFont typeface="Arial" pitchFamily="34" charset="0"/>
              <a:buChar char="•"/>
            </a:pPr>
            <a:r>
              <a:rPr lang="en-US" sz="2000" dirty="0" smtClean="0">
                <a:solidFill>
                  <a:schemeClr val="tx1"/>
                </a:solidFill>
              </a:rPr>
              <a:t>Can </a:t>
            </a:r>
            <a:r>
              <a:rPr lang="en-US" sz="2000" dirty="0">
                <a:solidFill>
                  <a:schemeClr val="tx1"/>
                </a:solidFill>
              </a:rPr>
              <a:t>use Base and Base+x and Base-x in Spread From and Spread </a:t>
            </a:r>
            <a:r>
              <a:rPr lang="en-US" sz="2000" dirty="0" smtClean="0">
                <a:solidFill>
                  <a:schemeClr val="tx1"/>
                </a:solidFill>
              </a:rPr>
              <a:t>To</a:t>
            </a:r>
            <a:endParaRPr lang="en-US" sz="2000" dirty="0">
              <a:solidFill>
                <a:schemeClr val="tx1"/>
              </a:solidFill>
            </a:endParaRPr>
          </a:p>
        </p:txBody>
      </p:sp>
      <p:pic>
        <p:nvPicPr>
          <p:cNvPr id="4" name="Picture 3"/>
          <p:cNvPicPr/>
          <p:nvPr/>
        </p:nvPicPr>
        <p:blipFill>
          <a:blip r:embed="rId2"/>
          <a:stretch>
            <a:fillRect/>
          </a:stretch>
        </p:blipFill>
        <p:spPr>
          <a:xfrm>
            <a:off x="3497177" y="983314"/>
            <a:ext cx="8393229" cy="3724977"/>
          </a:xfrm>
          <a:prstGeom prst="rect">
            <a:avLst/>
          </a:prstGeom>
        </p:spPr>
      </p:pic>
      <p:pic>
        <p:nvPicPr>
          <p:cNvPr id="5" name="Picture 4"/>
          <p:cNvPicPr/>
          <p:nvPr/>
        </p:nvPicPr>
        <p:blipFill>
          <a:blip r:embed="rId3"/>
          <a:stretch>
            <a:fillRect/>
          </a:stretch>
        </p:blipFill>
        <p:spPr>
          <a:xfrm>
            <a:off x="4394430" y="2558582"/>
            <a:ext cx="7619182" cy="4299418"/>
          </a:xfrm>
          <a:prstGeom prst="rect">
            <a:avLst/>
          </a:prstGeom>
        </p:spPr>
      </p:pic>
    </p:spTree>
    <p:extLst>
      <p:ext uri="{BB962C8B-B14F-4D97-AF65-F5344CB8AC3E}">
        <p14:creationId xmlns:p14="http://schemas.microsoft.com/office/powerpoint/2010/main" val="355812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94270" y="1765698"/>
            <a:ext cx="3859530" cy="3867200"/>
            <a:chOff x="2178618" y="1765699"/>
            <a:chExt cx="3859530" cy="3867200"/>
          </a:xfrm>
        </p:grpSpPr>
        <p:sp>
          <p:nvSpPr>
            <p:cNvPr id="15" name="Rectangle 14"/>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Design Flexibility</a:t>
              </a:r>
            </a:p>
          </p:txBody>
        </p:sp>
        <p:sp>
          <p:nvSpPr>
            <p:cNvPr id="16" name="Rectangle 15"/>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a:solidFill>
                    <a:schemeClr val="bg1"/>
                  </a:solidFill>
                </a:rPr>
                <a:t>Interactive Report Viewing</a:t>
              </a:r>
            </a:p>
          </p:txBody>
        </p:sp>
        <p:sp>
          <p:nvSpPr>
            <p:cNvPr id="17" name="Rectangle 16"/>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rgbClr val="FFFFFF"/>
                      </a:gs>
                      <a:gs pos="100000">
                        <a:srgbClr val="FFFFFF"/>
                      </a:gs>
                    </a:gsLst>
                    <a:lin ang="5400000" scaled="0"/>
                  </a:gradFill>
                </a:rPr>
                <a:t>Report Collaboration</a:t>
              </a:r>
            </a:p>
          </p:txBody>
        </p:sp>
        <p:sp>
          <p:nvSpPr>
            <p:cNvPr id="18" name="Rectangle 17"/>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chemeClr val="tx1"/>
                      </a:gs>
                      <a:gs pos="86000">
                        <a:schemeClr val="tx1"/>
                      </a:gs>
                    </a:gsLst>
                    <a:lin ang="5400000" scaled="0"/>
                  </a:gradFill>
                </a:rPr>
                <a:t>Deeper Dynamics ERP Integration</a:t>
              </a:r>
            </a:p>
          </p:txBody>
        </p:sp>
      </p:grpSp>
      <p:sp>
        <p:nvSpPr>
          <p:cNvPr id="2" name="Title 1"/>
          <p:cNvSpPr>
            <a:spLocks noGrp="1"/>
          </p:cNvSpPr>
          <p:nvPr>
            <p:ph type="title"/>
          </p:nvPr>
        </p:nvSpPr>
        <p:spPr>
          <a:xfrm>
            <a:off x="519112" y="228600"/>
            <a:ext cx="11149013" cy="747897"/>
          </a:xfrm>
        </p:spPr>
        <p:txBody>
          <a:bodyPr/>
          <a:lstStyle/>
          <a:p>
            <a:r>
              <a:rPr lang="en-US" dirty="0" smtClean="0"/>
              <a:t>Management Reporter 2012</a:t>
            </a:r>
            <a:endParaRPr lang="en-US" dirty="0"/>
          </a:p>
        </p:txBody>
      </p:sp>
      <p:sp>
        <p:nvSpPr>
          <p:cNvPr id="3" name="Content Placeholder 2"/>
          <p:cNvSpPr>
            <a:spLocks noGrp="1"/>
          </p:cNvSpPr>
          <p:nvPr>
            <p:ph type="body" sz="quarter" idx="10"/>
          </p:nvPr>
        </p:nvSpPr>
        <p:spPr>
          <a:xfrm>
            <a:off x="519113" y="1768475"/>
            <a:ext cx="6853238" cy="2548390"/>
          </a:xfrm>
        </p:spPr>
        <p:txBody>
          <a:bodyPr/>
          <a:lstStyle/>
          <a:p>
            <a:pPr defTabSz="914099" fontAlgn="base">
              <a:spcBef>
                <a:spcPct val="0"/>
              </a:spcBef>
              <a:spcAft>
                <a:spcPct val="0"/>
              </a:spcAft>
            </a:pPr>
            <a:r>
              <a:rPr lang="en-US" dirty="0">
                <a:solidFill>
                  <a:srgbClr val="AC00AC"/>
                </a:solidFill>
              </a:rPr>
              <a:t>Design Flexibility</a:t>
            </a:r>
          </a:p>
          <a:p>
            <a:pPr marL="285750" indent="-285750" defTabSz="914099" fontAlgn="base">
              <a:spcBef>
                <a:spcPct val="0"/>
              </a:spcBef>
              <a:spcAft>
                <a:spcPct val="0"/>
              </a:spcAft>
              <a:buFont typeface="Arial" pitchFamily="34" charset="0"/>
              <a:buChar char="•"/>
            </a:pPr>
            <a:r>
              <a:rPr lang="en-US" sz="2400" dirty="0">
                <a:solidFill>
                  <a:schemeClr val="tx1"/>
                </a:solidFill>
              </a:rPr>
              <a:t>Quickly identify accounts/dimensions that have been omitted from report building blocks</a:t>
            </a:r>
          </a:p>
          <a:p>
            <a:pPr marL="285750" indent="-285750" defTabSz="914099" fontAlgn="base">
              <a:spcBef>
                <a:spcPct val="0"/>
              </a:spcBef>
              <a:spcAft>
                <a:spcPct val="0"/>
              </a:spcAft>
              <a:buFont typeface="Arial" pitchFamily="34" charset="0"/>
              <a:buChar char="•"/>
            </a:pPr>
            <a:r>
              <a:rPr lang="en-US" sz="2400" dirty="0">
                <a:solidFill>
                  <a:schemeClr val="tx1"/>
                </a:solidFill>
              </a:rPr>
              <a:t>Control how account descriptions are formatted</a:t>
            </a:r>
          </a:p>
          <a:p>
            <a:pPr marL="285750" indent="-285750" defTabSz="914099" fontAlgn="base">
              <a:spcBef>
                <a:spcPct val="0"/>
              </a:spcBef>
              <a:spcAft>
                <a:spcPct val="0"/>
              </a:spcAft>
              <a:buFont typeface="Arial" pitchFamily="34" charset="0"/>
              <a:buChar char="•"/>
            </a:pPr>
            <a:r>
              <a:rPr lang="en-US" sz="2400" dirty="0">
                <a:solidFill>
                  <a:schemeClr val="tx1"/>
                </a:solidFill>
              </a:rPr>
              <a:t>Easily save and reuse dimension combinations when designing reports</a:t>
            </a:r>
          </a:p>
          <a:p>
            <a:pPr marL="285750" indent="-285750" defTabSz="914099" fontAlgn="base">
              <a:spcBef>
                <a:spcPct val="0"/>
              </a:spcBef>
              <a:spcAft>
                <a:spcPct val="0"/>
              </a:spcAft>
              <a:buFont typeface="Arial" pitchFamily="34" charset="0"/>
              <a:buChar char="•"/>
            </a:pPr>
            <a:r>
              <a:rPr lang="en-US" sz="2400" dirty="0">
                <a:solidFill>
                  <a:schemeClr val="tx1"/>
                </a:solidFill>
              </a:rPr>
              <a:t>Format headers for rolling forecasts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9280" y="3758378"/>
            <a:ext cx="1874520" cy="1874520"/>
          </a:xfrm>
          <a:prstGeom prst="rect">
            <a:avLst/>
          </a:prstGeom>
        </p:spPr>
      </p:pic>
    </p:spTree>
    <p:extLst>
      <p:ext uri="{BB962C8B-B14F-4D97-AF65-F5344CB8AC3E}">
        <p14:creationId xmlns:p14="http://schemas.microsoft.com/office/powerpoint/2010/main" val="214208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smtClean="0"/>
              <a:t>Migrating to Management </a:t>
            </a:r>
            <a:r>
              <a:rPr lang="en-US" sz="4800" dirty="0"/>
              <a:t>Reporter </a:t>
            </a:r>
            <a:r>
              <a:rPr lang="en-US" sz="4800" dirty="0" smtClean="0"/>
              <a:t>2012</a:t>
            </a:r>
            <a:endParaRPr lang="en-US" sz="4800" dirty="0"/>
          </a:p>
        </p:txBody>
      </p:sp>
      <p:sp>
        <p:nvSpPr>
          <p:cNvPr id="32" name="Text Placeholder 2"/>
          <p:cNvSpPr txBox="1">
            <a:spLocks/>
          </p:cNvSpPr>
          <p:nvPr/>
        </p:nvSpPr>
        <p:spPr>
          <a:xfrm>
            <a:off x="533401" y="1765698"/>
            <a:ext cx="6854536" cy="3867200"/>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FFFF00"/>
                </a:solidFill>
              </a:rPr>
              <a:t>Tools to help the migration from FRx to MR</a:t>
            </a:r>
            <a:endParaRPr lang="en-US" sz="2400" dirty="0">
              <a:solidFill>
                <a:srgbClr val="FFFF00"/>
              </a:solidFill>
            </a:endParaRPr>
          </a:p>
          <a:p>
            <a:pPr lvl="1"/>
            <a:r>
              <a:rPr lang="en-US" sz="2000" dirty="0" smtClean="0">
                <a:solidFill>
                  <a:srgbClr val="FFFF00"/>
                </a:solidFill>
              </a:rPr>
              <a:t>Migration</a:t>
            </a:r>
            <a:endParaRPr lang="en-US" sz="2000" dirty="0">
              <a:solidFill>
                <a:srgbClr val="FFFF00"/>
              </a:solidFill>
            </a:endParaRPr>
          </a:p>
          <a:p>
            <a:pPr lvl="1"/>
            <a:r>
              <a:rPr lang="en-US" sz="2000" dirty="0" smtClean="0">
                <a:solidFill>
                  <a:srgbClr val="FFFF00"/>
                </a:solidFill>
              </a:rPr>
              <a:t>Validation</a:t>
            </a:r>
            <a:endParaRPr lang="en-US" sz="2000" dirty="0">
              <a:solidFill>
                <a:srgbClr val="FFFF00"/>
              </a:solidFill>
            </a:endParaRPr>
          </a:p>
          <a:p>
            <a:pPr marL="560387" lvl="1" indent="0">
              <a:buFont typeface="Arial" pitchFamily="34" charset="0"/>
              <a:buNone/>
            </a:pPr>
            <a:endParaRPr lang="en-US" dirty="0" smtClean="0"/>
          </a:p>
        </p:txBody>
      </p:sp>
      <p:grpSp>
        <p:nvGrpSpPr>
          <p:cNvPr id="14" name="Group 13"/>
          <p:cNvGrpSpPr/>
          <p:nvPr/>
        </p:nvGrpSpPr>
        <p:grpSpPr>
          <a:xfrm>
            <a:off x="7494270" y="1765698"/>
            <a:ext cx="3859530" cy="3867200"/>
            <a:chOff x="2178618" y="1765699"/>
            <a:chExt cx="3859530" cy="3867200"/>
          </a:xfrm>
        </p:grpSpPr>
        <p:sp>
          <p:nvSpPr>
            <p:cNvPr id="15" name="Rectangle 14"/>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solidFill>
                    <a:schemeClr val="tx1"/>
                  </a:solidFill>
                </a:rPr>
                <a:t>Success!</a:t>
              </a:r>
              <a:endParaRPr lang="en-US" b="1" spc="-100" dirty="0">
                <a:solidFill>
                  <a:schemeClr val="tx1"/>
                </a:solidFill>
              </a:endParaRPr>
            </a:p>
          </p:txBody>
        </p:sp>
        <p:sp>
          <p:nvSpPr>
            <p:cNvPr id="16" name="Rectangle 15"/>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FRx to MR</a:t>
              </a:r>
              <a:endParaRPr lang="en-US" sz="1600" b="1" spc="-100" dirty="0">
                <a:solidFill>
                  <a:schemeClr val="bg1"/>
                </a:solidFill>
              </a:endParaRPr>
            </a:p>
          </p:txBody>
        </p:sp>
        <p:sp>
          <p:nvSpPr>
            <p:cNvPr id="17" name="Rectangle 16"/>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Migration</a:t>
              </a:r>
              <a:endParaRPr lang="en-US" b="1" spc="-100" dirty="0">
                <a:gradFill>
                  <a:gsLst>
                    <a:gs pos="0">
                      <a:srgbClr val="FFFFFF"/>
                    </a:gs>
                    <a:gs pos="100000">
                      <a:srgbClr val="FFFFFF"/>
                    </a:gs>
                  </a:gsLst>
                  <a:lin ang="5400000" scaled="0"/>
                </a:gradFill>
              </a:endParaRPr>
            </a:p>
          </p:txBody>
        </p:sp>
        <p:sp>
          <p:nvSpPr>
            <p:cNvPr id="18" name="Rectangle 17"/>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Preparation</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228576759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smtClean="0"/>
              <a:t>Preparation for Migration</a:t>
            </a:r>
            <a:endParaRPr lang="en-US" sz="4800" dirty="0"/>
          </a:p>
        </p:txBody>
      </p:sp>
      <p:sp>
        <p:nvSpPr>
          <p:cNvPr id="32" name="Text Placeholder 2"/>
          <p:cNvSpPr txBox="1">
            <a:spLocks/>
          </p:cNvSpPr>
          <p:nvPr/>
        </p:nvSpPr>
        <p:spPr>
          <a:xfrm>
            <a:off x="533401" y="1765698"/>
            <a:ext cx="6854536" cy="3867200"/>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00AEEF"/>
                </a:solidFill>
              </a:rPr>
              <a:t>Install Management Reporter</a:t>
            </a:r>
          </a:p>
          <a:p>
            <a:r>
              <a:rPr lang="en-US" sz="2400" dirty="0" smtClean="0">
                <a:solidFill>
                  <a:srgbClr val="00AEEF"/>
                </a:solidFill>
              </a:rPr>
              <a:t>Test Connection</a:t>
            </a:r>
          </a:p>
          <a:p>
            <a:r>
              <a:rPr lang="en-US" sz="2400" dirty="0" smtClean="0">
                <a:solidFill>
                  <a:srgbClr val="00AEEF"/>
                </a:solidFill>
              </a:rPr>
              <a:t>Delete Un-Needed </a:t>
            </a:r>
            <a:r>
              <a:rPr lang="en-US" sz="2400" dirty="0">
                <a:solidFill>
                  <a:srgbClr val="00AEEF"/>
                </a:solidFill>
              </a:rPr>
              <a:t>E</a:t>
            </a:r>
            <a:r>
              <a:rPr lang="en-US" sz="2400" dirty="0" smtClean="0">
                <a:solidFill>
                  <a:srgbClr val="00AEEF"/>
                </a:solidFill>
              </a:rPr>
              <a:t>lements in FRx</a:t>
            </a:r>
          </a:p>
          <a:p>
            <a:pPr lvl="1"/>
            <a:r>
              <a:rPr lang="en-US" sz="2000" dirty="0" smtClean="0">
                <a:solidFill>
                  <a:srgbClr val="00AEEF"/>
                </a:solidFill>
              </a:rPr>
              <a:t>Companies</a:t>
            </a:r>
          </a:p>
          <a:p>
            <a:pPr lvl="1"/>
            <a:r>
              <a:rPr lang="en-US" sz="2000" dirty="0" smtClean="0">
                <a:solidFill>
                  <a:srgbClr val="00AEEF"/>
                </a:solidFill>
              </a:rPr>
              <a:t>Specification Sets</a:t>
            </a:r>
          </a:p>
          <a:p>
            <a:pPr lvl="1"/>
            <a:r>
              <a:rPr lang="en-US" sz="2000" dirty="0" smtClean="0">
                <a:solidFill>
                  <a:srgbClr val="00AEEF"/>
                </a:solidFill>
              </a:rPr>
              <a:t>Building Blocks</a:t>
            </a:r>
          </a:p>
          <a:p>
            <a:r>
              <a:rPr lang="en-US" sz="2400" dirty="0" smtClean="0">
                <a:solidFill>
                  <a:srgbClr val="00AEEF"/>
                </a:solidFill>
              </a:rPr>
              <a:t>Delete index files (*.g32)</a:t>
            </a:r>
          </a:p>
          <a:p>
            <a:r>
              <a:rPr lang="en-US" sz="2400" dirty="0" smtClean="0">
                <a:solidFill>
                  <a:srgbClr val="00AEEF"/>
                </a:solidFill>
              </a:rPr>
              <a:t>Set all companies to default</a:t>
            </a:r>
          </a:p>
          <a:p>
            <a:r>
              <a:rPr lang="en-US" sz="2400" dirty="0" smtClean="0">
                <a:solidFill>
                  <a:srgbClr val="00AEEF"/>
                </a:solidFill>
              </a:rPr>
              <a:t>Compact FRx databases</a:t>
            </a:r>
          </a:p>
          <a:p>
            <a:pPr lvl="1"/>
            <a:endParaRPr lang="en-US" sz="2000" dirty="0">
              <a:solidFill>
                <a:srgbClr val="00AEEF"/>
              </a:solidFill>
            </a:endParaRPr>
          </a:p>
          <a:p>
            <a:pPr marL="560387" lvl="1" indent="0">
              <a:buFont typeface="Arial" pitchFamily="34" charset="0"/>
              <a:buNone/>
            </a:pPr>
            <a:endParaRPr lang="en-US" dirty="0" smtClean="0"/>
          </a:p>
        </p:txBody>
      </p:sp>
      <p:grpSp>
        <p:nvGrpSpPr>
          <p:cNvPr id="9" name="Group 8"/>
          <p:cNvGrpSpPr/>
          <p:nvPr/>
        </p:nvGrpSpPr>
        <p:grpSpPr>
          <a:xfrm>
            <a:off x="7494270" y="1765698"/>
            <a:ext cx="3859530" cy="3867200"/>
            <a:chOff x="2178618" y="1765699"/>
            <a:chExt cx="3859530" cy="3867200"/>
          </a:xfrm>
        </p:grpSpPr>
        <p:sp>
          <p:nvSpPr>
            <p:cNvPr id="10" name="Rectangle 9"/>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solidFill>
                    <a:schemeClr val="tx1"/>
                  </a:solidFill>
                </a:rPr>
                <a:t>Success!</a:t>
              </a:r>
              <a:endParaRPr lang="en-US" b="1" spc="-100" dirty="0">
                <a:solidFill>
                  <a:schemeClr val="tx1"/>
                </a:solidFill>
              </a:endParaRPr>
            </a:p>
          </p:txBody>
        </p:sp>
        <p:sp>
          <p:nvSpPr>
            <p:cNvPr id="11" name="Rectangle 10"/>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FRx to MR</a:t>
              </a:r>
              <a:endParaRPr lang="en-US" sz="1600" b="1" spc="-100" dirty="0">
                <a:solidFill>
                  <a:schemeClr val="bg1"/>
                </a:solidFill>
              </a:endParaRPr>
            </a:p>
          </p:txBody>
        </p:sp>
        <p:sp>
          <p:nvSpPr>
            <p:cNvPr id="12" name="Rectangle 11"/>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Migration</a:t>
              </a:r>
              <a:endParaRPr lang="en-US" b="1" spc="-100" dirty="0">
                <a:gradFill>
                  <a:gsLst>
                    <a:gs pos="0">
                      <a:srgbClr val="FFFFFF"/>
                    </a:gs>
                    <a:gs pos="100000">
                      <a:srgbClr val="FFFFFF"/>
                    </a:gs>
                  </a:gsLst>
                  <a:lin ang="5400000" scaled="0"/>
                </a:gradFill>
              </a:endParaRPr>
            </a:p>
          </p:txBody>
        </p:sp>
        <p:sp>
          <p:nvSpPr>
            <p:cNvPr id="13" name="Rectangle 12"/>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Preparation</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14710412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5290" y="214100"/>
            <a:ext cx="11162919" cy="835381"/>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dirty="0"/>
              <a:t>Management Reporter 2012</a:t>
            </a:r>
          </a:p>
        </p:txBody>
      </p:sp>
      <p:sp>
        <p:nvSpPr>
          <p:cNvPr id="3" name="Content Placeholder 2"/>
          <p:cNvSpPr txBox="1">
            <a:spLocks/>
          </p:cNvSpPr>
          <p:nvPr/>
        </p:nvSpPr>
        <p:spPr>
          <a:xfrm>
            <a:off x="329425" y="1780354"/>
            <a:ext cx="7164845" cy="1546221"/>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spc="-100" dirty="0">
                <a:solidFill>
                  <a:srgbClr val="FFF200"/>
                </a:solidFill>
                <a:latin typeface="Segoe UI Light" pitchFamily="34" charset="0"/>
              </a:rPr>
              <a:t>Management Reporter is the replacement of FRx</a:t>
            </a:r>
          </a:p>
          <a:p>
            <a:pPr lvl="1" algn="ctr"/>
            <a:endParaRPr lang="en-US" dirty="0" smtClean="0">
              <a:solidFill>
                <a:schemeClr val="tx1"/>
              </a:solidFill>
            </a:endParaRPr>
          </a:p>
        </p:txBody>
      </p:sp>
      <p:grpSp>
        <p:nvGrpSpPr>
          <p:cNvPr id="10" name="Group 9"/>
          <p:cNvGrpSpPr/>
          <p:nvPr/>
        </p:nvGrpSpPr>
        <p:grpSpPr>
          <a:xfrm>
            <a:off x="7494270" y="1765698"/>
            <a:ext cx="3859530" cy="3867200"/>
            <a:chOff x="2178618" y="1765699"/>
            <a:chExt cx="3859530" cy="3867200"/>
          </a:xfrm>
        </p:grpSpPr>
        <p:sp>
          <p:nvSpPr>
            <p:cNvPr id="11" name="Rectangle 10"/>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FRx Transition</a:t>
              </a:r>
            </a:p>
          </p:txBody>
        </p:sp>
        <p:sp>
          <p:nvSpPr>
            <p:cNvPr id="12" name="Rectangle 11"/>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Management Reporter 2012</a:t>
              </a:r>
              <a:endParaRPr lang="en-US" sz="1600" b="1" spc="-100" dirty="0">
                <a:solidFill>
                  <a:schemeClr val="bg1"/>
                </a:solidFill>
              </a:endParaRPr>
            </a:p>
          </p:txBody>
        </p:sp>
        <p:sp>
          <p:nvSpPr>
            <p:cNvPr id="13" name="Rectangle 12"/>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IT Benefits</a:t>
              </a:r>
              <a:endParaRPr lang="en-US" b="1" spc="-100" dirty="0">
                <a:gradFill>
                  <a:gsLst>
                    <a:gs pos="0">
                      <a:srgbClr val="FFFFFF"/>
                    </a:gs>
                    <a:gs pos="100000">
                      <a:srgbClr val="FFFFFF"/>
                    </a:gs>
                  </a:gsLst>
                  <a:lin ang="5400000" scaled="0"/>
                </a:gradFill>
              </a:endParaRPr>
            </a:p>
          </p:txBody>
        </p:sp>
        <p:sp>
          <p:nvSpPr>
            <p:cNvPr id="14" name="Rectangle 13"/>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User Benefits</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98012710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a:t>Preparation for Migration</a:t>
            </a:r>
          </a:p>
        </p:txBody>
      </p:sp>
      <p:sp>
        <p:nvSpPr>
          <p:cNvPr id="32" name="Text Placeholder 2"/>
          <p:cNvSpPr txBox="1">
            <a:spLocks/>
          </p:cNvSpPr>
          <p:nvPr/>
        </p:nvSpPr>
        <p:spPr>
          <a:xfrm>
            <a:off x="533401" y="1765698"/>
            <a:ext cx="6854536" cy="3867200"/>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00AEEF"/>
                </a:solidFill>
              </a:rPr>
              <a:t>Deleting Un-Needed Building Blocks</a:t>
            </a:r>
            <a:endParaRPr lang="en-US" sz="2400" dirty="0">
              <a:solidFill>
                <a:srgbClr val="00AEEF"/>
              </a:solidFill>
            </a:endParaRPr>
          </a:p>
          <a:p>
            <a:pPr lvl="1"/>
            <a:r>
              <a:rPr lang="en-US" sz="2000" dirty="0" smtClean="0">
                <a:solidFill>
                  <a:schemeClr val="tx1"/>
                </a:solidFill>
              </a:rPr>
              <a:t>Delete unused Catalogs</a:t>
            </a:r>
          </a:p>
          <a:p>
            <a:pPr lvl="1"/>
            <a:r>
              <a:rPr lang="en-US" sz="2000" dirty="0" smtClean="0">
                <a:solidFill>
                  <a:schemeClr val="tx1"/>
                </a:solidFill>
              </a:rPr>
              <a:t>Company&gt;Specification Sets</a:t>
            </a:r>
            <a:endParaRPr lang="en-US" sz="2000" dirty="0">
              <a:solidFill>
                <a:schemeClr val="tx1"/>
              </a:solidFill>
            </a:endParaRPr>
          </a:p>
          <a:p>
            <a:pPr lvl="1"/>
            <a:r>
              <a:rPr lang="en-US" sz="2000" dirty="0" smtClean="0">
                <a:solidFill>
                  <a:schemeClr val="tx1"/>
                </a:solidFill>
              </a:rPr>
              <a:t>Export Button</a:t>
            </a:r>
          </a:p>
          <a:p>
            <a:pPr lvl="1"/>
            <a:r>
              <a:rPr lang="en-US" sz="2000" dirty="0" smtClean="0">
                <a:solidFill>
                  <a:schemeClr val="tx1"/>
                </a:solidFill>
              </a:rPr>
              <a:t>Select All</a:t>
            </a:r>
          </a:p>
          <a:p>
            <a:pPr lvl="1"/>
            <a:r>
              <a:rPr lang="en-US" sz="2000" dirty="0" smtClean="0">
                <a:solidFill>
                  <a:schemeClr val="tx1"/>
                </a:solidFill>
              </a:rPr>
              <a:t>Review Building Blocks</a:t>
            </a:r>
            <a:endParaRPr lang="en-US" sz="2000" dirty="0">
              <a:solidFill>
                <a:schemeClr val="tx1"/>
              </a:solidFill>
            </a:endParaRPr>
          </a:p>
          <a:p>
            <a:pPr marL="560387" lvl="1" indent="0">
              <a:buFont typeface="Arial" pitchFamily="34" charse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160" y="2190085"/>
            <a:ext cx="740092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04129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smtClean="0"/>
              <a:t>Preparation for Migration</a:t>
            </a:r>
            <a:endParaRPr lang="en-US" sz="4800" dirty="0"/>
          </a:p>
        </p:txBody>
      </p:sp>
      <p:sp>
        <p:nvSpPr>
          <p:cNvPr id="32" name="Text Placeholder 2"/>
          <p:cNvSpPr txBox="1">
            <a:spLocks/>
          </p:cNvSpPr>
          <p:nvPr/>
        </p:nvSpPr>
        <p:spPr>
          <a:xfrm>
            <a:off x="533401" y="1765698"/>
            <a:ext cx="6854536" cy="3867200"/>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00AEEF"/>
                </a:solidFill>
              </a:rPr>
              <a:t>Install Management Reporter</a:t>
            </a:r>
          </a:p>
          <a:p>
            <a:r>
              <a:rPr lang="en-US" sz="2400" dirty="0" smtClean="0">
                <a:solidFill>
                  <a:srgbClr val="00AEEF"/>
                </a:solidFill>
              </a:rPr>
              <a:t>Test Connection</a:t>
            </a:r>
          </a:p>
          <a:p>
            <a:r>
              <a:rPr lang="en-US" sz="2400" dirty="0" smtClean="0">
                <a:solidFill>
                  <a:srgbClr val="00AEEF"/>
                </a:solidFill>
              </a:rPr>
              <a:t>Delete un-needed elements in FRx</a:t>
            </a:r>
          </a:p>
          <a:p>
            <a:pPr lvl="1"/>
            <a:r>
              <a:rPr lang="en-US" sz="2000" dirty="0" smtClean="0">
                <a:solidFill>
                  <a:srgbClr val="00AEEF"/>
                </a:solidFill>
              </a:rPr>
              <a:t>Companies</a:t>
            </a:r>
          </a:p>
          <a:p>
            <a:pPr lvl="1"/>
            <a:r>
              <a:rPr lang="en-US" sz="2000" dirty="0" smtClean="0">
                <a:solidFill>
                  <a:srgbClr val="00AEEF"/>
                </a:solidFill>
              </a:rPr>
              <a:t>Specification Sets</a:t>
            </a:r>
          </a:p>
          <a:p>
            <a:pPr lvl="1"/>
            <a:r>
              <a:rPr lang="en-US" sz="2000" dirty="0" smtClean="0">
                <a:solidFill>
                  <a:srgbClr val="00AEEF"/>
                </a:solidFill>
              </a:rPr>
              <a:t>Building Blocks</a:t>
            </a:r>
          </a:p>
          <a:p>
            <a:r>
              <a:rPr lang="en-US" sz="2400" dirty="0" smtClean="0">
                <a:solidFill>
                  <a:srgbClr val="00AEEF"/>
                </a:solidFill>
              </a:rPr>
              <a:t>Delete index files (*.g32)</a:t>
            </a:r>
          </a:p>
          <a:p>
            <a:r>
              <a:rPr lang="en-US" sz="2400" dirty="0" smtClean="0">
                <a:solidFill>
                  <a:srgbClr val="00AEEF"/>
                </a:solidFill>
              </a:rPr>
              <a:t>Set all companies to default</a:t>
            </a:r>
          </a:p>
          <a:p>
            <a:r>
              <a:rPr lang="en-US" sz="2400" dirty="0" smtClean="0">
                <a:solidFill>
                  <a:srgbClr val="00AEEF"/>
                </a:solidFill>
              </a:rPr>
              <a:t>Compact FRx databases</a:t>
            </a:r>
          </a:p>
          <a:p>
            <a:pPr lvl="1"/>
            <a:endParaRPr lang="en-US" sz="2000" dirty="0">
              <a:solidFill>
                <a:srgbClr val="00AEEF"/>
              </a:solidFill>
            </a:endParaRPr>
          </a:p>
          <a:p>
            <a:pPr marL="560387" lvl="1" indent="0">
              <a:buFont typeface="Arial" pitchFamily="34" charset="0"/>
              <a:buNone/>
            </a:pPr>
            <a:endParaRPr lang="en-US" dirty="0" smtClean="0"/>
          </a:p>
        </p:txBody>
      </p:sp>
      <p:grpSp>
        <p:nvGrpSpPr>
          <p:cNvPr id="9" name="Group 8"/>
          <p:cNvGrpSpPr/>
          <p:nvPr/>
        </p:nvGrpSpPr>
        <p:grpSpPr>
          <a:xfrm>
            <a:off x="7494270" y="1765698"/>
            <a:ext cx="3859530" cy="3867200"/>
            <a:chOff x="2178618" y="1765699"/>
            <a:chExt cx="3859530" cy="3867200"/>
          </a:xfrm>
        </p:grpSpPr>
        <p:sp>
          <p:nvSpPr>
            <p:cNvPr id="10" name="Rectangle 9"/>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solidFill>
                    <a:schemeClr val="tx1"/>
                  </a:solidFill>
                </a:rPr>
                <a:t>Success!</a:t>
              </a:r>
              <a:endParaRPr lang="en-US" b="1" spc="-100" dirty="0">
                <a:solidFill>
                  <a:schemeClr val="tx1"/>
                </a:solidFill>
              </a:endParaRPr>
            </a:p>
          </p:txBody>
        </p:sp>
        <p:sp>
          <p:nvSpPr>
            <p:cNvPr id="11" name="Rectangle 10"/>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FRx to MR</a:t>
              </a:r>
              <a:endParaRPr lang="en-US" sz="1600" b="1" spc="-100" dirty="0">
                <a:solidFill>
                  <a:schemeClr val="bg1"/>
                </a:solidFill>
              </a:endParaRPr>
            </a:p>
          </p:txBody>
        </p:sp>
        <p:sp>
          <p:nvSpPr>
            <p:cNvPr id="12" name="Rectangle 11"/>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Migration</a:t>
              </a:r>
              <a:endParaRPr lang="en-US" b="1" spc="-100" dirty="0">
                <a:gradFill>
                  <a:gsLst>
                    <a:gs pos="0">
                      <a:srgbClr val="FFFFFF"/>
                    </a:gs>
                    <a:gs pos="100000">
                      <a:srgbClr val="FFFFFF"/>
                    </a:gs>
                  </a:gsLst>
                  <a:lin ang="5400000" scaled="0"/>
                </a:gradFill>
              </a:endParaRPr>
            </a:p>
          </p:txBody>
        </p:sp>
        <p:sp>
          <p:nvSpPr>
            <p:cNvPr id="13" name="Rectangle 12"/>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Preparation</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34906445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smtClean="0"/>
              <a:t>What Does/Doesn’t Migrate</a:t>
            </a:r>
            <a:endParaRPr lang="en-US" sz="4800" dirty="0"/>
          </a:p>
        </p:txBody>
      </p:sp>
      <p:sp>
        <p:nvSpPr>
          <p:cNvPr id="32" name="Text Placeholder 2"/>
          <p:cNvSpPr txBox="1">
            <a:spLocks/>
          </p:cNvSpPr>
          <p:nvPr/>
        </p:nvSpPr>
        <p:spPr>
          <a:xfrm>
            <a:off x="533401" y="1765698"/>
            <a:ext cx="6854536" cy="3867200"/>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00B050"/>
                </a:solidFill>
              </a:rPr>
              <a:t>What Does Migrate from FRx to MR</a:t>
            </a:r>
          </a:p>
          <a:p>
            <a:pPr lvl="1"/>
            <a:r>
              <a:rPr lang="en-US" sz="1600" dirty="0" smtClean="0">
                <a:solidFill>
                  <a:schemeClr val="tx1"/>
                </a:solidFill>
              </a:rPr>
              <a:t>Rows</a:t>
            </a:r>
          </a:p>
          <a:p>
            <a:pPr lvl="1"/>
            <a:r>
              <a:rPr lang="en-US" sz="1600" dirty="0" smtClean="0">
                <a:solidFill>
                  <a:schemeClr val="tx1"/>
                </a:solidFill>
              </a:rPr>
              <a:t>Columns</a:t>
            </a:r>
          </a:p>
          <a:p>
            <a:pPr lvl="1"/>
            <a:r>
              <a:rPr lang="en-US" sz="1600" dirty="0" smtClean="0">
                <a:solidFill>
                  <a:schemeClr val="tx1"/>
                </a:solidFill>
              </a:rPr>
              <a:t>Trees</a:t>
            </a:r>
          </a:p>
          <a:p>
            <a:pPr lvl="1"/>
            <a:r>
              <a:rPr lang="en-US" sz="1600" dirty="0" smtClean="0">
                <a:solidFill>
                  <a:schemeClr val="tx1"/>
                </a:solidFill>
              </a:rPr>
              <a:t>Reports (Catalogs)</a:t>
            </a:r>
          </a:p>
          <a:p>
            <a:pPr lvl="1"/>
            <a:r>
              <a:rPr lang="en-US" sz="1600" dirty="0" smtClean="0">
                <a:solidFill>
                  <a:schemeClr val="tx1"/>
                </a:solidFill>
              </a:rPr>
              <a:t>Fonts</a:t>
            </a:r>
          </a:p>
          <a:p>
            <a:pPr lvl="1"/>
            <a:endParaRPr lang="en-US" sz="1600" dirty="0">
              <a:solidFill>
                <a:srgbClr val="FFFF00"/>
              </a:solidFill>
            </a:endParaRPr>
          </a:p>
          <a:p>
            <a:r>
              <a:rPr lang="en-US" sz="2000" dirty="0" smtClean="0">
                <a:solidFill>
                  <a:srgbClr val="00B050"/>
                </a:solidFill>
              </a:rPr>
              <a:t>What Doesn’t Migrate from FRx to MR</a:t>
            </a:r>
          </a:p>
          <a:p>
            <a:pPr lvl="1"/>
            <a:r>
              <a:rPr lang="en-US" sz="1600" dirty="0" smtClean="0">
                <a:solidFill>
                  <a:schemeClr val="tx1"/>
                </a:solidFill>
              </a:rPr>
              <a:t>Security</a:t>
            </a:r>
          </a:p>
          <a:p>
            <a:pPr lvl="1"/>
            <a:r>
              <a:rPr lang="en-US" sz="1600" dirty="0" smtClean="0">
                <a:solidFill>
                  <a:schemeClr val="tx1"/>
                </a:solidFill>
              </a:rPr>
              <a:t>Company Connection Information</a:t>
            </a:r>
          </a:p>
          <a:p>
            <a:pPr lvl="1"/>
            <a:r>
              <a:rPr lang="en-US" sz="1600" dirty="0" smtClean="0">
                <a:solidFill>
                  <a:schemeClr val="tx1"/>
                </a:solidFill>
              </a:rPr>
              <a:t>Report Chains</a:t>
            </a:r>
          </a:p>
          <a:p>
            <a:pPr lvl="1"/>
            <a:r>
              <a:rPr lang="en-US" sz="1600" dirty="0" smtClean="0">
                <a:solidFill>
                  <a:schemeClr val="tx1"/>
                </a:solidFill>
              </a:rPr>
              <a:t>Email Settings</a:t>
            </a:r>
          </a:p>
          <a:p>
            <a:pPr lvl="1"/>
            <a:endParaRPr lang="en-US" sz="1600" dirty="0">
              <a:solidFill>
                <a:srgbClr val="FFFF00"/>
              </a:solidFill>
            </a:endParaRPr>
          </a:p>
          <a:p>
            <a:pPr marL="560387" lvl="1" indent="0">
              <a:buFont typeface="Arial" pitchFamily="34" charset="0"/>
              <a:buNone/>
            </a:pPr>
            <a:endParaRPr lang="en-US" dirty="0" smtClean="0"/>
          </a:p>
        </p:txBody>
      </p:sp>
      <p:grpSp>
        <p:nvGrpSpPr>
          <p:cNvPr id="9" name="Group 8"/>
          <p:cNvGrpSpPr/>
          <p:nvPr/>
        </p:nvGrpSpPr>
        <p:grpSpPr>
          <a:xfrm>
            <a:off x="7494270" y="1765698"/>
            <a:ext cx="3859530" cy="3867200"/>
            <a:chOff x="2178618" y="1765699"/>
            <a:chExt cx="3859530" cy="3867200"/>
          </a:xfrm>
        </p:grpSpPr>
        <p:sp>
          <p:nvSpPr>
            <p:cNvPr id="10" name="Rectangle 9"/>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solidFill>
                    <a:schemeClr val="tx1"/>
                  </a:solidFill>
                </a:rPr>
                <a:t>Success!</a:t>
              </a:r>
              <a:endParaRPr lang="en-US" b="1" spc="-100" dirty="0">
                <a:solidFill>
                  <a:schemeClr val="tx1"/>
                </a:solidFill>
              </a:endParaRPr>
            </a:p>
          </p:txBody>
        </p:sp>
        <p:sp>
          <p:nvSpPr>
            <p:cNvPr id="11" name="Rectangle 10"/>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FRx to MR</a:t>
              </a:r>
              <a:endParaRPr lang="en-US" sz="1600" b="1" spc="-100" dirty="0">
                <a:solidFill>
                  <a:schemeClr val="bg1"/>
                </a:solidFill>
              </a:endParaRPr>
            </a:p>
          </p:txBody>
        </p:sp>
        <p:sp>
          <p:nvSpPr>
            <p:cNvPr id="12" name="Rectangle 11"/>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Migration</a:t>
              </a:r>
              <a:endParaRPr lang="en-US" b="1" spc="-100" dirty="0">
                <a:gradFill>
                  <a:gsLst>
                    <a:gs pos="0">
                      <a:srgbClr val="FFFFFF"/>
                    </a:gs>
                    <a:gs pos="100000">
                      <a:srgbClr val="FFFFFF"/>
                    </a:gs>
                  </a:gsLst>
                  <a:lin ang="5400000" scaled="0"/>
                </a:gradFill>
              </a:endParaRPr>
            </a:p>
          </p:txBody>
        </p:sp>
        <p:sp>
          <p:nvSpPr>
            <p:cNvPr id="13" name="Rectangle 12"/>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Preparation</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147104129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smtClean="0"/>
              <a:t>What Does/Doesn’t Migrate</a:t>
            </a:r>
            <a:endParaRPr lang="en-US" sz="4800" dirty="0"/>
          </a:p>
        </p:txBody>
      </p:sp>
      <p:sp>
        <p:nvSpPr>
          <p:cNvPr id="32" name="Text Placeholder 2"/>
          <p:cNvSpPr txBox="1">
            <a:spLocks/>
          </p:cNvSpPr>
          <p:nvPr/>
        </p:nvSpPr>
        <p:spPr>
          <a:xfrm>
            <a:off x="533401" y="1765698"/>
            <a:ext cx="6854536" cy="3867200"/>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AC00AC"/>
                </a:solidFill>
              </a:rPr>
              <a:t>“Before anything else, preparation is the key to success.”  -Alexander </a:t>
            </a:r>
            <a:r>
              <a:rPr lang="en-US" sz="2400" dirty="0">
                <a:solidFill>
                  <a:srgbClr val="AC00AC"/>
                </a:solidFill>
              </a:rPr>
              <a:t>Graham</a:t>
            </a:r>
            <a:r>
              <a:rPr lang="en-US" sz="2400" dirty="0" smtClean="0">
                <a:solidFill>
                  <a:srgbClr val="AC00AC"/>
                </a:solidFill>
              </a:rPr>
              <a:t> Bell</a:t>
            </a:r>
          </a:p>
          <a:p>
            <a:pPr lvl="1"/>
            <a:endParaRPr lang="en-US" sz="1600" dirty="0" smtClean="0">
              <a:solidFill>
                <a:srgbClr val="AC00AC"/>
              </a:solidFill>
            </a:endParaRPr>
          </a:p>
          <a:p>
            <a:pPr lvl="1"/>
            <a:endParaRPr lang="en-US" sz="1600" dirty="0">
              <a:solidFill>
                <a:srgbClr val="AC00AC"/>
              </a:solidFill>
            </a:endParaRPr>
          </a:p>
          <a:p>
            <a:r>
              <a:rPr lang="en-US" sz="2000" dirty="0" smtClean="0">
                <a:solidFill>
                  <a:srgbClr val="AC00AC"/>
                </a:solidFill>
              </a:rPr>
              <a:t>Validation</a:t>
            </a:r>
          </a:p>
          <a:p>
            <a:r>
              <a:rPr lang="en-US" sz="2000" dirty="0" smtClean="0">
                <a:solidFill>
                  <a:srgbClr val="AC00AC"/>
                </a:solidFill>
              </a:rPr>
              <a:t>QA Review</a:t>
            </a:r>
          </a:p>
          <a:p>
            <a:r>
              <a:rPr lang="en-US" sz="2000" dirty="0" smtClean="0">
                <a:solidFill>
                  <a:srgbClr val="AC00AC"/>
                </a:solidFill>
              </a:rPr>
              <a:t>Boyer &amp; Associates is here to help with your Success!</a:t>
            </a:r>
          </a:p>
          <a:p>
            <a:pPr lvl="1"/>
            <a:endParaRPr lang="en-US" sz="1600" dirty="0">
              <a:solidFill>
                <a:srgbClr val="7030A0"/>
              </a:solidFill>
            </a:endParaRPr>
          </a:p>
          <a:p>
            <a:pPr marL="560387" lvl="1" indent="0">
              <a:buFont typeface="Arial" pitchFamily="34" charset="0"/>
              <a:buNone/>
            </a:pPr>
            <a:endParaRPr lang="en-US" dirty="0" smtClean="0"/>
          </a:p>
        </p:txBody>
      </p:sp>
      <p:grpSp>
        <p:nvGrpSpPr>
          <p:cNvPr id="9" name="Group 8"/>
          <p:cNvGrpSpPr/>
          <p:nvPr/>
        </p:nvGrpSpPr>
        <p:grpSpPr>
          <a:xfrm>
            <a:off x="7494270" y="1765698"/>
            <a:ext cx="3859530" cy="3867200"/>
            <a:chOff x="2178618" y="1765699"/>
            <a:chExt cx="3859530" cy="3867200"/>
          </a:xfrm>
        </p:grpSpPr>
        <p:sp>
          <p:nvSpPr>
            <p:cNvPr id="10" name="Rectangle 9"/>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solidFill>
                    <a:schemeClr val="tx1"/>
                  </a:solidFill>
                </a:rPr>
                <a:t>Success!</a:t>
              </a:r>
              <a:endParaRPr lang="en-US" b="1" spc="-100" dirty="0">
                <a:solidFill>
                  <a:schemeClr val="tx1"/>
                </a:solidFill>
              </a:endParaRPr>
            </a:p>
          </p:txBody>
        </p:sp>
        <p:sp>
          <p:nvSpPr>
            <p:cNvPr id="11" name="Rectangle 10"/>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FRx to MR</a:t>
              </a:r>
              <a:endParaRPr lang="en-US" sz="1600" b="1" spc="-100" dirty="0">
                <a:solidFill>
                  <a:schemeClr val="bg1"/>
                </a:solidFill>
              </a:endParaRPr>
            </a:p>
          </p:txBody>
        </p:sp>
        <p:sp>
          <p:nvSpPr>
            <p:cNvPr id="12" name="Rectangle 11"/>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Migration</a:t>
              </a:r>
              <a:endParaRPr lang="en-US" b="1" spc="-100" dirty="0">
                <a:gradFill>
                  <a:gsLst>
                    <a:gs pos="0">
                      <a:srgbClr val="FFFFFF"/>
                    </a:gs>
                    <a:gs pos="100000">
                      <a:srgbClr val="FFFFFF"/>
                    </a:gs>
                  </a:gsLst>
                  <a:lin ang="5400000" scaled="0"/>
                </a:gradFill>
              </a:endParaRPr>
            </a:p>
          </p:txBody>
        </p:sp>
        <p:sp>
          <p:nvSpPr>
            <p:cNvPr id="13" name="Rectangle 12"/>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Preparation</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253010675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512761" y="2895600"/>
            <a:ext cx="4685821" cy="788090"/>
          </a:xfrm>
          <a:prstGeom prst="rect">
            <a:avLst/>
          </a:prstGeom>
          <a:noFill/>
          <a:ln>
            <a:noFill/>
          </a:ln>
        </p:spPr>
      </p:pic>
      <p:sp>
        <p:nvSpPr>
          <p:cNvPr id="5" name="Text Box 3"/>
          <p:cNvSpPr txBox="1">
            <a:spLocks noChangeArrowheads="1"/>
          </p:cNvSpPr>
          <p:nvPr/>
        </p:nvSpPr>
        <p:spPr bwMode="blackWhite">
          <a:xfrm>
            <a:off x="520700" y="629829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2012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0891" y="2692278"/>
            <a:ext cx="3466931" cy="1386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971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471564" cy="975735"/>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smtClean="0"/>
              <a:t>Benefits of Management Reporter for Users</a:t>
            </a:r>
            <a:endParaRPr lang="en-US" sz="4800" dirty="0"/>
          </a:p>
        </p:txBody>
      </p:sp>
      <p:sp>
        <p:nvSpPr>
          <p:cNvPr id="32" name="Text Placeholder 2"/>
          <p:cNvSpPr txBox="1">
            <a:spLocks/>
          </p:cNvSpPr>
          <p:nvPr/>
        </p:nvSpPr>
        <p:spPr>
          <a:xfrm>
            <a:off x="533400" y="1728355"/>
            <a:ext cx="6960870" cy="2277547"/>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00AEEF"/>
                </a:solidFill>
              </a:rPr>
              <a:t>Easy Transition from FRx</a:t>
            </a:r>
          </a:p>
          <a:p>
            <a:r>
              <a:rPr lang="en-US" sz="2400" dirty="0" smtClean="0">
                <a:solidFill>
                  <a:srgbClr val="00AEEF"/>
                </a:solidFill>
              </a:rPr>
              <a:t>Dimension Flexibility</a:t>
            </a:r>
          </a:p>
          <a:p>
            <a:r>
              <a:rPr lang="en-US" sz="2400" dirty="0" smtClean="0">
                <a:solidFill>
                  <a:srgbClr val="00AEEF"/>
                </a:solidFill>
              </a:rPr>
              <a:t>Formatting Enhancements</a:t>
            </a:r>
          </a:p>
          <a:p>
            <a:pPr lvl="1"/>
            <a:r>
              <a:rPr lang="en-US" sz="2000" dirty="0" smtClean="0">
                <a:solidFill>
                  <a:srgbClr val="00AEEF"/>
                </a:solidFill>
              </a:rPr>
              <a:t>Logos &amp; Images in Headers and Footers</a:t>
            </a:r>
          </a:p>
          <a:p>
            <a:pPr lvl="1"/>
            <a:r>
              <a:rPr lang="en-US" sz="2000" dirty="0" smtClean="0">
                <a:solidFill>
                  <a:srgbClr val="00AEEF"/>
                </a:solidFill>
              </a:rPr>
              <a:t>Page Breaks in Columns</a:t>
            </a:r>
          </a:p>
          <a:p>
            <a:r>
              <a:rPr lang="en-US" sz="2400" dirty="0" smtClean="0">
                <a:solidFill>
                  <a:srgbClr val="00AEEF"/>
                </a:solidFill>
              </a:rPr>
              <a:t>Organization</a:t>
            </a:r>
          </a:p>
          <a:p>
            <a:pPr lvl="1"/>
            <a:r>
              <a:rPr lang="en-US" sz="2000" dirty="0" smtClean="0">
                <a:solidFill>
                  <a:srgbClr val="00AEEF"/>
                </a:solidFill>
              </a:rPr>
              <a:t>Folders for Storing Templates</a:t>
            </a:r>
          </a:p>
          <a:p>
            <a:pPr lvl="1"/>
            <a:r>
              <a:rPr lang="en-US" sz="2000" dirty="0" smtClean="0">
                <a:solidFill>
                  <a:srgbClr val="00AEEF"/>
                </a:solidFill>
              </a:rPr>
              <a:t>Report Library for Generated Reports &amp; External Files</a:t>
            </a:r>
          </a:p>
          <a:p>
            <a:r>
              <a:rPr lang="en-US" sz="2400" dirty="0" smtClean="0">
                <a:solidFill>
                  <a:srgbClr val="00AEEF"/>
                </a:solidFill>
              </a:rPr>
              <a:t>Report Viewer</a:t>
            </a:r>
          </a:p>
          <a:p>
            <a:r>
              <a:rPr lang="en-US" sz="2400" dirty="0" smtClean="0">
                <a:solidFill>
                  <a:srgbClr val="00AEEF"/>
                </a:solidFill>
              </a:rPr>
              <a:t>Undo</a:t>
            </a:r>
          </a:p>
          <a:p>
            <a:r>
              <a:rPr lang="en-US" sz="2400" dirty="0" smtClean="0">
                <a:solidFill>
                  <a:srgbClr val="00AEEF"/>
                </a:solidFill>
              </a:rPr>
              <a:t>XBRL</a:t>
            </a:r>
          </a:p>
          <a:p>
            <a:pPr marL="560387" lvl="1" indent="0">
              <a:buFont typeface="Arial" pitchFamily="34" charset="0"/>
              <a:buNone/>
            </a:pPr>
            <a:endParaRPr lang="en-US" dirty="0" smtClean="0"/>
          </a:p>
        </p:txBody>
      </p:sp>
      <p:grpSp>
        <p:nvGrpSpPr>
          <p:cNvPr id="39" name="Group 38"/>
          <p:cNvGrpSpPr/>
          <p:nvPr/>
        </p:nvGrpSpPr>
        <p:grpSpPr>
          <a:xfrm>
            <a:off x="7494270" y="1765698"/>
            <a:ext cx="3859530" cy="3867200"/>
            <a:chOff x="2178618" y="1765699"/>
            <a:chExt cx="3859530" cy="3867200"/>
          </a:xfrm>
        </p:grpSpPr>
        <p:sp>
          <p:nvSpPr>
            <p:cNvPr id="40" name="Rectangle 39"/>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FRx Transition</a:t>
              </a:r>
            </a:p>
          </p:txBody>
        </p:sp>
        <p:sp>
          <p:nvSpPr>
            <p:cNvPr id="41" name="Rectangle 40"/>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Management Reporter 2012</a:t>
              </a:r>
              <a:endParaRPr lang="en-US" sz="1600" b="1" spc="-100" dirty="0">
                <a:solidFill>
                  <a:schemeClr val="bg1"/>
                </a:solidFill>
              </a:endParaRPr>
            </a:p>
          </p:txBody>
        </p:sp>
        <p:sp>
          <p:nvSpPr>
            <p:cNvPr id="42" name="Rectangle 41"/>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IT Benefits</a:t>
              </a:r>
              <a:endParaRPr lang="en-US" b="1" spc="-100" dirty="0">
                <a:gradFill>
                  <a:gsLst>
                    <a:gs pos="0">
                      <a:srgbClr val="FFFFFF"/>
                    </a:gs>
                    <a:gs pos="100000">
                      <a:srgbClr val="FFFFFF"/>
                    </a:gs>
                  </a:gsLst>
                  <a:lin ang="5400000" scaled="0"/>
                </a:gradFill>
              </a:endParaRPr>
            </a:p>
          </p:txBody>
        </p:sp>
        <p:sp>
          <p:nvSpPr>
            <p:cNvPr id="43" name="Rectangle 42"/>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User Benefits</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16305581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a:t>Benefits of Management Reporter for IT</a:t>
            </a:r>
          </a:p>
        </p:txBody>
      </p:sp>
      <p:sp>
        <p:nvSpPr>
          <p:cNvPr id="32" name="Text Placeholder 2"/>
          <p:cNvSpPr txBox="1">
            <a:spLocks/>
          </p:cNvSpPr>
          <p:nvPr/>
        </p:nvSpPr>
        <p:spPr>
          <a:xfrm>
            <a:off x="533401" y="1676400"/>
            <a:ext cx="6854536" cy="3956498"/>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00A600"/>
                </a:solidFill>
              </a:rPr>
              <a:t>New Code Base and Architecture</a:t>
            </a:r>
          </a:p>
          <a:p>
            <a:pPr lvl="1"/>
            <a:r>
              <a:rPr lang="en-US" sz="2000" dirty="0">
                <a:solidFill>
                  <a:srgbClr val="00A600"/>
                </a:solidFill>
              </a:rPr>
              <a:t>64-Bit</a:t>
            </a:r>
          </a:p>
          <a:p>
            <a:pPr lvl="1"/>
            <a:r>
              <a:rPr lang="en-US" sz="2000" dirty="0">
                <a:solidFill>
                  <a:srgbClr val="00A600"/>
                </a:solidFill>
              </a:rPr>
              <a:t>C# and .NET</a:t>
            </a:r>
          </a:p>
          <a:p>
            <a:pPr lvl="1"/>
            <a:r>
              <a:rPr lang="en-US" sz="2000" dirty="0">
                <a:solidFill>
                  <a:srgbClr val="00A600"/>
                </a:solidFill>
              </a:rPr>
              <a:t>SQL Server</a:t>
            </a:r>
          </a:p>
          <a:p>
            <a:r>
              <a:rPr lang="en-US" sz="2400" dirty="0" smtClean="0">
                <a:solidFill>
                  <a:srgbClr val="00A600"/>
                </a:solidFill>
              </a:rPr>
              <a:t>Report </a:t>
            </a:r>
            <a:r>
              <a:rPr lang="en-US" sz="2400" dirty="0">
                <a:solidFill>
                  <a:srgbClr val="00A600"/>
                </a:solidFill>
              </a:rPr>
              <a:t>Processing on Server (not local machines)</a:t>
            </a:r>
          </a:p>
          <a:p>
            <a:r>
              <a:rPr lang="en-US" sz="2400" dirty="0">
                <a:solidFill>
                  <a:srgbClr val="00A600"/>
                </a:solidFill>
              </a:rPr>
              <a:t>Improved Multi-User Environment</a:t>
            </a:r>
          </a:p>
          <a:p>
            <a:r>
              <a:rPr lang="en-US" sz="2400" dirty="0">
                <a:solidFill>
                  <a:srgbClr val="00A600"/>
                </a:solidFill>
              </a:rPr>
              <a:t>Active Directory</a:t>
            </a:r>
          </a:p>
          <a:p>
            <a:pPr marL="560387" lvl="1" indent="0">
              <a:buFont typeface="Arial" pitchFamily="34" charset="0"/>
              <a:buNone/>
            </a:pPr>
            <a:endParaRPr lang="en-US" dirty="0" smtClean="0"/>
          </a:p>
        </p:txBody>
      </p:sp>
      <p:grpSp>
        <p:nvGrpSpPr>
          <p:cNvPr id="9" name="Group 8"/>
          <p:cNvGrpSpPr/>
          <p:nvPr/>
        </p:nvGrpSpPr>
        <p:grpSpPr>
          <a:xfrm>
            <a:off x="7494270" y="1765698"/>
            <a:ext cx="3859530" cy="3867200"/>
            <a:chOff x="2178618" y="1765699"/>
            <a:chExt cx="3859530" cy="3867200"/>
          </a:xfrm>
        </p:grpSpPr>
        <p:sp>
          <p:nvSpPr>
            <p:cNvPr id="10" name="Rectangle 9"/>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FRx Transition</a:t>
              </a:r>
            </a:p>
          </p:txBody>
        </p:sp>
        <p:sp>
          <p:nvSpPr>
            <p:cNvPr id="11" name="Rectangle 10"/>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Management Reporter 2012</a:t>
              </a:r>
              <a:endParaRPr lang="en-US" sz="1600" b="1" spc="-100" dirty="0">
                <a:solidFill>
                  <a:schemeClr val="bg1"/>
                </a:solidFill>
              </a:endParaRPr>
            </a:p>
          </p:txBody>
        </p:sp>
        <p:sp>
          <p:nvSpPr>
            <p:cNvPr id="12" name="Rectangle 11"/>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IT Benefits</a:t>
              </a:r>
              <a:endParaRPr lang="en-US" b="1" spc="-100" dirty="0">
                <a:gradFill>
                  <a:gsLst>
                    <a:gs pos="0">
                      <a:srgbClr val="FFFFFF"/>
                    </a:gs>
                    <a:gs pos="100000">
                      <a:srgbClr val="FFFFFF"/>
                    </a:gs>
                  </a:gsLst>
                  <a:lin ang="5400000" scaled="0"/>
                </a:gradFill>
              </a:endParaRPr>
            </a:p>
          </p:txBody>
        </p:sp>
        <p:sp>
          <p:nvSpPr>
            <p:cNvPr id="13" name="Rectangle 12"/>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User Benefits</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9713543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457200" y="198437"/>
            <a:ext cx="11658600" cy="79908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4800" dirty="0" smtClean="0"/>
              <a:t>FRx to Management </a:t>
            </a:r>
            <a:r>
              <a:rPr lang="en-US" sz="4800" dirty="0"/>
              <a:t>Reporter </a:t>
            </a:r>
            <a:r>
              <a:rPr lang="en-US" sz="4800" dirty="0" smtClean="0"/>
              <a:t>Transition</a:t>
            </a:r>
            <a:endParaRPr lang="en-US" sz="4800" dirty="0"/>
          </a:p>
        </p:txBody>
      </p:sp>
      <p:sp>
        <p:nvSpPr>
          <p:cNvPr id="32" name="Text Placeholder 2"/>
          <p:cNvSpPr txBox="1">
            <a:spLocks/>
          </p:cNvSpPr>
          <p:nvPr/>
        </p:nvSpPr>
        <p:spPr>
          <a:xfrm>
            <a:off x="533401" y="1676400"/>
            <a:ext cx="6854536" cy="3956498"/>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AC00AC"/>
                </a:solidFill>
              </a:rPr>
              <a:t>No more FRx Purchases</a:t>
            </a:r>
          </a:p>
          <a:p>
            <a:pPr lvl="1"/>
            <a:r>
              <a:rPr lang="en-US" sz="2000" dirty="0" smtClean="0">
                <a:solidFill>
                  <a:srgbClr val="AC00AC"/>
                </a:solidFill>
              </a:rPr>
              <a:t>Modules</a:t>
            </a:r>
          </a:p>
          <a:p>
            <a:pPr lvl="1"/>
            <a:r>
              <a:rPr lang="en-US" sz="2000" dirty="0" smtClean="0">
                <a:solidFill>
                  <a:srgbClr val="AC00AC"/>
                </a:solidFill>
              </a:rPr>
              <a:t>Users</a:t>
            </a:r>
          </a:p>
          <a:p>
            <a:pPr lvl="1"/>
            <a:r>
              <a:rPr lang="en-US" sz="2000" dirty="0" smtClean="0">
                <a:solidFill>
                  <a:srgbClr val="AC00AC"/>
                </a:solidFill>
              </a:rPr>
              <a:t>New Clients</a:t>
            </a:r>
          </a:p>
          <a:p>
            <a:r>
              <a:rPr lang="en-US" sz="2400" dirty="0" smtClean="0">
                <a:solidFill>
                  <a:srgbClr val="AC00AC"/>
                </a:solidFill>
              </a:rPr>
              <a:t>Named User Licenses</a:t>
            </a:r>
            <a:endParaRPr lang="en-US" dirty="0">
              <a:solidFill>
                <a:srgbClr val="AC00AC"/>
              </a:solidFill>
            </a:endParaRPr>
          </a:p>
          <a:p>
            <a:pPr lvl="1"/>
            <a:r>
              <a:rPr lang="en-US" sz="2000" dirty="0" smtClean="0">
                <a:solidFill>
                  <a:srgbClr val="AC00AC"/>
                </a:solidFill>
              </a:rPr>
              <a:t>1 FRx User = 2 MR Designers</a:t>
            </a:r>
          </a:p>
          <a:p>
            <a:pPr lvl="1"/>
            <a:r>
              <a:rPr lang="en-US" sz="2000" dirty="0" smtClean="0">
                <a:solidFill>
                  <a:srgbClr val="AC00AC"/>
                </a:solidFill>
              </a:rPr>
              <a:t>1 Dynamics User  = 1 MR Generator/Viewer</a:t>
            </a:r>
          </a:p>
          <a:p>
            <a:r>
              <a:rPr lang="en-US" sz="2400" dirty="0" smtClean="0">
                <a:solidFill>
                  <a:srgbClr val="AC00AC"/>
                </a:solidFill>
              </a:rPr>
              <a:t>Microsoft Ends FRx Support 7/8/14 </a:t>
            </a:r>
            <a:endParaRPr lang="en-US" sz="2400" dirty="0">
              <a:solidFill>
                <a:srgbClr val="AC00AC"/>
              </a:solidFill>
            </a:endParaRPr>
          </a:p>
        </p:txBody>
      </p:sp>
      <p:grpSp>
        <p:nvGrpSpPr>
          <p:cNvPr id="9" name="Group 8"/>
          <p:cNvGrpSpPr/>
          <p:nvPr/>
        </p:nvGrpSpPr>
        <p:grpSpPr>
          <a:xfrm>
            <a:off x="7494270" y="1765698"/>
            <a:ext cx="3859530" cy="3867200"/>
            <a:chOff x="2178618" y="1765699"/>
            <a:chExt cx="3859530" cy="3867200"/>
          </a:xfrm>
        </p:grpSpPr>
        <p:sp>
          <p:nvSpPr>
            <p:cNvPr id="10" name="Rectangle 9"/>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solidFill>
                    <a:schemeClr val="tx1"/>
                  </a:solidFill>
                </a:rPr>
                <a:t>FRx Transition</a:t>
              </a:r>
              <a:endParaRPr lang="en-US" b="1" spc="-100" dirty="0">
                <a:solidFill>
                  <a:schemeClr val="tx1"/>
                </a:solidFill>
              </a:endParaRPr>
            </a:p>
          </p:txBody>
        </p:sp>
        <p:sp>
          <p:nvSpPr>
            <p:cNvPr id="11" name="Rectangle 10"/>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smtClean="0">
                  <a:solidFill>
                    <a:schemeClr val="bg1"/>
                  </a:solidFill>
                </a:rPr>
                <a:t>Management Reporter 2012</a:t>
              </a:r>
              <a:endParaRPr lang="en-US" sz="1600" b="1" spc="-100" dirty="0">
                <a:solidFill>
                  <a:schemeClr val="bg1"/>
                </a:solidFill>
              </a:endParaRPr>
            </a:p>
          </p:txBody>
        </p:sp>
        <p:sp>
          <p:nvSpPr>
            <p:cNvPr id="12" name="Rectangle 11"/>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rgbClr val="FFFFFF"/>
                      </a:gs>
                      <a:gs pos="100000">
                        <a:srgbClr val="FFFFFF"/>
                      </a:gs>
                    </a:gsLst>
                    <a:lin ang="5400000" scaled="0"/>
                  </a:gradFill>
                </a:rPr>
                <a:t>IT Benefits</a:t>
              </a:r>
              <a:endParaRPr lang="en-US" b="1" spc="-100" dirty="0">
                <a:gradFill>
                  <a:gsLst>
                    <a:gs pos="0">
                      <a:srgbClr val="FFFFFF"/>
                    </a:gs>
                    <a:gs pos="100000">
                      <a:srgbClr val="FFFFFF"/>
                    </a:gs>
                  </a:gsLst>
                  <a:lin ang="5400000" scaled="0"/>
                </a:gradFill>
              </a:endParaRPr>
            </a:p>
          </p:txBody>
        </p:sp>
        <p:sp>
          <p:nvSpPr>
            <p:cNvPr id="13" name="Rectangle 12"/>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smtClean="0">
                  <a:gradFill>
                    <a:gsLst>
                      <a:gs pos="0">
                        <a:schemeClr val="tx1"/>
                      </a:gs>
                      <a:gs pos="86000">
                        <a:schemeClr val="tx1"/>
                      </a:gs>
                    </a:gsLst>
                    <a:lin ang="5400000" scaled="0"/>
                  </a:gradFill>
                </a:rPr>
                <a:t>User Benefits</a:t>
              </a:r>
              <a:endParaRPr lang="en-US" b="1" spc="-100" dirty="0">
                <a:gradFill>
                  <a:gsLst>
                    <a:gs pos="0">
                      <a:schemeClr val="tx1"/>
                    </a:gs>
                    <a:gs pos="86000">
                      <a:schemeClr val="tx1"/>
                    </a:gs>
                  </a:gsLst>
                  <a:lin ang="5400000" scaled="0"/>
                </a:gradFill>
              </a:endParaRPr>
            </a:p>
          </p:txBody>
        </p:sp>
      </p:grpSp>
    </p:spTree>
    <p:extLst>
      <p:ext uri="{BB962C8B-B14F-4D97-AF65-F5344CB8AC3E}">
        <p14:creationId xmlns:p14="http://schemas.microsoft.com/office/powerpoint/2010/main" val="7142264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94270" y="1765698"/>
            <a:ext cx="3859530" cy="3867200"/>
            <a:chOff x="2178618" y="1765699"/>
            <a:chExt cx="3859530" cy="3867200"/>
          </a:xfrm>
        </p:grpSpPr>
        <p:sp>
          <p:nvSpPr>
            <p:cNvPr id="15" name="Rectangle 14"/>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Design Flexibility</a:t>
              </a:r>
            </a:p>
          </p:txBody>
        </p:sp>
        <p:sp>
          <p:nvSpPr>
            <p:cNvPr id="16" name="Rectangle 15"/>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a:solidFill>
                    <a:schemeClr val="bg1"/>
                  </a:solidFill>
                </a:rPr>
                <a:t>Interactive Report Viewing</a:t>
              </a:r>
            </a:p>
          </p:txBody>
        </p:sp>
        <p:sp>
          <p:nvSpPr>
            <p:cNvPr id="17" name="Rectangle 16"/>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rgbClr val="FFFFFF"/>
                      </a:gs>
                      <a:gs pos="100000">
                        <a:srgbClr val="FFFFFF"/>
                      </a:gs>
                    </a:gsLst>
                    <a:lin ang="5400000" scaled="0"/>
                  </a:gradFill>
                </a:rPr>
                <a:t>Report Collaboration</a:t>
              </a:r>
            </a:p>
          </p:txBody>
        </p:sp>
        <p:sp>
          <p:nvSpPr>
            <p:cNvPr id="18" name="Rectangle 17"/>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chemeClr val="tx1"/>
                      </a:gs>
                      <a:gs pos="86000">
                        <a:schemeClr val="tx1"/>
                      </a:gs>
                    </a:gsLst>
                    <a:lin ang="5400000" scaled="0"/>
                  </a:gradFill>
                </a:rPr>
                <a:t>Deeper Dynamics ERP Integration</a:t>
              </a:r>
            </a:p>
          </p:txBody>
        </p:sp>
      </p:grpSp>
      <p:sp>
        <p:nvSpPr>
          <p:cNvPr id="2" name="Title 1"/>
          <p:cNvSpPr>
            <a:spLocks noGrp="1"/>
          </p:cNvSpPr>
          <p:nvPr>
            <p:ph type="title"/>
          </p:nvPr>
        </p:nvSpPr>
        <p:spPr>
          <a:xfrm>
            <a:off x="519111" y="228601"/>
            <a:ext cx="11561271" cy="544132"/>
          </a:xfrm>
        </p:spPr>
        <p:txBody>
          <a:bodyPr/>
          <a:lstStyle/>
          <a:p>
            <a:r>
              <a:rPr lang="en-US" sz="3800" dirty="0" smtClean="0"/>
              <a:t>Management Reporter 2012 for Microsoft Dynamics® ERP</a:t>
            </a:r>
            <a:endParaRPr lang="en-US" sz="48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802" y="1767932"/>
            <a:ext cx="5797448" cy="3864965"/>
          </a:xfrm>
          <a:prstGeom prst="rect">
            <a:avLst/>
          </a:prstGeom>
        </p:spPr>
      </p:pic>
      <p:sp>
        <p:nvSpPr>
          <p:cNvPr id="11" name="Title 1"/>
          <p:cNvSpPr txBox="1">
            <a:spLocks/>
          </p:cNvSpPr>
          <p:nvPr/>
        </p:nvSpPr>
        <p:spPr>
          <a:xfrm>
            <a:off x="516964" y="925133"/>
            <a:ext cx="11561271" cy="544132"/>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en-US" sz="3800" dirty="0" smtClean="0"/>
              <a:t>Key Themes</a:t>
            </a:r>
            <a:endParaRPr lang="en-US" sz="4800" dirty="0"/>
          </a:p>
        </p:txBody>
      </p:sp>
    </p:spTree>
    <p:extLst>
      <p:ext uri="{BB962C8B-B14F-4D97-AF65-F5344CB8AC3E}">
        <p14:creationId xmlns:p14="http://schemas.microsoft.com/office/powerpoint/2010/main" val="50555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94270" y="1765698"/>
            <a:ext cx="3859530" cy="3867200"/>
            <a:chOff x="2178618" y="1765699"/>
            <a:chExt cx="3859530" cy="3867200"/>
          </a:xfrm>
        </p:grpSpPr>
        <p:sp>
          <p:nvSpPr>
            <p:cNvPr id="15" name="Rectangle 14"/>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Design Flexibility</a:t>
              </a:r>
            </a:p>
          </p:txBody>
        </p:sp>
        <p:sp>
          <p:nvSpPr>
            <p:cNvPr id="16" name="Rectangle 15"/>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a:solidFill>
                    <a:schemeClr val="bg1"/>
                  </a:solidFill>
                </a:rPr>
                <a:t>Interactive Report Viewing</a:t>
              </a:r>
            </a:p>
          </p:txBody>
        </p:sp>
        <p:sp>
          <p:nvSpPr>
            <p:cNvPr id="17" name="Rectangle 16"/>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rgbClr val="FFFFFF"/>
                      </a:gs>
                      <a:gs pos="100000">
                        <a:srgbClr val="FFFFFF"/>
                      </a:gs>
                    </a:gsLst>
                    <a:lin ang="5400000" scaled="0"/>
                  </a:gradFill>
                </a:rPr>
                <a:t>Report Collaboration</a:t>
              </a:r>
            </a:p>
          </p:txBody>
        </p:sp>
        <p:sp>
          <p:nvSpPr>
            <p:cNvPr id="18" name="Rectangle 17"/>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chemeClr val="tx1"/>
                      </a:gs>
                      <a:gs pos="86000">
                        <a:schemeClr val="tx1"/>
                      </a:gs>
                    </a:gsLst>
                    <a:lin ang="5400000" scaled="0"/>
                  </a:gradFill>
                </a:rPr>
                <a:t>Deeper Dynamics ERP Integration</a:t>
              </a: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852" y="1770809"/>
            <a:ext cx="1874520" cy="1874520"/>
          </a:xfrm>
          <a:prstGeom prst="rect">
            <a:avLst/>
          </a:prstGeom>
        </p:spPr>
      </p:pic>
      <p:sp>
        <p:nvSpPr>
          <p:cNvPr id="2" name="Title 1"/>
          <p:cNvSpPr>
            <a:spLocks noGrp="1"/>
          </p:cNvSpPr>
          <p:nvPr>
            <p:ph type="title"/>
          </p:nvPr>
        </p:nvSpPr>
        <p:spPr>
          <a:xfrm>
            <a:off x="519112" y="228600"/>
            <a:ext cx="11149013" cy="747897"/>
          </a:xfrm>
        </p:spPr>
        <p:txBody>
          <a:bodyPr/>
          <a:lstStyle/>
          <a:p>
            <a:r>
              <a:rPr lang="en-US" dirty="0" smtClean="0"/>
              <a:t>Management Reporter 2012</a:t>
            </a:r>
            <a:endParaRPr lang="en-US" dirty="0"/>
          </a:p>
        </p:txBody>
      </p:sp>
      <p:sp>
        <p:nvSpPr>
          <p:cNvPr id="3" name="Content Placeholder 2"/>
          <p:cNvSpPr>
            <a:spLocks noGrp="1"/>
          </p:cNvSpPr>
          <p:nvPr>
            <p:ph type="body" sz="quarter" idx="10"/>
          </p:nvPr>
        </p:nvSpPr>
        <p:spPr>
          <a:xfrm>
            <a:off x="519113" y="1768475"/>
            <a:ext cx="6853238" cy="3716402"/>
          </a:xfrm>
        </p:spPr>
        <p:txBody>
          <a:bodyPr/>
          <a:lstStyle/>
          <a:p>
            <a:pPr lvl="0"/>
            <a:r>
              <a:rPr lang="en-US" dirty="0" smtClean="0">
                <a:solidFill>
                  <a:srgbClr val="FFF200"/>
                </a:solidFill>
              </a:rPr>
              <a:t>Interactive Report Viewing</a:t>
            </a:r>
          </a:p>
          <a:p>
            <a:pPr marL="285750" indent="-285750" defTabSz="914099" fontAlgn="base">
              <a:spcBef>
                <a:spcPct val="0"/>
              </a:spcBef>
              <a:spcAft>
                <a:spcPct val="0"/>
              </a:spcAft>
              <a:buFont typeface="Arial" pitchFamily="34" charset="0"/>
              <a:buChar char="•"/>
            </a:pPr>
            <a:r>
              <a:rPr lang="en-US" sz="2000" dirty="0" smtClean="0">
                <a:solidFill>
                  <a:schemeClr val="tx1"/>
                </a:solidFill>
              </a:rPr>
              <a:t>Attach comments to important rows in a report version</a:t>
            </a:r>
          </a:p>
          <a:p>
            <a:pPr marL="285750" indent="-285750" defTabSz="914099" fontAlgn="base">
              <a:spcBef>
                <a:spcPct val="0"/>
              </a:spcBef>
              <a:spcAft>
                <a:spcPct val="0"/>
              </a:spcAft>
              <a:buFont typeface="Arial" pitchFamily="34" charset="0"/>
              <a:buChar char="•"/>
            </a:pPr>
            <a:r>
              <a:rPr lang="en-US" sz="2000" dirty="0" smtClean="0">
                <a:solidFill>
                  <a:schemeClr val="tx1"/>
                </a:solidFill>
              </a:rPr>
              <a:t>Copy comments from one version of a report to another</a:t>
            </a:r>
          </a:p>
          <a:p>
            <a:pPr marL="285750" indent="-285750" defTabSz="914099" fontAlgn="base">
              <a:spcBef>
                <a:spcPct val="0"/>
              </a:spcBef>
              <a:spcAft>
                <a:spcPct val="0"/>
              </a:spcAft>
              <a:buFont typeface="Arial" pitchFamily="34" charset="0"/>
              <a:buChar char="•"/>
            </a:pPr>
            <a:r>
              <a:rPr lang="en-US" sz="2000" dirty="0" smtClean="0">
                <a:solidFill>
                  <a:schemeClr val="tx1"/>
                </a:solidFill>
              </a:rPr>
              <a:t>Quickly create a chart based upon selected report rows and columns</a:t>
            </a:r>
          </a:p>
          <a:p>
            <a:pPr marL="285750" indent="-285750" defTabSz="914099" fontAlgn="base">
              <a:spcBef>
                <a:spcPct val="0"/>
              </a:spcBef>
              <a:spcAft>
                <a:spcPct val="0"/>
              </a:spcAft>
              <a:buFont typeface="Arial" pitchFamily="34" charset="0"/>
              <a:buChar char="•"/>
            </a:pPr>
            <a:r>
              <a:rPr lang="en-US" sz="2000" dirty="0" smtClean="0">
                <a:solidFill>
                  <a:schemeClr val="tx1"/>
                </a:solidFill>
              </a:rPr>
              <a:t>Collaborate on a report by providing a link to current report  and selected row when launching instant messenger client from within a report</a:t>
            </a:r>
          </a:p>
          <a:p>
            <a:pPr marL="285750" indent="-285750" defTabSz="914099" fontAlgn="base">
              <a:spcBef>
                <a:spcPct val="0"/>
              </a:spcBef>
              <a:spcAft>
                <a:spcPct val="0"/>
              </a:spcAft>
              <a:buFont typeface="Arial" pitchFamily="34" charset="0"/>
              <a:buChar char="•"/>
            </a:pPr>
            <a:r>
              <a:rPr lang="en-US" sz="2000" dirty="0" smtClean="0">
                <a:solidFill>
                  <a:schemeClr val="tx1"/>
                </a:solidFill>
              </a:rPr>
              <a:t>Easily page within a report</a:t>
            </a:r>
          </a:p>
          <a:p>
            <a:pPr marL="285750" indent="-285750" defTabSz="914099" fontAlgn="base">
              <a:spcBef>
                <a:spcPct val="0"/>
              </a:spcBef>
              <a:spcAft>
                <a:spcPct val="0"/>
              </a:spcAft>
              <a:buFont typeface="Arial" pitchFamily="34" charset="0"/>
              <a:buChar char="•"/>
            </a:pPr>
            <a:r>
              <a:rPr lang="en-US" sz="2000" dirty="0" smtClean="0">
                <a:solidFill>
                  <a:schemeClr val="tx1"/>
                </a:solidFill>
              </a:rPr>
              <a:t>Jump to key areas of report for fast analysis</a:t>
            </a:r>
          </a:p>
          <a:p>
            <a:pPr marL="285750" indent="-285750" defTabSz="914099" fontAlgn="base">
              <a:spcBef>
                <a:spcPct val="0"/>
              </a:spcBef>
              <a:spcAft>
                <a:spcPct val="0"/>
              </a:spcAft>
              <a:buFont typeface="Arial" pitchFamily="34" charset="0"/>
              <a:buChar char="•"/>
            </a:pPr>
            <a:r>
              <a:rPr lang="en-US" sz="2000" dirty="0" smtClean="0">
                <a:solidFill>
                  <a:schemeClr val="tx1"/>
                </a:solidFill>
              </a:rPr>
              <a:t>Locate key features in Report Viewer with enhanced toolbar</a:t>
            </a:r>
          </a:p>
          <a:p>
            <a:pPr marL="285750" indent="-285750" defTabSz="914099" fontAlgn="base">
              <a:spcBef>
                <a:spcPct val="0"/>
              </a:spcBef>
              <a:spcAft>
                <a:spcPct val="0"/>
              </a:spcAft>
              <a:buFont typeface="Arial" pitchFamily="34" charset="0"/>
              <a:buChar char="•"/>
            </a:pPr>
            <a:r>
              <a:rPr lang="en-US" sz="2000" dirty="0" smtClean="0">
                <a:solidFill>
                  <a:schemeClr val="tx1"/>
                </a:solidFill>
              </a:rPr>
              <a:t>Find a key value in a report, such as account value or description</a:t>
            </a:r>
          </a:p>
          <a:p>
            <a:pPr lvl="1"/>
            <a:endParaRPr lang="en-US" dirty="0" smtClean="0">
              <a:solidFill>
                <a:schemeClr val="tx1"/>
              </a:solidFill>
            </a:endParaRPr>
          </a:p>
        </p:txBody>
      </p:sp>
    </p:spTree>
    <p:extLst>
      <p:ext uri="{BB962C8B-B14F-4D97-AF65-F5344CB8AC3E}">
        <p14:creationId xmlns:p14="http://schemas.microsoft.com/office/powerpoint/2010/main" val="749678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Interactive Report Viewing</a:t>
            </a:r>
            <a:endParaRPr lang="en-US" dirty="0"/>
          </a:p>
        </p:txBody>
      </p:sp>
      <p:sp>
        <p:nvSpPr>
          <p:cNvPr id="3" name="Content Placeholder 2"/>
          <p:cNvSpPr>
            <a:spLocks noGrp="1"/>
          </p:cNvSpPr>
          <p:nvPr>
            <p:ph type="body" sz="quarter" idx="10"/>
          </p:nvPr>
        </p:nvSpPr>
        <p:spPr>
          <a:xfrm>
            <a:off x="519113" y="1768475"/>
            <a:ext cx="6853238" cy="4215000"/>
          </a:xfrm>
        </p:spPr>
        <p:txBody>
          <a:bodyPr/>
          <a:lstStyle/>
          <a:p>
            <a:pPr lvl="0"/>
            <a:r>
              <a:rPr lang="en-US" dirty="0">
                <a:solidFill>
                  <a:srgbClr val="FFF200"/>
                </a:solidFill>
              </a:rPr>
              <a:t>Collaborate on a report by providing a link to </a:t>
            </a:r>
            <a:r>
              <a:rPr lang="en-US" dirty="0" smtClean="0">
                <a:solidFill>
                  <a:srgbClr val="FFF200"/>
                </a:solidFill>
              </a:rPr>
              <a:t>current </a:t>
            </a:r>
            <a:r>
              <a:rPr lang="en-US" dirty="0">
                <a:solidFill>
                  <a:srgbClr val="FFF200"/>
                </a:solidFill>
              </a:rPr>
              <a:t>report  and selected row when launching </a:t>
            </a:r>
            <a:r>
              <a:rPr lang="en-US" dirty="0" smtClean="0">
                <a:solidFill>
                  <a:srgbClr val="FFF200"/>
                </a:solidFill>
              </a:rPr>
              <a:t>instant </a:t>
            </a:r>
            <a:r>
              <a:rPr lang="en-US" dirty="0">
                <a:solidFill>
                  <a:srgbClr val="FFF200"/>
                </a:solidFill>
              </a:rPr>
              <a:t>messenger client from within a </a:t>
            </a:r>
            <a:r>
              <a:rPr lang="en-US" dirty="0" smtClean="0">
                <a:solidFill>
                  <a:srgbClr val="FFF200"/>
                </a:solidFill>
              </a:rPr>
              <a:t>report</a:t>
            </a:r>
          </a:p>
          <a:p>
            <a:pPr marL="285750" indent="-285750" defTabSz="914099" fontAlgn="base">
              <a:spcBef>
                <a:spcPct val="0"/>
              </a:spcBef>
              <a:spcAft>
                <a:spcPct val="0"/>
              </a:spcAft>
              <a:buFont typeface="Arial" pitchFamily="34" charset="0"/>
              <a:buChar char="•"/>
            </a:pPr>
            <a:r>
              <a:rPr lang="en-US" sz="2400" dirty="0" smtClean="0">
                <a:solidFill>
                  <a:schemeClr val="tx1"/>
                </a:solidFill>
              </a:rPr>
              <a:t>Instant message</a:t>
            </a:r>
            <a:endParaRPr lang="en-US" sz="2400" dirty="0">
              <a:solidFill>
                <a:schemeClr val="tx1"/>
              </a:solidFill>
            </a:endParaRPr>
          </a:p>
          <a:p>
            <a:pPr marL="285750" indent="-285750" defTabSz="914099" fontAlgn="base">
              <a:spcBef>
                <a:spcPct val="0"/>
              </a:spcBef>
              <a:spcAft>
                <a:spcPct val="0"/>
              </a:spcAft>
              <a:buFont typeface="Arial" pitchFamily="34" charset="0"/>
              <a:buChar char="•"/>
            </a:pPr>
            <a:r>
              <a:rPr lang="en-US" sz="2400" dirty="0">
                <a:solidFill>
                  <a:schemeClr val="tx1"/>
                </a:solidFill>
              </a:rPr>
              <a:t>Message contains </a:t>
            </a:r>
            <a:r>
              <a:rPr lang="en-US" sz="2400" dirty="0" smtClean="0">
                <a:solidFill>
                  <a:schemeClr val="tx1"/>
                </a:solidFill>
              </a:rPr>
              <a:t>context -- name </a:t>
            </a:r>
            <a:r>
              <a:rPr lang="en-US" sz="2400" dirty="0">
                <a:solidFill>
                  <a:schemeClr val="tx1"/>
                </a:solidFill>
              </a:rPr>
              <a:t>of report, </a:t>
            </a:r>
            <a:r>
              <a:rPr lang="en-US" sz="2400" dirty="0" smtClean="0">
                <a:solidFill>
                  <a:schemeClr val="tx1"/>
                </a:solidFill>
              </a:rPr>
              <a:t>report row </a:t>
            </a:r>
            <a:r>
              <a:rPr lang="en-US" sz="2400" dirty="0">
                <a:solidFill>
                  <a:schemeClr val="tx1"/>
                </a:solidFill>
              </a:rPr>
              <a:t>and </a:t>
            </a:r>
            <a:r>
              <a:rPr lang="en-US" sz="2400" dirty="0" smtClean="0">
                <a:solidFill>
                  <a:schemeClr val="tx1"/>
                </a:solidFill>
              </a:rPr>
              <a:t>link URL to open report</a:t>
            </a:r>
            <a:endParaRPr lang="en-US" sz="2400" dirty="0">
              <a:solidFill>
                <a:schemeClr val="tx1"/>
              </a:solidFill>
            </a:endParaRPr>
          </a:p>
          <a:p>
            <a:pPr marL="285750" indent="-285750" defTabSz="914099" fontAlgn="base">
              <a:spcBef>
                <a:spcPct val="0"/>
              </a:spcBef>
              <a:spcAft>
                <a:spcPct val="0"/>
              </a:spcAft>
              <a:buFont typeface="Arial" pitchFamily="34" charset="0"/>
              <a:buChar char="•"/>
            </a:pPr>
            <a:r>
              <a:rPr lang="en-US" sz="2400" dirty="0">
                <a:solidFill>
                  <a:schemeClr val="tx1"/>
                </a:solidFill>
              </a:rPr>
              <a:t>Support for </a:t>
            </a:r>
            <a:r>
              <a:rPr lang="en-US" sz="2400" dirty="0" smtClean="0">
                <a:solidFill>
                  <a:schemeClr val="tx1"/>
                </a:solidFill>
              </a:rPr>
              <a:t>Microsoft Lync™ 2010</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1" r="13677"/>
          <a:stretch/>
        </p:blipFill>
        <p:spPr bwMode="auto">
          <a:xfrm>
            <a:off x="7406630" y="1888940"/>
            <a:ext cx="4562569" cy="456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00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94270" y="1765698"/>
            <a:ext cx="3859530" cy="3867200"/>
            <a:chOff x="2178618" y="1765699"/>
            <a:chExt cx="3859530" cy="3867200"/>
          </a:xfrm>
        </p:grpSpPr>
        <p:sp>
          <p:nvSpPr>
            <p:cNvPr id="15" name="Rectangle 14"/>
            <p:cNvSpPr/>
            <p:nvPr/>
          </p:nvSpPr>
          <p:spPr bwMode="auto">
            <a:xfrm>
              <a:off x="4159774" y="3754524"/>
              <a:ext cx="1878374" cy="1878374"/>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solidFill>
                    <a:schemeClr val="tx1"/>
                  </a:solidFill>
                </a:rPr>
                <a:t>Design Flexibility</a:t>
              </a:r>
            </a:p>
          </p:txBody>
        </p:sp>
        <p:sp>
          <p:nvSpPr>
            <p:cNvPr id="16" name="Rectangle 15"/>
            <p:cNvSpPr/>
            <p:nvPr/>
          </p:nvSpPr>
          <p:spPr bwMode="auto">
            <a:xfrm>
              <a:off x="2178618" y="1767933"/>
              <a:ext cx="1878374" cy="1878374"/>
            </a:xfrm>
            <a:prstGeom prst="rect">
              <a:avLst/>
            </a:prstGeom>
            <a:solidFill>
              <a:srgbClr val="FFF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sz="1600" b="1" spc="-100" dirty="0">
                  <a:solidFill>
                    <a:schemeClr val="bg1"/>
                  </a:solidFill>
                </a:rPr>
                <a:t>Interactive Report Viewing</a:t>
              </a:r>
            </a:p>
          </p:txBody>
        </p:sp>
        <p:sp>
          <p:nvSpPr>
            <p:cNvPr id="17" name="Rectangle 16"/>
            <p:cNvSpPr/>
            <p:nvPr/>
          </p:nvSpPr>
          <p:spPr bwMode="auto">
            <a:xfrm>
              <a:off x="2178618" y="3754525"/>
              <a:ext cx="1878374" cy="1878374"/>
            </a:xfrm>
            <a:prstGeom prst="rect">
              <a:avLst/>
            </a:prstGeom>
            <a:solidFill>
              <a:srgbClr val="00A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rgbClr val="FFFFFF"/>
                      </a:gs>
                      <a:gs pos="100000">
                        <a:srgbClr val="FFFFFF"/>
                      </a:gs>
                    </a:gsLst>
                    <a:lin ang="5400000" scaled="0"/>
                  </a:gradFill>
                </a:rPr>
                <a:t>Report Collaboration</a:t>
              </a:r>
            </a:p>
          </p:txBody>
        </p:sp>
        <p:sp>
          <p:nvSpPr>
            <p:cNvPr id="18" name="Rectangle 17"/>
            <p:cNvSpPr/>
            <p:nvPr/>
          </p:nvSpPr>
          <p:spPr bwMode="auto">
            <a:xfrm>
              <a:off x="4131682" y="1765699"/>
              <a:ext cx="1878374" cy="1878374"/>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lnSpc>
                  <a:spcPct val="90000"/>
                </a:lnSpc>
                <a:spcBef>
                  <a:spcPct val="0"/>
                </a:spcBef>
                <a:spcAft>
                  <a:spcPct val="0"/>
                </a:spcAft>
              </a:pPr>
              <a:r>
                <a:rPr lang="en-US" b="1" spc="-100" dirty="0">
                  <a:gradFill>
                    <a:gsLst>
                      <a:gs pos="0">
                        <a:schemeClr val="tx1"/>
                      </a:gs>
                      <a:gs pos="86000">
                        <a:schemeClr val="tx1"/>
                      </a:gs>
                    </a:gsLst>
                    <a:lin ang="5400000" scaled="0"/>
                  </a:gradFill>
                </a:rPr>
                <a:t>Deeper Dynamics ERP Integration</a:t>
              </a:r>
            </a:p>
          </p:txBody>
        </p:sp>
      </p:grpSp>
      <p:sp>
        <p:nvSpPr>
          <p:cNvPr id="2" name="Title 1"/>
          <p:cNvSpPr>
            <a:spLocks noGrp="1"/>
          </p:cNvSpPr>
          <p:nvPr>
            <p:ph type="title"/>
          </p:nvPr>
        </p:nvSpPr>
        <p:spPr>
          <a:xfrm>
            <a:off x="519112" y="228600"/>
            <a:ext cx="11149013" cy="747897"/>
          </a:xfrm>
        </p:spPr>
        <p:txBody>
          <a:bodyPr/>
          <a:lstStyle/>
          <a:p>
            <a:r>
              <a:rPr lang="en-US" dirty="0" smtClean="0"/>
              <a:t>Management Reporter 2012</a:t>
            </a:r>
            <a:endParaRPr lang="en-US" dirty="0"/>
          </a:p>
        </p:txBody>
      </p:sp>
      <p:sp>
        <p:nvSpPr>
          <p:cNvPr id="3" name="Content Placeholder 2"/>
          <p:cNvSpPr>
            <a:spLocks noGrp="1"/>
          </p:cNvSpPr>
          <p:nvPr>
            <p:ph type="body" sz="quarter" idx="10"/>
          </p:nvPr>
        </p:nvSpPr>
        <p:spPr>
          <a:xfrm>
            <a:off x="519113" y="1768475"/>
            <a:ext cx="6853238" cy="2215991"/>
          </a:xfrm>
        </p:spPr>
        <p:txBody>
          <a:bodyPr/>
          <a:lstStyle/>
          <a:p>
            <a:pPr defTabSz="914099" fontAlgn="base">
              <a:spcBef>
                <a:spcPct val="0"/>
              </a:spcBef>
              <a:spcAft>
                <a:spcPct val="0"/>
              </a:spcAft>
            </a:pPr>
            <a:r>
              <a:rPr lang="en-US" dirty="0">
                <a:solidFill>
                  <a:srgbClr val="00AEEF"/>
                </a:solidFill>
              </a:rPr>
              <a:t>Deeper </a:t>
            </a:r>
            <a:r>
              <a:rPr lang="en-US" dirty="0" smtClean="0">
                <a:solidFill>
                  <a:srgbClr val="00AEEF"/>
                </a:solidFill>
              </a:rPr>
              <a:t>Microsoft Dynamics® </a:t>
            </a:r>
            <a:r>
              <a:rPr lang="en-US" dirty="0">
                <a:solidFill>
                  <a:srgbClr val="00AEEF"/>
                </a:solidFill>
              </a:rPr>
              <a:t>ERP Integration</a:t>
            </a:r>
          </a:p>
          <a:p>
            <a:pPr marL="285750" indent="-285750" defTabSz="914099" fontAlgn="base">
              <a:spcBef>
                <a:spcPct val="0"/>
              </a:spcBef>
              <a:spcAft>
                <a:spcPct val="0"/>
              </a:spcAft>
              <a:buFont typeface="Arial" pitchFamily="34" charset="0"/>
              <a:buChar char="•"/>
            </a:pPr>
            <a:r>
              <a:rPr lang="en-US" sz="2000" dirty="0" smtClean="0">
                <a:gradFill>
                  <a:gsLst>
                    <a:gs pos="0">
                      <a:schemeClr val="tx1"/>
                    </a:gs>
                    <a:gs pos="86000">
                      <a:schemeClr val="tx1"/>
                    </a:gs>
                  </a:gsLst>
                  <a:lin ang="5400000" scaled="0"/>
                </a:gradFill>
              </a:rPr>
              <a:t>Drill from </a:t>
            </a:r>
            <a:r>
              <a:rPr lang="en-US" sz="2000" dirty="0">
                <a:gradFill>
                  <a:gsLst>
                    <a:gs pos="0">
                      <a:schemeClr val="tx1"/>
                    </a:gs>
                    <a:gs pos="86000">
                      <a:schemeClr val="tx1"/>
                    </a:gs>
                  </a:gsLst>
                  <a:lin ang="5400000" scaled="0"/>
                </a:gradFill>
              </a:rPr>
              <a:t>account and budget balances on a report to </a:t>
            </a:r>
            <a:r>
              <a:rPr lang="en-US" sz="2000" dirty="0" smtClean="0">
                <a:gradFill>
                  <a:gsLst>
                    <a:gs pos="0">
                      <a:schemeClr val="tx1"/>
                    </a:gs>
                    <a:gs pos="86000">
                      <a:schemeClr val="tx1"/>
                    </a:gs>
                  </a:gsLst>
                  <a:lin ang="5400000" scaled="0"/>
                </a:gradFill>
              </a:rPr>
              <a:t>related </a:t>
            </a:r>
            <a:r>
              <a:rPr lang="en-US" sz="2000" dirty="0">
                <a:gradFill>
                  <a:gsLst>
                    <a:gs pos="0">
                      <a:schemeClr val="tx1"/>
                    </a:gs>
                    <a:gs pos="86000">
                      <a:schemeClr val="tx1"/>
                    </a:gs>
                  </a:gsLst>
                  <a:lin ang="5400000" scaled="0"/>
                </a:gradFill>
              </a:rPr>
              <a:t>information in </a:t>
            </a:r>
            <a:r>
              <a:rPr lang="en-US" sz="2000" dirty="0" smtClean="0">
                <a:gradFill>
                  <a:gsLst>
                    <a:gs pos="0">
                      <a:schemeClr val="tx1"/>
                    </a:gs>
                    <a:gs pos="86000">
                      <a:schemeClr val="tx1"/>
                    </a:gs>
                  </a:gsLst>
                  <a:lin ang="5400000" scaled="0"/>
                </a:gradFill>
              </a:rPr>
              <a:t>Microsoft Dynamics </a:t>
            </a:r>
            <a:r>
              <a:rPr lang="en-US" sz="2000" dirty="0">
                <a:gradFill>
                  <a:gsLst>
                    <a:gs pos="0">
                      <a:schemeClr val="tx1"/>
                    </a:gs>
                    <a:gs pos="86000">
                      <a:schemeClr val="tx1"/>
                    </a:gs>
                  </a:gsLst>
                  <a:lin ang="5400000" scaled="0"/>
                </a:gradFill>
              </a:rPr>
              <a:t>ERP</a:t>
            </a:r>
          </a:p>
          <a:p>
            <a:pPr marL="285750" indent="-285750" defTabSz="914099" fontAlgn="base">
              <a:spcBef>
                <a:spcPct val="0"/>
              </a:spcBef>
              <a:spcAft>
                <a:spcPct val="0"/>
              </a:spcAft>
              <a:buFont typeface="Arial" pitchFamily="34" charset="0"/>
              <a:buChar char="•"/>
            </a:pPr>
            <a:r>
              <a:rPr lang="en-US" sz="2000" dirty="0" smtClean="0">
                <a:gradFill>
                  <a:gsLst>
                    <a:gs pos="0">
                      <a:schemeClr val="tx1"/>
                    </a:gs>
                    <a:gs pos="86000">
                      <a:schemeClr val="tx1"/>
                    </a:gs>
                  </a:gsLst>
                  <a:lin ang="5400000" scaled="0"/>
                </a:gradFill>
              </a:rPr>
              <a:t>Microsoft Dynamics </a:t>
            </a:r>
            <a:r>
              <a:rPr lang="en-US" sz="2000" dirty="0">
                <a:gradFill>
                  <a:gsLst>
                    <a:gs pos="0">
                      <a:schemeClr val="tx1"/>
                    </a:gs>
                    <a:gs pos="86000">
                      <a:schemeClr val="tx1"/>
                    </a:gs>
                  </a:gsLst>
                  <a:lin ang="5400000" scaled="0"/>
                </a:gradFill>
              </a:rPr>
              <a:t>ERP companies integrated with Management Reporter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44" y="1775223"/>
            <a:ext cx="1874520" cy="1874520"/>
          </a:xfrm>
          <a:prstGeom prst="rect">
            <a:avLst/>
          </a:prstGeom>
        </p:spPr>
      </p:pic>
    </p:spTree>
    <p:extLst>
      <p:ext uri="{BB962C8B-B14F-4D97-AF65-F5344CB8AC3E}">
        <p14:creationId xmlns:p14="http://schemas.microsoft.com/office/powerpoint/2010/main" val="96203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etro_Template_Light_16x9">
  <a:themeElements>
    <a:clrScheme name="Custom 1">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EE8200"/>
      </a:accent6>
      <a:hlink>
        <a:srgbClr val="E68200"/>
      </a:hlink>
      <a:folHlink>
        <a:srgbClr val="FFA94A"/>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1_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e51362f4-782c-41a8-bb7b-e0cfc8669933</TermId>
        </TermInfo>
      </Terms>
    </Event1TaxHTField0>
    <MS_x0020_Content_x0020_Owner xmlns="2295e2e7-0eeb-498e-8716-217bb2ee6ee3">
      <UserInfo>
        <DisplayName/>
        <AccountId xsi:nil="true"/>
        <AccountType/>
      </UserInfo>
    </MS_x0020_Content_x0020_Owner>
    <TaxCatchAll xmlns="2295e2e7-0eeb-498e-8716-217bb2ee6ee3">
      <Value>217</Value>
    </TaxCatchAll>
    <Event_x0020_VenueTaxHTField0 xmlns="2295e2e7-0eeb-498e-8716-217bb2ee6ee3">
      <Terms xmlns="http://schemas.microsoft.com/office/infopath/2007/PartnerControls"/>
    </Event_x0020_VenueTaxHTField0>
    <AudienceTaxHTField0 xmlns="c6bb9d19-7926-47a4-9d93-93d54014735c">
      <Terms xmlns="http://schemas.microsoft.com/office/infopath/2007/PartnerControls"/>
    </AudienceTaxHTField0>
    <AverageRating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AD782177ECB24F489B6FFC2D5D3099D1" ma:contentTypeVersion="65" ma:contentTypeDescription="" ma:contentTypeScope="" ma:versionID="47160766eacd36269d2fd65704d81343">
  <xsd:schema xmlns:xsd="http://www.w3.org/2001/XMLSchema" xmlns:xs="http://www.w3.org/2001/XMLSchema" xmlns:p="http://schemas.microsoft.com/office/2006/metadata/properties" xmlns:ns1="http://schemas.microsoft.com/sharepoint/v3" xmlns:ns2="2295e2e7-0eeb-498e-8716-217bb2ee6ee3" xmlns:ns3="c6bb9d19-7926-47a4-9d93-93d54014735c" targetNamespace="http://schemas.microsoft.com/office/2006/metadata/properties" ma:root="true" ma:fieldsID="c832fa291f69295bc0d4e1b83a55794d" ns1:_="" ns2:_="" ns3:_="">
    <xsd:import namespace="http://schemas.microsoft.com/sharepoint/v3"/>
    <xsd:import namespace="2295e2e7-0eeb-498e-8716-217bb2ee6ee3"/>
    <xsd:import namespace="c6bb9d19-7926-47a4-9d93-93d54014735c"/>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bb9d19-7926-47a4-9d93-93d54014735c"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c6bb9d19-7926-47a4-9d93-93d54014735c"/>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2295e2e7-0eeb-498e-8716-217bb2ee6ee3"/>
    <ds:schemaRef ds:uri="http://schemas.microsoft.com/sharepoint/v3"/>
  </ds:schemaRefs>
</ds:datastoreItem>
</file>

<file path=customXml/itemProps3.xml><?xml version="1.0" encoding="utf-8"?>
<ds:datastoreItem xmlns:ds="http://schemas.openxmlformats.org/officeDocument/2006/customXml" ds:itemID="{BAF3395E-AAA5-40DD-92CF-736489DB7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95e2e7-0eeb-498e-8716-217bb2ee6ee3"/>
    <ds:schemaRef ds:uri="c6bb9d19-7926-47a4-9d93-93d540147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5074</TotalTime>
  <Words>4213</Words>
  <Application>Microsoft Office PowerPoint</Application>
  <PresentationFormat>Custom</PresentationFormat>
  <Paragraphs>352</Paragraphs>
  <Slides>24</Slides>
  <Notes>11</Notes>
  <HiddenSlides>2</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Metro_Template_Light_16x9</vt:lpstr>
      <vt:lpstr>Metro Template Colored Titles Segoe UI 16x9</vt:lpstr>
      <vt:lpstr>1_Metro Template Colored Titles Segoe UI 16x9</vt:lpstr>
      <vt:lpstr>PowerPoint Presentation</vt:lpstr>
      <vt:lpstr>PowerPoint Presentation</vt:lpstr>
      <vt:lpstr>PowerPoint Presentation</vt:lpstr>
      <vt:lpstr>PowerPoint Presentation</vt:lpstr>
      <vt:lpstr>PowerPoint Presentation</vt:lpstr>
      <vt:lpstr>Management Reporter 2012 for Microsoft Dynamics® ERP</vt:lpstr>
      <vt:lpstr>Management Reporter 2012</vt:lpstr>
      <vt:lpstr>Interactive Report Viewing</vt:lpstr>
      <vt:lpstr>Management Reporter 2012</vt:lpstr>
      <vt:lpstr>Management Reporter 2012</vt:lpstr>
      <vt:lpstr>Report Collaboration</vt:lpstr>
      <vt:lpstr>Management Reporter 2012</vt:lpstr>
      <vt:lpstr>Design Flexibility</vt:lpstr>
      <vt:lpstr>Design Flexibility</vt:lpstr>
      <vt:lpstr>Design Flexibility</vt:lpstr>
      <vt:lpstr>Design Flexibility</vt:lpstr>
      <vt:lpstr>Management Reporter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Brand Template Dark 16x9</dc:title>
  <dc:subject>&lt;Event Name Here&gt;</dc:subject>
  <dc:creator>Saku Uchikawa</dc:creator>
  <cp:keywords>&lt;Any Related Keywords&gt;</cp:keywords>
  <dc:description>Template: Saku Uchikawa, Microsoft Corporation
Formatting:
Event Date: 
Event Location: 
Audience Type: Internal</dc:description>
  <cp:lastModifiedBy>Ron Pederson</cp:lastModifiedBy>
  <cp:revision>189</cp:revision>
  <dcterms:created xsi:type="dcterms:W3CDTF">2011-10-31T16:41:16Z</dcterms:created>
  <dcterms:modified xsi:type="dcterms:W3CDTF">2012-06-13T18:52:39Z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0x010100B88FC3ECA26D1C46B3C4C83281D2EB9C00AD782177ECB24F489B6FFC2D5D3099D1</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