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61" r:id="rId5"/>
    <p:sldId id="262" r:id="rId6"/>
    <p:sldId id="263" r:id="rId7"/>
    <p:sldId id="264" r:id="rId8"/>
    <p:sldId id="265" r:id="rId9"/>
    <p:sldId id="267" r:id="rId10"/>
    <p:sldId id="266"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6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727138-2A8C-4B65-95CD-13463C044AC4}" type="datetimeFigureOut">
              <a:rPr lang="en-US" smtClean="0"/>
              <a:t>5/19/2015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297BE0-A2EB-46BA-9FC4-E5CC14F470D4}" type="slidenum">
              <a:rPr lang="en-US" smtClean="0"/>
              <a:t>‹#›</a:t>
            </a:fld>
            <a:endParaRPr lang="en-US"/>
          </a:p>
        </p:txBody>
      </p:sp>
    </p:spTree>
    <p:extLst>
      <p:ext uri="{BB962C8B-B14F-4D97-AF65-F5344CB8AC3E}">
        <p14:creationId xmlns:p14="http://schemas.microsoft.com/office/powerpoint/2010/main" val="356038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Convergence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3292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5/19/2015 11:08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249679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Convergence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3292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5/19/2015 11:08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832576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Convergence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3292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5/19/2015 11:08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539706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Convergence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3292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5/19/2015 11:08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336564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Convergence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3292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5/19/2015 11:08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751132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Convergence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3292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5/19/2015 11:08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8564627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Walkin">
    <p:bg bwMode="ltGray">
      <p:bgPr>
        <a:solidFill>
          <a:schemeClr val="accent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11" y="-312"/>
            <a:ext cx="12191377" cy="6858623"/>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10073155" y="470067"/>
            <a:ext cx="1670633" cy="356674"/>
          </a:xfrm>
          <a:prstGeom prst="rect">
            <a:avLst/>
          </a:prstGeom>
        </p:spPr>
      </p:pic>
      <p:sp>
        <p:nvSpPr>
          <p:cNvPr id="4" name="Rectangle 3"/>
          <p:cNvSpPr/>
          <p:nvPr userDrawn="1"/>
        </p:nvSpPr>
        <p:spPr bwMode="gray">
          <a:xfrm>
            <a:off x="0" y="3877276"/>
            <a:ext cx="12192000" cy="2980724"/>
          </a:xfrm>
          <a:prstGeom prst="rect">
            <a:avLst/>
          </a:prstGeom>
          <a:solidFill>
            <a:schemeClr val="accent1">
              <a:alpha val="9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48212" tIns="143428" rIns="179285" bIns="143428" numCol="1" spcCol="0" rtlCol="0" fromWordArt="0" anchor="t" anchorCtr="0" forceAA="0" compatLnSpc="1">
            <a:prstTxWarp prst="textNoShape">
              <a:avLst/>
            </a:prstTxWarp>
            <a:noAutofit/>
          </a:bodyPr>
          <a:lstStyle/>
          <a:p>
            <a:pPr defTabSz="914102" fontAlgn="base">
              <a:lnSpc>
                <a:spcPct val="90000"/>
              </a:lnSpc>
              <a:spcBef>
                <a:spcPct val="0"/>
              </a:spcBef>
              <a:spcAft>
                <a:spcPct val="0"/>
              </a:spcAft>
            </a:pPr>
            <a:endParaRPr lang="en-US" sz="7058" dirty="0">
              <a:gradFill>
                <a:gsLst>
                  <a:gs pos="0">
                    <a:srgbClr val="FFFFFF"/>
                  </a:gs>
                  <a:gs pos="100000">
                    <a:srgbClr val="FFFFFF"/>
                  </a:gs>
                </a:gsLst>
                <a:lin ang="5400000" scaled="0"/>
              </a:gradFill>
              <a:latin typeface="Segoe UI Light"/>
              <a:ea typeface="Segoe UI" pitchFamily="34" charset="0"/>
              <a:cs typeface="Segoe UI" pitchFamily="34" charset="0"/>
            </a:endParaRPr>
          </a:p>
        </p:txBody>
      </p:sp>
      <p:sp>
        <p:nvSpPr>
          <p:cNvPr id="6" name="TextBox 5"/>
          <p:cNvSpPr txBox="1"/>
          <p:nvPr userDrawn="1"/>
        </p:nvSpPr>
        <p:spPr bwMode="white">
          <a:xfrm>
            <a:off x="269239" y="5625413"/>
            <a:ext cx="6633471" cy="941520"/>
          </a:xfrm>
          <a:prstGeom prst="rect">
            <a:avLst/>
          </a:prstGeom>
          <a:noFill/>
        </p:spPr>
        <p:txBody>
          <a:bodyPr wrap="square" lIns="179285" tIns="143428" rIns="179285" bIns="143428" rtlCol="0">
            <a:spAutoFit/>
          </a:bodyPr>
          <a:lstStyle/>
          <a:p>
            <a:pPr defTabSz="914367">
              <a:lnSpc>
                <a:spcPct val="90000"/>
              </a:lnSpc>
              <a:spcAft>
                <a:spcPts val="588"/>
              </a:spcAft>
            </a:pPr>
            <a:r>
              <a:rPr lang="en-US" sz="2353" dirty="0">
                <a:gradFill>
                  <a:gsLst>
                    <a:gs pos="2917">
                      <a:srgbClr val="FFFFFF"/>
                    </a:gs>
                    <a:gs pos="100000">
                      <a:srgbClr val="FFFFFF"/>
                    </a:gs>
                  </a:gsLst>
                  <a:lin ang="5400000" scaled="0"/>
                </a:gradFill>
              </a:rPr>
              <a:t>March 4 – 7, 2014</a:t>
            </a:r>
            <a:br>
              <a:rPr lang="en-US" sz="2353" dirty="0">
                <a:gradFill>
                  <a:gsLst>
                    <a:gs pos="2917">
                      <a:srgbClr val="FFFFFF"/>
                    </a:gs>
                    <a:gs pos="100000">
                      <a:srgbClr val="FFFFFF"/>
                    </a:gs>
                  </a:gsLst>
                  <a:lin ang="5400000" scaled="0"/>
                </a:gradFill>
              </a:rPr>
            </a:br>
            <a:r>
              <a:rPr lang="en-US" sz="2353" dirty="0">
                <a:gradFill>
                  <a:gsLst>
                    <a:gs pos="2917">
                      <a:srgbClr val="FFFFFF"/>
                    </a:gs>
                    <a:gs pos="100000">
                      <a:srgbClr val="FFFFFF"/>
                    </a:gs>
                  </a:gsLst>
                  <a:lin ang="5400000" scaled="0"/>
                </a:gradFill>
              </a:rPr>
              <a:t>Atlanta, Georgia</a:t>
            </a:r>
          </a:p>
        </p:txBody>
      </p:sp>
      <p:pic>
        <p:nvPicPr>
          <p:cNvPr id="7"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blackWhite">
          <a:xfrm>
            <a:off x="9427675" y="5991615"/>
            <a:ext cx="2420047" cy="50448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48204" y="4160001"/>
            <a:ext cx="6680467" cy="815862"/>
          </a:xfrm>
          <a:prstGeom prst="rect">
            <a:avLst/>
          </a:prstGeom>
        </p:spPr>
      </p:pic>
    </p:spTree>
    <p:extLst>
      <p:ext uri="{BB962C8B-B14F-4D97-AF65-F5344CB8AC3E}">
        <p14:creationId xmlns:p14="http://schemas.microsoft.com/office/powerpoint/2010/main" val="72949455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302">
          <p15:clr>
            <a:srgbClr val="C35EA4"/>
          </p15:clr>
        </p15:guide>
        <p15:guide id="2" pos="288">
          <p15:clr>
            <a:srgbClr val="C35EA4"/>
          </p15:clr>
        </p15:guide>
        <p15:guide id="3" pos="7546">
          <p15:clr>
            <a:srgbClr val="C35EA4"/>
          </p15:clr>
        </p15:guide>
        <p15:guide id="4" orient="horz" pos="4104">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269239" y="1190734"/>
            <a:ext cx="11653523" cy="21879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52863180"/>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1st level color tex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2187971"/>
          </a:xfrm>
        </p:spPr>
        <p:txBody>
          <a:bodyPr>
            <a:spAutoFit/>
          </a:bodyPr>
          <a:lstStyle>
            <a:lvl1pPr>
              <a:defRPr>
                <a:gradFill>
                  <a:gsLst>
                    <a:gs pos="1250">
                      <a:schemeClr val="tx2"/>
                    </a:gs>
                    <a:gs pos="99000">
                      <a:schemeClr val="tx2"/>
                    </a:gs>
                  </a:gsLst>
                  <a:lin ang="5400000" scaled="0"/>
                </a:gra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90681504"/>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 2-color Non-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41" y="1189176"/>
            <a:ext cx="5378548" cy="2486578"/>
          </a:xfrm>
        </p:spPr>
        <p:txBody>
          <a:bodyPr wrap="square">
            <a:spAutoFit/>
          </a:bodyPr>
          <a:lstStyle>
            <a:lvl1pPr marL="0" indent="0">
              <a:spcBef>
                <a:spcPts val="1200"/>
              </a:spcBef>
              <a:buClr>
                <a:schemeClr val="tx1"/>
              </a:buClr>
              <a:buFont typeface="Wingdings" pitchFamily="2" charset="2"/>
              <a:buNone/>
              <a:defRPr sz="3529">
                <a:gradFill>
                  <a:gsLst>
                    <a:gs pos="1250">
                      <a:schemeClr val="tx2"/>
                    </a:gs>
                    <a:gs pos="99000">
                      <a:schemeClr val="tx2"/>
                    </a:gs>
                  </a:gsLst>
                  <a:lin ang="5400000" scaled="0"/>
                </a:gradFill>
              </a:defRPr>
            </a:lvl1pPr>
            <a:lvl2pPr marL="0" indent="0">
              <a:buNone/>
              <a:defRPr sz="1961"/>
            </a:lvl2pPr>
            <a:lvl3pPr marL="227209" indent="0">
              <a:buNone/>
              <a:tabLst/>
              <a:defRPr sz="1961"/>
            </a:lvl3pPr>
            <a:lvl4pPr marL="451306" indent="0">
              <a:buNone/>
              <a:defRPr sz="1765"/>
            </a:lvl4pPr>
            <a:lvl5pPr marL="672290" indent="0">
              <a:buNone/>
              <a:tabLst/>
              <a:defRPr sz="176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544214" y="1189176"/>
            <a:ext cx="5378548" cy="2486578"/>
          </a:xfrm>
        </p:spPr>
        <p:txBody>
          <a:bodyPr wrap="square">
            <a:spAutoFit/>
          </a:bodyPr>
          <a:lstStyle>
            <a:lvl1pPr marL="0" indent="0">
              <a:spcBef>
                <a:spcPts val="1200"/>
              </a:spcBef>
              <a:buClr>
                <a:schemeClr val="tx1"/>
              </a:buClr>
              <a:buFont typeface="Wingdings" pitchFamily="2" charset="2"/>
              <a:buNone/>
              <a:defRPr sz="3529">
                <a:gradFill>
                  <a:gsLst>
                    <a:gs pos="1250">
                      <a:schemeClr val="tx2"/>
                    </a:gs>
                    <a:gs pos="99000">
                      <a:schemeClr val="tx2"/>
                    </a:gs>
                  </a:gsLst>
                  <a:lin ang="5400000" scaled="0"/>
                </a:gradFill>
              </a:defRPr>
            </a:lvl1pPr>
            <a:lvl2pPr marL="0" indent="0">
              <a:buNone/>
              <a:defRPr sz="1961"/>
            </a:lvl2pPr>
            <a:lvl3pPr marL="227209" indent="0">
              <a:buNone/>
              <a:tabLst/>
              <a:defRPr sz="1961"/>
            </a:lvl3pPr>
            <a:lvl4pPr marL="451306" indent="0">
              <a:buNone/>
              <a:defRPr sz="1765"/>
            </a:lvl4pPr>
            <a:lvl5pPr marL="672290" indent="0">
              <a:buNone/>
              <a:tabLst/>
              <a:defRPr sz="176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2737322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41" y="1189176"/>
            <a:ext cx="5378548" cy="2486578"/>
          </a:xfrm>
        </p:spPr>
        <p:txBody>
          <a:bodyPr wrap="square">
            <a:spAutoFit/>
          </a:bodyPr>
          <a:lstStyle>
            <a:lvl1pPr marL="0" indent="0">
              <a:spcBef>
                <a:spcPts val="1200"/>
              </a:spcBef>
              <a:buClr>
                <a:schemeClr val="tx1"/>
              </a:buClr>
              <a:buFont typeface="Wingdings" pitchFamily="2" charset="2"/>
              <a:buNone/>
              <a:defRPr sz="3529"/>
            </a:lvl1pPr>
            <a:lvl2pPr marL="0" indent="0">
              <a:buNone/>
              <a:defRPr sz="1961"/>
            </a:lvl2pPr>
            <a:lvl3pPr marL="227209" indent="0">
              <a:buNone/>
              <a:tabLst/>
              <a:defRPr sz="1961"/>
            </a:lvl3pPr>
            <a:lvl4pPr marL="451306" indent="0">
              <a:buNone/>
              <a:defRPr sz="1765"/>
            </a:lvl4pPr>
            <a:lvl5pPr marL="672290" indent="0">
              <a:buNone/>
              <a:tabLst/>
              <a:defRPr sz="176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544214" y="1189176"/>
            <a:ext cx="5378548" cy="2420188"/>
          </a:xfrm>
        </p:spPr>
        <p:txBody>
          <a:bodyPr wrap="square">
            <a:spAutoFit/>
          </a:bodyPr>
          <a:lstStyle>
            <a:lvl1pPr marL="0" indent="0">
              <a:spcBef>
                <a:spcPts val="1200"/>
              </a:spcBef>
              <a:buClr>
                <a:schemeClr val="tx1"/>
              </a:buClr>
              <a:buFont typeface="Wingdings" pitchFamily="2" charset="2"/>
              <a:buNone/>
              <a:defRPr sz="3529"/>
            </a:lvl1pPr>
            <a:lvl2pPr marL="0" indent="0">
              <a:buNone/>
              <a:defRPr sz="1961"/>
            </a:lvl2pPr>
            <a:lvl3pPr marL="227209" indent="0">
              <a:buNone/>
              <a:tabLst/>
              <a:defRPr sz="1961"/>
            </a:lvl3pPr>
            <a:lvl4pPr marL="451306" indent="0">
              <a:buNone/>
              <a:defRPr sz="1765"/>
            </a:lvl4pPr>
            <a:lvl5pPr marL="672290" indent="0">
              <a:buNone/>
              <a:tabLst/>
              <a:defRPr sz="176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1524386"/>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41" y="1189176"/>
            <a:ext cx="5378548" cy="2486578"/>
          </a:xfrm>
        </p:spPr>
        <p:txBody>
          <a:bodyPr wrap="square">
            <a:spAutoFit/>
          </a:bodyPr>
          <a:lstStyle>
            <a:lvl1pPr marL="281677" indent="-281677">
              <a:spcBef>
                <a:spcPts val="1200"/>
              </a:spcBef>
              <a:buClr>
                <a:schemeClr val="tx1"/>
              </a:buClr>
              <a:buFont typeface="Arial" pitchFamily="34" charset="0"/>
              <a:buChar char="•"/>
              <a:defRPr sz="3529"/>
            </a:lvl1pPr>
            <a:lvl2pPr marL="520702" indent="-228601">
              <a:defRPr sz="1961"/>
            </a:lvl2pPr>
            <a:lvl3pPr marL="685803" indent="-165101">
              <a:tabLst/>
              <a:defRPr sz="1961"/>
            </a:lvl3pPr>
            <a:lvl4pPr marL="863603" indent="-177801">
              <a:defRPr sz="1765"/>
            </a:lvl4pPr>
            <a:lvl5pPr marL="1028704" indent="-165101">
              <a:tabLst/>
              <a:defRPr sz="176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544214" y="1189176"/>
            <a:ext cx="5378548" cy="2486578"/>
          </a:xfrm>
        </p:spPr>
        <p:txBody>
          <a:bodyPr wrap="square">
            <a:spAutoFit/>
          </a:bodyPr>
          <a:lstStyle>
            <a:lvl1pPr marL="281677" indent="-281677">
              <a:spcBef>
                <a:spcPts val="1200"/>
              </a:spcBef>
              <a:buClr>
                <a:schemeClr val="tx1"/>
              </a:buClr>
              <a:buFont typeface="Arial" pitchFamily="34" charset="0"/>
              <a:buChar char="•"/>
              <a:defRPr sz="3529"/>
            </a:lvl1pPr>
            <a:lvl2pPr marL="520702" indent="-228601">
              <a:defRPr sz="1961"/>
            </a:lvl2pPr>
            <a:lvl3pPr marL="685803" indent="-165101">
              <a:tabLst/>
              <a:defRPr sz="1961"/>
            </a:lvl3pPr>
            <a:lvl4pPr marL="863603" indent="-177801">
              <a:defRPr sz="1765"/>
            </a:lvl4pPr>
            <a:lvl5pPr marL="1028704" indent="-165101">
              <a:tabLst/>
              <a:defRPr sz="176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1910688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41" y="1189176"/>
            <a:ext cx="5378548" cy="2619356"/>
          </a:xfrm>
        </p:spPr>
        <p:txBody>
          <a:bodyPr wrap="square">
            <a:spAutoFit/>
          </a:bodyPr>
          <a:lstStyle>
            <a:lvl1pPr marL="281677" indent="-281677">
              <a:spcBef>
                <a:spcPts val="1200"/>
              </a:spcBef>
              <a:buClr>
                <a:schemeClr val="tx2"/>
              </a:buClr>
              <a:buFont typeface="Arial" pitchFamily="34" charset="0"/>
              <a:buChar char="•"/>
              <a:defRPr sz="3529">
                <a:gradFill>
                  <a:gsLst>
                    <a:gs pos="1250">
                      <a:schemeClr val="tx2"/>
                    </a:gs>
                    <a:gs pos="99000">
                      <a:schemeClr val="tx2"/>
                    </a:gs>
                  </a:gsLst>
                  <a:lin ang="5400000" scaled="0"/>
                </a:gradFill>
              </a:defRPr>
            </a:lvl1pPr>
            <a:lvl2pPr marL="520702" indent="-228601">
              <a:defRPr sz="2353"/>
            </a:lvl2pPr>
            <a:lvl3pPr marL="685803" indent="-165101">
              <a:tabLst/>
              <a:defRPr sz="2353"/>
            </a:lvl3pPr>
            <a:lvl4pPr marL="863603" indent="-177801">
              <a:defRPr/>
            </a:lvl4pPr>
            <a:lvl5pPr marL="1028704" indent="-165101">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544214" y="1189176"/>
            <a:ext cx="5378548" cy="2619356"/>
          </a:xfrm>
        </p:spPr>
        <p:txBody>
          <a:bodyPr wrap="square">
            <a:spAutoFit/>
          </a:bodyPr>
          <a:lstStyle>
            <a:lvl1pPr marL="281677" indent="-281677">
              <a:spcBef>
                <a:spcPts val="1200"/>
              </a:spcBef>
              <a:buClr>
                <a:schemeClr val="tx2"/>
              </a:buClr>
              <a:buFont typeface="Arial" pitchFamily="34" charset="0"/>
              <a:buChar char="•"/>
              <a:defRPr sz="3529">
                <a:gradFill>
                  <a:gsLst>
                    <a:gs pos="1250">
                      <a:schemeClr val="tx2"/>
                    </a:gs>
                    <a:gs pos="99000">
                      <a:schemeClr val="tx2"/>
                    </a:gs>
                  </a:gsLst>
                  <a:lin ang="5400000" scaled="0"/>
                </a:gradFill>
              </a:defRPr>
            </a:lvl1pPr>
            <a:lvl2pPr marL="520702" indent="-228601">
              <a:defRPr sz="2353"/>
            </a:lvl2pPr>
            <a:lvl3pPr marL="685803" indent="-165101">
              <a:tabLst/>
              <a:defRPr sz="2353"/>
            </a:lvl3pPr>
            <a:lvl4pPr marL="863603" indent="-177801">
              <a:defRPr/>
            </a:lvl4pPr>
            <a:lvl5pPr marL="1028704" indent="-165101">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52831697"/>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71896214"/>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2468722"/>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441286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6243169"/>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bg>
      <p:bgPr>
        <a:solidFill>
          <a:schemeClr val="accent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11" y="-312"/>
            <a:ext cx="12191377" cy="6858623"/>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10073155" y="470067"/>
            <a:ext cx="1670633" cy="356674"/>
          </a:xfrm>
          <a:prstGeom prst="rect">
            <a:avLst/>
          </a:prstGeom>
        </p:spPr>
      </p:pic>
      <p:sp>
        <p:nvSpPr>
          <p:cNvPr id="3" name="Rectangle 2"/>
          <p:cNvSpPr/>
          <p:nvPr userDrawn="1"/>
        </p:nvSpPr>
        <p:spPr bwMode="ltGray">
          <a:xfrm>
            <a:off x="269239" y="2980724"/>
            <a:ext cx="10757098" cy="3586208"/>
          </a:xfrm>
          <a:prstGeom prst="rect">
            <a:avLst/>
          </a:prstGeom>
          <a:solidFill>
            <a:schemeClr val="accent1">
              <a:alpha val="9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69302" y="2980739"/>
            <a:ext cx="8067761" cy="1793090"/>
          </a:xfrm>
          <a:noFill/>
        </p:spPr>
        <p:txBody>
          <a:bodyPr lIns="146304" tIns="91440" rIns="146304" bIns="91440" anchor="t" anchorCtr="0"/>
          <a:lstStyle>
            <a:lvl1pPr>
              <a:defRPr sz="5882" spc="-98"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69301" y="4775126"/>
            <a:ext cx="8067762" cy="1287580"/>
          </a:xfrm>
          <a:noFill/>
        </p:spPr>
        <p:txBody>
          <a:bodyPr lIns="182880" tIns="146304" rIns="182880" bIns="146304">
            <a:noAutofit/>
          </a:bodyPr>
          <a:lstStyle>
            <a:lvl1pPr marL="0" indent="0">
              <a:spcBef>
                <a:spcPts val="0"/>
              </a:spcBef>
              <a:buNone/>
              <a:defRPr sz="3137" spc="0" baseline="0">
                <a:gradFill>
                  <a:gsLst>
                    <a:gs pos="2917">
                      <a:srgbClr val="FFFFFF"/>
                    </a:gs>
                    <a:gs pos="30000">
                      <a:srgbClr val="FFFFFF"/>
                    </a:gs>
                  </a:gsLst>
                  <a:lin ang="5400000" scaled="0"/>
                </a:gradFill>
                <a:latin typeface="+mj-lt"/>
              </a:defRPr>
            </a:lvl1pPr>
          </a:lstStyle>
          <a:p>
            <a:pPr lvl="0"/>
            <a:r>
              <a:rPr lang="en-US" dirty="0" smtClean="0"/>
              <a:t>Speaker Name</a:t>
            </a:r>
          </a:p>
        </p:txBody>
      </p:sp>
      <p:pic>
        <p:nvPicPr>
          <p:cNvPr id="11"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black">
          <a:xfrm>
            <a:off x="357371" y="6062705"/>
            <a:ext cx="2420047" cy="50448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3" hasCustomPrompt="1"/>
          </p:nvPr>
        </p:nvSpPr>
        <p:spPr>
          <a:xfrm>
            <a:off x="8337063" y="2980725"/>
            <a:ext cx="2689274" cy="724246"/>
          </a:xfrm>
        </p:spPr>
        <p:txBody>
          <a:bodyPr/>
          <a:lstStyle>
            <a:lvl1pPr marL="0" indent="0" algn="r">
              <a:buNone/>
              <a:defRPr sz="1961">
                <a:gradFill>
                  <a:gsLst>
                    <a:gs pos="5310">
                      <a:srgbClr val="FFFFFF"/>
                    </a:gs>
                    <a:gs pos="100000">
                      <a:srgbClr val="FFFFFF"/>
                    </a:gs>
                  </a:gsLst>
                  <a:lin ang="5400000" scaled="0"/>
                </a:gradFill>
                <a:latin typeface="+mn-lt"/>
              </a:defRPr>
            </a:lvl1pPr>
            <a:lvl2pPr marL="336145" indent="0">
              <a:buNone/>
              <a:defRPr>
                <a:gradFill>
                  <a:gsLst>
                    <a:gs pos="5310">
                      <a:srgbClr val="FFFFFF"/>
                    </a:gs>
                    <a:gs pos="100000">
                      <a:srgbClr val="FFFFFF"/>
                    </a:gs>
                  </a:gsLst>
                  <a:lin ang="5400000" scaled="0"/>
                </a:gradFill>
              </a:defRPr>
            </a:lvl2pPr>
            <a:lvl3pPr marL="560241" indent="0">
              <a:buNone/>
              <a:defRPr>
                <a:gradFill>
                  <a:gsLst>
                    <a:gs pos="5310">
                      <a:srgbClr val="FFFFFF"/>
                    </a:gs>
                    <a:gs pos="100000">
                      <a:srgbClr val="FFFFFF"/>
                    </a:gs>
                  </a:gsLst>
                  <a:lin ang="5400000" scaled="0"/>
                </a:gradFill>
              </a:defRPr>
            </a:lvl3pPr>
            <a:lvl4pPr marL="784338" indent="0">
              <a:buNone/>
              <a:defRPr>
                <a:gradFill>
                  <a:gsLst>
                    <a:gs pos="5310">
                      <a:srgbClr val="FFFFFF"/>
                    </a:gs>
                    <a:gs pos="100000">
                      <a:srgbClr val="FFFFFF"/>
                    </a:gs>
                  </a:gsLst>
                  <a:lin ang="5400000" scaled="0"/>
                </a:gradFill>
              </a:defRPr>
            </a:lvl4pPr>
            <a:lvl5pPr marL="1008435" indent="0">
              <a:buNone/>
              <a:defRPr>
                <a:gradFill>
                  <a:gsLst>
                    <a:gs pos="5310">
                      <a:srgbClr val="FFFFFF"/>
                    </a:gs>
                    <a:gs pos="100000">
                      <a:srgbClr val="FFFFFF"/>
                    </a:gs>
                  </a:gsLst>
                  <a:lin ang="5400000" scaled="0"/>
                </a:gradFill>
              </a:defRPr>
            </a:lvl5pPr>
          </a:lstStyle>
          <a:p>
            <a:pPr lvl="0"/>
            <a:r>
              <a:rPr lang="en-US" dirty="0" smtClean="0"/>
              <a:t>Concurrent Session Code</a:t>
            </a:r>
            <a:endParaRPr lang="en-US" dirty="0"/>
          </a:p>
        </p:txBody>
      </p:sp>
    </p:spTree>
    <p:extLst>
      <p:ext uri="{BB962C8B-B14F-4D97-AF65-F5344CB8AC3E}">
        <p14:creationId xmlns:p14="http://schemas.microsoft.com/office/powerpoint/2010/main" val="4130333809"/>
      </p:ext>
    </p:extLst>
  </p:cSld>
  <p:clrMapOvr>
    <a:masterClrMapping/>
  </p:clrMapOvr>
  <p:transition spd="slow">
    <p:push dir="u"/>
  </p:transition>
  <p:timing>
    <p:tnLst>
      <p:par>
        <p:cTn id="1" dur="indefinite" restart="never" nodeType="tmRoot"/>
      </p:par>
    </p:tnLst>
  </p:timing>
  <p:extLst mod="1">
    <p:ext uri="{DCECCB84-F9BA-43D5-87BE-67443E8EF086}">
      <p15:sldGuideLst xmlns:p15="http://schemas.microsoft.com/office/powerpoint/2012/main">
        <p15:guide id="1" pos="288">
          <p15:clr>
            <a:srgbClr val="C35EA4"/>
          </p15:clr>
        </p15:guide>
        <p15:guide id="2" pos="7546">
          <p15:clr>
            <a:srgbClr val="C35EA4"/>
          </p15:clr>
        </p15:guide>
        <p15:guide id="3" orient="horz" pos="302">
          <p15:clr>
            <a:srgbClr val="C35EA4"/>
          </p15:clr>
        </p15:guide>
        <p15:guide id="4" orient="horz" pos="4104">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2710480"/>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189176"/>
            <a:ext cx="12192000" cy="5668824"/>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2" tIns="45722" rIns="45722" bIns="45722" numCol="1" spcCol="0" rtlCol="0" fromWordArt="0" anchor="ctr" anchorCtr="0" forceAA="0" compatLnSpc="1">
            <a:prstTxWarp prst="textNoShape">
              <a:avLst/>
            </a:prstTxWarp>
            <a:noAutofit/>
          </a:bodyPr>
          <a:lstStyle/>
          <a:p>
            <a:pPr algn="ctr" defTabSz="914102" fontAlgn="base">
              <a:spcBef>
                <a:spcPct val="0"/>
              </a:spcBef>
              <a:spcAft>
                <a:spcPct val="0"/>
              </a:spcAft>
            </a:pPr>
            <a:endParaRPr lang="en-US" sz="1765" dirty="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69239" y="1192415"/>
            <a:ext cx="11653522" cy="2089751"/>
          </a:xfrm>
        </p:spPr>
        <p:txBody>
          <a:bodyPr/>
          <a:lstStyle>
            <a:lvl1pPr marL="0" indent="0">
              <a:buNone/>
              <a:defRPr sz="3235">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39726"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73090"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798516"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30292"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58064875"/>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39" y="1189177"/>
            <a:ext cx="11653523" cy="2396047"/>
          </a:xfrm>
          <a:prstGeom prst="rect">
            <a:avLst/>
          </a:prstGeom>
        </p:spPr>
        <p:txBody>
          <a:bodyPr/>
          <a:lstStyle>
            <a:lvl1pPr marL="284790" indent="-284790">
              <a:buClr>
                <a:schemeClr val="tx1"/>
              </a:buClr>
              <a:buSzPct val="90000"/>
              <a:buFont typeface="Arial" pitchFamily="34" charset="0"/>
              <a:buChar char="•"/>
              <a:defRPr sz="3529">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241" indent="-275453">
              <a:buClr>
                <a:schemeClr val="tx1"/>
              </a:buClr>
              <a:buSzPct val="90000"/>
              <a:buFont typeface="Arial" pitchFamily="34" charset="0"/>
              <a:buChar char="•"/>
              <a:defRPr sz="3137">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5031" indent="-284790">
              <a:buClr>
                <a:schemeClr val="tx1"/>
              </a:buClr>
              <a:buSzPct val="90000"/>
              <a:buFont typeface="Arial" pitchFamily="34" charset="0"/>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9128" indent="-224097">
              <a:buClr>
                <a:schemeClr val="tx1"/>
              </a:buClr>
              <a:buSzPct val="90000"/>
              <a:buFont typeface="Arial" pitchFamily="34" charset="0"/>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3225" indent="-224097">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238876"/>
            <a:ext cx="12192001" cy="619125"/>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627"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21723445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lvl1pPr>
          </a:lstStyle>
          <a:p>
            <a:r>
              <a:rPr lang="en-US" smtClean="0"/>
              <a:t>Click to edit Master title style</a:t>
            </a:r>
            <a:endParaRPr lang="en-US" dirty="0"/>
          </a:p>
        </p:txBody>
      </p:sp>
      <p:sp>
        <p:nvSpPr>
          <p:cNvPr id="4" name="Footer Placeholder 3"/>
          <p:cNvSpPr>
            <a:spLocks noGrp="1"/>
          </p:cNvSpPr>
          <p:nvPr>
            <p:ph type="ftr" sz="quarter" idx="11"/>
          </p:nvPr>
        </p:nvSpPr>
        <p:spPr>
          <a:xfrm>
            <a:off x="3048000" y="6477873"/>
            <a:ext cx="8381999" cy="380127"/>
          </a:xfrm>
          <a:prstGeom prst="rect">
            <a:avLst/>
          </a:prstGeom>
        </p:spPr>
        <p:txBody>
          <a:bodyPr/>
          <a:lstStyle/>
          <a:p>
            <a:pPr defTabSz="914192"/>
            <a:endParaRPr lang="en-US" dirty="0">
              <a:solidFill>
                <a:srgbClr val="282828"/>
              </a:solidFill>
            </a:endParaRPr>
          </a:p>
        </p:txBody>
      </p:sp>
      <p:sp>
        <p:nvSpPr>
          <p:cNvPr id="5" name="Slide Number Placeholder 4"/>
          <p:cNvSpPr>
            <a:spLocks noGrp="1"/>
          </p:cNvSpPr>
          <p:nvPr>
            <p:ph type="sldNum" sz="quarter" idx="12"/>
          </p:nvPr>
        </p:nvSpPr>
        <p:spPr>
          <a:xfrm>
            <a:off x="11430001" y="6478587"/>
            <a:ext cx="761998" cy="379413"/>
          </a:xfrm>
          <a:prstGeom prst="rect">
            <a:avLst/>
          </a:prstGeom>
        </p:spPr>
        <p:txBody>
          <a:bodyPr/>
          <a:lstStyle/>
          <a:p>
            <a:pPr defTabSz="914192"/>
            <a:fld id="{6A4C1A4A-E5E6-4CC1-B72C-A20A4EB3E2D2}" type="slidenum">
              <a:rPr lang="en-US" smtClean="0">
                <a:solidFill>
                  <a:srgbClr val="282828"/>
                </a:solidFill>
              </a:rPr>
              <a:pPr defTabSz="914192"/>
              <a:t>‹#›</a:t>
            </a:fld>
            <a:endParaRPr lang="en-US" dirty="0">
              <a:solidFill>
                <a:srgbClr val="282828"/>
              </a:solidFill>
            </a:endParaRPr>
          </a:p>
        </p:txBody>
      </p:sp>
      <p:sp>
        <p:nvSpPr>
          <p:cNvPr id="6" name="Text Placeholder 5"/>
          <p:cNvSpPr>
            <a:spLocks noGrp="1"/>
          </p:cNvSpPr>
          <p:nvPr>
            <p:ph type="body" sz="quarter" idx="13" hasCustomPrompt="1"/>
          </p:nvPr>
        </p:nvSpPr>
        <p:spPr>
          <a:xfrm>
            <a:off x="1" y="573604"/>
            <a:ext cx="12192000" cy="373063"/>
          </a:xfrm>
          <a:prstGeom prst="rect">
            <a:avLst/>
          </a:prstGeom>
        </p:spPr>
        <p:txBody>
          <a:bodyPr lIns="380893" tIns="53325" rIns="53325" bIns="53325">
            <a:noAutofit/>
          </a:bodyPr>
          <a:lstStyle>
            <a:lvl1pPr marL="0" indent="0">
              <a:buNone/>
              <a:defRPr sz="2800">
                <a:latin typeface="Segoe UI Light" pitchFamily="34" charset="0"/>
              </a:defRPr>
            </a:lvl1pPr>
            <a:lvl2pPr marL="281566" indent="0">
              <a:buNone/>
              <a:defRPr/>
            </a:lvl2pPr>
            <a:lvl3pPr marL="588250" indent="0">
              <a:buNone/>
              <a:defRPr/>
            </a:lvl3pPr>
            <a:lvl4pPr marL="869816" indent="0">
              <a:buNone/>
              <a:defRPr/>
            </a:lvl4pPr>
            <a:lvl5pPr marL="1105115" indent="0">
              <a:buNone/>
              <a:defRPr/>
            </a:lvl5pPr>
          </a:lstStyle>
          <a:p>
            <a:pPr lvl="0"/>
            <a:r>
              <a:rPr lang="en-US" dirty="0" smtClean="0"/>
              <a:t>Click to add subtitle</a:t>
            </a:r>
          </a:p>
        </p:txBody>
      </p:sp>
    </p:spTree>
    <p:extLst>
      <p:ext uri="{BB962C8B-B14F-4D97-AF65-F5344CB8AC3E}">
        <p14:creationId xmlns:p14="http://schemas.microsoft.com/office/powerpoint/2010/main" val="2583060587"/>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Blank Color 1 Layout">
    <p:bg>
      <p:bgPr>
        <a:solidFill>
          <a:schemeClr val="accent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512898" y="1768476"/>
            <a:ext cx="11231365" cy="1399832"/>
          </a:xfrm>
        </p:spPr>
        <p:txBody>
          <a:bodyPr/>
          <a:lstStyle>
            <a:lvl1pPr marL="0" indent="0">
              <a:buNone/>
              <a:defRPr sz="8798" i="0" spc="-100" baseline="0">
                <a:gradFill>
                  <a:gsLst>
                    <a:gs pos="0">
                      <a:schemeClr val="tx1"/>
                    </a:gs>
                    <a:gs pos="100000">
                      <a:schemeClr val="tx1"/>
                    </a:gs>
                  </a:gsLst>
                  <a:lin ang="5400000" scaled="0"/>
                </a:gradFill>
                <a:latin typeface="Segoe UI Light" pitchFamily="34" charset="0"/>
              </a:defRPr>
            </a:lvl1pPr>
          </a:lstStyle>
          <a:p>
            <a:pPr lvl="0"/>
            <a:r>
              <a:rPr lang="en-US" dirty="0" smtClean="0"/>
              <a:t>Click to edit title style</a:t>
            </a:r>
          </a:p>
        </p:txBody>
      </p:sp>
      <p:sp>
        <p:nvSpPr>
          <p:cNvPr id="9" name="Text Placeholder 8"/>
          <p:cNvSpPr>
            <a:spLocks noGrp="1"/>
          </p:cNvSpPr>
          <p:nvPr>
            <p:ph type="body" sz="quarter" idx="11" hasCustomPrompt="1"/>
          </p:nvPr>
        </p:nvSpPr>
        <p:spPr>
          <a:xfrm>
            <a:off x="512896" y="3219165"/>
            <a:ext cx="7515595" cy="724246"/>
          </a:xfrm>
        </p:spPr>
        <p:txBody>
          <a:bodyPr/>
          <a:lstStyle>
            <a:lvl1pPr marL="0" indent="0">
              <a:buNone/>
              <a:defRPr spc="-100" baseline="0">
                <a:gradFill>
                  <a:gsLst>
                    <a:gs pos="0">
                      <a:schemeClr val="tx1"/>
                    </a:gs>
                    <a:gs pos="100000">
                      <a:schemeClr val="tx1"/>
                    </a:gs>
                  </a:gsLst>
                  <a:lin ang="5400000" scaled="0"/>
                </a:gradFill>
                <a:latin typeface="Segoe UI Light" pitchFamily="34" charset="0"/>
              </a:defRPr>
            </a:lvl1pPr>
          </a:lstStyle>
          <a:p>
            <a:pPr lvl="0"/>
            <a:r>
              <a:rPr lang="en-US" dirty="0" smtClean="0"/>
              <a:t>Speaker Title</a:t>
            </a:r>
            <a:endParaRPr lang="en-US" dirty="0"/>
          </a:p>
        </p:txBody>
      </p:sp>
    </p:spTree>
    <p:extLst>
      <p:ext uri="{BB962C8B-B14F-4D97-AF65-F5344CB8AC3E}">
        <p14:creationId xmlns:p14="http://schemas.microsoft.com/office/powerpoint/2010/main" val="3424818854"/>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 SECTION | DEMO BLU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6" name="Rectangle 15"/>
          <p:cNvSpPr/>
          <p:nvPr userDrawn="1"/>
        </p:nvSpPr>
        <p:spPr bwMode="auto">
          <a:xfrm>
            <a:off x="8337066" y="4773828"/>
            <a:ext cx="3854936" cy="2084172"/>
          </a:xfrm>
          <a:prstGeom prst="rect">
            <a:avLst/>
          </a:prstGeom>
          <a:solidFill>
            <a:schemeClr val="accent1">
              <a:alpha val="90000"/>
            </a:schemeClr>
          </a:solidFill>
          <a:ln>
            <a:no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89617" tIns="44808" rIns="89617" bIns="44808" numCol="1" rtlCol="0" anchor="ctr" anchorCtr="0" compatLnSpc="1">
            <a:prstTxWarp prst="textNoShape">
              <a:avLst/>
            </a:prstTxWarp>
          </a:bodyPr>
          <a:lstStyle/>
          <a:p>
            <a:pPr algn="ctr" defTabSz="895815" fontAlgn="base">
              <a:spcBef>
                <a:spcPct val="0"/>
              </a:spcBef>
              <a:spcAft>
                <a:spcPct val="0"/>
              </a:spcAft>
            </a:pPr>
            <a:endParaRPr lang="en-US" sz="1961" dirty="0">
              <a:gradFill>
                <a:gsLst>
                  <a:gs pos="0">
                    <a:srgbClr val="FFFFFF"/>
                  </a:gs>
                  <a:gs pos="100000">
                    <a:srgbClr val="FFFFFF"/>
                  </a:gs>
                </a:gsLst>
                <a:lin ang="5400000" scaled="0"/>
              </a:gradFill>
            </a:endParaRPr>
          </a:p>
        </p:txBody>
      </p:sp>
      <p:sp>
        <p:nvSpPr>
          <p:cNvPr id="12" name="Rectangle 11"/>
          <p:cNvSpPr/>
          <p:nvPr userDrawn="1"/>
        </p:nvSpPr>
        <p:spPr bwMode="auto">
          <a:xfrm>
            <a:off x="3" y="4773828"/>
            <a:ext cx="8337062" cy="2084172"/>
          </a:xfrm>
          <a:prstGeom prst="rect">
            <a:avLst/>
          </a:prstGeom>
          <a:solidFill>
            <a:schemeClr val="accent2">
              <a:alpha val="90000"/>
            </a:schemeClr>
          </a:solidFill>
          <a:ln>
            <a:no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89617" tIns="44808" rIns="89617" bIns="44808" numCol="1" rtlCol="0" anchor="ctr" anchorCtr="0" compatLnSpc="1">
            <a:prstTxWarp prst="textNoShape">
              <a:avLst/>
            </a:prstTxWarp>
          </a:bodyPr>
          <a:lstStyle/>
          <a:p>
            <a:pPr algn="ctr" defTabSz="895815" fontAlgn="base">
              <a:spcBef>
                <a:spcPct val="0"/>
              </a:spcBef>
              <a:spcAft>
                <a:spcPct val="0"/>
              </a:spcAft>
            </a:pPr>
            <a:endParaRPr lang="en-US" sz="1961" dirty="0">
              <a:gradFill>
                <a:gsLst>
                  <a:gs pos="0">
                    <a:srgbClr val="FFFFFF"/>
                  </a:gs>
                  <a:gs pos="100000">
                    <a:srgbClr val="FFFFFF"/>
                  </a:gs>
                </a:gsLst>
                <a:lin ang="5400000" scaled="0"/>
              </a:gradFill>
            </a:endParaRPr>
          </a:p>
        </p:txBody>
      </p:sp>
      <p:sp>
        <p:nvSpPr>
          <p:cNvPr id="9" name="Title 1"/>
          <p:cNvSpPr>
            <a:spLocks noGrp="1"/>
          </p:cNvSpPr>
          <p:nvPr>
            <p:ph type="title" hasCustomPrompt="1"/>
          </p:nvPr>
        </p:nvSpPr>
        <p:spPr bwMode="white">
          <a:xfrm>
            <a:off x="119836" y="4773829"/>
            <a:ext cx="8217226" cy="917862"/>
          </a:xfrm>
          <a:noFill/>
        </p:spPr>
        <p:txBody>
          <a:bodyPr lIns="146289" tIns="91431" rIns="146289" bIns="91431" anchor="t" anchorCtr="0"/>
          <a:lstStyle>
            <a:lvl1pPr>
              <a:defRPr sz="5293" spc="-98" baseline="0">
                <a:gradFill>
                  <a:gsLst>
                    <a:gs pos="5833">
                      <a:srgbClr val="FFFFFF"/>
                    </a:gs>
                    <a:gs pos="18000">
                      <a:srgbClr val="FFFFFF"/>
                    </a:gs>
                  </a:gsLst>
                  <a:lin ang="5400000" scaled="0"/>
                </a:gradFill>
              </a:defRPr>
            </a:lvl1pPr>
          </a:lstStyle>
          <a:p>
            <a:pPr lvl="0"/>
            <a:r>
              <a:rPr lang="en-US" dirty="0" smtClean="0"/>
              <a:t>Click to edit Master text styles</a:t>
            </a:r>
          </a:p>
        </p:txBody>
      </p:sp>
      <p:sp>
        <p:nvSpPr>
          <p:cNvPr id="3" name="Text Placeholder 2"/>
          <p:cNvSpPr>
            <a:spLocks noGrp="1"/>
          </p:cNvSpPr>
          <p:nvPr>
            <p:ph type="body" sz="quarter" idx="14"/>
          </p:nvPr>
        </p:nvSpPr>
        <p:spPr bwMode="ltGray">
          <a:xfrm>
            <a:off x="8337065" y="4773831"/>
            <a:ext cx="3854936" cy="1352610"/>
          </a:xfrm>
          <a:noFill/>
        </p:spPr>
        <p:txBody>
          <a:bodyPr tIns="109717" bIns="109717">
            <a:noAutofit/>
          </a:bodyPr>
          <a:lstStyle>
            <a:lvl1pPr marL="0" indent="0">
              <a:spcBef>
                <a:spcPts val="0"/>
              </a:spcBef>
              <a:buNone/>
              <a:defRPr sz="1765" b="0">
                <a:solidFill>
                  <a:schemeClr val="bg1"/>
                </a:solidFill>
                <a:latin typeface="+mn-lt"/>
              </a:defRPr>
            </a:lvl1pPr>
          </a:lstStyle>
          <a:p>
            <a:pPr lvl="0"/>
            <a:r>
              <a:rPr lang="en-US" dirty="0" smtClean="0"/>
              <a:t>Click to edit Master text styles</a:t>
            </a:r>
          </a:p>
        </p:txBody>
      </p:sp>
      <p:pic>
        <p:nvPicPr>
          <p:cNvPr id="4" name="Picture 3"/>
          <p:cNvPicPr>
            <a:picLocks noChangeAspect="1"/>
          </p:cNvPicPr>
          <p:nvPr userDrawn="1"/>
        </p:nvPicPr>
        <p:blipFill rotWithShape="1">
          <a:blip r:embed="rId3" cstate="print">
            <a:extLst>
              <a:ext uri="{28A0092B-C50C-407E-A947-70E740481C1C}">
                <a14:useLocalDpi xmlns:a14="http://schemas.microsoft.com/office/drawing/2010/main" val="0"/>
              </a:ext>
            </a:extLst>
          </a:blip>
          <a:srcRect r="15194"/>
          <a:stretch/>
        </p:blipFill>
        <p:spPr>
          <a:xfrm>
            <a:off x="9498567" y="6126441"/>
            <a:ext cx="2239345" cy="674096"/>
          </a:xfrm>
          <a:prstGeom prst="rect">
            <a:avLst/>
          </a:prstGeom>
        </p:spPr>
      </p:pic>
    </p:spTree>
    <p:extLst>
      <p:ext uri="{BB962C8B-B14F-4D97-AF65-F5344CB8AC3E}">
        <p14:creationId xmlns:p14="http://schemas.microsoft.com/office/powerpoint/2010/main" val="86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slide">
    <p:bg>
      <p:bgRef idx="1001">
        <a:schemeClr val="bg2"/>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11" y="-312"/>
            <a:ext cx="12191377" cy="6858623"/>
          </a:xfrm>
          <a:prstGeom prst="rect">
            <a:avLst/>
          </a:prstGeom>
        </p:spPr>
      </p:pic>
      <p:sp>
        <p:nvSpPr>
          <p:cNvPr id="4" name="Rectangle 3"/>
          <p:cNvSpPr/>
          <p:nvPr userDrawn="1"/>
        </p:nvSpPr>
        <p:spPr bwMode="ltGray">
          <a:xfrm>
            <a:off x="0" y="0"/>
            <a:ext cx="3854938" cy="6858000"/>
          </a:xfrm>
          <a:prstGeom prst="rect">
            <a:avLst/>
          </a:prstGeom>
          <a:solidFill>
            <a:schemeClr val="accent2">
              <a:alpha val="9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3428" tIns="107571" rIns="143428" bIns="107571"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0798" y="291069"/>
            <a:ext cx="3314902" cy="2697988"/>
          </a:xfrm>
          <a:noFill/>
        </p:spPr>
        <p:txBody>
          <a:bodyPr tIns="91440" bIns="91440" anchor="t" anchorCtr="0"/>
          <a:lstStyle>
            <a:lvl1pPr>
              <a:defRPr sz="5882" spc="-98" baseline="0">
                <a:gradFill>
                  <a:gsLst>
                    <a:gs pos="0">
                      <a:schemeClr val="tx1"/>
                    </a:gs>
                    <a:gs pos="100000">
                      <a:schemeClr val="tx1"/>
                    </a:gs>
                  </a:gsLst>
                  <a:lin ang="5400000" scaled="0"/>
                </a:gradFill>
              </a:defRPr>
            </a:lvl1pPr>
          </a:lstStyle>
          <a:p>
            <a:r>
              <a:rPr lang="en-US" dirty="0" smtClean="0"/>
              <a:t>Demo</a:t>
            </a:r>
            <a:endParaRPr lang="en-US" dirty="0"/>
          </a:p>
        </p:txBody>
      </p:sp>
      <p:sp>
        <p:nvSpPr>
          <p:cNvPr id="5" name="Text Placeholder 4"/>
          <p:cNvSpPr>
            <a:spLocks noGrp="1"/>
          </p:cNvSpPr>
          <p:nvPr>
            <p:ph type="body" sz="quarter" idx="12" hasCustomPrompt="1"/>
          </p:nvPr>
        </p:nvSpPr>
        <p:spPr>
          <a:xfrm>
            <a:off x="269240" y="3877271"/>
            <a:ext cx="3316460" cy="1793881"/>
          </a:xfrm>
          <a:noFill/>
        </p:spPr>
        <p:txBody>
          <a:bodyPr lIns="182880" tIns="146304" rIns="182880" bIns="146304">
            <a:noAutofit/>
          </a:bodyPr>
          <a:lstStyle>
            <a:lvl1pPr marL="0" indent="0">
              <a:spcBef>
                <a:spcPts val="0"/>
              </a:spcBef>
              <a:buNone/>
              <a:defRPr sz="2745" spc="0" baseline="0">
                <a:gradFill>
                  <a:gsLst>
                    <a:gs pos="100000">
                      <a:schemeClr val="tx1"/>
                    </a:gs>
                    <a:gs pos="0">
                      <a:schemeClr val="tx1"/>
                    </a:gs>
                  </a:gsLst>
                  <a:lin ang="5400000" scaled="0"/>
                </a:gradFill>
                <a:latin typeface="+mj-lt"/>
              </a:defRPr>
            </a:lvl1pPr>
          </a:lstStyle>
          <a:p>
            <a:pPr lvl="0"/>
            <a:r>
              <a:rPr lang="en-US" dirty="0" smtClean="0"/>
              <a:t>Speaker Name</a:t>
            </a:r>
          </a:p>
        </p:txBody>
      </p:sp>
      <p:pic>
        <p:nvPicPr>
          <p:cNvPr id="7"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57371" y="6062705"/>
            <a:ext cx="2420047" cy="504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67974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deo slide">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11" y="-312"/>
            <a:ext cx="12191377" cy="6858623"/>
          </a:xfrm>
          <a:prstGeom prst="rect">
            <a:avLst/>
          </a:prstGeom>
        </p:spPr>
      </p:pic>
      <p:sp>
        <p:nvSpPr>
          <p:cNvPr id="5" name="Rectangle 4"/>
          <p:cNvSpPr/>
          <p:nvPr userDrawn="1"/>
        </p:nvSpPr>
        <p:spPr bwMode="ltGray">
          <a:xfrm>
            <a:off x="0" y="0"/>
            <a:ext cx="3854938" cy="6858000"/>
          </a:xfrm>
          <a:prstGeom prst="rect">
            <a:avLst/>
          </a:prstGeom>
          <a:solidFill>
            <a:schemeClr val="accent3">
              <a:alpha val="9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3428" tIns="107571" rIns="143428" bIns="107571"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sp>
        <p:nvSpPr>
          <p:cNvPr id="6" name="Title 1"/>
          <p:cNvSpPr>
            <a:spLocks noGrp="1"/>
          </p:cNvSpPr>
          <p:nvPr>
            <p:ph type="title" hasCustomPrompt="1"/>
          </p:nvPr>
        </p:nvSpPr>
        <p:spPr>
          <a:xfrm>
            <a:off x="270798" y="291069"/>
            <a:ext cx="3314902" cy="2697988"/>
          </a:xfrm>
          <a:noFill/>
        </p:spPr>
        <p:txBody>
          <a:bodyPr tIns="91440" bIns="91440" anchor="t" anchorCtr="0"/>
          <a:lstStyle>
            <a:lvl1pPr>
              <a:defRPr sz="5882" spc="-98" baseline="0">
                <a:gradFill>
                  <a:gsLst>
                    <a:gs pos="5833">
                      <a:srgbClr val="FFFFFF"/>
                    </a:gs>
                    <a:gs pos="18000">
                      <a:srgbClr val="FFFFFF"/>
                    </a:gs>
                  </a:gsLst>
                  <a:lin ang="5400000" scaled="0"/>
                </a:gradFill>
              </a:defRPr>
            </a:lvl1pPr>
          </a:lstStyle>
          <a:p>
            <a:r>
              <a:rPr lang="en-US" dirty="0" smtClean="0"/>
              <a:t>Video</a:t>
            </a:r>
            <a:endParaRPr lang="en-US" dirty="0"/>
          </a:p>
        </p:txBody>
      </p:sp>
      <p:pic>
        <p:nvPicPr>
          <p:cNvPr id="7"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57371" y="6062705"/>
            <a:ext cx="2420047" cy="504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5367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72"/>
            <a:ext cx="11653523" cy="1796217"/>
          </a:xfrm>
          <a:noFill/>
        </p:spPr>
        <p:txBody>
          <a:bodyPr tIns="91440" bIns="91440" anchor="t" anchorCtr="0"/>
          <a:lstStyle>
            <a:lvl1pPr>
              <a:defRPr sz="8627" spc="-98"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3196616394"/>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72"/>
            <a:ext cx="11653523" cy="1796217"/>
          </a:xfrm>
          <a:noFill/>
        </p:spPr>
        <p:txBody>
          <a:bodyPr tIns="91440" bIns="91440" anchor="t" anchorCtr="0"/>
          <a:lstStyle>
            <a:lvl1pPr>
              <a:defRPr sz="8627" spc="-98"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4071492357"/>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72"/>
            <a:ext cx="11653523" cy="1796217"/>
          </a:xfrm>
          <a:noFill/>
        </p:spPr>
        <p:txBody>
          <a:bodyPr tIns="91440" bIns="91440" anchor="t" anchorCtr="0"/>
          <a:lstStyle>
            <a:lvl1pPr>
              <a:defRPr sz="8627" spc="-98"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24893344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69239" y="1189177"/>
            <a:ext cx="11653523" cy="2052030"/>
          </a:xfrm>
        </p:spPr>
        <p:txBody>
          <a:bodyPr/>
          <a:lstStyle>
            <a:lvl1pPr marL="0" indent="0">
              <a:buNone/>
              <a:defRPr>
                <a:gradFill>
                  <a:gsLst>
                    <a:gs pos="1250">
                      <a:schemeClr val="tx2"/>
                    </a:gs>
                    <a:gs pos="99000">
                      <a:schemeClr val="tx2"/>
                    </a:gs>
                  </a:gsLst>
                  <a:lin ang="5400000" scaled="0"/>
                </a:gradFill>
              </a:defRPr>
            </a:lvl1pPr>
            <a:lvl2pPr marL="0" indent="0">
              <a:buFontTx/>
              <a:buNone/>
              <a:defRPr sz="1961"/>
            </a:lvl2pPr>
            <a:lvl3pPr marL="224097" indent="0">
              <a:buNone/>
              <a:defRPr sz="1961"/>
            </a:lvl3pPr>
            <a:lvl4pPr marL="448193" indent="0">
              <a:buNone/>
              <a:defRPr sz="1765"/>
            </a:lvl4pPr>
            <a:lvl5pPr marL="672290" indent="0">
              <a:buNone/>
              <a:defRPr sz="176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2329062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69239" y="1189177"/>
            <a:ext cx="11653523" cy="2052030"/>
          </a:xfrm>
        </p:spPr>
        <p:txBody>
          <a:bodyPr/>
          <a:lstStyle>
            <a:lvl1pPr marL="0" indent="0">
              <a:buNone/>
              <a:defRPr>
                <a:gradFill>
                  <a:gsLst>
                    <a:gs pos="1250">
                      <a:schemeClr val="tx1"/>
                    </a:gs>
                    <a:gs pos="99000">
                      <a:schemeClr val="tx1"/>
                    </a:gs>
                  </a:gsLst>
                  <a:lin ang="5400000" scaled="0"/>
                </a:gradFill>
              </a:defRPr>
            </a:lvl1pPr>
            <a:lvl2pPr marL="0" indent="0">
              <a:buFontTx/>
              <a:buNone/>
              <a:defRPr sz="1961"/>
            </a:lvl2pPr>
            <a:lvl3pPr marL="224097" indent="0">
              <a:buNone/>
              <a:defRPr sz="1961"/>
            </a:lvl3pPr>
            <a:lvl4pPr marL="448193" indent="0">
              <a:buNone/>
              <a:defRPr sz="1765"/>
            </a:lvl4pPr>
            <a:lvl5pPr marL="672290" indent="0">
              <a:buNone/>
              <a:defRPr sz="176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23100829"/>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8928" y="291102"/>
            <a:ext cx="11655840" cy="89966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69241" y="1189178"/>
            <a:ext cx="11653521" cy="2184808"/>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59385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Lst>
  <p:transition>
    <p:fade/>
  </p:transition>
  <p:timing>
    <p:tnLst>
      <p:par>
        <p:cTn id="1" dur="indefinite" restart="never" nodeType="tmRoot"/>
      </p:par>
    </p:tnLst>
  </p:timing>
  <p:txStyles>
    <p:titleStyle>
      <a:lvl1pPr algn="l" defTabSz="914367" rtl="0" eaLnBrk="1" latinLnBrk="0" hangingPunct="1">
        <a:lnSpc>
          <a:spcPct val="90000"/>
        </a:lnSpc>
        <a:spcBef>
          <a:spcPct val="0"/>
        </a:spcBef>
        <a:buNone/>
        <a:defRPr lang="en-US" sz="5294"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36145" marR="0" indent="-336145"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0" baseline="0">
          <a:gradFill>
            <a:gsLst>
              <a:gs pos="1250">
                <a:schemeClr val="tx1"/>
              </a:gs>
              <a:gs pos="100000">
                <a:schemeClr val="tx1"/>
              </a:gs>
            </a:gsLst>
            <a:lin ang="5400000" scaled="0"/>
          </a:gra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orient="horz" pos="763">
          <p15:clr>
            <a:srgbClr val="A4A3A4"/>
          </p15:clr>
        </p15:guide>
        <p15:guide id="4" orient="horz" pos="1339">
          <p15:clr>
            <a:srgbClr val="A4A3A4"/>
          </p15:clr>
        </p15:guide>
        <p15:guide id="5" orient="horz" pos="1915">
          <p15:clr>
            <a:srgbClr val="A4A3A4"/>
          </p15:clr>
        </p15:guide>
        <p15:guide id="6" orient="horz" pos="2491">
          <p15:clr>
            <a:srgbClr val="A4A3A4"/>
          </p15:clr>
        </p15:guide>
        <p15:guide id="7" orient="horz" pos="3067">
          <p15:clr>
            <a:srgbClr val="A4A3A4"/>
          </p15:clr>
        </p15:guide>
        <p15:guide id="8" orient="horz" pos="3643">
          <p15:clr>
            <a:srgbClr val="A4A3A4"/>
          </p15:clr>
        </p15:guide>
        <p15:guide id="9" orient="horz" pos="4219">
          <p15:clr>
            <a:srgbClr val="5ACBF0"/>
          </p15:clr>
        </p15:guide>
        <p15:guide id="10" pos="749">
          <p15:clr>
            <a:srgbClr val="A4A3A4"/>
          </p15:clr>
        </p15:guide>
        <p15:guide id="11" pos="1325">
          <p15:clr>
            <a:srgbClr val="A4A3A4"/>
          </p15:clr>
        </p15:guide>
        <p15:guide id="12" pos="1901">
          <p15:clr>
            <a:srgbClr val="A4A3A4"/>
          </p15:clr>
        </p15:guide>
        <p15:guide id="13" pos="2477">
          <p15:clr>
            <a:srgbClr val="A4A3A4"/>
          </p15:clr>
        </p15:guide>
        <p15:guide id="14" pos="3053">
          <p15:clr>
            <a:srgbClr val="A4A3A4"/>
          </p15:clr>
        </p15:guide>
        <p15:guide id="15" pos="3629">
          <p15:clr>
            <a:srgbClr val="A4A3A4"/>
          </p15:clr>
        </p15:guide>
        <p15:guide id="16" pos="4205">
          <p15:clr>
            <a:srgbClr val="A4A3A4"/>
          </p15:clr>
        </p15:guide>
        <p15:guide id="17" pos="4781">
          <p15:clr>
            <a:srgbClr val="A4A3A4"/>
          </p15:clr>
        </p15:guide>
        <p15:guide id="18" pos="5357">
          <p15:clr>
            <a:srgbClr val="A4A3A4"/>
          </p15:clr>
        </p15:guide>
        <p15:guide id="19" pos="5933">
          <p15:clr>
            <a:srgbClr val="A4A3A4"/>
          </p15:clr>
        </p15:guide>
        <p15:guide id="20" pos="6509">
          <p15:clr>
            <a:srgbClr val="A4A3A4"/>
          </p15:clr>
        </p15:guide>
        <p15:guide id="21" pos="7085">
          <p15:clr>
            <a:srgbClr val="A4A3A4"/>
          </p15:clr>
        </p15:guide>
        <p15:guide id="22" pos="766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1548"/>
            <a:ext cx="12192000" cy="806782"/>
          </a:xfrm>
          <a:solidFill>
            <a:schemeClr val="accent2"/>
          </a:solidFill>
        </p:spPr>
        <p:txBody>
          <a:bodyPr/>
          <a:lstStyle/>
          <a:p>
            <a:r>
              <a:rPr lang="en-US" dirty="0" smtClean="0">
                <a:solidFill>
                  <a:schemeClr val="bg1"/>
                </a:solidFill>
              </a:rPr>
              <a:t>GP 2015 Service Based Architecture</a:t>
            </a:r>
            <a:endParaRPr lang="en-US" dirty="0">
              <a:solidFill>
                <a:schemeClr val="bg1"/>
              </a:solidFill>
            </a:endParaRPr>
          </a:p>
        </p:txBody>
      </p:sp>
      <p:sp>
        <p:nvSpPr>
          <p:cNvPr id="3" name="Text Placeholder 2"/>
          <p:cNvSpPr>
            <a:spLocks noGrp="1"/>
          </p:cNvSpPr>
          <p:nvPr>
            <p:ph type="body" sz="quarter" idx="10"/>
          </p:nvPr>
        </p:nvSpPr>
        <p:spPr>
          <a:xfrm>
            <a:off x="758435" y="1351006"/>
            <a:ext cx="10403836" cy="5346356"/>
          </a:xfrm>
        </p:spPr>
        <p:txBody>
          <a:bodyPr>
            <a:normAutofit/>
          </a:bodyPr>
          <a:lstStyle/>
          <a:p>
            <a:r>
              <a:rPr lang="en-US" sz="3600" b="1" dirty="0" smtClean="0">
                <a:solidFill>
                  <a:schemeClr val="tx1"/>
                </a:solidFill>
              </a:rPr>
              <a:t>Existing and proven ways to import and export information from GP</a:t>
            </a:r>
          </a:p>
          <a:p>
            <a:pPr marL="571500" indent="-571500">
              <a:buFont typeface="Arial" panose="020B0604020202020204" pitchFamily="34" charset="0"/>
              <a:buChar char="•"/>
            </a:pPr>
            <a:r>
              <a:rPr lang="en-US" sz="3600" b="1" dirty="0" smtClean="0">
                <a:solidFill>
                  <a:schemeClr val="tx1"/>
                </a:solidFill>
              </a:rPr>
              <a:t>Integration Manager, </a:t>
            </a:r>
            <a:r>
              <a:rPr lang="en-US" sz="3600" b="1" dirty="0" err="1" smtClean="0">
                <a:solidFill>
                  <a:schemeClr val="tx1"/>
                </a:solidFill>
              </a:rPr>
              <a:t>SmartConnect</a:t>
            </a:r>
            <a:endParaRPr lang="en-US" sz="3600" b="1" dirty="0" smtClean="0">
              <a:solidFill>
                <a:schemeClr val="tx1"/>
              </a:solidFill>
            </a:endParaRPr>
          </a:p>
          <a:p>
            <a:pPr marL="571500" indent="-571500">
              <a:buFont typeface="Arial" panose="020B0604020202020204" pitchFamily="34" charset="0"/>
              <a:buChar char="•"/>
            </a:pPr>
            <a:r>
              <a:rPr lang="en-US" sz="3600" b="1" dirty="0" smtClean="0">
                <a:solidFill>
                  <a:schemeClr val="tx1"/>
                </a:solidFill>
              </a:rPr>
              <a:t>Web Services, eConnect</a:t>
            </a:r>
          </a:p>
          <a:p>
            <a:pPr marL="571500" indent="-571500">
              <a:buFont typeface="Arial" panose="020B0604020202020204" pitchFamily="34" charset="0"/>
              <a:buChar char="•"/>
            </a:pPr>
            <a:r>
              <a:rPr lang="en-US" sz="3600" b="1" dirty="0" smtClean="0">
                <a:solidFill>
                  <a:schemeClr val="tx1"/>
                </a:solidFill>
              </a:rPr>
              <a:t>SSRS</a:t>
            </a:r>
          </a:p>
          <a:p>
            <a:pPr marL="571500" indent="-571500">
              <a:buFont typeface="Arial" panose="020B0604020202020204" pitchFamily="34" charset="0"/>
              <a:buChar char="•"/>
            </a:pPr>
            <a:r>
              <a:rPr lang="en-US" sz="3600" b="1" dirty="0" smtClean="0">
                <a:solidFill>
                  <a:schemeClr val="tx1"/>
                </a:solidFill>
              </a:rPr>
              <a:t>Excel</a:t>
            </a:r>
          </a:p>
          <a:p>
            <a:pPr marL="571500" indent="-571500">
              <a:buFont typeface="Arial" panose="020B0604020202020204" pitchFamily="34" charset="0"/>
              <a:buChar char="•"/>
            </a:pPr>
            <a:r>
              <a:rPr lang="en-US" sz="3600" b="1" dirty="0" smtClean="0">
                <a:solidFill>
                  <a:schemeClr val="tx1"/>
                </a:solidFill>
              </a:rPr>
              <a:t>Custom </a:t>
            </a:r>
          </a:p>
          <a:p>
            <a:endParaRPr lang="en-US" sz="3600" b="1" dirty="0" smtClean="0">
              <a:solidFill>
                <a:schemeClr val="tx1"/>
              </a:solidFill>
            </a:endParaRPr>
          </a:p>
        </p:txBody>
      </p:sp>
    </p:spTree>
    <p:extLst>
      <p:ext uri="{BB962C8B-B14F-4D97-AF65-F5344CB8AC3E}">
        <p14:creationId xmlns:p14="http://schemas.microsoft.com/office/powerpoint/2010/main" val="538705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1548"/>
            <a:ext cx="12192000" cy="806782"/>
          </a:xfrm>
          <a:solidFill>
            <a:schemeClr val="accent2"/>
          </a:solidFill>
        </p:spPr>
        <p:txBody>
          <a:bodyPr/>
          <a:lstStyle/>
          <a:p>
            <a:r>
              <a:rPr lang="en-US" dirty="0">
                <a:solidFill>
                  <a:schemeClr val="bg1"/>
                </a:solidFill>
              </a:rPr>
              <a:t>GP 2015 Service Based Architecture</a:t>
            </a:r>
          </a:p>
        </p:txBody>
      </p:sp>
      <p:sp>
        <p:nvSpPr>
          <p:cNvPr id="3" name="Text Placeholder 2"/>
          <p:cNvSpPr>
            <a:spLocks noGrp="1"/>
          </p:cNvSpPr>
          <p:nvPr>
            <p:ph type="body" sz="quarter" idx="10"/>
          </p:nvPr>
        </p:nvSpPr>
        <p:spPr>
          <a:xfrm>
            <a:off x="758435" y="1351006"/>
            <a:ext cx="10403836" cy="5346356"/>
          </a:xfrm>
        </p:spPr>
        <p:txBody>
          <a:bodyPr>
            <a:normAutofit/>
          </a:bodyPr>
          <a:lstStyle/>
          <a:p>
            <a:r>
              <a:rPr lang="en-US" sz="2000" b="1" dirty="0" smtClean="0">
                <a:solidFill>
                  <a:schemeClr val="tx1"/>
                </a:solidFill>
              </a:rPr>
              <a:t>Microsoft introduces Service Based Architecture a new way to interact with GP</a:t>
            </a:r>
          </a:p>
          <a:p>
            <a:pPr marL="571500" indent="-571500">
              <a:buFont typeface="Arial" panose="020B0604020202020204" pitchFamily="34" charset="0"/>
              <a:buChar char="•"/>
            </a:pPr>
            <a:endParaRPr lang="en-US" sz="2000" b="1" dirty="0" smtClean="0"/>
          </a:p>
          <a:p>
            <a:r>
              <a:rPr lang="en-US" sz="2000" b="1" dirty="0" smtClean="0"/>
              <a:t>What is a “Service”? </a:t>
            </a:r>
          </a:p>
          <a:p>
            <a:pPr marL="571500" indent="-571500">
              <a:buFont typeface="Arial" panose="020B0604020202020204" pitchFamily="34" charset="0"/>
              <a:buChar char="•"/>
            </a:pPr>
            <a:r>
              <a:rPr lang="en-US" sz="2000" b="1" dirty="0" smtClean="0"/>
              <a:t>Service </a:t>
            </a:r>
            <a:r>
              <a:rPr lang="en-US" sz="2000" b="1" dirty="0"/>
              <a:t>Oriented Architecture </a:t>
            </a:r>
            <a:r>
              <a:rPr lang="en-US" sz="2000" dirty="0"/>
              <a:t>(SOA)</a:t>
            </a:r>
          </a:p>
          <a:p>
            <a:r>
              <a:rPr lang="en-US" sz="1600" dirty="0" smtClean="0"/>
              <a:t>	“</a:t>
            </a:r>
            <a:r>
              <a:rPr lang="en-US" sz="1600" dirty="0"/>
              <a:t>is a software </a:t>
            </a:r>
            <a:r>
              <a:rPr lang="en-US" sz="1600" dirty="0" smtClean="0"/>
              <a:t>design and </a:t>
            </a:r>
            <a:r>
              <a:rPr lang="en-US" sz="1600" dirty="0"/>
              <a:t>software architecture design </a:t>
            </a:r>
            <a:r>
              <a:rPr lang="en-US" sz="1600" dirty="0" smtClean="0"/>
              <a:t>pattern based </a:t>
            </a:r>
            <a:r>
              <a:rPr lang="en-US" sz="1600" dirty="0"/>
              <a:t>on distinct pieces of software providing </a:t>
            </a:r>
            <a:r>
              <a:rPr lang="en-US" sz="1600" dirty="0" smtClean="0"/>
              <a:t>	application </a:t>
            </a:r>
            <a:r>
              <a:rPr lang="en-US" sz="1600" dirty="0"/>
              <a:t>functionality as services to other applications”</a:t>
            </a:r>
            <a:r>
              <a:rPr lang="en-US" sz="3600" b="1" dirty="0">
                <a:solidFill>
                  <a:schemeClr val="tx1"/>
                </a:solidFill>
              </a:rPr>
              <a:t>	</a:t>
            </a:r>
            <a:endParaRPr lang="en-US" sz="3600" b="1" dirty="0" smtClean="0">
              <a:solidFill>
                <a:schemeClr val="tx1"/>
              </a:solidFill>
            </a:endParaRPr>
          </a:p>
          <a:p>
            <a:pPr marL="342900" indent="-342900">
              <a:buFont typeface="Arial" panose="020B0604020202020204" pitchFamily="34" charset="0"/>
              <a:buChar char="•"/>
            </a:pPr>
            <a:r>
              <a:rPr lang="en-US" sz="2000" dirty="0"/>
              <a:t>The Service Based Architecture snaps to this pattern, functionality delivered as a service call over https.</a:t>
            </a:r>
            <a:endParaRPr lang="en-US" sz="2000" dirty="0" smtClean="0"/>
          </a:p>
          <a:p>
            <a:pPr marL="342900" indent="-342900">
              <a:buFont typeface="Arial" panose="020B0604020202020204" pitchFamily="34" charset="0"/>
              <a:buChar char="•"/>
            </a:pPr>
            <a:r>
              <a:rPr lang="en-US" sz="2000" dirty="0" smtClean="0"/>
              <a:t>REST </a:t>
            </a:r>
            <a:r>
              <a:rPr lang="en-US" sz="2000" dirty="0"/>
              <a:t>(Representational State Transfer) </a:t>
            </a:r>
            <a:r>
              <a:rPr lang="en-US" sz="2000" dirty="0" smtClean="0"/>
              <a:t>– fancy </a:t>
            </a:r>
            <a:r>
              <a:rPr lang="en-US" sz="2000" dirty="0"/>
              <a:t>term for using http URIs (URLs) to invoke functionality</a:t>
            </a:r>
            <a:r>
              <a:rPr lang="en-US" sz="2000" dirty="0" smtClean="0"/>
              <a:t>.</a:t>
            </a:r>
          </a:p>
          <a:p>
            <a:endParaRPr lang="en-US" sz="2000" b="1" dirty="0" smtClean="0">
              <a:solidFill>
                <a:schemeClr val="tx1"/>
              </a:solidFill>
            </a:endParaRPr>
          </a:p>
          <a:p>
            <a:pPr marL="285750" indent="-285750">
              <a:buFont typeface="Arial" panose="020B0604020202020204" pitchFamily="34" charset="0"/>
              <a:buChar char="•"/>
            </a:pPr>
            <a:endParaRPr lang="en-US" sz="1800" b="1" dirty="0">
              <a:solidFill>
                <a:schemeClr val="tx1"/>
              </a:solidFill>
            </a:endParaRPr>
          </a:p>
        </p:txBody>
      </p:sp>
    </p:spTree>
    <p:extLst>
      <p:ext uri="{BB962C8B-B14F-4D97-AF65-F5344CB8AC3E}">
        <p14:creationId xmlns:p14="http://schemas.microsoft.com/office/powerpoint/2010/main" val="3169914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1548"/>
            <a:ext cx="12192000" cy="806782"/>
          </a:xfrm>
          <a:solidFill>
            <a:schemeClr val="accent2"/>
          </a:solidFill>
        </p:spPr>
        <p:txBody>
          <a:bodyPr/>
          <a:lstStyle/>
          <a:p>
            <a:r>
              <a:rPr lang="en-US" dirty="0">
                <a:solidFill>
                  <a:schemeClr val="bg1"/>
                </a:solidFill>
              </a:rPr>
              <a:t>GP 2015 Service Based Architecture</a:t>
            </a:r>
          </a:p>
        </p:txBody>
      </p:sp>
      <p:sp>
        <p:nvSpPr>
          <p:cNvPr id="3" name="Text Placeholder 2"/>
          <p:cNvSpPr>
            <a:spLocks noGrp="1"/>
          </p:cNvSpPr>
          <p:nvPr>
            <p:ph type="body" sz="quarter" idx="10"/>
          </p:nvPr>
        </p:nvSpPr>
        <p:spPr>
          <a:xfrm>
            <a:off x="758435" y="1351006"/>
            <a:ext cx="10403836" cy="5346356"/>
          </a:xfrm>
        </p:spPr>
        <p:txBody>
          <a:bodyPr>
            <a:normAutofit/>
          </a:bodyPr>
          <a:lstStyle/>
          <a:p>
            <a:r>
              <a:rPr lang="en-US" sz="2800" b="1" dirty="0" smtClean="0">
                <a:solidFill>
                  <a:schemeClr val="tx1"/>
                </a:solidFill>
              </a:rPr>
              <a:t>Why Service Based Architecture?</a:t>
            </a:r>
          </a:p>
          <a:p>
            <a:r>
              <a:rPr lang="en-US" sz="2000" b="1" dirty="0" smtClean="0"/>
              <a:t>Cloud</a:t>
            </a:r>
            <a:endParaRPr lang="en-US" sz="2000" b="1" dirty="0"/>
          </a:p>
          <a:p>
            <a:pPr marL="342900" indent="-342900">
              <a:buFont typeface="Arial" panose="020B0604020202020204" pitchFamily="34" charset="0"/>
              <a:buChar char="•"/>
            </a:pPr>
            <a:r>
              <a:rPr lang="en-US" sz="2000" dirty="0"/>
              <a:t>The worldwide cloud computing market will grow at a 36% compound annual growth rate (CAGR) through 2016, reaching a market size of $19.5B by 2016.</a:t>
            </a:r>
          </a:p>
          <a:p>
            <a:pPr marL="342900" indent="-342900">
              <a:buFont typeface="Arial" panose="020B0604020202020204" pitchFamily="34" charset="0"/>
              <a:buChar char="•"/>
            </a:pPr>
            <a:r>
              <a:rPr lang="en-US" sz="2000" dirty="0"/>
              <a:t>Azure becomes #2 cloud provider with 162% growth in Q2, 2014</a:t>
            </a:r>
          </a:p>
          <a:p>
            <a:endParaRPr lang="en-US" sz="2000" dirty="0" smtClean="0"/>
          </a:p>
          <a:p>
            <a:r>
              <a:rPr lang="en-US" sz="2000" b="1" dirty="0" smtClean="0"/>
              <a:t>Mobile</a:t>
            </a:r>
            <a:endParaRPr lang="en-US" sz="2000" b="1" dirty="0"/>
          </a:p>
          <a:p>
            <a:pPr marL="342900" indent="-342900">
              <a:buFont typeface="Arial" panose="020B0604020202020204" pitchFamily="34" charset="0"/>
              <a:buChar char="•"/>
            </a:pPr>
            <a:r>
              <a:rPr lang="en-US" sz="2000" dirty="0"/>
              <a:t>81% Growth of smartphone usage in </a:t>
            </a:r>
            <a:r>
              <a:rPr lang="en-US" sz="2000" dirty="0" smtClean="0"/>
              <a:t>2012</a:t>
            </a:r>
            <a:endParaRPr lang="en-US" sz="2000" dirty="0"/>
          </a:p>
          <a:p>
            <a:pPr marL="342900" indent="-342900">
              <a:buFont typeface="Arial" panose="020B0604020202020204" pitchFamily="34" charset="0"/>
              <a:buChar char="•"/>
            </a:pPr>
            <a:r>
              <a:rPr lang="en-US" sz="2000" dirty="0"/>
              <a:t>70% Growth of global mobile data traffic in </a:t>
            </a:r>
            <a:r>
              <a:rPr lang="en-US" sz="2000" dirty="0" smtClean="0"/>
              <a:t>2012</a:t>
            </a:r>
            <a:endParaRPr lang="en-US" sz="2000" dirty="0"/>
          </a:p>
          <a:p>
            <a:pPr marL="342900" indent="-342900">
              <a:buFont typeface="Arial" panose="020B0604020202020204" pitchFamily="34" charset="0"/>
              <a:buChar char="•"/>
            </a:pPr>
            <a:r>
              <a:rPr lang="en-US" sz="2000" dirty="0"/>
              <a:t>51% Traffic on mobile devices from video in </a:t>
            </a:r>
            <a:r>
              <a:rPr lang="en-US" sz="2000" dirty="0" smtClean="0"/>
              <a:t>2012</a:t>
            </a:r>
            <a:endParaRPr lang="en-US" sz="2000" dirty="0"/>
          </a:p>
          <a:p>
            <a:pPr marL="342900" indent="-342900">
              <a:buFont typeface="Arial" panose="020B0604020202020204" pitchFamily="34" charset="0"/>
              <a:buChar char="•"/>
            </a:pPr>
            <a:r>
              <a:rPr lang="en-US" sz="2000" dirty="0"/>
              <a:t>45% American adults who own a </a:t>
            </a:r>
            <a:r>
              <a:rPr lang="en-US" sz="2000" dirty="0" smtClean="0"/>
              <a:t>smartphone</a:t>
            </a:r>
            <a:endParaRPr lang="en-US" sz="2000" dirty="0"/>
          </a:p>
          <a:p>
            <a:pPr marL="342900" indent="-342900">
              <a:buFont typeface="Arial" panose="020B0604020202020204" pitchFamily="34" charset="0"/>
              <a:buChar char="•"/>
            </a:pPr>
            <a:r>
              <a:rPr lang="en-US" sz="2000" dirty="0"/>
              <a:t>44% Cell phone owners who have slept with their phone nearby because they didn’t want to miss a </a:t>
            </a:r>
            <a:r>
              <a:rPr lang="en-US" sz="2000" dirty="0" smtClean="0"/>
              <a:t>notification</a:t>
            </a:r>
            <a:endParaRPr lang="en-US" sz="2000" dirty="0"/>
          </a:p>
          <a:p>
            <a:endParaRPr lang="en-US" sz="2000" b="1" dirty="0" smtClean="0">
              <a:solidFill>
                <a:schemeClr val="tx1"/>
              </a:solidFill>
            </a:endParaRPr>
          </a:p>
          <a:p>
            <a:pPr marL="285750" indent="-285750">
              <a:buFont typeface="Arial" panose="020B0604020202020204" pitchFamily="34" charset="0"/>
              <a:buChar char="•"/>
            </a:pPr>
            <a:endParaRPr lang="en-US" sz="1800" b="1" dirty="0">
              <a:solidFill>
                <a:schemeClr val="tx1"/>
              </a:solidFill>
            </a:endParaRPr>
          </a:p>
        </p:txBody>
      </p:sp>
    </p:spTree>
    <p:extLst>
      <p:ext uri="{BB962C8B-B14F-4D97-AF65-F5344CB8AC3E}">
        <p14:creationId xmlns:p14="http://schemas.microsoft.com/office/powerpoint/2010/main" val="4131869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1548"/>
            <a:ext cx="12192000" cy="806782"/>
          </a:xfrm>
          <a:solidFill>
            <a:schemeClr val="accent2"/>
          </a:solidFill>
        </p:spPr>
        <p:txBody>
          <a:bodyPr/>
          <a:lstStyle/>
          <a:p>
            <a:r>
              <a:rPr lang="en-US" dirty="0">
                <a:solidFill>
                  <a:schemeClr val="bg1"/>
                </a:solidFill>
              </a:rPr>
              <a:t>GP 2015 Service Based Architecture</a:t>
            </a:r>
          </a:p>
        </p:txBody>
      </p:sp>
      <p:sp>
        <p:nvSpPr>
          <p:cNvPr id="3" name="Text Placeholder 2"/>
          <p:cNvSpPr>
            <a:spLocks noGrp="1"/>
          </p:cNvSpPr>
          <p:nvPr>
            <p:ph type="body" sz="quarter" idx="10"/>
          </p:nvPr>
        </p:nvSpPr>
        <p:spPr>
          <a:xfrm>
            <a:off x="758435" y="1351006"/>
            <a:ext cx="10403836" cy="5346356"/>
          </a:xfrm>
        </p:spPr>
        <p:txBody>
          <a:bodyPr>
            <a:normAutofit/>
          </a:bodyPr>
          <a:lstStyle/>
          <a:p>
            <a:r>
              <a:rPr lang="en-US" sz="2800" dirty="0" smtClean="0"/>
              <a:t>How is it different from web services?</a:t>
            </a:r>
          </a:p>
          <a:p>
            <a:endParaRPr lang="en-US" sz="2800" dirty="0" smtClean="0"/>
          </a:p>
          <a:p>
            <a:pPr marL="457200" indent="-457200">
              <a:buFont typeface="Arial" panose="020B0604020202020204" pitchFamily="34" charset="0"/>
              <a:buChar char="•"/>
            </a:pPr>
            <a:r>
              <a:rPr lang="en-US" sz="2800" dirty="0" smtClean="0"/>
              <a:t>GP </a:t>
            </a:r>
            <a:r>
              <a:rPr lang="en-US" sz="2800" dirty="0"/>
              <a:t>Web Services </a:t>
            </a:r>
          </a:p>
          <a:p>
            <a:pPr marL="342900" indent="-342900">
              <a:buFont typeface="Arial" panose="020B0604020202020204" pitchFamily="34" charset="0"/>
              <a:buChar char="•"/>
            </a:pPr>
            <a:r>
              <a:rPr lang="en-US" sz="2000" dirty="0" smtClean="0"/>
              <a:t>Based </a:t>
            </a:r>
            <a:r>
              <a:rPr lang="en-US" sz="2000" dirty="0"/>
              <a:t>on SOAP protocol with XML ‘documents’ as a payload </a:t>
            </a:r>
          </a:p>
          <a:p>
            <a:pPr marL="342900" indent="-342900">
              <a:buFont typeface="Arial" panose="020B0604020202020204" pitchFamily="34" charset="0"/>
              <a:buChar char="•"/>
            </a:pPr>
            <a:r>
              <a:rPr lang="en-US" sz="2000" dirty="0" smtClean="0"/>
              <a:t>Underlying </a:t>
            </a:r>
            <a:r>
              <a:rPr lang="en-US" sz="2000" dirty="0"/>
              <a:t>logic was eConnect </a:t>
            </a:r>
            <a:r>
              <a:rPr lang="en-US" sz="2000" dirty="0" err="1"/>
              <a:t>sql</a:t>
            </a:r>
            <a:r>
              <a:rPr lang="en-US" sz="2000" dirty="0"/>
              <a:t> procedures (duplicated from client) </a:t>
            </a:r>
          </a:p>
          <a:p>
            <a:pPr marL="342900" indent="-342900">
              <a:buFont typeface="Arial" panose="020B0604020202020204" pitchFamily="34" charset="0"/>
              <a:buChar char="•"/>
            </a:pPr>
            <a:r>
              <a:rPr lang="en-US" sz="2000" dirty="0"/>
              <a:t>Security was standalone and separately configured (could be ‘synched’ to GP) </a:t>
            </a:r>
          </a:p>
          <a:p>
            <a:pPr marL="285750" indent="-285750">
              <a:buFont typeface="Arial" panose="020B0604020202020204" pitchFamily="34" charset="0"/>
              <a:buChar char="•"/>
            </a:pPr>
            <a:endParaRPr lang="en-US" sz="1800" b="1" dirty="0" smtClean="0">
              <a:solidFill>
                <a:schemeClr val="tx1"/>
              </a:solidFill>
            </a:endParaRPr>
          </a:p>
          <a:p>
            <a:r>
              <a:rPr lang="en-US" sz="1800" b="1" dirty="0" smtClean="0"/>
              <a:t>Web Service Flow</a:t>
            </a:r>
          </a:p>
          <a:p>
            <a:r>
              <a:rPr lang="en-US" sz="1600" dirty="0" smtClean="0"/>
              <a:t>WCF </a:t>
            </a:r>
            <a:r>
              <a:rPr lang="en-US" sz="1600" dirty="0"/>
              <a:t>used to call method providing .NET object as </a:t>
            </a:r>
            <a:r>
              <a:rPr lang="en-US" sz="1600" dirty="0" smtClean="0"/>
              <a:t>data</a:t>
            </a:r>
            <a:r>
              <a:rPr lang="en-US" sz="1800" dirty="0" smtClean="0"/>
              <a:t> </a:t>
            </a:r>
            <a:endParaRPr lang="en-US" sz="1800" dirty="0"/>
          </a:p>
          <a:p>
            <a:r>
              <a:rPr lang="en-US" sz="1800" dirty="0"/>
              <a:t>.NET object serialized to XML and put in SOAP envelope sent to endpoint </a:t>
            </a:r>
          </a:p>
          <a:p>
            <a:r>
              <a:rPr lang="en-US" sz="1800" dirty="0"/>
              <a:t>.NET object de-serialized back to .NET object which is then mapped to an eConnect </a:t>
            </a:r>
            <a:r>
              <a:rPr lang="en-US" sz="1800" dirty="0" smtClean="0"/>
              <a:t>call</a:t>
            </a:r>
          </a:p>
          <a:p>
            <a:r>
              <a:rPr lang="en-US" sz="1800" dirty="0" smtClean="0"/>
              <a:t>Stored </a:t>
            </a:r>
            <a:r>
              <a:rPr lang="en-US" sz="1800" dirty="0" err="1" smtClean="0"/>
              <a:t>Proc</a:t>
            </a:r>
            <a:r>
              <a:rPr lang="en-US" sz="1800" dirty="0" smtClean="0"/>
              <a:t> executed</a:t>
            </a:r>
            <a:endParaRPr lang="en-US" sz="1800" b="1" dirty="0">
              <a:solidFill>
                <a:schemeClr val="tx1"/>
              </a:solidFill>
            </a:endParaRPr>
          </a:p>
        </p:txBody>
      </p:sp>
    </p:spTree>
    <p:extLst>
      <p:ext uri="{BB962C8B-B14F-4D97-AF65-F5344CB8AC3E}">
        <p14:creationId xmlns:p14="http://schemas.microsoft.com/office/powerpoint/2010/main" val="4261075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1548"/>
            <a:ext cx="12192000" cy="806782"/>
          </a:xfrm>
          <a:solidFill>
            <a:schemeClr val="accent2"/>
          </a:solidFill>
        </p:spPr>
        <p:txBody>
          <a:bodyPr/>
          <a:lstStyle/>
          <a:p>
            <a:r>
              <a:rPr lang="en-US" dirty="0">
                <a:solidFill>
                  <a:schemeClr val="bg1"/>
                </a:solidFill>
              </a:rPr>
              <a:t>GP 2015 Service Based Architecture</a:t>
            </a:r>
          </a:p>
        </p:txBody>
      </p:sp>
      <p:sp>
        <p:nvSpPr>
          <p:cNvPr id="3" name="Text Placeholder 2"/>
          <p:cNvSpPr>
            <a:spLocks noGrp="1"/>
          </p:cNvSpPr>
          <p:nvPr>
            <p:ph type="body" sz="quarter" idx="10"/>
          </p:nvPr>
        </p:nvSpPr>
        <p:spPr>
          <a:xfrm>
            <a:off x="758435" y="1351006"/>
            <a:ext cx="10403836" cy="5346356"/>
          </a:xfrm>
        </p:spPr>
        <p:txBody>
          <a:bodyPr>
            <a:normAutofit/>
          </a:bodyPr>
          <a:lstStyle/>
          <a:p>
            <a:r>
              <a:rPr lang="en-US" sz="2800" b="1" dirty="0"/>
              <a:t>URI Structure</a:t>
            </a:r>
          </a:p>
          <a:p>
            <a:r>
              <a:rPr lang="en-US" sz="2800" dirty="0"/>
              <a:t>•</a:t>
            </a:r>
            <a:r>
              <a:rPr lang="en-US" sz="2800" b="1" dirty="0"/>
              <a:t>PATTERN: </a:t>
            </a:r>
            <a:r>
              <a:rPr lang="en-US" sz="2800" dirty="0">
                <a:solidFill>
                  <a:srgbClr val="FF0000"/>
                </a:solidFill>
              </a:rPr>
              <a:t>[</a:t>
            </a:r>
            <a:r>
              <a:rPr lang="en-US" sz="2800" i="1" dirty="0">
                <a:solidFill>
                  <a:srgbClr val="FF0000"/>
                </a:solidFill>
              </a:rPr>
              <a:t>Context</a:t>
            </a:r>
            <a:r>
              <a:rPr lang="en-US" sz="2800" dirty="0">
                <a:solidFill>
                  <a:srgbClr val="FF0000"/>
                </a:solidFill>
              </a:rPr>
              <a:t>]</a:t>
            </a:r>
            <a:r>
              <a:rPr lang="en-US" sz="2800" dirty="0"/>
              <a:t>/</a:t>
            </a:r>
            <a:r>
              <a:rPr lang="en-US" sz="2800" b="1" dirty="0">
                <a:solidFill>
                  <a:schemeClr val="accent5"/>
                </a:solidFill>
              </a:rPr>
              <a:t>[</a:t>
            </a:r>
            <a:r>
              <a:rPr lang="en-US" sz="2800" b="1" i="1" dirty="0">
                <a:solidFill>
                  <a:schemeClr val="accent5"/>
                </a:solidFill>
              </a:rPr>
              <a:t>Resource Path(keys)]</a:t>
            </a:r>
            <a:r>
              <a:rPr lang="en-US" sz="2800" b="1" i="1" dirty="0"/>
              <a:t>?</a:t>
            </a:r>
            <a:r>
              <a:rPr lang="en-US" sz="2800" dirty="0">
                <a:solidFill>
                  <a:schemeClr val="accent4"/>
                </a:solidFill>
              </a:rPr>
              <a:t>[Q</a:t>
            </a:r>
            <a:r>
              <a:rPr lang="en-US" sz="2800" i="1" dirty="0">
                <a:solidFill>
                  <a:schemeClr val="accent4"/>
                </a:solidFill>
              </a:rPr>
              <a:t>uery String</a:t>
            </a:r>
            <a:r>
              <a:rPr lang="en-US" sz="2800" dirty="0">
                <a:solidFill>
                  <a:schemeClr val="accent4"/>
                </a:solidFill>
              </a:rPr>
              <a:t>]</a:t>
            </a:r>
          </a:p>
          <a:p>
            <a:endParaRPr lang="en-US" sz="2800" dirty="0" smtClean="0"/>
          </a:p>
          <a:p>
            <a:r>
              <a:rPr lang="en-US" sz="2800" dirty="0" smtClean="0"/>
              <a:t>•</a:t>
            </a:r>
            <a:r>
              <a:rPr lang="en-US" sz="2800" b="1" dirty="0"/>
              <a:t>Hypothetical Examples</a:t>
            </a:r>
          </a:p>
          <a:p>
            <a:r>
              <a:rPr lang="en-US" sz="2800" b="1" dirty="0" smtClean="0">
                <a:solidFill>
                  <a:schemeClr val="accent2"/>
                </a:solidFill>
              </a:rPr>
              <a:t>GET</a:t>
            </a:r>
            <a:r>
              <a:rPr lang="en-US" sz="2800" dirty="0" smtClean="0">
                <a:solidFill>
                  <a:schemeClr val="accent2"/>
                </a:solidFill>
              </a:rPr>
              <a:t> </a:t>
            </a:r>
            <a:r>
              <a:rPr lang="en-US" sz="1700" dirty="0">
                <a:solidFill>
                  <a:schemeClr val="accent3"/>
                </a:solidFill>
              </a:rPr>
              <a:t>…/Tenants(Default)/Companies(Contoso)/</a:t>
            </a:r>
            <a:r>
              <a:rPr lang="en-US" sz="1700" dirty="0">
                <a:solidFill>
                  <a:schemeClr val="accent5"/>
                </a:solidFill>
              </a:rPr>
              <a:t>Sales/Customers(AARONFITZ0001)?</a:t>
            </a:r>
            <a:r>
              <a:rPr lang="en-US" sz="1700" dirty="0" err="1">
                <a:solidFill>
                  <a:schemeClr val="accent4"/>
                </a:solidFill>
              </a:rPr>
              <a:t>someflag</a:t>
            </a:r>
            <a:r>
              <a:rPr lang="en-US" sz="1700" dirty="0">
                <a:solidFill>
                  <a:schemeClr val="accent4"/>
                </a:solidFill>
              </a:rPr>
              <a:t>=true</a:t>
            </a:r>
          </a:p>
          <a:p>
            <a:r>
              <a:rPr lang="en-US" sz="2800" b="1" dirty="0">
                <a:solidFill>
                  <a:schemeClr val="accent2"/>
                </a:solidFill>
              </a:rPr>
              <a:t>POST</a:t>
            </a:r>
            <a:r>
              <a:rPr lang="en-US" sz="2800" dirty="0"/>
              <a:t> </a:t>
            </a:r>
            <a:r>
              <a:rPr lang="en-US" sz="1600" dirty="0">
                <a:solidFill>
                  <a:schemeClr val="accent3"/>
                </a:solidFill>
              </a:rPr>
              <a:t>…/Tenants(Default)/Companies(Contoso)/</a:t>
            </a:r>
            <a:r>
              <a:rPr lang="en-US" sz="1600" dirty="0">
                <a:solidFill>
                  <a:schemeClr val="accent5"/>
                </a:solidFill>
              </a:rPr>
              <a:t>Sales/Customers</a:t>
            </a:r>
          </a:p>
          <a:p>
            <a:r>
              <a:rPr lang="en-US" sz="2800" b="1" dirty="0" smtClean="0">
                <a:solidFill>
                  <a:schemeClr val="accent2"/>
                </a:solidFill>
              </a:rPr>
              <a:t>DELETE</a:t>
            </a:r>
            <a:r>
              <a:rPr lang="en-US" sz="2800" dirty="0"/>
              <a:t> </a:t>
            </a:r>
            <a:r>
              <a:rPr lang="en-US" sz="1800" dirty="0" smtClean="0">
                <a:solidFill>
                  <a:schemeClr val="accent3"/>
                </a:solidFill>
              </a:rPr>
              <a:t>…/Tenants(Default</a:t>
            </a:r>
            <a:r>
              <a:rPr lang="en-US" sz="1800" dirty="0">
                <a:solidFill>
                  <a:schemeClr val="accent3"/>
                </a:solidFill>
              </a:rPr>
              <a:t>)/Companies(Fabrikam.%20Inc)/Manufacturing/</a:t>
            </a:r>
            <a:r>
              <a:rPr lang="en-US" sz="1800" dirty="0" err="1">
                <a:solidFill>
                  <a:schemeClr val="accent5"/>
                </a:solidFill>
              </a:rPr>
              <a:t>Boms</a:t>
            </a:r>
            <a:r>
              <a:rPr lang="en-US" sz="1800" dirty="0">
                <a:solidFill>
                  <a:schemeClr val="accent5"/>
                </a:solidFill>
              </a:rPr>
              <a:t>(WIDGET123</a:t>
            </a:r>
            <a:r>
              <a:rPr lang="en-US" sz="1800" dirty="0" smtClean="0">
                <a:solidFill>
                  <a:schemeClr val="accent5"/>
                </a:solidFill>
              </a:rPr>
              <a:t>)</a:t>
            </a:r>
            <a:endParaRPr lang="en-US" sz="1800" dirty="0">
              <a:solidFill>
                <a:schemeClr val="accent5"/>
              </a:solidFill>
            </a:endParaRPr>
          </a:p>
        </p:txBody>
      </p:sp>
    </p:spTree>
    <p:extLst>
      <p:ext uri="{BB962C8B-B14F-4D97-AF65-F5344CB8AC3E}">
        <p14:creationId xmlns:p14="http://schemas.microsoft.com/office/powerpoint/2010/main" val="2878155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69239" y="1189177"/>
            <a:ext cx="11653523" cy="3578608"/>
          </a:xfrm>
        </p:spPr>
        <p:txBody>
          <a:bodyPr/>
          <a:lstStyle/>
          <a:p>
            <a:r>
              <a:rPr lang="en-US" dirty="0" smtClean="0"/>
              <a:t>Let’s see it in action – Discovery</a:t>
            </a:r>
          </a:p>
          <a:p>
            <a:endParaRPr lang="en-US" sz="1800" dirty="0" smtClean="0"/>
          </a:p>
          <a:p>
            <a:r>
              <a:rPr lang="en-US" sz="1800" dirty="0" smtClean="0"/>
              <a:t>•</a:t>
            </a:r>
            <a:r>
              <a:rPr lang="en-US" sz="1800" dirty="0"/>
              <a:t>Discover available operations on the live deployment –just add /Help</a:t>
            </a:r>
          </a:p>
          <a:p>
            <a:r>
              <a:rPr lang="en-US" sz="1800" dirty="0"/>
              <a:t>•Use to model your code or extract info from system</a:t>
            </a:r>
          </a:p>
          <a:p>
            <a:r>
              <a:rPr lang="en-US" sz="1800" dirty="0"/>
              <a:t>•Provides info on objects, parameter requirements</a:t>
            </a:r>
          </a:p>
          <a:p>
            <a:r>
              <a:rPr lang="en-US" sz="1800" dirty="0"/>
              <a:t>•Discovery not filtered by security –you may see operations you can’t call</a:t>
            </a:r>
          </a:p>
          <a:p>
            <a:endParaRPr lang="en-US" dirty="0"/>
          </a:p>
          <a:p>
            <a:endParaRPr lang="en-US" dirty="0"/>
          </a:p>
        </p:txBody>
      </p:sp>
      <p:sp>
        <p:nvSpPr>
          <p:cNvPr id="4" name="Title 1"/>
          <p:cNvSpPr>
            <a:spLocks noGrp="1"/>
          </p:cNvSpPr>
          <p:nvPr>
            <p:ph type="title"/>
          </p:nvPr>
        </p:nvSpPr>
        <p:spPr>
          <a:solidFill>
            <a:schemeClr val="accent2"/>
          </a:solidFill>
        </p:spPr>
        <p:txBody>
          <a:bodyPr/>
          <a:lstStyle/>
          <a:p>
            <a:r>
              <a:rPr lang="en-US" dirty="0">
                <a:solidFill>
                  <a:schemeClr val="bg1"/>
                </a:solidFill>
              </a:rPr>
              <a:t>GP 2015 Service Based Architecture</a:t>
            </a:r>
          </a:p>
        </p:txBody>
      </p:sp>
    </p:spTree>
    <p:extLst>
      <p:ext uri="{BB962C8B-B14F-4D97-AF65-F5344CB8AC3E}">
        <p14:creationId xmlns:p14="http://schemas.microsoft.com/office/powerpoint/2010/main" val="248763925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1548"/>
            <a:ext cx="12192000" cy="806782"/>
          </a:xfrm>
          <a:solidFill>
            <a:schemeClr val="accent2"/>
          </a:solidFill>
        </p:spPr>
        <p:txBody>
          <a:bodyPr/>
          <a:lstStyle/>
          <a:p>
            <a:r>
              <a:rPr lang="en-US" dirty="0">
                <a:solidFill>
                  <a:schemeClr val="bg1"/>
                </a:solidFill>
              </a:rPr>
              <a:t>GP 2015 Service Based Architecture</a:t>
            </a:r>
          </a:p>
        </p:txBody>
      </p:sp>
      <p:sp>
        <p:nvSpPr>
          <p:cNvPr id="3" name="Text Placeholder 2"/>
          <p:cNvSpPr>
            <a:spLocks noGrp="1"/>
          </p:cNvSpPr>
          <p:nvPr>
            <p:ph type="body" sz="quarter" idx="10"/>
          </p:nvPr>
        </p:nvSpPr>
        <p:spPr>
          <a:xfrm>
            <a:off x="758435" y="1351006"/>
            <a:ext cx="10403836" cy="5346356"/>
          </a:xfrm>
        </p:spPr>
        <p:txBody>
          <a:bodyPr>
            <a:normAutofit/>
          </a:bodyPr>
          <a:lstStyle/>
          <a:p>
            <a:r>
              <a:rPr lang="en-US" sz="3600" b="1" dirty="0" smtClean="0">
                <a:solidFill>
                  <a:schemeClr val="tx2">
                    <a:lumMod val="50000"/>
                  </a:schemeClr>
                </a:solidFill>
              </a:rPr>
              <a:t>So what’s in it for you?</a:t>
            </a:r>
          </a:p>
          <a:p>
            <a:endParaRPr lang="en-US" sz="3600" dirty="0"/>
          </a:p>
          <a:p>
            <a:pPr marL="342900" indent="-342900">
              <a:buFont typeface="Arial" panose="020B0604020202020204" pitchFamily="34" charset="0"/>
              <a:buChar char="•"/>
            </a:pPr>
            <a:r>
              <a:rPr lang="en-US" sz="2400" dirty="0" smtClean="0"/>
              <a:t>Companion/Mobile </a:t>
            </a:r>
            <a:r>
              <a:rPr lang="en-US" sz="2400" dirty="0"/>
              <a:t>app opportunities</a:t>
            </a:r>
          </a:p>
          <a:p>
            <a:r>
              <a:rPr lang="en-US" sz="2400" dirty="0" smtClean="0"/>
              <a:t>	•</a:t>
            </a:r>
            <a:r>
              <a:rPr lang="en-US" sz="1200" dirty="0" smtClean="0"/>
              <a:t>A recent survey by Vision </a:t>
            </a:r>
            <a:r>
              <a:rPr lang="en-US" sz="1200" dirty="0" err="1" smtClean="0"/>
              <a:t>Mobilefound</a:t>
            </a:r>
            <a:r>
              <a:rPr lang="en-US" sz="1200" dirty="0" smtClean="0"/>
              <a:t> that just 16% of worldwide developers are building mobile apps for enterprises</a:t>
            </a:r>
          </a:p>
          <a:p>
            <a:pPr marL="342900" indent="-342900">
              <a:buFont typeface="Arial" panose="020B0604020202020204" pitchFamily="34" charset="0"/>
              <a:buChar char="•"/>
            </a:pPr>
            <a:r>
              <a:rPr lang="en-US" sz="2400" dirty="0" smtClean="0"/>
              <a:t>Ability to leverage managed code</a:t>
            </a:r>
          </a:p>
          <a:p>
            <a:pPr marL="342900" indent="-342900">
              <a:buFont typeface="Arial" panose="020B0604020202020204" pitchFamily="34" charset="0"/>
              <a:buChar char="•"/>
            </a:pPr>
            <a:r>
              <a:rPr lang="en-US" sz="2400" dirty="0" smtClean="0"/>
              <a:t>Integrate </a:t>
            </a:r>
            <a:r>
              <a:rPr lang="en-US" sz="2400" dirty="0"/>
              <a:t>to any desired GP functionality</a:t>
            </a:r>
          </a:p>
          <a:p>
            <a:pPr marL="342900" indent="-342900">
              <a:buFont typeface="Arial" panose="020B0604020202020204" pitchFamily="34" charset="0"/>
              <a:buChar char="•"/>
            </a:pPr>
            <a:r>
              <a:rPr lang="en-US" sz="2400" dirty="0" smtClean="0"/>
              <a:t>CRUD </a:t>
            </a:r>
            <a:r>
              <a:rPr lang="en-US" sz="2400" dirty="0"/>
              <a:t>&amp; non CRUD operations</a:t>
            </a:r>
          </a:p>
          <a:p>
            <a:pPr marL="342900" indent="-342900">
              <a:buFont typeface="Arial" panose="020B0604020202020204" pitchFamily="34" charset="0"/>
              <a:buChar char="•"/>
            </a:pPr>
            <a:r>
              <a:rPr lang="en-US" sz="2400" dirty="0" smtClean="0"/>
              <a:t>Maintain </a:t>
            </a:r>
            <a:r>
              <a:rPr lang="en-US" sz="2400" dirty="0"/>
              <a:t>existing Dexterity </a:t>
            </a:r>
            <a:r>
              <a:rPr lang="en-US" sz="2400" dirty="0" smtClean="0"/>
              <a:t>investments</a:t>
            </a:r>
          </a:p>
          <a:p>
            <a:pPr marL="342900" indent="-342900">
              <a:buFont typeface="Arial" panose="020B0604020202020204" pitchFamily="34" charset="0"/>
              <a:buChar char="•"/>
            </a:pPr>
            <a:r>
              <a:rPr lang="en-US" sz="2400" dirty="0" smtClean="0"/>
              <a:t>Uses standard GP Security</a:t>
            </a:r>
            <a:endParaRPr lang="en-US" sz="2400" dirty="0"/>
          </a:p>
          <a:p>
            <a:endParaRPr lang="en-US" sz="3600" b="1" dirty="0">
              <a:solidFill>
                <a:schemeClr val="tx2">
                  <a:lumMod val="50000"/>
                </a:schemeClr>
              </a:solidFill>
            </a:endParaRPr>
          </a:p>
        </p:txBody>
      </p:sp>
    </p:spTree>
    <p:extLst>
      <p:ext uri="{BB962C8B-B14F-4D97-AF65-F5344CB8AC3E}">
        <p14:creationId xmlns:p14="http://schemas.microsoft.com/office/powerpoint/2010/main" val="622021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69239" y="1189177"/>
            <a:ext cx="11653523" cy="4188006"/>
          </a:xfrm>
        </p:spPr>
        <p:txBody>
          <a:bodyPr/>
          <a:lstStyle/>
          <a:p>
            <a:r>
              <a:rPr lang="en-US" dirty="0" smtClean="0"/>
              <a:t>Parting Thoughts</a:t>
            </a:r>
            <a:endParaRPr lang="en-US" dirty="0" smtClean="0"/>
          </a:p>
          <a:p>
            <a:endParaRPr lang="en-US" sz="1800" dirty="0" smtClean="0"/>
          </a:p>
          <a:p>
            <a:r>
              <a:rPr lang="en-US" sz="1800" dirty="0" smtClean="0"/>
              <a:t>•</a:t>
            </a:r>
            <a:r>
              <a:rPr lang="en-US" sz="1800" dirty="0" smtClean="0"/>
              <a:t>This is more than just a bunch of web services</a:t>
            </a:r>
            <a:endParaRPr lang="en-US" sz="1800" dirty="0"/>
          </a:p>
          <a:p>
            <a:r>
              <a:rPr lang="en-US" sz="1800" dirty="0" smtClean="0"/>
              <a:t>	• It’s a framework</a:t>
            </a:r>
            <a:r>
              <a:rPr lang="en-US" sz="1800" dirty="0"/>
              <a:t>	</a:t>
            </a:r>
            <a:endParaRPr lang="en-US" sz="1800" dirty="0"/>
          </a:p>
          <a:p>
            <a:r>
              <a:rPr lang="en-US" sz="1800" dirty="0" smtClean="0"/>
              <a:t>	• It’s an enabler</a:t>
            </a:r>
          </a:p>
          <a:p>
            <a:r>
              <a:rPr lang="en-US" sz="1800" dirty="0" smtClean="0"/>
              <a:t>•Anything that benefits from mobility is a candidate</a:t>
            </a:r>
          </a:p>
          <a:p>
            <a:endParaRPr lang="en-US" sz="1800" dirty="0"/>
          </a:p>
          <a:p>
            <a:r>
              <a:rPr lang="en-US" sz="1800" dirty="0" smtClean="0"/>
              <a:t>Blog follow up for an actual mobile app.</a:t>
            </a:r>
            <a:endParaRPr lang="en-US" sz="1800" dirty="0" smtClean="0"/>
          </a:p>
          <a:p>
            <a:endParaRPr lang="en-US" dirty="0"/>
          </a:p>
          <a:p>
            <a:endParaRPr lang="en-US" dirty="0"/>
          </a:p>
        </p:txBody>
      </p:sp>
      <p:sp>
        <p:nvSpPr>
          <p:cNvPr id="4" name="Title 1"/>
          <p:cNvSpPr>
            <a:spLocks noGrp="1"/>
          </p:cNvSpPr>
          <p:nvPr>
            <p:ph type="title"/>
          </p:nvPr>
        </p:nvSpPr>
        <p:spPr>
          <a:solidFill>
            <a:schemeClr val="accent2"/>
          </a:solidFill>
        </p:spPr>
        <p:txBody>
          <a:bodyPr/>
          <a:lstStyle/>
          <a:p>
            <a:r>
              <a:rPr lang="en-US" dirty="0">
                <a:solidFill>
                  <a:schemeClr val="bg1"/>
                </a:solidFill>
              </a:rPr>
              <a:t>GP 2015 Service Based Architecture</a:t>
            </a:r>
          </a:p>
        </p:txBody>
      </p:sp>
    </p:spTree>
    <p:extLst>
      <p:ext uri="{BB962C8B-B14F-4D97-AF65-F5344CB8AC3E}">
        <p14:creationId xmlns:p14="http://schemas.microsoft.com/office/powerpoint/2010/main" val="2291329679"/>
      </p:ext>
    </p:extLst>
  </p:cSld>
  <p:clrMapOvr>
    <a:masterClrMapping/>
  </p:clrMapOvr>
  <p:transition>
    <p:fade/>
  </p:transition>
</p:sld>
</file>

<file path=ppt/theme/theme1.xml><?xml version="1.0" encoding="utf-8"?>
<a:theme xmlns:a="http://schemas.openxmlformats.org/drawingml/2006/main" name="3-30370_Convergence_2014_Concurrent_Template_16x9">
  <a:themeElements>
    <a:clrScheme name="Convergence NA Breakout">
      <a:dk1>
        <a:srgbClr val="505050"/>
      </a:dk1>
      <a:lt1>
        <a:srgbClr val="FFFFFF"/>
      </a:lt1>
      <a:dk2>
        <a:srgbClr val="442359"/>
      </a:dk2>
      <a:lt2>
        <a:srgbClr val="D2D2D2"/>
      </a:lt2>
      <a:accent1>
        <a:srgbClr val="442359"/>
      </a:accent1>
      <a:accent2>
        <a:srgbClr val="002050"/>
      </a:accent2>
      <a:accent3>
        <a:srgbClr val="BA141A"/>
      </a:accent3>
      <a:accent4>
        <a:srgbClr val="00188F"/>
      </a:accent4>
      <a:accent5>
        <a:srgbClr val="007233"/>
      </a:accent5>
      <a:accent6>
        <a:srgbClr val="DC3C00"/>
      </a:accent6>
      <a:hlink>
        <a:srgbClr val="FF8C00"/>
      </a:hlink>
      <a:folHlink>
        <a:srgbClr val="FF8C00"/>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0" tIns="46637" rIns="0" bIns="46637" numCol="1" rtlCol="0" anchor="ctr" anchorCtr="0" compatLnSpc="1">
        <a:prstTxWarp prst="textNoShape">
          <a:avLst/>
        </a:prstTxWarp>
      </a:bodyPr>
      <a:lstStyle>
        <a:defPPr algn="ctr" defTabSz="932472" fontAlgn="base">
          <a:spcBef>
            <a:spcPct val="0"/>
          </a:spcBef>
          <a:spcAft>
            <a:spcPct val="0"/>
          </a:spcAft>
          <a:defRPr sz="2000" dirty="0">
            <a:gradFill>
              <a:gsLst>
                <a:gs pos="0">
                  <a:srgbClr val="FFFFFF"/>
                </a:gs>
                <a:gs pos="100000">
                  <a:srgbClr val="FFFFFF"/>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Convergence_2014_Concurrent_16x9.potx" id="{3E2627D7-ABCE-498A-BAEA-79E1AE0C4DD6}" vid="{FBD614BE-BECB-4962-9D07-7583AE70FE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A1043DCF3261A43AE8544D0DBEE2FD8" ma:contentTypeVersion="3" ma:contentTypeDescription="Create a new document." ma:contentTypeScope="" ma:versionID="b4948f2ea2f238d2541e3d7a3314c488">
  <xsd:schema xmlns:xsd="http://www.w3.org/2001/XMLSchema" xmlns:xs="http://www.w3.org/2001/XMLSchema" xmlns:p="http://schemas.microsoft.com/office/2006/metadata/properties" xmlns:ns2="6781f873-6856-4372-b61a-a30a1e7cc6ca" targetNamespace="http://schemas.microsoft.com/office/2006/metadata/properties" ma:root="true" ma:fieldsID="7b22ae891ef6f7b6d20675a947854129" ns2:_="">
    <xsd:import namespace="6781f873-6856-4372-b61a-a30a1e7cc6ca"/>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81f873-6856-4372-b61a-a30a1e7cc6c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95C5B0-B472-4E54-89DE-FFFE765C85FA}">
  <ds:schemaRefs>
    <ds:schemaRef ds:uri="http://schemas.microsoft.com/sharepoint/v3/contenttype/forms"/>
  </ds:schemaRefs>
</ds:datastoreItem>
</file>

<file path=customXml/itemProps2.xml><?xml version="1.0" encoding="utf-8"?>
<ds:datastoreItem xmlns:ds="http://schemas.openxmlformats.org/officeDocument/2006/customXml" ds:itemID="{28C999A9-51EE-4C35-A8B0-920CD624DF7C}">
  <ds:schemaRefs>
    <ds:schemaRef ds:uri="http://purl.org/dc/terms/"/>
    <ds:schemaRef ds:uri="6781f873-6856-4372-b61a-a30a1e7cc6ca"/>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4D96B6CB-CDA9-458E-AC89-92F8799D02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81f873-6856-4372-b61a-a30a1e7cc6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5741</TotalTime>
  <Words>1136</Words>
  <Application>Microsoft Office PowerPoint</Application>
  <PresentationFormat>Widescreen</PresentationFormat>
  <Paragraphs>98</Paragraphs>
  <Slides>8</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Consolas</vt:lpstr>
      <vt:lpstr>Segoe UI</vt:lpstr>
      <vt:lpstr>Segoe UI Light</vt:lpstr>
      <vt:lpstr>Wingdings</vt:lpstr>
      <vt:lpstr>3-30370_Convergence_2014_Concurrent_Template_16x9</vt:lpstr>
      <vt:lpstr>GP 2015 Service Based Architecture</vt:lpstr>
      <vt:lpstr>GP 2015 Service Based Architecture</vt:lpstr>
      <vt:lpstr>GP 2015 Service Based Architecture</vt:lpstr>
      <vt:lpstr>GP 2015 Service Based Architecture</vt:lpstr>
      <vt:lpstr>GP 2015 Service Based Architecture</vt:lpstr>
      <vt:lpstr>GP 2015 Service Based Architecture</vt:lpstr>
      <vt:lpstr>GP 2015 Service Based Architecture</vt:lpstr>
      <vt:lpstr>GP 2015 Service Based Architecture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SmartList Designer vs. SmartList Builder</dc:title>
  <dc:creator>Chris Simonsen</dc:creator>
  <cp:lastModifiedBy>Shawn Madsen</cp:lastModifiedBy>
  <cp:revision>47</cp:revision>
  <dcterms:created xsi:type="dcterms:W3CDTF">2014-05-27T16:41:51Z</dcterms:created>
  <dcterms:modified xsi:type="dcterms:W3CDTF">2015-05-20T04:11:13Z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0x0101008A1043DCF3261A43AE8544D0DBEE2FD8</vt:lpwstr>
  </property>
</Properties>
</file>