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sldIdLst>
    <p:sldId id="266" r:id="rId5"/>
    <p:sldId id="281" r:id="rId6"/>
    <p:sldId id="305" r:id="rId7"/>
    <p:sldId id="306" r:id="rId8"/>
    <p:sldId id="307" r:id="rId9"/>
    <p:sldId id="308" r:id="rId10"/>
    <p:sldId id="309" r:id="rId11"/>
    <p:sldId id="310" r:id="rId12"/>
    <p:sldId id="311" r:id="rId13"/>
    <p:sldId id="312" r:id="rId14"/>
    <p:sldId id="282" r:id="rId15"/>
    <p:sldId id="314" r:id="rId16"/>
    <p:sldId id="318" r:id="rId17"/>
    <p:sldId id="342" r:id="rId18"/>
    <p:sldId id="320" r:id="rId19"/>
    <p:sldId id="316" r:id="rId20"/>
    <p:sldId id="326" r:id="rId21"/>
    <p:sldId id="340" r:id="rId22"/>
    <p:sldId id="327" r:id="rId23"/>
    <p:sldId id="323" r:id="rId24"/>
    <p:sldId id="339" r:id="rId25"/>
    <p:sldId id="338" r:id="rId26"/>
    <p:sldId id="331" r:id="rId27"/>
    <p:sldId id="332" r:id="rId28"/>
    <p:sldId id="322" r:id="rId29"/>
    <p:sldId id="321" r:id="rId30"/>
    <p:sldId id="336" r:id="rId31"/>
    <p:sldId id="335" r:id="rId32"/>
    <p:sldId id="317" r:id="rId33"/>
    <p:sldId id="313" r:id="rId34"/>
    <p:sldId id="315" r:id="rId35"/>
    <p:sldId id="341" r:id="rId36"/>
    <p:sldId id="324" r:id="rId37"/>
    <p:sldId id="325" r:id="rId38"/>
    <p:sldId id="337" r:id="rId39"/>
    <p:sldId id="319" r:id="rId40"/>
    <p:sldId id="32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64" autoAdjust="0"/>
    <p:restoredTop sz="83680" autoAdjust="0"/>
  </p:normalViewPr>
  <p:slideViewPr>
    <p:cSldViewPr snapToGrid="0" snapToObjects="1">
      <p:cViewPr varScale="1">
        <p:scale>
          <a:sx n="62" d="100"/>
          <a:sy n="62" d="100"/>
        </p:scale>
        <p:origin x="8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E7800-FD3F-4E77-92A1-B58F01F40CE0}" type="datetimeFigureOut">
              <a:rPr lang="en-US" smtClean="0"/>
              <a:t>6/8/2016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73B625-C533-48B8-8F21-5041C1C3BA61}" type="slidenum">
              <a:rPr lang="en-US" smtClean="0"/>
              <a:t>‹#›</a:t>
            </a:fld>
            <a:endParaRPr lang="en-US"/>
          </a:p>
        </p:txBody>
      </p:sp>
    </p:spTree>
    <p:extLst>
      <p:ext uri="{BB962C8B-B14F-4D97-AF65-F5344CB8AC3E}">
        <p14:creationId xmlns:p14="http://schemas.microsoft.com/office/powerpoint/2010/main" val="354558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984962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297502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64243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063962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281867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505940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018776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071432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108352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770762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094413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197313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16572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329494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161689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547240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025217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024412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518643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64649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91088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548373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329081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140502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953918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823542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202596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656102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40800008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902441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849244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838341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458635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310300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292544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Convergence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6/8/2016 4:02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941783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C3D3AE5-0899-BC47-AF8B-281ED896C79B}"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787716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3D3AE5-0899-BC47-AF8B-281ED896C79B}"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112860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3D3AE5-0899-BC47-AF8B-281ED896C79B}"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625472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412090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3D3AE5-0899-BC47-AF8B-281ED896C79B}"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987178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3D3AE5-0899-BC47-AF8B-281ED896C79B}"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5703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3D3AE5-0899-BC47-AF8B-281ED896C79B}" type="datetimeFigureOut">
              <a:rPr lang="en-US" smtClean="0"/>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75143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3D3AE5-0899-BC47-AF8B-281ED896C79B}" type="datetimeFigureOut">
              <a:rPr lang="en-US" smtClean="0"/>
              <a:t>6/8/2016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44263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3D3AE5-0899-BC47-AF8B-281ED896C79B}" type="datetimeFigureOut">
              <a:rPr lang="en-US" smtClean="0"/>
              <a:t>6/8/2016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91009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D3AE5-0899-BC47-AF8B-281ED896C79B}" type="datetimeFigureOut">
              <a:rPr lang="en-US" smtClean="0"/>
              <a:t>6/8/2016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154779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3D3AE5-0899-BC47-AF8B-281ED896C79B}" type="datetimeFigureOut">
              <a:rPr lang="en-US" smtClean="0"/>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1308812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3D3AE5-0899-BC47-AF8B-281ED896C79B}" type="datetimeFigureOut">
              <a:rPr lang="en-US" smtClean="0"/>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537548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D3AE5-0899-BC47-AF8B-281ED896C79B}" type="datetimeFigureOut">
              <a:rPr lang="en-US" smtClean="0"/>
              <a:t>6/8/2016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57004-493B-1540-86B9-8C08B20922EA}" type="slidenum">
              <a:rPr lang="en-US" smtClean="0"/>
              <a:t>‹#›</a:t>
            </a:fld>
            <a:endParaRPr lang="en-US"/>
          </a:p>
        </p:txBody>
      </p:sp>
    </p:spTree>
    <p:extLst>
      <p:ext uri="{BB962C8B-B14F-4D97-AF65-F5344CB8AC3E}">
        <p14:creationId xmlns:p14="http://schemas.microsoft.com/office/powerpoint/2010/main" val="1088674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ti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ti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ti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ti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ti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ti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ti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ti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t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tif"/></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ti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ti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ti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ti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tif"/></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tif"/></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tif"/></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tif"/></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tif"/></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ti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tif"/></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tif"/></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tif"/></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tif"/></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tif"/></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2.tif"/></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2.ti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ti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ti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ti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ti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tif"/><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ti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GP Tips &amp; Tricks</a:t>
            </a:r>
          </a:p>
        </p:txBody>
      </p:sp>
      <p:sp>
        <p:nvSpPr>
          <p:cNvPr id="3" name="Subtitle 2"/>
          <p:cNvSpPr>
            <a:spLocks noGrp="1"/>
          </p:cNvSpPr>
          <p:nvPr>
            <p:ph type="subTitle" idx="1"/>
          </p:nvPr>
        </p:nvSpPr>
        <p:spPr/>
        <p:txBody>
          <a:bodyPr/>
          <a:lstStyle/>
          <a:p>
            <a:r>
              <a:rPr lang="en-US" dirty="0"/>
              <a:t>Presented by Ron Pederson and Renee McLain</a:t>
            </a:r>
          </a:p>
        </p:txBody>
      </p:sp>
      <p:pic>
        <p:nvPicPr>
          <p:cNvPr id="4" name="Picture 3"/>
          <p:cNvPicPr>
            <a:picLocks noChangeAspect="1"/>
          </p:cNvPicPr>
          <p:nvPr/>
        </p:nvPicPr>
        <p:blipFill>
          <a:blip r:embed="rId2">
            <a:extLst/>
          </a:blip>
          <a:stretch>
            <a:fillRect/>
          </a:stretch>
        </p:blipFill>
        <p:spPr>
          <a:xfrm>
            <a:off x="0" y="70481"/>
            <a:ext cx="12192000" cy="2396272"/>
          </a:xfrm>
          <a:prstGeom prst="rect">
            <a:avLst/>
          </a:prstGeom>
          <a:effectLst>
            <a:softEdge rad="10160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7988" y="5954767"/>
            <a:ext cx="2441976" cy="677606"/>
          </a:xfrm>
          <a:prstGeom prst="rect">
            <a:avLst/>
          </a:prstGeom>
        </p:spPr>
      </p:pic>
    </p:spTree>
    <p:extLst>
      <p:ext uri="{BB962C8B-B14F-4D97-AF65-F5344CB8AC3E}">
        <p14:creationId xmlns:p14="http://schemas.microsoft.com/office/powerpoint/2010/main" val="16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sp>
        <p:nvSpPr>
          <p:cNvPr id="3" name="Text Placeholder 2"/>
          <p:cNvSpPr>
            <a:spLocks noGrp="1"/>
          </p:cNvSpPr>
          <p:nvPr>
            <p:ph type="body" sz="quarter" idx="10"/>
          </p:nvPr>
        </p:nvSpPr>
        <p:spPr>
          <a:xfrm>
            <a:off x="758435" y="1484174"/>
            <a:ext cx="10403836" cy="807403"/>
          </a:xfrm>
        </p:spPr>
        <p:txBody>
          <a:bodyPr>
            <a:normAutofit/>
          </a:bodyPr>
          <a:lstStyle/>
          <a:p>
            <a:r>
              <a:rPr lang="en-US" sz="4000" dirty="0"/>
              <a:t>System</a:t>
            </a: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p:txBody>
      </p:sp>
      <p:sp>
        <p:nvSpPr>
          <p:cNvPr id="4" name="Text Placeholder 2"/>
          <p:cNvSpPr txBox="1">
            <a:spLocks/>
          </p:cNvSpPr>
          <p:nvPr/>
        </p:nvSpPr>
        <p:spPr>
          <a:xfrm>
            <a:off x="1785398" y="315831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b="1" dirty="0">
                <a:solidFill>
                  <a:schemeClr val="tx1"/>
                </a:solidFill>
              </a:rPr>
              <a:t>Learn new things</a:t>
            </a:r>
            <a:endParaRPr lang="en-US" sz="2400" b="1" dirty="0">
              <a:solidFill>
                <a:schemeClr val="tx1"/>
              </a:solidFill>
            </a:endParaRPr>
          </a:p>
        </p:txBody>
      </p:sp>
      <p:sp>
        <p:nvSpPr>
          <p:cNvPr id="5" name="Text Placeholder 2"/>
          <p:cNvSpPr txBox="1">
            <a:spLocks/>
          </p:cNvSpPr>
          <p:nvPr/>
        </p:nvSpPr>
        <p:spPr>
          <a:xfrm>
            <a:off x="1785398" y="400159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Leverage Investment Maximizer</a:t>
            </a:r>
            <a:endParaRPr lang="en-US" sz="2400" b="1" dirty="0">
              <a:solidFill>
                <a:schemeClr val="tx1"/>
              </a:solidFill>
            </a:endParaRPr>
          </a:p>
        </p:txBody>
      </p:sp>
      <p:sp>
        <p:nvSpPr>
          <p:cNvPr id="6" name="Text Placeholder 2"/>
          <p:cNvSpPr txBox="1">
            <a:spLocks/>
          </p:cNvSpPr>
          <p:nvPr/>
        </p:nvSpPr>
        <p:spPr>
          <a:xfrm>
            <a:off x="2661698" y="4420691"/>
            <a:ext cx="9173673" cy="550089"/>
          </a:xfrm>
          <a:prstGeom prst="rect">
            <a:avLst/>
          </a:prstGeom>
        </p:spPr>
        <p:txBody>
          <a:bodyPr vert="horz" wrap="square" lIns="146304" tIns="91440" rIns="146304" bIns="91440" rtlCol="0">
            <a:noAutofit/>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2400" b="1" dirty="0">
                <a:solidFill>
                  <a:schemeClr val="tx1"/>
                </a:solidFill>
              </a:rPr>
              <a:t>Discover new features</a:t>
            </a:r>
            <a:endParaRPr lang="en-US" sz="1800" b="1" dirty="0">
              <a:solidFill>
                <a:schemeClr val="tx1"/>
              </a:solidFill>
            </a:endParaRPr>
          </a:p>
        </p:txBody>
      </p:sp>
      <p:sp>
        <p:nvSpPr>
          <p:cNvPr id="7" name="Text Placeholder 2"/>
          <p:cNvSpPr txBox="1">
            <a:spLocks/>
          </p:cNvSpPr>
          <p:nvPr/>
        </p:nvSpPr>
        <p:spPr>
          <a:xfrm>
            <a:off x="2663025" y="4771870"/>
            <a:ext cx="9173673" cy="550089"/>
          </a:xfrm>
          <a:prstGeom prst="rect">
            <a:avLst/>
          </a:prstGeom>
        </p:spPr>
        <p:txBody>
          <a:bodyPr vert="horz" wrap="square" lIns="146304" tIns="91440" rIns="146304" bIns="91440" rtlCol="0">
            <a:noAutofit/>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2400" b="1" dirty="0">
                <a:solidFill>
                  <a:schemeClr val="tx1"/>
                </a:solidFill>
              </a:rPr>
              <a:t>Use new modules</a:t>
            </a:r>
            <a:endParaRPr lang="en-US" sz="1800" b="1" dirty="0">
              <a:solidFill>
                <a:schemeClr val="tx1"/>
              </a:solidFill>
            </a:endParaRPr>
          </a:p>
        </p:txBody>
      </p:sp>
      <p:sp>
        <p:nvSpPr>
          <p:cNvPr id="8" name="Text Placeholder 2"/>
          <p:cNvSpPr txBox="1">
            <a:spLocks/>
          </p:cNvSpPr>
          <p:nvPr/>
        </p:nvSpPr>
        <p:spPr>
          <a:xfrm>
            <a:off x="2664349" y="5146906"/>
            <a:ext cx="9173673" cy="550089"/>
          </a:xfrm>
          <a:prstGeom prst="rect">
            <a:avLst/>
          </a:prstGeom>
        </p:spPr>
        <p:txBody>
          <a:bodyPr vert="horz" wrap="square" lIns="146304" tIns="91440" rIns="146304" bIns="91440" rtlCol="0">
            <a:noAutofit/>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2400" b="1" dirty="0">
                <a:solidFill>
                  <a:schemeClr val="tx1"/>
                </a:solidFill>
              </a:rPr>
              <a:t>Learn new Tips &amp; Tricks</a:t>
            </a:r>
            <a:endParaRPr lang="en-US" sz="1800" b="1" dirty="0">
              <a:solidFill>
                <a:schemeClr val="tx1"/>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998" y="5988484"/>
            <a:ext cx="2441976" cy="677606"/>
          </a:xfrm>
          <a:prstGeom prst="rect">
            <a:avLst/>
          </a:prstGeom>
        </p:spPr>
      </p:pic>
    </p:spTree>
    <p:extLst>
      <p:ext uri="{BB962C8B-B14F-4D97-AF65-F5344CB8AC3E}">
        <p14:creationId xmlns:p14="http://schemas.microsoft.com/office/powerpoint/2010/main" val="2371627407"/>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29" y="15469"/>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sp>
        <p:nvSpPr>
          <p:cNvPr id="3" name="Text Placeholder 2"/>
          <p:cNvSpPr>
            <a:spLocks noGrp="1"/>
          </p:cNvSpPr>
          <p:nvPr>
            <p:ph type="body" sz="quarter" idx="10"/>
          </p:nvPr>
        </p:nvSpPr>
        <p:spPr>
          <a:xfrm>
            <a:off x="758435" y="1484174"/>
            <a:ext cx="10403836" cy="807403"/>
          </a:xfrm>
        </p:spPr>
        <p:txBody>
          <a:bodyPr>
            <a:normAutofit/>
          </a:bodyPr>
          <a:lstStyle/>
          <a:p>
            <a:r>
              <a:rPr lang="en-US" sz="4000" dirty="0"/>
              <a:t>System</a:t>
            </a: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p:txBody>
      </p:sp>
      <p:sp>
        <p:nvSpPr>
          <p:cNvPr id="4" name="Text Placeholder 2"/>
          <p:cNvSpPr txBox="1">
            <a:spLocks/>
          </p:cNvSpPr>
          <p:nvPr/>
        </p:nvSpPr>
        <p:spPr>
          <a:xfrm>
            <a:off x="1785398" y="315831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b="1" dirty="0">
                <a:solidFill>
                  <a:schemeClr val="tx1"/>
                </a:solidFill>
              </a:rPr>
              <a:t>Is your Esc key worn out?</a:t>
            </a:r>
            <a:endParaRPr lang="en-US" sz="2400" b="1" dirty="0">
              <a:solidFill>
                <a:schemeClr val="tx1"/>
              </a:solidFill>
            </a:endParaRPr>
          </a:p>
        </p:txBody>
      </p:sp>
      <p:sp>
        <p:nvSpPr>
          <p:cNvPr id="5" name="Text Placeholder 2"/>
          <p:cNvSpPr txBox="1">
            <a:spLocks/>
          </p:cNvSpPr>
          <p:nvPr/>
        </p:nvSpPr>
        <p:spPr>
          <a:xfrm>
            <a:off x="1785398" y="400159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Manage Posting Reports</a:t>
            </a:r>
            <a:endParaRPr lang="en-US" sz="2400" b="1" dirty="0">
              <a:solidFill>
                <a:schemeClr val="tx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998" y="5988484"/>
            <a:ext cx="2441976" cy="677606"/>
          </a:xfrm>
          <a:prstGeom prst="rect">
            <a:avLst/>
          </a:prstGeom>
        </p:spPr>
      </p:pic>
    </p:spTree>
    <p:extLst>
      <p:ext uri="{BB962C8B-B14F-4D97-AF65-F5344CB8AC3E}">
        <p14:creationId xmlns:p14="http://schemas.microsoft.com/office/powerpoint/2010/main" val="39236141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29" y="47001"/>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sp>
        <p:nvSpPr>
          <p:cNvPr id="3" name="Text Placeholder 2"/>
          <p:cNvSpPr>
            <a:spLocks noGrp="1"/>
          </p:cNvSpPr>
          <p:nvPr>
            <p:ph type="body" sz="quarter" idx="10"/>
          </p:nvPr>
        </p:nvSpPr>
        <p:spPr>
          <a:xfrm>
            <a:off x="758435" y="1484174"/>
            <a:ext cx="10403836" cy="807403"/>
          </a:xfrm>
        </p:spPr>
        <p:txBody>
          <a:bodyPr>
            <a:normAutofit/>
          </a:bodyPr>
          <a:lstStyle/>
          <a:p>
            <a:r>
              <a:rPr lang="en-US" sz="4000" dirty="0"/>
              <a:t>System</a:t>
            </a: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p:txBody>
      </p:sp>
      <p:sp>
        <p:nvSpPr>
          <p:cNvPr id="4" name="Text Placeholder 2"/>
          <p:cNvSpPr txBox="1">
            <a:spLocks/>
          </p:cNvSpPr>
          <p:nvPr/>
        </p:nvSpPr>
        <p:spPr>
          <a:xfrm>
            <a:off x="1785398" y="315831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b="1" dirty="0">
                <a:solidFill>
                  <a:schemeClr val="tx1"/>
                </a:solidFill>
              </a:rPr>
              <a:t>Trim down search lists</a:t>
            </a:r>
            <a:endParaRPr lang="en-US" sz="2400" b="1" dirty="0">
              <a:solidFill>
                <a:schemeClr val="tx1"/>
              </a:solidFill>
            </a:endParaRPr>
          </a:p>
        </p:txBody>
      </p:sp>
      <p:sp>
        <p:nvSpPr>
          <p:cNvPr id="5" name="Text Placeholder 2"/>
          <p:cNvSpPr txBox="1">
            <a:spLocks/>
          </p:cNvSpPr>
          <p:nvPr/>
        </p:nvSpPr>
        <p:spPr>
          <a:xfrm>
            <a:off x="1785398" y="400159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Exclude inactive accounts in lookups</a:t>
            </a:r>
            <a:endParaRPr lang="en-US" sz="2400" b="1" dirty="0">
              <a:solidFill>
                <a:schemeClr val="tx1"/>
              </a:solidFill>
            </a:endParaRPr>
          </a:p>
        </p:txBody>
      </p:sp>
      <p:sp>
        <p:nvSpPr>
          <p:cNvPr id="6" name="Text Placeholder 2"/>
          <p:cNvSpPr txBox="1">
            <a:spLocks/>
          </p:cNvSpPr>
          <p:nvPr/>
        </p:nvSpPr>
        <p:spPr>
          <a:xfrm>
            <a:off x="1785398" y="4551680"/>
            <a:ext cx="10110772" cy="550089"/>
          </a:xfrm>
          <a:prstGeom prst="rect">
            <a:avLst/>
          </a:prstGeom>
        </p:spPr>
        <p:txBody>
          <a:bodyPr vert="horz" wrap="square" lIns="146304" tIns="91440" rIns="146304" bIns="91440" rtlCol="0">
            <a:noAutofit/>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000" b="1" dirty="0">
                <a:solidFill>
                  <a:schemeClr val="tx1"/>
                </a:solidFill>
              </a:rPr>
              <a:t>Define and save default views for lookups</a:t>
            </a:r>
          </a:p>
        </p:txBody>
      </p:sp>
      <p:sp>
        <p:nvSpPr>
          <p:cNvPr id="7" name="Rectangle 6"/>
          <p:cNvSpPr/>
          <p:nvPr/>
        </p:nvSpPr>
        <p:spPr>
          <a:xfrm>
            <a:off x="1830002" y="5143367"/>
            <a:ext cx="9771601" cy="553998"/>
          </a:xfrm>
          <a:prstGeom prst="rect">
            <a:avLst/>
          </a:prstGeom>
        </p:spPr>
        <p:txBody>
          <a:bodyPr wrap="square">
            <a:spAutoFit/>
          </a:bodyPr>
          <a:lstStyle/>
          <a:p>
            <a:pPr marL="1371600" indent="-457200">
              <a:buFont typeface="Arial" panose="020B0604020202020204" pitchFamily="34" charset="0"/>
              <a:buChar char="•"/>
            </a:pPr>
            <a:r>
              <a:rPr lang="en-US" sz="3000" b="1" dirty="0">
                <a:latin typeface="+mj-lt"/>
              </a:rPr>
              <a:t>Save sort order in default lookups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998" y="5988484"/>
            <a:ext cx="2441976" cy="677606"/>
          </a:xfrm>
          <a:prstGeom prst="rect">
            <a:avLst/>
          </a:prstGeom>
        </p:spPr>
      </p:pic>
    </p:spTree>
    <p:extLst>
      <p:ext uri="{BB962C8B-B14F-4D97-AF65-F5344CB8AC3E}">
        <p14:creationId xmlns:p14="http://schemas.microsoft.com/office/powerpoint/2010/main" val="8261240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sp>
        <p:nvSpPr>
          <p:cNvPr id="3" name="Text Placeholder 2"/>
          <p:cNvSpPr>
            <a:spLocks noGrp="1"/>
          </p:cNvSpPr>
          <p:nvPr>
            <p:ph type="body" sz="quarter" idx="10"/>
          </p:nvPr>
        </p:nvSpPr>
        <p:spPr>
          <a:xfrm>
            <a:off x="758435" y="1484174"/>
            <a:ext cx="10403836" cy="807403"/>
          </a:xfrm>
        </p:spPr>
        <p:txBody>
          <a:bodyPr>
            <a:normAutofit/>
          </a:bodyPr>
          <a:lstStyle/>
          <a:p>
            <a:r>
              <a:rPr lang="en-US" sz="4000" dirty="0"/>
              <a:t>General Ledger</a:t>
            </a: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p:txBody>
      </p:sp>
      <p:sp>
        <p:nvSpPr>
          <p:cNvPr id="4" name="Text Placeholder 2"/>
          <p:cNvSpPr txBox="1">
            <a:spLocks/>
          </p:cNvSpPr>
          <p:nvPr/>
        </p:nvSpPr>
        <p:spPr>
          <a:xfrm>
            <a:off x="1785398" y="315831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b="1" dirty="0">
                <a:solidFill>
                  <a:schemeClr val="tx1"/>
                </a:solidFill>
              </a:rPr>
              <a:t>Look in the tool box</a:t>
            </a:r>
            <a:endParaRPr lang="en-US" sz="2400" b="1" dirty="0">
              <a:solidFill>
                <a:schemeClr val="tx1"/>
              </a:solidFill>
            </a:endParaRPr>
          </a:p>
        </p:txBody>
      </p:sp>
      <p:sp>
        <p:nvSpPr>
          <p:cNvPr id="5" name="Text Placeholder 2"/>
          <p:cNvSpPr txBox="1">
            <a:spLocks/>
          </p:cNvSpPr>
          <p:nvPr/>
        </p:nvSpPr>
        <p:spPr>
          <a:xfrm>
            <a:off x="1785397" y="3805776"/>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Reconcile sub-ledgers to GL</a:t>
            </a:r>
            <a:endParaRPr lang="en-US" sz="2400" b="1" dirty="0">
              <a:solidFill>
                <a:schemeClr val="tx1"/>
              </a:solidFill>
            </a:endParaRPr>
          </a:p>
        </p:txBody>
      </p:sp>
      <p:sp>
        <p:nvSpPr>
          <p:cNvPr id="6" name="Text Placeholder 2"/>
          <p:cNvSpPr txBox="1">
            <a:spLocks/>
          </p:cNvSpPr>
          <p:nvPr/>
        </p:nvSpPr>
        <p:spPr>
          <a:xfrm>
            <a:off x="2640169" y="4453241"/>
            <a:ext cx="8321677" cy="1483920"/>
          </a:xfrm>
          <a:prstGeom prst="rect">
            <a:avLst/>
          </a:prstGeom>
        </p:spPr>
        <p:txBody>
          <a:bodyPr vert="horz" wrap="square" lIns="146304" tIns="91440" rIns="146304" bIns="91440" rtlCol="0">
            <a:normAutofit fontScale="77500" lnSpcReduction="2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Accounts Receivable</a:t>
            </a:r>
          </a:p>
          <a:p>
            <a:pPr marL="1371600" indent="-457200">
              <a:buFont typeface="Arial" panose="020B0604020202020204" pitchFamily="34" charset="0"/>
              <a:buChar char="•"/>
            </a:pPr>
            <a:r>
              <a:rPr lang="en-US" sz="3200" b="1" dirty="0">
                <a:solidFill>
                  <a:schemeClr val="tx1"/>
                </a:solidFill>
              </a:rPr>
              <a:t>Accounts Payable</a:t>
            </a:r>
          </a:p>
          <a:p>
            <a:pPr marL="1371600" indent="-457200">
              <a:buFont typeface="Arial" panose="020B0604020202020204" pitchFamily="34" charset="0"/>
              <a:buChar char="•"/>
            </a:pPr>
            <a:r>
              <a:rPr lang="en-US" sz="3200" b="1" dirty="0">
                <a:solidFill>
                  <a:schemeClr val="tx1"/>
                </a:solidFill>
              </a:rPr>
              <a:t>Inventory</a:t>
            </a:r>
          </a:p>
          <a:p>
            <a:pPr marL="1371600" indent="-457200">
              <a:buFont typeface="Arial" panose="020B0604020202020204" pitchFamily="34" charset="0"/>
              <a:buChar char="•"/>
            </a:pPr>
            <a:r>
              <a:rPr lang="en-US" sz="3200" b="1" dirty="0">
                <a:solidFill>
                  <a:schemeClr val="tx1"/>
                </a:solidFill>
              </a:rPr>
              <a:t>Bank Reconciliation</a:t>
            </a:r>
            <a:endParaRPr lang="en-US" sz="2400" b="1" dirty="0">
              <a:solidFill>
                <a:schemeClr val="tx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998" y="5988484"/>
            <a:ext cx="2441976" cy="677606"/>
          </a:xfrm>
          <a:prstGeom prst="rect">
            <a:avLst/>
          </a:prstGeom>
        </p:spPr>
      </p:pic>
    </p:spTree>
    <p:extLst>
      <p:ext uri="{BB962C8B-B14F-4D97-AF65-F5344CB8AC3E}">
        <p14:creationId xmlns:p14="http://schemas.microsoft.com/office/powerpoint/2010/main" val="1097780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sp>
        <p:nvSpPr>
          <p:cNvPr id="3" name="Text Placeholder 2"/>
          <p:cNvSpPr>
            <a:spLocks noGrp="1"/>
          </p:cNvSpPr>
          <p:nvPr>
            <p:ph type="body" sz="quarter" idx="10"/>
          </p:nvPr>
        </p:nvSpPr>
        <p:spPr>
          <a:xfrm>
            <a:off x="758435" y="1484174"/>
            <a:ext cx="10403836" cy="5066751"/>
          </a:xfrm>
        </p:spPr>
        <p:txBody>
          <a:bodyPr>
            <a:normAutofit/>
          </a:bodyPr>
          <a:lstStyle/>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p:txBody>
      </p:sp>
      <p:sp>
        <p:nvSpPr>
          <p:cNvPr id="4" name="Text Placeholder 2"/>
          <p:cNvSpPr txBox="1">
            <a:spLocks/>
          </p:cNvSpPr>
          <p:nvPr/>
        </p:nvSpPr>
        <p:spPr>
          <a:xfrm>
            <a:off x="1785398" y="3158311"/>
            <a:ext cx="9173673" cy="1294930"/>
          </a:xfrm>
          <a:prstGeom prst="rect">
            <a:avLst/>
          </a:prstGeom>
        </p:spPr>
        <p:txBody>
          <a:bodyPr vert="horz" wrap="square" lIns="146304" tIns="91440" rIns="146304" bIns="91440" rtlCol="0">
            <a:normAutofit/>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endParaRPr lang="en-US" sz="2400" b="1" dirty="0">
              <a:solidFill>
                <a:schemeClr val="tx1"/>
              </a:solidFill>
            </a:endParaRPr>
          </a:p>
        </p:txBody>
      </p:sp>
      <p:sp>
        <p:nvSpPr>
          <p:cNvPr id="5" name="Text Placeholder 2"/>
          <p:cNvSpPr txBox="1">
            <a:spLocks/>
          </p:cNvSpPr>
          <p:nvPr/>
        </p:nvSpPr>
        <p:spPr>
          <a:xfrm>
            <a:off x="1785397" y="3805776"/>
            <a:ext cx="9173673" cy="550089"/>
          </a:xfrm>
          <a:prstGeom prst="rect">
            <a:avLst/>
          </a:prstGeom>
        </p:spPr>
        <p:txBody>
          <a:bodyPr vert="horz" wrap="square" lIns="146304" tIns="91440" rIns="146304" bIns="91440" rtlCol="0">
            <a:normAutofit/>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endParaRPr lang="en-US" sz="2400" b="1" dirty="0">
              <a:solidFill>
                <a:schemeClr val="tx1"/>
              </a:solidFill>
            </a:endParaRPr>
          </a:p>
        </p:txBody>
      </p:sp>
      <p:sp>
        <p:nvSpPr>
          <p:cNvPr id="6" name="Text Placeholder 2"/>
          <p:cNvSpPr txBox="1">
            <a:spLocks/>
          </p:cNvSpPr>
          <p:nvPr/>
        </p:nvSpPr>
        <p:spPr>
          <a:xfrm>
            <a:off x="2640169" y="4453241"/>
            <a:ext cx="8321677" cy="1483920"/>
          </a:xfrm>
          <a:prstGeom prst="rect">
            <a:avLst/>
          </a:prstGeom>
        </p:spPr>
        <p:txBody>
          <a:bodyPr vert="horz" wrap="square" lIns="146304" tIns="91440" rIns="146304" bIns="91440" rtlCol="0">
            <a:normAutofit/>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endParaRPr lang="en-US" sz="2400" b="1" dirty="0">
              <a:solidFill>
                <a:schemeClr val="tx1"/>
              </a:solidFill>
            </a:endParaRPr>
          </a:p>
        </p:txBody>
      </p:sp>
      <p:pic>
        <p:nvPicPr>
          <p:cNvPr id="14" name="Picture 13"/>
          <p:cNvPicPr>
            <a:picLocks noChangeAspect="1"/>
          </p:cNvPicPr>
          <p:nvPr/>
        </p:nvPicPr>
        <p:blipFill rotWithShape="1">
          <a:blip r:embed="rId4"/>
          <a:srcRect b="11003"/>
          <a:stretch/>
        </p:blipFill>
        <p:spPr>
          <a:xfrm>
            <a:off x="0" y="1080304"/>
            <a:ext cx="12172958" cy="3892749"/>
          </a:xfrm>
          <a:prstGeom prst="rect">
            <a:avLst/>
          </a:prstGeom>
        </p:spPr>
      </p:pic>
      <p:pic>
        <p:nvPicPr>
          <p:cNvPr id="15" name="Picture 14"/>
          <p:cNvPicPr>
            <a:picLocks noChangeAspect="1"/>
          </p:cNvPicPr>
          <p:nvPr/>
        </p:nvPicPr>
        <p:blipFill>
          <a:blip r:embed="rId5"/>
          <a:stretch>
            <a:fillRect/>
          </a:stretch>
        </p:blipFill>
        <p:spPr>
          <a:xfrm>
            <a:off x="-17802" y="5165946"/>
            <a:ext cx="12240645" cy="1576761"/>
          </a:xfrm>
          <a:prstGeom prst="rect">
            <a:avLst/>
          </a:prstGeom>
        </p:spPr>
      </p:pic>
    </p:spTree>
    <p:extLst>
      <p:ext uri="{BB962C8B-B14F-4D97-AF65-F5344CB8AC3E}">
        <p14:creationId xmlns:p14="http://schemas.microsoft.com/office/powerpoint/2010/main" val="27978330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nodePh="1">
                                  <p:stCondLst>
                                    <p:cond delay="0"/>
                                  </p:stCondLst>
                                  <p:endCondLst>
                                    <p:cond evt="begin" delay="0">
                                      <p:tn val="11"/>
                                    </p:cond>
                                  </p:end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sp>
        <p:nvSpPr>
          <p:cNvPr id="3" name="Text Placeholder 2"/>
          <p:cNvSpPr>
            <a:spLocks noGrp="1"/>
          </p:cNvSpPr>
          <p:nvPr>
            <p:ph type="body" sz="quarter" idx="10"/>
          </p:nvPr>
        </p:nvSpPr>
        <p:spPr>
          <a:xfrm>
            <a:off x="758435" y="1484174"/>
            <a:ext cx="10403836" cy="807403"/>
          </a:xfrm>
        </p:spPr>
        <p:txBody>
          <a:bodyPr>
            <a:normAutofit/>
          </a:bodyPr>
          <a:lstStyle/>
          <a:p>
            <a:r>
              <a:rPr lang="en-US" sz="4000" dirty="0"/>
              <a:t>General Ledger</a:t>
            </a: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p:txBody>
      </p:sp>
      <p:sp>
        <p:nvSpPr>
          <p:cNvPr id="4" name="Text Placeholder 2"/>
          <p:cNvSpPr txBox="1">
            <a:spLocks/>
          </p:cNvSpPr>
          <p:nvPr/>
        </p:nvSpPr>
        <p:spPr>
          <a:xfrm>
            <a:off x="1785398" y="315831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b="1" dirty="0">
                <a:solidFill>
                  <a:schemeClr val="tx1"/>
                </a:solidFill>
              </a:rPr>
              <a:t>Cheater GL Import</a:t>
            </a:r>
            <a:endParaRPr lang="en-US" sz="2400" b="1" dirty="0">
              <a:solidFill>
                <a:schemeClr val="tx1"/>
              </a:solidFill>
            </a:endParaRPr>
          </a:p>
        </p:txBody>
      </p:sp>
      <p:sp>
        <p:nvSpPr>
          <p:cNvPr id="5" name="Text Placeholder 2"/>
          <p:cNvSpPr txBox="1">
            <a:spLocks/>
          </p:cNvSpPr>
          <p:nvPr/>
        </p:nvSpPr>
        <p:spPr>
          <a:xfrm>
            <a:off x="1785398" y="400159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Paste from Excel</a:t>
            </a:r>
            <a:endParaRPr lang="en-US" sz="2400" b="1" dirty="0">
              <a:solidFill>
                <a:schemeClr val="tx1"/>
              </a:solidFill>
            </a:endParaRPr>
          </a:p>
        </p:txBody>
      </p:sp>
      <p:sp>
        <p:nvSpPr>
          <p:cNvPr id="6" name="Text Placeholder 2"/>
          <p:cNvSpPr txBox="1">
            <a:spLocks/>
          </p:cNvSpPr>
          <p:nvPr/>
        </p:nvSpPr>
        <p:spPr>
          <a:xfrm>
            <a:off x="1788173" y="445324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Paste from text</a:t>
            </a:r>
            <a:endParaRPr lang="en-US" sz="2400" b="1" dirty="0">
              <a:solidFill>
                <a:schemeClr val="tx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998" y="5988484"/>
            <a:ext cx="2441976" cy="677606"/>
          </a:xfrm>
          <a:prstGeom prst="rect">
            <a:avLst/>
          </a:prstGeom>
        </p:spPr>
      </p:pic>
    </p:spTree>
    <p:extLst>
      <p:ext uri="{BB962C8B-B14F-4D97-AF65-F5344CB8AC3E}">
        <p14:creationId xmlns:p14="http://schemas.microsoft.com/office/powerpoint/2010/main" val="687887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sp>
        <p:nvSpPr>
          <p:cNvPr id="3" name="Text Placeholder 2"/>
          <p:cNvSpPr>
            <a:spLocks noGrp="1"/>
          </p:cNvSpPr>
          <p:nvPr>
            <p:ph type="body" sz="quarter" idx="10"/>
          </p:nvPr>
        </p:nvSpPr>
        <p:spPr>
          <a:xfrm>
            <a:off x="758435" y="1484174"/>
            <a:ext cx="10403836" cy="807403"/>
          </a:xfrm>
        </p:spPr>
        <p:txBody>
          <a:bodyPr>
            <a:normAutofit/>
          </a:bodyPr>
          <a:lstStyle/>
          <a:p>
            <a:r>
              <a:rPr lang="en-US" sz="4000" dirty="0"/>
              <a:t>General Ledger</a:t>
            </a: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p:txBody>
      </p:sp>
      <p:sp>
        <p:nvSpPr>
          <p:cNvPr id="4" name="Text Placeholder 2"/>
          <p:cNvSpPr txBox="1">
            <a:spLocks/>
          </p:cNvSpPr>
          <p:nvPr/>
        </p:nvSpPr>
        <p:spPr>
          <a:xfrm>
            <a:off x="1785398" y="315831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b="1" dirty="0">
                <a:solidFill>
                  <a:schemeClr val="tx1"/>
                </a:solidFill>
              </a:rPr>
              <a:t>Find Money</a:t>
            </a:r>
            <a:endParaRPr lang="en-US" sz="2400" b="1" dirty="0">
              <a:solidFill>
                <a:schemeClr val="tx1"/>
              </a:solidFill>
            </a:endParaRPr>
          </a:p>
        </p:txBody>
      </p:sp>
      <p:sp>
        <p:nvSpPr>
          <p:cNvPr id="5" name="Text Placeholder 2"/>
          <p:cNvSpPr txBox="1">
            <a:spLocks/>
          </p:cNvSpPr>
          <p:nvPr/>
        </p:nvSpPr>
        <p:spPr>
          <a:xfrm>
            <a:off x="1785398" y="400159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Use Cashflow Tools</a:t>
            </a:r>
            <a:endParaRPr lang="en-US" sz="2400" b="1" dirty="0">
              <a:solidFill>
                <a:schemeClr val="tx1"/>
              </a:solidFill>
            </a:endParaRPr>
          </a:p>
        </p:txBody>
      </p:sp>
      <p:sp>
        <p:nvSpPr>
          <p:cNvPr id="6" name="Text Placeholder 2"/>
          <p:cNvSpPr txBox="1">
            <a:spLocks/>
          </p:cNvSpPr>
          <p:nvPr/>
        </p:nvSpPr>
        <p:spPr>
          <a:xfrm>
            <a:off x="1788173" y="4436616"/>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Add expected items for better analysis</a:t>
            </a:r>
            <a:endParaRPr lang="en-US" sz="2400" b="1" dirty="0">
              <a:solidFill>
                <a:schemeClr val="tx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998" y="5988484"/>
            <a:ext cx="2441976" cy="677606"/>
          </a:xfrm>
          <a:prstGeom prst="rect">
            <a:avLst/>
          </a:prstGeom>
        </p:spPr>
      </p:pic>
    </p:spTree>
    <p:extLst>
      <p:ext uri="{BB962C8B-B14F-4D97-AF65-F5344CB8AC3E}">
        <p14:creationId xmlns:p14="http://schemas.microsoft.com/office/powerpoint/2010/main" val="5380922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sp>
        <p:nvSpPr>
          <p:cNvPr id="3" name="Text Placeholder 2"/>
          <p:cNvSpPr>
            <a:spLocks noGrp="1"/>
          </p:cNvSpPr>
          <p:nvPr>
            <p:ph type="body" sz="quarter" idx="10"/>
          </p:nvPr>
        </p:nvSpPr>
        <p:spPr>
          <a:xfrm>
            <a:off x="758435" y="1484174"/>
            <a:ext cx="10403836" cy="807403"/>
          </a:xfrm>
        </p:spPr>
        <p:txBody>
          <a:bodyPr>
            <a:normAutofit/>
          </a:bodyPr>
          <a:lstStyle/>
          <a:p>
            <a:r>
              <a:rPr lang="en-US" sz="4000" dirty="0"/>
              <a:t>Sales</a:t>
            </a: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p:txBody>
      </p:sp>
      <p:sp>
        <p:nvSpPr>
          <p:cNvPr id="4" name="Text Placeholder 2"/>
          <p:cNvSpPr txBox="1">
            <a:spLocks/>
          </p:cNvSpPr>
          <p:nvPr/>
        </p:nvSpPr>
        <p:spPr>
          <a:xfrm>
            <a:off x="1785398" y="315831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b="1" dirty="0">
                <a:solidFill>
                  <a:schemeClr val="tx1"/>
                </a:solidFill>
              </a:rPr>
              <a:t>Don’t ignore the warning signs</a:t>
            </a:r>
            <a:endParaRPr lang="en-US" sz="2400" b="1" dirty="0">
              <a:solidFill>
                <a:schemeClr val="tx1"/>
              </a:solidFill>
            </a:endParaRPr>
          </a:p>
        </p:txBody>
      </p:sp>
      <p:sp>
        <p:nvSpPr>
          <p:cNvPr id="5" name="Text Placeholder 2"/>
          <p:cNvSpPr txBox="1">
            <a:spLocks/>
          </p:cNvSpPr>
          <p:nvPr/>
        </p:nvSpPr>
        <p:spPr>
          <a:xfrm>
            <a:off x="1785398" y="400159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Visual indicator for Customer Over Credit Limit</a:t>
            </a:r>
            <a:endParaRPr lang="en-US" sz="2400" b="1" dirty="0">
              <a:solidFill>
                <a:schemeClr val="tx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998" y="5988484"/>
            <a:ext cx="2441976" cy="677606"/>
          </a:xfrm>
          <a:prstGeom prst="rect">
            <a:avLst/>
          </a:prstGeom>
        </p:spPr>
      </p:pic>
    </p:spTree>
    <p:extLst>
      <p:ext uri="{BB962C8B-B14F-4D97-AF65-F5344CB8AC3E}">
        <p14:creationId xmlns:p14="http://schemas.microsoft.com/office/powerpoint/2010/main" val="1633939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sp>
        <p:nvSpPr>
          <p:cNvPr id="3" name="Text Placeholder 2"/>
          <p:cNvSpPr>
            <a:spLocks noGrp="1"/>
          </p:cNvSpPr>
          <p:nvPr>
            <p:ph type="body" sz="quarter" idx="10"/>
          </p:nvPr>
        </p:nvSpPr>
        <p:spPr>
          <a:xfrm>
            <a:off x="758435" y="1484174"/>
            <a:ext cx="10403836" cy="807403"/>
          </a:xfrm>
        </p:spPr>
        <p:txBody>
          <a:bodyPr>
            <a:normAutofit/>
          </a:bodyPr>
          <a:lstStyle/>
          <a:p>
            <a:r>
              <a:rPr lang="en-US" sz="4000" dirty="0"/>
              <a:t>Purchasing</a:t>
            </a: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p:txBody>
      </p:sp>
      <p:sp>
        <p:nvSpPr>
          <p:cNvPr id="4" name="Text Placeholder 2"/>
          <p:cNvSpPr txBox="1">
            <a:spLocks/>
          </p:cNvSpPr>
          <p:nvPr/>
        </p:nvSpPr>
        <p:spPr>
          <a:xfrm>
            <a:off x="1785398" y="315831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b="1" dirty="0">
                <a:solidFill>
                  <a:schemeClr val="tx1"/>
                </a:solidFill>
              </a:rPr>
              <a:t>Keep accounts in sync </a:t>
            </a:r>
            <a:endParaRPr lang="en-US" sz="2400" b="1" dirty="0">
              <a:solidFill>
                <a:schemeClr val="tx1"/>
              </a:solidFill>
            </a:endParaRPr>
          </a:p>
        </p:txBody>
      </p:sp>
      <p:sp>
        <p:nvSpPr>
          <p:cNvPr id="5" name="Text Placeholder 2"/>
          <p:cNvSpPr txBox="1">
            <a:spLocks/>
          </p:cNvSpPr>
          <p:nvPr/>
        </p:nvSpPr>
        <p:spPr>
          <a:xfrm>
            <a:off x="1785398" y="400159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Combine or modify Vendor IDs</a:t>
            </a:r>
          </a:p>
        </p:txBody>
      </p:sp>
      <p:sp>
        <p:nvSpPr>
          <p:cNvPr id="6" name="Rectangle 5"/>
          <p:cNvSpPr/>
          <p:nvPr/>
        </p:nvSpPr>
        <p:spPr>
          <a:xfrm>
            <a:off x="1830002" y="4567872"/>
            <a:ext cx="9376873" cy="553998"/>
          </a:xfrm>
          <a:prstGeom prst="rect">
            <a:avLst/>
          </a:prstGeom>
        </p:spPr>
        <p:txBody>
          <a:bodyPr wrap="square">
            <a:spAutoFit/>
          </a:bodyPr>
          <a:lstStyle/>
          <a:p>
            <a:pPr marL="1371600" indent="-457200">
              <a:buFont typeface="Arial" panose="020B0604020202020204" pitchFamily="34" charset="0"/>
              <a:buChar char="•"/>
            </a:pPr>
            <a:r>
              <a:rPr lang="en-US" sz="3000" b="1" dirty="0">
                <a:latin typeface="+mj-lt"/>
              </a:rPr>
              <a:t>Can also be used for Customer IDs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998" y="5988484"/>
            <a:ext cx="2441976" cy="677606"/>
          </a:xfrm>
          <a:prstGeom prst="rect">
            <a:avLst/>
          </a:prstGeom>
        </p:spPr>
      </p:pic>
    </p:spTree>
    <p:extLst>
      <p:ext uri="{BB962C8B-B14F-4D97-AF65-F5344CB8AC3E}">
        <p14:creationId xmlns:p14="http://schemas.microsoft.com/office/powerpoint/2010/main" val="2864089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sp>
        <p:nvSpPr>
          <p:cNvPr id="3" name="Text Placeholder 2"/>
          <p:cNvSpPr>
            <a:spLocks noGrp="1"/>
          </p:cNvSpPr>
          <p:nvPr>
            <p:ph type="body" sz="quarter" idx="10"/>
          </p:nvPr>
        </p:nvSpPr>
        <p:spPr>
          <a:xfrm>
            <a:off x="758435" y="1484174"/>
            <a:ext cx="10403836" cy="807403"/>
          </a:xfrm>
        </p:spPr>
        <p:txBody>
          <a:bodyPr>
            <a:normAutofit/>
          </a:bodyPr>
          <a:lstStyle/>
          <a:p>
            <a:r>
              <a:rPr lang="en-US" sz="4000" dirty="0"/>
              <a:t>Sales</a:t>
            </a: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p:txBody>
      </p:sp>
      <p:sp>
        <p:nvSpPr>
          <p:cNvPr id="4" name="Text Placeholder 2"/>
          <p:cNvSpPr txBox="1">
            <a:spLocks/>
          </p:cNvSpPr>
          <p:nvPr/>
        </p:nvSpPr>
        <p:spPr>
          <a:xfrm>
            <a:off x="1785398" y="315831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b="1" dirty="0">
                <a:solidFill>
                  <a:schemeClr val="tx1"/>
                </a:solidFill>
              </a:rPr>
              <a:t>Would you like Fries with that order?</a:t>
            </a:r>
            <a:endParaRPr lang="en-US" sz="2400" b="1" dirty="0">
              <a:solidFill>
                <a:schemeClr val="tx1"/>
              </a:solidFill>
            </a:endParaRPr>
          </a:p>
        </p:txBody>
      </p:sp>
      <p:sp>
        <p:nvSpPr>
          <p:cNvPr id="5" name="Text Placeholder 2"/>
          <p:cNvSpPr txBox="1">
            <a:spLocks/>
          </p:cNvSpPr>
          <p:nvPr/>
        </p:nvSpPr>
        <p:spPr>
          <a:xfrm>
            <a:off x="1785398" y="400159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Suggested sales items in GP</a:t>
            </a:r>
            <a:endParaRPr lang="en-US" sz="2400" b="1" dirty="0">
              <a:solidFill>
                <a:schemeClr val="tx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998" y="5988484"/>
            <a:ext cx="2441976" cy="677606"/>
          </a:xfrm>
          <a:prstGeom prst="rect">
            <a:avLst/>
          </a:prstGeom>
        </p:spPr>
      </p:pic>
    </p:spTree>
    <p:extLst>
      <p:ext uri="{BB962C8B-B14F-4D97-AF65-F5344CB8AC3E}">
        <p14:creationId xmlns:p14="http://schemas.microsoft.com/office/powerpoint/2010/main" val="2749827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304426"/>
            <a:ext cx="12192000" cy="806782"/>
          </a:xfrm>
          <a:solidFill>
            <a:schemeClr val="accent2"/>
          </a:solidFill>
        </p:spPr>
        <p:txBody>
          <a:bodyPr/>
          <a:lstStyle/>
          <a:p>
            <a:r>
              <a:rPr lang="en-US" dirty="0">
                <a:solidFill>
                  <a:schemeClr val="bg1"/>
                </a:solidFill>
              </a:rPr>
              <a:t>GP Tips &amp; Tricks</a:t>
            </a:r>
          </a:p>
        </p:txBody>
      </p:sp>
      <p:sp>
        <p:nvSpPr>
          <p:cNvPr id="3" name="Text Placeholder 2"/>
          <p:cNvSpPr>
            <a:spLocks noGrp="1"/>
          </p:cNvSpPr>
          <p:nvPr>
            <p:ph type="body" sz="quarter" idx="10"/>
          </p:nvPr>
        </p:nvSpPr>
        <p:spPr>
          <a:xfrm>
            <a:off x="758435" y="1484174"/>
            <a:ext cx="10403836" cy="807403"/>
          </a:xfrm>
        </p:spPr>
        <p:txBody>
          <a:bodyPr>
            <a:normAutofit/>
          </a:bodyPr>
          <a:lstStyle/>
          <a:p>
            <a:r>
              <a:rPr lang="en-US" sz="4000" dirty="0"/>
              <a:t>System</a:t>
            </a: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p:txBody>
      </p:sp>
      <p:sp>
        <p:nvSpPr>
          <p:cNvPr id="4" name="Text Placeholder 2"/>
          <p:cNvSpPr txBox="1">
            <a:spLocks/>
          </p:cNvSpPr>
          <p:nvPr/>
        </p:nvSpPr>
        <p:spPr>
          <a:xfrm>
            <a:off x="1785398" y="3158311"/>
            <a:ext cx="9173673" cy="550089"/>
          </a:xfrm>
          <a:prstGeom prst="rect">
            <a:avLst/>
          </a:prstGeom>
        </p:spPr>
        <p:txBody>
          <a:bodyPr vert="horz" wrap="square" lIns="146304" tIns="91440" rIns="146304" bIns="91440" rtlCol="0">
            <a:noAutofit/>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600" b="1" dirty="0">
                <a:solidFill>
                  <a:schemeClr val="tx1"/>
                </a:solidFill>
              </a:rPr>
              <a:t>Learn new things</a:t>
            </a:r>
          </a:p>
        </p:txBody>
      </p:sp>
      <p:sp>
        <p:nvSpPr>
          <p:cNvPr id="5" name="Text Placeholder 2"/>
          <p:cNvSpPr txBox="1">
            <a:spLocks/>
          </p:cNvSpPr>
          <p:nvPr/>
        </p:nvSpPr>
        <p:spPr>
          <a:xfrm>
            <a:off x="1785398" y="4001591"/>
            <a:ext cx="9173673" cy="550089"/>
          </a:xfrm>
          <a:prstGeom prst="rect">
            <a:avLst/>
          </a:prstGeom>
        </p:spPr>
        <p:txBody>
          <a:bodyPr vert="horz" wrap="square" lIns="146304" tIns="91440" rIns="146304" bIns="91440" rtlCol="0">
            <a:noAutofit/>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600" b="1" dirty="0">
                <a:solidFill>
                  <a:schemeClr val="tx1"/>
                </a:solidFill>
              </a:rPr>
              <a:t>Leverage Investment Maximizer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998" y="5988484"/>
            <a:ext cx="2441976" cy="677606"/>
          </a:xfrm>
          <a:prstGeom prst="rect">
            <a:avLst/>
          </a:prstGeom>
        </p:spPr>
      </p:pic>
    </p:spTree>
    <p:extLst>
      <p:ext uri="{BB962C8B-B14F-4D97-AF65-F5344CB8AC3E}">
        <p14:creationId xmlns:p14="http://schemas.microsoft.com/office/powerpoint/2010/main" val="3600913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sp>
        <p:nvSpPr>
          <p:cNvPr id="3" name="Text Placeholder 2"/>
          <p:cNvSpPr>
            <a:spLocks noGrp="1"/>
          </p:cNvSpPr>
          <p:nvPr>
            <p:ph type="body" sz="quarter" idx="10"/>
          </p:nvPr>
        </p:nvSpPr>
        <p:spPr>
          <a:xfrm>
            <a:off x="758435" y="1484174"/>
            <a:ext cx="10403836" cy="807403"/>
          </a:xfrm>
        </p:spPr>
        <p:txBody>
          <a:bodyPr>
            <a:normAutofit/>
          </a:bodyPr>
          <a:lstStyle/>
          <a:p>
            <a:r>
              <a:rPr lang="en-US" sz="4000" dirty="0"/>
              <a:t>Sales</a:t>
            </a: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p:txBody>
      </p:sp>
      <p:sp>
        <p:nvSpPr>
          <p:cNvPr id="4" name="Text Placeholder 2"/>
          <p:cNvSpPr txBox="1">
            <a:spLocks/>
          </p:cNvSpPr>
          <p:nvPr/>
        </p:nvSpPr>
        <p:spPr>
          <a:xfrm>
            <a:off x="1785398" y="315831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b="1" dirty="0">
                <a:solidFill>
                  <a:schemeClr val="tx1"/>
                </a:solidFill>
              </a:rPr>
              <a:t>Efficient Printing</a:t>
            </a:r>
            <a:endParaRPr lang="en-US" sz="2400" b="1" dirty="0">
              <a:solidFill>
                <a:schemeClr val="tx1"/>
              </a:solidFill>
            </a:endParaRPr>
          </a:p>
        </p:txBody>
      </p:sp>
      <p:sp>
        <p:nvSpPr>
          <p:cNvPr id="5" name="Text Placeholder 2"/>
          <p:cNvSpPr txBox="1">
            <a:spLocks/>
          </p:cNvSpPr>
          <p:nvPr/>
        </p:nvSpPr>
        <p:spPr>
          <a:xfrm>
            <a:off x="1785398" y="400159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Use Quick Print</a:t>
            </a:r>
            <a:endParaRPr lang="en-US" sz="2400" b="1" dirty="0">
              <a:solidFill>
                <a:schemeClr val="tx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998" y="5988484"/>
            <a:ext cx="2441976" cy="677606"/>
          </a:xfrm>
          <a:prstGeom prst="rect">
            <a:avLst/>
          </a:prstGeom>
        </p:spPr>
      </p:pic>
    </p:spTree>
    <p:extLst>
      <p:ext uri="{BB962C8B-B14F-4D97-AF65-F5344CB8AC3E}">
        <p14:creationId xmlns:p14="http://schemas.microsoft.com/office/powerpoint/2010/main" val="3030805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sp>
        <p:nvSpPr>
          <p:cNvPr id="3" name="Text Placeholder 2"/>
          <p:cNvSpPr>
            <a:spLocks noGrp="1"/>
          </p:cNvSpPr>
          <p:nvPr>
            <p:ph type="body" sz="quarter" idx="10"/>
          </p:nvPr>
        </p:nvSpPr>
        <p:spPr>
          <a:xfrm>
            <a:off x="758435" y="1484174"/>
            <a:ext cx="10403836" cy="807403"/>
          </a:xfrm>
        </p:spPr>
        <p:txBody>
          <a:bodyPr>
            <a:normAutofit/>
          </a:bodyPr>
          <a:lstStyle/>
          <a:p>
            <a:r>
              <a:rPr lang="en-US" sz="4000" dirty="0"/>
              <a:t>Purchasing</a:t>
            </a: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p:txBody>
      </p:sp>
      <p:sp>
        <p:nvSpPr>
          <p:cNvPr id="4" name="Text Placeholder 2"/>
          <p:cNvSpPr txBox="1">
            <a:spLocks/>
          </p:cNvSpPr>
          <p:nvPr/>
        </p:nvSpPr>
        <p:spPr>
          <a:xfrm>
            <a:off x="1785398" y="315831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b="1" dirty="0">
                <a:solidFill>
                  <a:schemeClr val="tx1"/>
                </a:solidFill>
              </a:rPr>
              <a:t>Quick snapshot</a:t>
            </a:r>
            <a:endParaRPr lang="en-US" sz="2400" b="1" dirty="0">
              <a:solidFill>
                <a:schemeClr val="tx1"/>
              </a:solidFill>
            </a:endParaRPr>
          </a:p>
        </p:txBody>
      </p:sp>
      <p:sp>
        <p:nvSpPr>
          <p:cNvPr id="5" name="Text Placeholder 2"/>
          <p:cNvSpPr txBox="1">
            <a:spLocks/>
          </p:cNvSpPr>
          <p:nvPr/>
        </p:nvSpPr>
        <p:spPr>
          <a:xfrm>
            <a:off x="1785398" y="400159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All-in-One document viewer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998" y="5988484"/>
            <a:ext cx="2441976" cy="677606"/>
          </a:xfrm>
          <a:prstGeom prst="rect">
            <a:avLst/>
          </a:prstGeom>
        </p:spPr>
      </p:pic>
    </p:spTree>
    <p:extLst>
      <p:ext uri="{BB962C8B-B14F-4D97-AF65-F5344CB8AC3E}">
        <p14:creationId xmlns:p14="http://schemas.microsoft.com/office/powerpoint/2010/main" val="2070238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sp>
        <p:nvSpPr>
          <p:cNvPr id="3" name="Text Placeholder 2"/>
          <p:cNvSpPr>
            <a:spLocks noGrp="1"/>
          </p:cNvSpPr>
          <p:nvPr>
            <p:ph type="body" sz="quarter" idx="10"/>
          </p:nvPr>
        </p:nvSpPr>
        <p:spPr>
          <a:xfrm>
            <a:off x="758435" y="1484174"/>
            <a:ext cx="10403836" cy="807403"/>
          </a:xfrm>
        </p:spPr>
        <p:txBody>
          <a:bodyPr>
            <a:normAutofit/>
          </a:bodyPr>
          <a:lstStyle/>
          <a:p>
            <a:r>
              <a:rPr lang="en-US" sz="4000" dirty="0"/>
              <a:t>Inventory</a:t>
            </a: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p:txBody>
      </p:sp>
      <p:sp>
        <p:nvSpPr>
          <p:cNvPr id="4" name="Text Placeholder 2"/>
          <p:cNvSpPr txBox="1">
            <a:spLocks/>
          </p:cNvSpPr>
          <p:nvPr/>
        </p:nvSpPr>
        <p:spPr>
          <a:xfrm>
            <a:off x="1785398" y="315831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b="1" dirty="0">
                <a:solidFill>
                  <a:schemeClr val="tx1"/>
                </a:solidFill>
              </a:rPr>
              <a:t>Why was this changed?</a:t>
            </a:r>
            <a:endParaRPr lang="en-US" sz="2400" b="1" dirty="0">
              <a:solidFill>
                <a:schemeClr val="tx1"/>
              </a:solidFill>
            </a:endParaRPr>
          </a:p>
        </p:txBody>
      </p:sp>
      <p:sp>
        <p:nvSpPr>
          <p:cNvPr id="5" name="Text Placeholder 2"/>
          <p:cNvSpPr txBox="1">
            <a:spLocks/>
          </p:cNvSpPr>
          <p:nvPr/>
        </p:nvSpPr>
        <p:spPr>
          <a:xfrm>
            <a:off x="1785398" y="400159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Use Inventory Adjustment Reason Codes</a:t>
            </a:r>
            <a:endParaRPr lang="en-US" sz="2400" b="1" dirty="0">
              <a:solidFill>
                <a:schemeClr val="tx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998" y="5988484"/>
            <a:ext cx="2441976" cy="677606"/>
          </a:xfrm>
          <a:prstGeom prst="rect">
            <a:avLst/>
          </a:prstGeom>
        </p:spPr>
      </p:pic>
    </p:spTree>
    <p:extLst>
      <p:ext uri="{BB962C8B-B14F-4D97-AF65-F5344CB8AC3E}">
        <p14:creationId xmlns:p14="http://schemas.microsoft.com/office/powerpoint/2010/main" val="1005964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sp>
        <p:nvSpPr>
          <p:cNvPr id="3" name="Text Placeholder 2"/>
          <p:cNvSpPr>
            <a:spLocks noGrp="1"/>
          </p:cNvSpPr>
          <p:nvPr>
            <p:ph type="body" sz="quarter" idx="10"/>
          </p:nvPr>
        </p:nvSpPr>
        <p:spPr>
          <a:xfrm>
            <a:off x="758435" y="1484174"/>
            <a:ext cx="10403836" cy="807403"/>
          </a:xfrm>
        </p:spPr>
        <p:txBody>
          <a:bodyPr>
            <a:normAutofit/>
          </a:bodyPr>
          <a:lstStyle/>
          <a:p>
            <a:r>
              <a:rPr lang="en-US" sz="4000" dirty="0"/>
              <a:t>Purchasing</a:t>
            </a: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p:txBody>
      </p:sp>
      <p:sp>
        <p:nvSpPr>
          <p:cNvPr id="4" name="Text Placeholder 2"/>
          <p:cNvSpPr txBox="1">
            <a:spLocks/>
          </p:cNvSpPr>
          <p:nvPr/>
        </p:nvSpPr>
        <p:spPr>
          <a:xfrm>
            <a:off x="1785398" y="315831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b="1" dirty="0">
                <a:solidFill>
                  <a:schemeClr val="tx1"/>
                </a:solidFill>
              </a:rPr>
              <a:t>Prevent double payments</a:t>
            </a:r>
            <a:endParaRPr lang="en-US" sz="2400" b="1" dirty="0">
              <a:solidFill>
                <a:schemeClr val="tx1"/>
              </a:solidFill>
            </a:endParaRPr>
          </a:p>
        </p:txBody>
      </p:sp>
      <p:sp>
        <p:nvSpPr>
          <p:cNvPr id="5" name="Text Placeholder 2"/>
          <p:cNvSpPr txBox="1">
            <a:spLocks/>
          </p:cNvSpPr>
          <p:nvPr/>
        </p:nvSpPr>
        <p:spPr>
          <a:xfrm>
            <a:off x="1785398" y="400159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PO check during AP entry</a:t>
            </a:r>
            <a:endParaRPr lang="en-US" sz="2400" b="1" dirty="0">
              <a:solidFill>
                <a:schemeClr val="tx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998" y="5988484"/>
            <a:ext cx="2441976" cy="677606"/>
          </a:xfrm>
          <a:prstGeom prst="rect">
            <a:avLst/>
          </a:prstGeom>
        </p:spPr>
      </p:pic>
    </p:spTree>
    <p:extLst>
      <p:ext uri="{BB962C8B-B14F-4D97-AF65-F5344CB8AC3E}">
        <p14:creationId xmlns:p14="http://schemas.microsoft.com/office/powerpoint/2010/main" val="27122303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sp>
        <p:nvSpPr>
          <p:cNvPr id="3" name="Text Placeholder 2"/>
          <p:cNvSpPr>
            <a:spLocks noGrp="1"/>
          </p:cNvSpPr>
          <p:nvPr>
            <p:ph type="body" sz="quarter" idx="10"/>
          </p:nvPr>
        </p:nvSpPr>
        <p:spPr>
          <a:xfrm>
            <a:off x="758435" y="1484174"/>
            <a:ext cx="10403836" cy="807403"/>
          </a:xfrm>
        </p:spPr>
        <p:txBody>
          <a:bodyPr>
            <a:normAutofit/>
          </a:bodyPr>
          <a:lstStyle/>
          <a:p>
            <a:r>
              <a:rPr lang="en-US" sz="4000" dirty="0"/>
              <a:t>Purchasing</a:t>
            </a: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p:txBody>
      </p:sp>
      <p:sp>
        <p:nvSpPr>
          <p:cNvPr id="4" name="Text Placeholder 2"/>
          <p:cNvSpPr txBox="1">
            <a:spLocks/>
          </p:cNvSpPr>
          <p:nvPr/>
        </p:nvSpPr>
        <p:spPr>
          <a:xfrm>
            <a:off x="1785398" y="315831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b="1" dirty="0">
                <a:solidFill>
                  <a:schemeClr val="tx1"/>
                </a:solidFill>
              </a:rPr>
              <a:t>You need a deposit?</a:t>
            </a:r>
            <a:endParaRPr lang="en-US" sz="2400" b="1" dirty="0">
              <a:solidFill>
                <a:schemeClr val="tx1"/>
              </a:solidFill>
            </a:endParaRPr>
          </a:p>
        </p:txBody>
      </p:sp>
      <p:sp>
        <p:nvSpPr>
          <p:cNvPr id="5" name="Text Placeholder 2"/>
          <p:cNvSpPr txBox="1">
            <a:spLocks/>
          </p:cNvSpPr>
          <p:nvPr/>
        </p:nvSpPr>
        <p:spPr>
          <a:xfrm>
            <a:off x="1785398" y="400159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PO Prepayments</a:t>
            </a:r>
            <a:endParaRPr lang="en-US" sz="2400" b="1" dirty="0">
              <a:solidFill>
                <a:schemeClr val="tx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998" y="5988484"/>
            <a:ext cx="2441976" cy="677606"/>
          </a:xfrm>
          <a:prstGeom prst="rect">
            <a:avLst/>
          </a:prstGeom>
        </p:spPr>
      </p:pic>
    </p:spTree>
    <p:extLst>
      <p:ext uri="{BB962C8B-B14F-4D97-AF65-F5344CB8AC3E}">
        <p14:creationId xmlns:p14="http://schemas.microsoft.com/office/powerpoint/2010/main" val="11803405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sp>
        <p:nvSpPr>
          <p:cNvPr id="3" name="Text Placeholder 2"/>
          <p:cNvSpPr>
            <a:spLocks noGrp="1"/>
          </p:cNvSpPr>
          <p:nvPr>
            <p:ph type="body" sz="quarter" idx="10"/>
          </p:nvPr>
        </p:nvSpPr>
        <p:spPr>
          <a:xfrm>
            <a:off x="758435" y="1484174"/>
            <a:ext cx="10403836" cy="807403"/>
          </a:xfrm>
        </p:spPr>
        <p:txBody>
          <a:bodyPr>
            <a:normAutofit/>
          </a:bodyPr>
          <a:lstStyle/>
          <a:p>
            <a:r>
              <a:rPr lang="en-US" sz="4000" dirty="0"/>
              <a:t>Fixed Assets</a:t>
            </a: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p:txBody>
      </p:sp>
      <p:sp>
        <p:nvSpPr>
          <p:cNvPr id="4" name="Text Placeholder 2"/>
          <p:cNvSpPr txBox="1">
            <a:spLocks/>
          </p:cNvSpPr>
          <p:nvPr/>
        </p:nvSpPr>
        <p:spPr>
          <a:xfrm>
            <a:off x="1785398" y="315831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b="1" dirty="0">
                <a:solidFill>
                  <a:schemeClr val="tx1"/>
                </a:solidFill>
              </a:rPr>
              <a:t>Please take a ticket </a:t>
            </a:r>
            <a:endParaRPr lang="en-US" sz="2400" b="1" dirty="0">
              <a:solidFill>
                <a:schemeClr val="tx1"/>
              </a:solidFill>
            </a:endParaRPr>
          </a:p>
        </p:txBody>
      </p:sp>
      <p:sp>
        <p:nvSpPr>
          <p:cNvPr id="5" name="Text Placeholder 2"/>
          <p:cNvSpPr txBox="1">
            <a:spLocks/>
          </p:cNvSpPr>
          <p:nvPr/>
        </p:nvSpPr>
        <p:spPr>
          <a:xfrm>
            <a:off x="1785398" y="400159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Automatically generate the next asset ID</a:t>
            </a:r>
            <a:endParaRPr lang="en-US" sz="2400" b="1" dirty="0">
              <a:solidFill>
                <a:schemeClr val="tx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998" y="5988484"/>
            <a:ext cx="2441976" cy="677606"/>
          </a:xfrm>
          <a:prstGeom prst="rect">
            <a:avLst/>
          </a:prstGeom>
        </p:spPr>
      </p:pic>
    </p:spTree>
    <p:extLst>
      <p:ext uri="{BB962C8B-B14F-4D97-AF65-F5344CB8AC3E}">
        <p14:creationId xmlns:p14="http://schemas.microsoft.com/office/powerpoint/2010/main" val="25072018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sp>
        <p:nvSpPr>
          <p:cNvPr id="3" name="Text Placeholder 2"/>
          <p:cNvSpPr>
            <a:spLocks noGrp="1"/>
          </p:cNvSpPr>
          <p:nvPr>
            <p:ph type="body" sz="quarter" idx="10"/>
          </p:nvPr>
        </p:nvSpPr>
        <p:spPr>
          <a:xfrm>
            <a:off x="758435" y="1484174"/>
            <a:ext cx="10403836" cy="807403"/>
          </a:xfrm>
        </p:spPr>
        <p:txBody>
          <a:bodyPr>
            <a:normAutofit/>
          </a:bodyPr>
          <a:lstStyle/>
          <a:p>
            <a:r>
              <a:rPr lang="en-US" sz="4000" dirty="0"/>
              <a:t>General	</a:t>
            </a: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p:txBody>
      </p:sp>
      <p:sp>
        <p:nvSpPr>
          <p:cNvPr id="4" name="Text Placeholder 2"/>
          <p:cNvSpPr txBox="1">
            <a:spLocks/>
          </p:cNvSpPr>
          <p:nvPr/>
        </p:nvSpPr>
        <p:spPr>
          <a:xfrm>
            <a:off x="1785398" y="315831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b="1" dirty="0">
                <a:solidFill>
                  <a:schemeClr val="tx1"/>
                </a:solidFill>
              </a:rPr>
              <a:t>Use short cuts</a:t>
            </a:r>
            <a:endParaRPr lang="en-US" sz="2400" b="1" dirty="0">
              <a:solidFill>
                <a:schemeClr val="tx1"/>
              </a:solidFill>
            </a:endParaRPr>
          </a:p>
        </p:txBody>
      </p:sp>
      <p:sp>
        <p:nvSpPr>
          <p:cNvPr id="5" name="Text Placeholder 2"/>
          <p:cNvSpPr txBox="1">
            <a:spLocks/>
          </p:cNvSpPr>
          <p:nvPr/>
        </p:nvSpPr>
        <p:spPr>
          <a:xfrm>
            <a:off x="1785398" y="400159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Add toolbars</a:t>
            </a:r>
            <a:endParaRPr lang="en-US" sz="2400" b="1" dirty="0">
              <a:solidFill>
                <a:schemeClr val="tx1"/>
              </a:solidFill>
            </a:endParaRPr>
          </a:p>
        </p:txBody>
      </p:sp>
      <p:sp>
        <p:nvSpPr>
          <p:cNvPr id="6" name="Text Placeholder 2"/>
          <p:cNvSpPr txBox="1">
            <a:spLocks/>
          </p:cNvSpPr>
          <p:nvPr/>
        </p:nvSpPr>
        <p:spPr>
          <a:xfrm>
            <a:off x="2661698" y="4420691"/>
            <a:ext cx="9173673" cy="550089"/>
          </a:xfrm>
          <a:prstGeom prst="rect">
            <a:avLst/>
          </a:prstGeom>
        </p:spPr>
        <p:txBody>
          <a:bodyPr vert="horz" wrap="square" lIns="146304" tIns="91440" rIns="146304" bIns="91440" rtlCol="0">
            <a:noAutofit/>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914400"/>
            <a:endParaRPr lang="en-US" sz="1800" b="1" dirty="0">
              <a:solidFill>
                <a:schemeClr val="tx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998" y="5988484"/>
            <a:ext cx="2441976" cy="677606"/>
          </a:xfrm>
          <a:prstGeom prst="rect">
            <a:avLst/>
          </a:prstGeom>
        </p:spPr>
      </p:pic>
    </p:spTree>
    <p:extLst>
      <p:ext uri="{BB962C8B-B14F-4D97-AF65-F5344CB8AC3E}">
        <p14:creationId xmlns:p14="http://schemas.microsoft.com/office/powerpoint/2010/main" val="174303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nodePh="1">
                                  <p:stCondLst>
                                    <p:cond delay="0"/>
                                  </p:stCondLst>
                                  <p:endCondLst>
                                    <p:cond evt="begin" delay="0">
                                      <p:tn val="11"/>
                                    </p:cond>
                                  </p:end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sp>
        <p:nvSpPr>
          <p:cNvPr id="3" name="Text Placeholder 2"/>
          <p:cNvSpPr>
            <a:spLocks noGrp="1"/>
          </p:cNvSpPr>
          <p:nvPr>
            <p:ph type="body" sz="quarter" idx="10"/>
          </p:nvPr>
        </p:nvSpPr>
        <p:spPr>
          <a:xfrm>
            <a:off x="758435" y="1484174"/>
            <a:ext cx="10403836" cy="807403"/>
          </a:xfrm>
        </p:spPr>
        <p:txBody>
          <a:bodyPr>
            <a:normAutofit/>
          </a:bodyPr>
          <a:lstStyle/>
          <a:p>
            <a:r>
              <a:rPr lang="en-US" sz="4000" dirty="0"/>
              <a:t>Reporting	</a:t>
            </a: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p:txBody>
      </p:sp>
      <p:sp>
        <p:nvSpPr>
          <p:cNvPr id="4" name="Text Placeholder 2"/>
          <p:cNvSpPr txBox="1">
            <a:spLocks/>
          </p:cNvSpPr>
          <p:nvPr/>
        </p:nvSpPr>
        <p:spPr>
          <a:xfrm>
            <a:off x="1785398" y="315831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b="1" dirty="0">
                <a:solidFill>
                  <a:schemeClr val="tx1"/>
                </a:solidFill>
              </a:rPr>
              <a:t>See what you are doing</a:t>
            </a:r>
            <a:endParaRPr lang="en-US" sz="2400" b="1" dirty="0">
              <a:solidFill>
                <a:schemeClr val="tx1"/>
              </a:solidFill>
            </a:endParaRPr>
          </a:p>
        </p:txBody>
      </p:sp>
      <p:sp>
        <p:nvSpPr>
          <p:cNvPr id="5" name="Text Placeholder 2"/>
          <p:cNvSpPr txBox="1">
            <a:spLocks/>
          </p:cNvSpPr>
          <p:nvPr/>
        </p:nvSpPr>
        <p:spPr>
          <a:xfrm>
            <a:off x="1785398" y="400159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Increase/Decrease width of Favorites Pane</a:t>
            </a:r>
            <a:endParaRPr lang="en-US" sz="2400" b="1" dirty="0">
              <a:solidFill>
                <a:schemeClr val="tx1"/>
              </a:solidFill>
            </a:endParaRPr>
          </a:p>
        </p:txBody>
      </p:sp>
      <p:sp>
        <p:nvSpPr>
          <p:cNvPr id="6" name="Text Placeholder 2"/>
          <p:cNvSpPr txBox="1">
            <a:spLocks/>
          </p:cNvSpPr>
          <p:nvPr/>
        </p:nvSpPr>
        <p:spPr>
          <a:xfrm>
            <a:off x="1785401" y="4475722"/>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Auto Hide Option</a:t>
            </a:r>
            <a:endParaRPr lang="en-US" sz="2400" b="1" dirty="0">
              <a:solidFill>
                <a:schemeClr val="tx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998" y="5988484"/>
            <a:ext cx="2441976" cy="677606"/>
          </a:xfrm>
          <a:prstGeom prst="rect">
            <a:avLst/>
          </a:prstGeom>
        </p:spPr>
      </p:pic>
    </p:spTree>
    <p:extLst>
      <p:ext uri="{BB962C8B-B14F-4D97-AF65-F5344CB8AC3E}">
        <p14:creationId xmlns:p14="http://schemas.microsoft.com/office/powerpoint/2010/main" val="774447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sp>
        <p:nvSpPr>
          <p:cNvPr id="3" name="Text Placeholder 2"/>
          <p:cNvSpPr>
            <a:spLocks noGrp="1"/>
          </p:cNvSpPr>
          <p:nvPr>
            <p:ph type="body" sz="quarter" idx="10"/>
          </p:nvPr>
        </p:nvSpPr>
        <p:spPr>
          <a:xfrm>
            <a:off x="758435" y="1484174"/>
            <a:ext cx="10403836" cy="807403"/>
          </a:xfrm>
        </p:spPr>
        <p:txBody>
          <a:bodyPr>
            <a:normAutofit/>
          </a:bodyPr>
          <a:lstStyle/>
          <a:p>
            <a:r>
              <a:rPr lang="en-US" sz="4000" dirty="0"/>
              <a:t>Purchasing</a:t>
            </a: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p:txBody>
      </p:sp>
      <p:sp>
        <p:nvSpPr>
          <p:cNvPr id="4" name="Text Placeholder 2"/>
          <p:cNvSpPr txBox="1">
            <a:spLocks/>
          </p:cNvSpPr>
          <p:nvPr/>
        </p:nvSpPr>
        <p:spPr>
          <a:xfrm>
            <a:off x="1785398" y="315831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b="1" dirty="0">
                <a:solidFill>
                  <a:schemeClr val="tx1"/>
                </a:solidFill>
              </a:rPr>
              <a:t>Trouble inactivating a vendor</a:t>
            </a:r>
            <a:endParaRPr lang="en-US" sz="2400" b="1" dirty="0">
              <a:solidFill>
                <a:schemeClr val="tx1"/>
              </a:solidFill>
            </a:endParaRPr>
          </a:p>
        </p:txBody>
      </p:sp>
      <p:sp>
        <p:nvSpPr>
          <p:cNvPr id="5" name="Text Placeholder 2"/>
          <p:cNvSpPr txBox="1">
            <a:spLocks/>
          </p:cNvSpPr>
          <p:nvPr/>
        </p:nvSpPr>
        <p:spPr>
          <a:xfrm>
            <a:off x="1785398" y="400159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Move POs to history to inactivate Vendors</a:t>
            </a:r>
            <a:endParaRPr lang="en-US" sz="2400" b="1" dirty="0">
              <a:solidFill>
                <a:schemeClr val="tx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998" y="5988484"/>
            <a:ext cx="2441976" cy="677606"/>
          </a:xfrm>
          <a:prstGeom prst="rect">
            <a:avLst/>
          </a:prstGeom>
        </p:spPr>
      </p:pic>
    </p:spTree>
    <p:extLst>
      <p:ext uri="{BB962C8B-B14F-4D97-AF65-F5344CB8AC3E}">
        <p14:creationId xmlns:p14="http://schemas.microsoft.com/office/powerpoint/2010/main" val="2868200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sp>
        <p:nvSpPr>
          <p:cNvPr id="3" name="Text Placeholder 2"/>
          <p:cNvSpPr>
            <a:spLocks noGrp="1"/>
          </p:cNvSpPr>
          <p:nvPr>
            <p:ph type="body" sz="quarter" idx="10"/>
          </p:nvPr>
        </p:nvSpPr>
        <p:spPr>
          <a:xfrm>
            <a:off x="758435" y="1484174"/>
            <a:ext cx="10403836" cy="807403"/>
          </a:xfrm>
        </p:spPr>
        <p:txBody>
          <a:bodyPr>
            <a:normAutofit/>
          </a:bodyPr>
          <a:lstStyle/>
          <a:p>
            <a:r>
              <a:rPr lang="en-US" sz="4000" dirty="0"/>
              <a:t>General Ledger</a:t>
            </a: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p:txBody>
      </p:sp>
      <p:sp>
        <p:nvSpPr>
          <p:cNvPr id="4" name="Text Placeholder 2"/>
          <p:cNvSpPr txBox="1">
            <a:spLocks/>
          </p:cNvSpPr>
          <p:nvPr/>
        </p:nvSpPr>
        <p:spPr>
          <a:xfrm>
            <a:off x="1785398" y="315831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b="1" dirty="0">
                <a:solidFill>
                  <a:schemeClr val="tx1"/>
                </a:solidFill>
              </a:rPr>
              <a:t>To journal entry or not journal entry</a:t>
            </a:r>
            <a:endParaRPr lang="en-US" sz="2400" b="1" dirty="0">
              <a:solidFill>
                <a:schemeClr val="tx1"/>
              </a:solidFill>
            </a:endParaRPr>
          </a:p>
        </p:txBody>
      </p:sp>
      <p:sp>
        <p:nvSpPr>
          <p:cNvPr id="5" name="Text Placeholder 2"/>
          <p:cNvSpPr txBox="1">
            <a:spLocks/>
          </p:cNvSpPr>
          <p:nvPr/>
        </p:nvSpPr>
        <p:spPr>
          <a:xfrm>
            <a:off x="1785398" y="400159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Allow entry on account</a:t>
            </a:r>
            <a:endParaRPr lang="en-US" sz="440" b="1" dirty="0">
              <a:solidFill>
                <a:schemeClr val="tx1"/>
              </a:solidFill>
            </a:endParaRPr>
          </a:p>
        </p:txBody>
      </p:sp>
      <p:sp>
        <p:nvSpPr>
          <p:cNvPr id="6" name="Text Placeholder 2"/>
          <p:cNvSpPr txBox="1">
            <a:spLocks/>
          </p:cNvSpPr>
          <p:nvPr/>
        </p:nvSpPr>
        <p:spPr>
          <a:xfrm>
            <a:off x="1788173" y="4453241"/>
            <a:ext cx="9173673" cy="550089"/>
          </a:xfrm>
          <a:prstGeom prst="rect">
            <a:avLst/>
          </a:prstGeom>
        </p:spPr>
        <p:txBody>
          <a:bodyPr vert="horz" wrap="square" lIns="146304" tIns="91440" rIns="146304" bIns="91440" rtlCol="0">
            <a:normAutofit/>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endParaRPr lang="en-US" sz="2400" b="1" dirty="0">
              <a:solidFill>
                <a:schemeClr val="tx1"/>
              </a:solidFill>
            </a:endParaRPr>
          </a:p>
        </p:txBody>
      </p:sp>
      <p:sp>
        <p:nvSpPr>
          <p:cNvPr id="7" name="Rectangle 6"/>
          <p:cNvSpPr/>
          <p:nvPr/>
        </p:nvSpPr>
        <p:spPr>
          <a:xfrm>
            <a:off x="2764950" y="4414420"/>
            <a:ext cx="8695922" cy="461665"/>
          </a:xfrm>
          <a:prstGeom prst="rect">
            <a:avLst/>
          </a:prstGeom>
        </p:spPr>
        <p:txBody>
          <a:bodyPr wrap="square">
            <a:spAutoFit/>
          </a:bodyPr>
          <a:lstStyle/>
          <a:p>
            <a:pPr marL="1371600" indent="-457200">
              <a:buFont typeface="Arial" panose="020B0604020202020204" pitchFamily="34" charset="0"/>
              <a:buChar char="•"/>
            </a:pPr>
            <a:r>
              <a:rPr lang="en-US" sz="2000" b="1" dirty="0">
                <a:latin typeface="+mj-lt"/>
              </a:rPr>
              <a:t>Turn off for </a:t>
            </a:r>
            <a:r>
              <a:rPr lang="en-US" sz="2400" b="1" dirty="0">
                <a:latin typeface="+mj-lt"/>
              </a:rPr>
              <a:t>sub-ledger</a:t>
            </a:r>
            <a:r>
              <a:rPr lang="en-US" sz="2000" b="1" dirty="0">
                <a:latin typeface="+mj-lt"/>
              </a:rPr>
              <a:t> accounts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998" y="5988484"/>
            <a:ext cx="2441976" cy="677606"/>
          </a:xfrm>
          <a:prstGeom prst="rect">
            <a:avLst/>
          </a:prstGeom>
        </p:spPr>
      </p:pic>
    </p:spTree>
    <p:extLst>
      <p:ext uri="{BB962C8B-B14F-4D97-AF65-F5344CB8AC3E}">
        <p14:creationId xmlns:p14="http://schemas.microsoft.com/office/powerpoint/2010/main" val="4091998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pic>
        <p:nvPicPr>
          <p:cNvPr id="7" name="Picture 6"/>
          <p:cNvPicPr>
            <a:picLocks noChangeAspect="1"/>
          </p:cNvPicPr>
          <p:nvPr/>
        </p:nvPicPr>
        <p:blipFill>
          <a:blip r:embed="rId3"/>
          <a:stretch>
            <a:fillRect/>
          </a:stretch>
        </p:blipFill>
        <p:spPr>
          <a:xfrm>
            <a:off x="1318755" y="1193531"/>
            <a:ext cx="9578505" cy="5616134"/>
          </a:xfrm>
          <a:prstGeom prst="rect">
            <a:avLst/>
          </a:prstGeom>
        </p:spPr>
      </p:pic>
    </p:spTree>
    <p:extLst>
      <p:ext uri="{BB962C8B-B14F-4D97-AF65-F5344CB8AC3E}">
        <p14:creationId xmlns:p14="http://schemas.microsoft.com/office/powerpoint/2010/main" val="12147032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sp>
        <p:nvSpPr>
          <p:cNvPr id="3" name="Text Placeholder 2"/>
          <p:cNvSpPr>
            <a:spLocks noGrp="1"/>
          </p:cNvSpPr>
          <p:nvPr>
            <p:ph type="body" sz="quarter" idx="10"/>
          </p:nvPr>
        </p:nvSpPr>
        <p:spPr>
          <a:xfrm>
            <a:off x="758435" y="1484174"/>
            <a:ext cx="10403836" cy="807403"/>
          </a:xfrm>
        </p:spPr>
        <p:txBody>
          <a:bodyPr>
            <a:normAutofit/>
          </a:bodyPr>
          <a:lstStyle/>
          <a:p>
            <a:r>
              <a:rPr lang="en-US" sz="4000" dirty="0"/>
              <a:t>System</a:t>
            </a: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p:txBody>
      </p:sp>
      <p:sp>
        <p:nvSpPr>
          <p:cNvPr id="4" name="Text Placeholder 2"/>
          <p:cNvSpPr txBox="1">
            <a:spLocks/>
          </p:cNvSpPr>
          <p:nvPr/>
        </p:nvSpPr>
        <p:spPr>
          <a:xfrm>
            <a:off x="1785398" y="315831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b="1" dirty="0">
                <a:solidFill>
                  <a:schemeClr val="tx1"/>
                </a:solidFill>
              </a:rPr>
              <a:t>Get your posting work done</a:t>
            </a:r>
            <a:endParaRPr lang="en-US" sz="2400" b="1" dirty="0">
              <a:solidFill>
                <a:schemeClr val="tx1"/>
              </a:solidFill>
            </a:endParaRPr>
          </a:p>
        </p:txBody>
      </p:sp>
      <p:sp>
        <p:nvSpPr>
          <p:cNvPr id="5" name="Text Placeholder 2"/>
          <p:cNvSpPr txBox="1">
            <a:spLocks/>
          </p:cNvSpPr>
          <p:nvPr/>
        </p:nvSpPr>
        <p:spPr>
          <a:xfrm>
            <a:off x="1785398" y="400159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Understanding ‘Post To’ vs. ‘Post Through’</a:t>
            </a:r>
            <a:endParaRPr lang="en-US" sz="2400" b="1" dirty="0">
              <a:solidFill>
                <a:schemeClr val="tx1"/>
              </a:solidFill>
            </a:endParaRPr>
          </a:p>
        </p:txBody>
      </p:sp>
      <p:sp>
        <p:nvSpPr>
          <p:cNvPr id="6" name="Text Placeholder 2"/>
          <p:cNvSpPr txBox="1">
            <a:spLocks/>
          </p:cNvSpPr>
          <p:nvPr/>
        </p:nvSpPr>
        <p:spPr>
          <a:xfrm>
            <a:off x="1785398" y="4551680"/>
            <a:ext cx="10110772" cy="550089"/>
          </a:xfrm>
          <a:prstGeom prst="rect">
            <a:avLst/>
          </a:prstGeom>
        </p:spPr>
        <p:txBody>
          <a:bodyPr vert="horz" wrap="square" lIns="146304" tIns="91440" rIns="146304" bIns="91440" rtlCol="0">
            <a:noAutofit/>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000" b="1" dirty="0">
                <a:solidFill>
                  <a:schemeClr val="tx1"/>
                </a:solidFill>
              </a:rPr>
              <a:t>Understanding ‘Post Through’ &amp; Transaction Posting</a:t>
            </a:r>
          </a:p>
        </p:txBody>
      </p:sp>
      <p:sp>
        <p:nvSpPr>
          <p:cNvPr id="7" name="Rectangle 6"/>
          <p:cNvSpPr/>
          <p:nvPr/>
        </p:nvSpPr>
        <p:spPr>
          <a:xfrm>
            <a:off x="1848028" y="5143367"/>
            <a:ext cx="9771601" cy="553998"/>
          </a:xfrm>
          <a:prstGeom prst="rect">
            <a:avLst/>
          </a:prstGeom>
        </p:spPr>
        <p:txBody>
          <a:bodyPr wrap="square">
            <a:spAutoFit/>
          </a:bodyPr>
          <a:lstStyle/>
          <a:p>
            <a:pPr marL="1371600" indent="-457200">
              <a:buFont typeface="Arial" panose="020B0604020202020204" pitchFamily="34" charset="0"/>
              <a:buChar char="•"/>
            </a:pPr>
            <a:r>
              <a:rPr lang="en-US" sz="3000" b="1" dirty="0">
                <a:latin typeface="+mj-lt"/>
              </a:rPr>
              <a:t>Understanding Series Posting</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998" y="5988484"/>
            <a:ext cx="2441976" cy="677606"/>
          </a:xfrm>
          <a:prstGeom prst="rect">
            <a:avLst/>
          </a:prstGeom>
        </p:spPr>
      </p:pic>
    </p:spTree>
    <p:extLst>
      <p:ext uri="{BB962C8B-B14F-4D97-AF65-F5344CB8AC3E}">
        <p14:creationId xmlns:p14="http://schemas.microsoft.com/office/powerpoint/2010/main" val="2407888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sp>
        <p:nvSpPr>
          <p:cNvPr id="3" name="Text Placeholder 2"/>
          <p:cNvSpPr>
            <a:spLocks noGrp="1"/>
          </p:cNvSpPr>
          <p:nvPr>
            <p:ph type="body" sz="quarter" idx="10"/>
          </p:nvPr>
        </p:nvSpPr>
        <p:spPr>
          <a:xfrm>
            <a:off x="758435" y="1484174"/>
            <a:ext cx="10403836" cy="807403"/>
          </a:xfrm>
        </p:spPr>
        <p:txBody>
          <a:bodyPr>
            <a:normAutofit/>
          </a:bodyPr>
          <a:lstStyle/>
          <a:p>
            <a:r>
              <a:rPr lang="en-US" sz="4000" dirty="0"/>
              <a:t>General	</a:t>
            </a: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p:txBody>
      </p:sp>
      <p:sp>
        <p:nvSpPr>
          <p:cNvPr id="4" name="Text Placeholder 2"/>
          <p:cNvSpPr txBox="1">
            <a:spLocks/>
          </p:cNvSpPr>
          <p:nvPr/>
        </p:nvSpPr>
        <p:spPr>
          <a:xfrm>
            <a:off x="1785398" y="315831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b="1" dirty="0">
                <a:solidFill>
                  <a:schemeClr val="tx1"/>
                </a:solidFill>
              </a:rPr>
              <a:t>Be a control freak</a:t>
            </a:r>
            <a:endParaRPr lang="en-US" sz="2400" b="1" dirty="0">
              <a:solidFill>
                <a:schemeClr val="tx1"/>
              </a:solidFill>
            </a:endParaRPr>
          </a:p>
        </p:txBody>
      </p:sp>
      <p:sp>
        <p:nvSpPr>
          <p:cNvPr id="5" name="Text Placeholder 2"/>
          <p:cNvSpPr txBox="1">
            <a:spLocks/>
          </p:cNvSpPr>
          <p:nvPr/>
        </p:nvSpPr>
        <p:spPr>
          <a:xfrm>
            <a:off x="1785398" y="400159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Use MS Connect</a:t>
            </a:r>
            <a:endParaRPr lang="en-US" sz="2400" b="1" dirty="0">
              <a:solidFill>
                <a:schemeClr val="tx1"/>
              </a:solidFill>
            </a:endParaRPr>
          </a:p>
        </p:txBody>
      </p:sp>
      <p:sp>
        <p:nvSpPr>
          <p:cNvPr id="6" name="Text Placeholder 2"/>
          <p:cNvSpPr txBox="1">
            <a:spLocks/>
          </p:cNvSpPr>
          <p:nvPr/>
        </p:nvSpPr>
        <p:spPr>
          <a:xfrm>
            <a:off x="2661698" y="4420691"/>
            <a:ext cx="9173673" cy="550089"/>
          </a:xfrm>
          <a:prstGeom prst="rect">
            <a:avLst/>
          </a:prstGeom>
        </p:spPr>
        <p:txBody>
          <a:bodyPr vert="horz" wrap="square" lIns="146304" tIns="91440" rIns="146304" bIns="91440" rtlCol="0">
            <a:noAutofit/>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2400" b="1" dirty="0">
                <a:solidFill>
                  <a:schemeClr val="tx1"/>
                </a:solidFill>
              </a:rPr>
              <a:t>http://connect.microsoft.com</a:t>
            </a:r>
            <a:endParaRPr lang="en-US" sz="1800" b="1" dirty="0">
              <a:solidFill>
                <a:schemeClr val="tx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998" y="5988484"/>
            <a:ext cx="2441976" cy="677606"/>
          </a:xfrm>
          <a:prstGeom prst="rect">
            <a:avLst/>
          </a:prstGeom>
        </p:spPr>
      </p:pic>
    </p:spTree>
    <p:extLst>
      <p:ext uri="{BB962C8B-B14F-4D97-AF65-F5344CB8AC3E}">
        <p14:creationId xmlns:p14="http://schemas.microsoft.com/office/powerpoint/2010/main" val="42221115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pic>
        <p:nvPicPr>
          <p:cNvPr id="9" name="Picture 8"/>
          <p:cNvPicPr>
            <a:picLocks noChangeAspect="1"/>
          </p:cNvPicPr>
          <p:nvPr/>
        </p:nvPicPr>
        <p:blipFill>
          <a:blip r:embed="rId4"/>
          <a:stretch>
            <a:fillRect/>
          </a:stretch>
        </p:blipFill>
        <p:spPr>
          <a:xfrm>
            <a:off x="499281" y="2706613"/>
            <a:ext cx="11193437" cy="1038370"/>
          </a:xfrm>
          <a:prstGeom prst="rect">
            <a:avLst/>
          </a:prstGeom>
        </p:spPr>
      </p:pic>
      <p:pic>
        <p:nvPicPr>
          <p:cNvPr id="10" name="Picture 9"/>
          <p:cNvPicPr>
            <a:picLocks noChangeAspect="1"/>
          </p:cNvPicPr>
          <p:nvPr/>
        </p:nvPicPr>
        <p:blipFill>
          <a:blip r:embed="rId5"/>
          <a:stretch>
            <a:fillRect/>
          </a:stretch>
        </p:blipFill>
        <p:spPr>
          <a:xfrm>
            <a:off x="499281" y="3838494"/>
            <a:ext cx="11193437" cy="1009791"/>
          </a:xfrm>
          <a:prstGeom prst="rect">
            <a:avLst/>
          </a:prstGeom>
        </p:spPr>
      </p:pic>
      <p:pic>
        <p:nvPicPr>
          <p:cNvPr id="12" name="Picture 11"/>
          <p:cNvPicPr>
            <a:picLocks noChangeAspect="1"/>
          </p:cNvPicPr>
          <p:nvPr/>
        </p:nvPicPr>
        <p:blipFill>
          <a:blip r:embed="rId6"/>
          <a:stretch>
            <a:fillRect/>
          </a:stretch>
        </p:blipFill>
        <p:spPr>
          <a:xfrm>
            <a:off x="489755" y="1373391"/>
            <a:ext cx="11212490" cy="1247949"/>
          </a:xfrm>
          <a:prstGeom prst="rect">
            <a:avLst/>
          </a:prstGeom>
        </p:spPr>
      </p:pic>
      <p:pic>
        <p:nvPicPr>
          <p:cNvPr id="13" name="Picture 12"/>
          <p:cNvPicPr>
            <a:picLocks noChangeAspect="1"/>
          </p:cNvPicPr>
          <p:nvPr/>
        </p:nvPicPr>
        <p:blipFill>
          <a:blip r:embed="rId7"/>
          <a:stretch>
            <a:fillRect/>
          </a:stretch>
        </p:blipFill>
        <p:spPr>
          <a:xfrm>
            <a:off x="493937" y="5037039"/>
            <a:ext cx="11241069" cy="1457528"/>
          </a:xfrm>
          <a:prstGeom prst="rect">
            <a:avLst/>
          </a:prstGeom>
        </p:spPr>
      </p:pic>
    </p:spTree>
    <p:extLst>
      <p:ext uri="{BB962C8B-B14F-4D97-AF65-F5344CB8AC3E}">
        <p14:creationId xmlns:p14="http://schemas.microsoft.com/office/powerpoint/2010/main" val="3686691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sp>
        <p:nvSpPr>
          <p:cNvPr id="3" name="Text Placeholder 2"/>
          <p:cNvSpPr>
            <a:spLocks noGrp="1"/>
          </p:cNvSpPr>
          <p:nvPr>
            <p:ph type="body" sz="quarter" idx="10"/>
          </p:nvPr>
        </p:nvSpPr>
        <p:spPr>
          <a:xfrm>
            <a:off x="758435" y="1484174"/>
            <a:ext cx="10403836" cy="807403"/>
          </a:xfrm>
        </p:spPr>
        <p:txBody>
          <a:bodyPr>
            <a:normAutofit/>
          </a:bodyPr>
          <a:lstStyle/>
          <a:p>
            <a:r>
              <a:rPr lang="en-US" sz="4000" dirty="0"/>
              <a:t>Sales</a:t>
            </a: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p:txBody>
      </p:sp>
      <p:sp>
        <p:nvSpPr>
          <p:cNvPr id="4" name="Text Placeholder 2"/>
          <p:cNvSpPr txBox="1">
            <a:spLocks/>
          </p:cNvSpPr>
          <p:nvPr/>
        </p:nvSpPr>
        <p:spPr>
          <a:xfrm>
            <a:off x="1785398" y="315831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b="1" dirty="0">
                <a:solidFill>
                  <a:schemeClr val="tx1"/>
                </a:solidFill>
              </a:rPr>
              <a:t>Secure Sales Transactions</a:t>
            </a:r>
            <a:endParaRPr lang="en-US" sz="2400" b="1" dirty="0">
              <a:solidFill>
                <a:schemeClr val="tx1"/>
              </a:solidFill>
            </a:endParaRPr>
          </a:p>
        </p:txBody>
      </p:sp>
      <p:sp>
        <p:nvSpPr>
          <p:cNvPr id="5" name="Text Placeholder 2"/>
          <p:cNvSpPr txBox="1">
            <a:spLocks/>
          </p:cNvSpPr>
          <p:nvPr/>
        </p:nvSpPr>
        <p:spPr>
          <a:xfrm>
            <a:off x="1785398" y="400159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Hide Costs</a:t>
            </a:r>
            <a:endParaRPr lang="en-US" sz="2400" b="1" dirty="0">
              <a:solidFill>
                <a:schemeClr val="tx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998" y="5988484"/>
            <a:ext cx="2441976" cy="677606"/>
          </a:xfrm>
          <a:prstGeom prst="rect">
            <a:avLst/>
          </a:prstGeom>
        </p:spPr>
      </p:pic>
    </p:spTree>
    <p:extLst>
      <p:ext uri="{BB962C8B-B14F-4D97-AF65-F5344CB8AC3E}">
        <p14:creationId xmlns:p14="http://schemas.microsoft.com/office/powerpoint/2010/main" val="1252334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sp>
        <p:nvSpPr>
          <p:cNvPr id="3" name="Text Placeholder 2"/>
          <p:cNvSpPr>
            <a:spLocks noGrp="1"/>
          </p:cNvSpPr>
          <p:nvPr>
            <p:ph type="body" sz="quarter" idx="10"/>
          </p:nvPr>
        </p:nvSpPr>
        <p:spPr>
          <a:xfrm>
            <a:off x="758435" y="1484174"/>
            <a:ext cx="10403836" cy="807403"/>
          </a:xfrm>
        </p:spPr>
        <p:txBody>
          <a:bodyPr>
            <a:normAutofit/>
          </a:bodyPr>
          <a:lstStyle/>
          <a:p>
            <a:r>
              <a:rPr lang="en-US" sz="4000" dirty="0"/>
              <a:t>Sales</a:t>
            </a: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p:txBody>
      </p:sp>
      <p:sp>
        <p:nvSpPr>
          <p:cNvPr id="4" name="Text Placeholder 2"/>
          <p:cNvSpPr txBox="1">
            <a:spLocks/>
          </p:cNvSpPr>
          <p:nvPr/>
        </p:nvSpPr>
        <p:spPr>
          <a:xfrm>
            <a:off x="1785398" y="315831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b="1" dirty="0">
                <a:solidFill>
                  <a:schemeClr val="tx1"/>
                </a:solidFill>
              </a:rPr>
              <a:t>Clean up after yourself</a:t>
            </a:r>
            <a:endParaRPr lang="en-US" sz="2400" b="1" dirty="0">
              <a:solidFill>
                <a:schemeClr val="tx1"/>
              </a:solidFill>
            </a:endParaRPr>
          </a:p>
        </p:txBody>
      </p:sp>
      <p:sp>
        <p:nvSpPr>
          <p:cNvPr id="5" name="Text Placeholder 2"/>
          <p:cNvSpPr txBox="1">
            <a:spLocks/>
          </p:cNvSpPr>
          <p:nvPr/>
        </p:nvSpPr>
        <p:spPr>
          <a:xfrm>
            <a:off x="1785398" y="400159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Removed paid transactions</a:t>
            </a:r>
            <a:endParaRPr lang="en-US" sz="2400" b="1" dirty="0">
              <a:solidFill>
                <a:schemeClr val="tx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998" y="5988484"/>
            <a:ext cx="2441976" cy="677606"/>
          </a:xfrm>
          <a:prstGeom prst="rect">
            <a:avLst/>
          </a:prstGeom>
        </p:spPr>
      </p:pic>
    </p:spTree>
    <p:extLst>
      <p:ext uri="{BB962C8B-B14F-4D97-AF65-F5344CB8AC3E}">
        <p14:creationId xmlns:p14="http://schemas.microsoft.com/office/powerpoint/2010/main" val="1354639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sp>
        <p:nvSpPr>
          <p:cNvPr id="3" name="Text Placeholder 2"/>
          <p:cNvSpPr>
            <a:spLocks noGrp="1"/>
          </p:cNvSpPr>
          <p:nvPr>
            <p:ph type="body" sz="quarter" idx="10"/>
          </p:nvPr>
        </p:nvSpPr>
        <p:spPr>
          <a:xfrm>
            <a:off x="758435" y="1484174"/>
            <a:ext cx="10403836" cy="807403"/>
          </a:xfrm>
        </p:spPr>
        <p:txBody>
          <a:bodyPr>
            <a:normAutofit/>
          </a:bodyPr>
          <a:lstStyle/>
          <a:p>
            <a:r>
              <a:rPr lang="en-US" sz="4000" dirty="0"/>
              <a:t>Inventory</a:t>
            </a: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p:txBody>
      </p:sp>
      <p:sp>
        <p:nvSpPr>
          <p:cNvPr id="4" name="Text Placeholder 2"/>
          <p:cNvSpPr txBox="1">
            <a:spLocks/>
          </p:cNvSpPr>
          <p:nvPr/>
        </p:nvSpPr>
        <p:spPr>
          <a:xfrm>
            <a:off x="1785398" y="315831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b="1" dirty="0">
                <a:solidFill>
                  <a:schemeClr val="tx1"/>
                </a:solidFill>
              </a:rPr>
              <a:t>Can lettuce go in the freezer?</a:t>
            </a:r>
            <a:endParaRPr lang="en-US" sz="2400" b="1" dirty="0">
              <a:solidFill>
                <a:schemeClr val="tx1"/>
              </a:solidFill>
            </a:endParaRPr>
          </a:p>
        </p:txBody>
      </p:sp>
      <p:sp>
        <p:nvSpPr>
          <p:cNvPr id="5" name="Text Placeholder 2"/>
          <p:cNvSpPr txBox="1">
            <a:spLocks/>
          </p:cNvSpPr>
          <p:nvPr/>
        </p:nvSpPr>
        <p:spPr>
          <a:xfrm>
            <a:off x="1785398" y="400159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Assign items to sites</a:t>
            </a:r>
            <a:endParaRPr lang="en-US" sz="2400" b="1" dirty="0">
              <a:solidFill>
                <a:srgbClr val="FF000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998" y="5988484"/>
            <a:ext cx="2441976" cy="677606"/>
          </a:xfrm>
          <a:prstGeom prst="rect">
            <a:avLst/>
          </a:prstGeom>
        </p:spPr>
      </p:pic>
    </p:spTree>
    <p:extLst>
      <p:ext uri="{BB962C8B-B14F-4D97-AF65-F5344CB8AC3E}">
        <p14:creationId xmlns:p14="http://schemas.microsoft.com/office/powerpoint/2010/main" val="27533166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sp>
        <p:nvSpPr>
          <p:cNvPr id="3" name="Text Placeholder 2"/>
          <p:cNvSpPr>
            <a:spLocks noGrp="1"/>
          </p:cNvSpPr>
          <p:nvPr>
            <p:ph type="body" sz="quarter" idx="10"/>
          </p:nvPr>
        </p:nvSpPr>
        <p:spPr>
          <a:xfrm>
            <a:off x="758435" y="1484174"/>
            <a:ext cx="10403836" cy="807403"/>
          </a:xfrm>
        </p:spPr>
        <p:txBody>
          <a:bodyPr>
            <a:normAutofit/>
          </a:bodyPr>
          <a:lstStyle/>
          <a:p>
            <a:r>
              <a:rPr lang="en-US" sz="4000" dirty="0"/>
              <a:t>General Ledger</a:t>
            </a: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p:txBody>
      </p:sp>
      <p:sp>
        <p:nvSpPr>
          <p:cNvPr id="4" name="Text Placeholder 2"/>
          <p:cNvSpPr txBox="1">
            <a:spLocks/>
          </p:cNvSpPr>
          <p:nvPr/>
        </p:nvSpPr>
        <p:spPr>
          <a:xfrm>
            <a:off x="1785398" y="315831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b="1" dirty="0">
                <a:solidFill>
                  <a:schemeClr val="tx1"/>
                </a:solidFill>
              </a:rPr>
              <a:t>Same entry, different amounts</a:t>
            </a:r>
            <a:endParaRPr lang="en-US" sz="2400" b="1" dirty="0">
              <a:solidFill>
                <a:schemeClr val="tx1"/>
              </a:solidFill>
            </a:endParaRPr>
          </a:p>
        </p:txBody>
      </p:sp>
      <p:sp>
        <p:nvSpPr>
          <p:cNvPr id="5" name="Text Placeholder 2"/>
          <p:cNvSpPr txBox="1">
            <a:spLocks/>
          </p:cNvSpPr>
          <p:nvPr/>
        </p:nvSpPr>
        <p:spPr>
          <a:xfrm>
            <a:off x="1785398" y="400159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Clear recurring batch amounts</a:t>
            </a:r>
            <a:endParaRPr lang="en-US" sz="2400" b="1" dirty="0">
              <a:solidFill>
                <a:schemeClr val="tx1"/>
              </a:solidFill>
            </a:endParaRPr>
          </a:p>
        </p:txBody>
      </p:sp>
      <p:sp>
        <p:nvSpPr>
          <p:cNvPr id="6" name="Text Placeholder 2"/>
          <p:cNvSpPr txBox="1">
            <a:spLocks/>
          </p:cNvSpPr>
          <p:nvPr/>
        </p:nvSpPr>
        <p:spPr>
          <a:xfrm>
            <a:off x="1788173" y="4453241"/>
            <a:ext cx="9173673" cy="550089"/>
          </a:xfrm>
          <a:prstGeom prst="rect">
            <a:avLst/>
          </a:prstGeom>
        </p:spPr>
        <p:txBody>
          <a:bodyPr vert="horz" wrap="square" lIns="146304" tIns="91440" rIns="146304" bIns="91440" rtlCol="0">
            <a:normAutofit/>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endParaRPr lang="en-US" sz="2400" b="1" dirty="0">
              <a:solidFill>
                <a:schemeClr val="tx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998" y="5988484"/>
            <a:ext cx="2441976" cy="677606"/>
          </a:xfrm>
          <a:prstGeom prst="rect">
            <a:avLst/>
          </a:prstGeom>
        </p:spPr>
      </p:pic>
    </p:spTree>
    <p:extLst>
      <p:ext uri="{BB962C8B-B14F-4D97-AF65-F5344CB8AC3E}">
        <p14:creationId xmlns:p14="http://schemas.microsoft.com/office/powerpoint/2010/main" val="17908825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nodePh="1">
                                  <p:stCondLst>
                                    <p:cond delay="0"/>
                                  </p:stCondLst>
                                  <p:endCondLst>
                                    <p:cond evt="begin" delay="0">
                                      <p:tn val="11"/>
                                    </p:cond>
                                  </p:end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sp>
        <p:nvSpPr>
          <p:cNvPr id="3" name="Text Placeholder 2"/>
          <p:cNvSpPr>
            <a:spLocks noGrp="1"/>
          </p:cNvSpPr>
          <p:nvPr>
            <p:ph type="body" sz="quarter" idx="10"/>
          </p:nvPr>
        </p:nvSpPr>
        <p:spPr>
          <a:xfrm>
            <a:off x="758435" y="1484174"/>
            <a:ext cx="10403836" cy="807403"/>
          </a:xfrm>
        </p:spPr>
        <p:txBody>
          <a:bodyPr>
            <a:normAutofit/>
          </a:bodyPr>
          <a:lstStyle/>
          <a:p>
            <a:r>
              <a:rPr lang="en-US" sz="4000" dirty="0"/>
              <a:t>Sales</a:t>
            </a: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24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a:p>
            <a:pPr marL="285750" indent="-285750">
              <a:buFont typeface="Arial" panose="020B0604020202020204" pitchFamily="34" charset="0"/>
              <a:buChar char="•"/>
            </a:pPr>
            <a:endParaRPr lang="en-US" sz="1800" b="1" dirty="0">
              <a:solidFill>
                <a:schemeClr val="tx1"/>
              </a:solidFill>
            </a:endParaRPr>
          </a:p>
        </p:txBody>
      </p:sp>
      <p:sp>
        <p:nvSpPr>
          <p:cNvPr id="4" name="Text Placeholder 2"/>
          <p:cNvSpPr txBox="1">
            <a:spLocks/>
          </p:cNvSpPr>
          <p:nvPr/>
        </p:nvSpPr>
        <p:spPr>
          <a:xfrm>
            <a:off x="1785398" y="3158311"/>
            <a:ext cx="9173673" cy="550089"/>
          </a:xfrm>
          <a:prstGeom prst="rect">
            <a:avLst/>
          </a:prstGeom>
        </p:spPr>
        <p:txBody>
          <a:bodyPr vert="horz" wrap="square" lIns="146304" tIns="91440" rIns="146304" bIns="91440" rtlCol="0">
            <a:normAutofit fontScale="925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b="1" dirty="0">
                <a:solidFill>
                  <a:schemeClr val="tx1"/>
                </a:solidFill>
              </a:rPr>
              <a:t>Auto numbering customer, vendors, items</a:t>
            </a:r>
            <a:endParaRPr lang="en-US" sz="2400" b="1" dirty="0">
              <a:solidFill>
                <a:schemeClr val="tx1"/>
              </a:solidFill>
            </a:endParaRPr>
          </a:p>
        </p:txBody>
      </p:sp>
      <p:sp>
        <p:nvSpPr>
          <p:cNvPr id="5" name="Text Placeholder 2"/>
          <p:cNvSpPr txBox="1">
            <a:spLocks/>
          </p:cNvSpPr>
          <p:nvPr/>
        </p:nvSpPr>
        <p:spPr>
          <a:xfrm>
            <a:off x="1785398" y="4001591"/>
            <a:ext cx="9173673" cy="550089"/>
          </a:xfrm>
          <a:prstGeom prst="rect">
            <a:avLst/>
          </a:prstGeom>
        </p:spPr>
        <p:txBody>
          <a:bodyPr vert="horz" wrap="square" lIns="146304" tIns="91440" rIns="146304" bIns="91440" rtlCol="0">
            <a:normAutofit fontScale="85000" lnSpcReduction="10000"/>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3200" b="1" dirty="0">
                <a:solidFill>
                  <a:schemeClr val="tx1"/>
                </a:solidFill>
              </a:rPr>
              <a:t>Free tool! - Auto numbering customer, vendors, items  </a:t>
            </a:r>
            <a:endParaRPr lang="en-US" sz="2400" b="1" dirty="0">
              <a:solidFill>
                <a:schemeClr val="tx1"/>
              </a:solidFill>
            </a:endParaRPr>
          </a:p>
        </p:txBody>
      </p:sp>
      <p:sp>
        <p:nvSpPr>
          <p:cNvPr id="6" name="Text Placeholder 2"/>
          <p:cNvSpPr txBox="1">
            <a:spLocks/>
          </p:cNvSpPr>
          <p:nvPr/>
        </p:nvSpPr>
        <p:spPr>
          <a:xfrm>
            <a:off x="2661698" y="4420692"/>
            <a:ext cx="9996467" cy="424180"/>
          </a:xfrm>
          <a:prstGeom prst="rect">
            <a:avLst/>
          </a:prstGeom>
        </p:spPr>
        <p:txBody>
          <a:bodyPr vert="horz" wrap="square" lIns="146304" tIns="91440" rIns="146304" bIns="91440" rtlCol="0">
            <a:noAutofit/>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371600" indent="-457200">
              <a:buFont typeface="Arial" panose="020B0604020202020204" pitchFamily="34" charset="0"/>
              <a:buChar char="•"/>
            </a:pPr>
            <a:r>
              <a:rPr lang="en-US" sz="1800" b="1" dirty="0">
                <a:solidFill>
                  <a:schemeClr val="tx1"/>
                </a:solidFill>
              </a:rPr>
              <a:t>http://mohdaoud.blogspot.com/2013/10/cards-auto-numbering-for-vendors.html</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998" y="5988484"/>
            <a:ext cx="2441976" cy="677606"/>
          </a:xfrm>
          <a:prstGeom prst="rect">
            <a:avLst/>
          </a:prstGeom>
        </p:spPr>
      </p:pic>
    </p:spTree>
    <p:extLst>
      <p:ext uri="{BB962C8B-B14F-4D97-AF65-F5344CB8AC3E}">
        <p14:creationId xmlns:p14="http://schemas.microsoft.com/office/powerpoint/2010/main" val="13774652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pic>
        <p:nvPicPr>
          <p:cNvPr id="6" name="Content Placeholder 3"/>
          <p:cNvPicPr>
            <a:picLocks noChangeAspect="1"/>
          </p:cNvPicPr>
          <p:nvPr/>
        </p:nvPicPr>
        <p:blipFill>
          <a:blip r:embed="rId4"/>
          <a:stretch>
            <a:fillRect/>
          </a:stretch>
        </p:blipFill>
        <p:spPr>
          <a:xfrm>
            <a:off x="5144528" y="1597529"/>
            <a:ext cx="1899218" cy="473296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9524" y="6180691"/>
            <a:ext cx="2441976" cy="677606"/>
          </a:xfrm>
          <a:prstGeom prst="rect">
            <a:avLst/>
          </a:prstGeom>
        </p:spPr>
      </p:pic>
    </p:spTree>
    <p:extLst>
      <p:ext uri="{BB962C8B-B14F-4D97-AF65-F5344CB8AC3E}">
        <p14:creationId xmlns:p14="http://schemas.microsoft.com/office/powerpoint/2010/main" val="13302232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pic>
        <p:nvPicPr>
          <p:cNvPr id="6" name="Content Placeholder 3"/>
          <p:cNvPicPr>
            <a:picLocks noChangeAspect="1"/>
          </p:cNvPicPr>
          <p:nvPr/>
        </p:nvPicPr>
        <p:blipFill>
          <a:blip r:embed="rId4"/>
          <a:stretch>
            <a:fillRect/>
          </a:stretch>
        </p:blipFill>
        <p:spPr>
          <a:xfrm>
            <a:off x="5144528" y="1597529"/>
            <a:ext cx="1899218" cy="4732968"/>
          </a:xfrm>
          <a:prstGeom prst="rect">
            <a:avLst/>
          </a:prstGeom>
        </p:spPr>
      </p:pic>
      <p:sp>
        <p:nvSpPr>
          <p:cNvPr id="4" name="Rectangle 3"/>
          <p:cNvSpPr/>
          <p:nvPr/>
        </p:nvSpPr>
        <p:spPr>
          <a:xfrm>
            <a:off x="5301128" y="5202535"/>
            <a:ext cx="1822483" cy="2475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9524" y="6180691"/>
            <a:ext cx="2441976" cy="677606"/>
          </a:xfrm>
          <a:prstGeom prst="rect">
            <a:avLst/>
          </a:prstGeom>
        </p:spPr>
      </p:pic>
    </p:spTree>
    <p:extLst>
      <p:ext uri="{BB962C8B-B14F-4D97-AF65-F5344CB8AC3E}">
        <p14:creationId xmlns:p14="http://schemas.microsoft.com/office/powerpoint/2010/main" val="3418801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pic>
        <p:nvPicPr>
          <p:cNvPr id="6" name="Content Placeholder 3"/>
          <p:cNvPicPr>
            <a:picLocks noChangeAspect="1"/>
          </p:cNvPicPr>
          <p:nvPr/>
        </p:nvPicPr>
        <p:blipFill>
          <a:blip r:embed="rId4"/>
          <a:stretch>
            <a:fillRect/>
          </a:stretch>
        </p:blipFill>
        <p:spPr>
          <a:xfrm>
            <a:off x="5144528" y="1597529"/>
            <a:ext cx="1899218" cy="4732968"/>
          </a:xfrm>
          <a:prstGeom prst="rect">
            <a:avLst/>
          </a:prstGeom>
        </p:spPr>
      </p:pic>
      <p:sp>
        <p:nvSpPr>
          <p:cNvPr id="4" name="Rectangle 3"/>
          <p:cNvSpPr/>
          <p:nvPr/>
        </p:nvSpPr>
        <p:spPr>
          <a:xfrm>
            <a:off x="5301128" y="5472882"/>
            <a:ext cx="1822483" cy="2475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9524" y="6180691"/>
            <a:ext cx="2441976" cy="677606"/>
          </a:xfrm>
          <a:prstGeom prst="rect">
            <a:avLst/>
          </a:prstGeom>
        </p:spPr>
      </p:pic>
    </p:spTree>
    <p:extLst>
      <p:ext uri="{BB962C8B-B14F-4D97-AF65-F5344CB8AC3E}">
        <p14:creationId xmlns:p14="http://schemas.microsoft.com/office/powerpoint/2010/main" val="36812481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pic>
        <p:nvPicPr>
          <p:cNvPr id="6" name="Content Placeholder 3"/>
          <p:cNvPicPr>
            <a:picLocks noChangeAspect="1"/>
          </p:cNvPicPr>
          <p:nvPr/>
        </p:nvPicPr>
        <p:blipFill>
          <a:blip r:embed="rId4"/>
          <a:stretch>
            <a:fillRect/>
          </a:stretch>
        </p:blipFill>
        <p:spPr>
          <a:xfrm>
            <a:off x="5144528" y="1597529"/>
            <a:ext cx="1899218" cy="4732968"/>
          </a:xfrm>
          <a:prstGeom prst="rect">
            <a:avLst/>
          </a:prstGeom>
        </p:spPr>
      </p:pic>
      <p:sp>
        <p:nvSpPr>
          <p:cNvPr id="4" name="Rectangle 3"/>
          <p:cNvSpPr/>
          <p:nvPr/>
        </p:nvSpPr>
        <p:spPr>
          <a:xfrm>
            <a:off x="5301128" y="5735271"/>
            <a:ext cx="1822483" cy="2475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9524" y="6180691"/>
            <a:ext cx="2441976" cy="677606"/>
          </a:xfrm>
          <a:prstGeom prst="rect">
            <a:avLst/>
          </a:prstGeom>
        </p:spPr>
      </p:pic>
    </p:spTree>
    <p:extLst>
      <p:ext uri="{BB962C8B-B14F-4D97-AF65-F5344CB8AC3E}">
        <p14:creationId xmlns:p14="http://schemas.microsoft.com/office/powerpoint/2010/main" val="2522693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pic>
        <p:nvPicPr>
          <p:cNvPr id="6" name="Content Placeholder 3"/>
          <p:cNvPicPr>
            <a:picLocks noChangeAspect="1"/>
          </p:cNvPicPr>
          <p:nvPr/>
        </p:nvPicPr>
        <p:blipFill>
          <a:blip r:embed="rId4"/>
          <a:stretch>
            <a:fillRect/>
          </a:stretch>
        </p:blipFill>
        <p:spPr>
          <a:xfrm>
            <a:off x="5144528" y="1597529"/>
            <a:ext cx="1899218" cy="4732968"/>
          </a:xfrm>
          <a:prstGeom prst="rect">
            <a:avLst/>
          </a:prstGeom>
        </p:spPr>
      </p:pic>
      <p:sp>
        <p:nvSpPr>
          <p:cNvPr id="4" name="Rectangle 3"/>
          <p:cNvSpPr/>
          <p:nvPr/>
        </p:nvSpPr>
        <p:spPr>
          <a:xfrm>
            <a:off x="5301128" y="6005614"/>
            <a:ext cx="1822483" cy="2475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9524" y="6180691"/>
            <a:ext cx="2441976" cy="677606"/>
          </a:xfrm>
          <a:prstGeom prst="rect">
            <a:avLst/>
          </a:prstGeom>
        </p:spPr>
      </p:pic>
    </p:spTree>
    <p:extLst>
      <p:ext uri="{BB962C8B-B14F-4D97-AF65-F5344CB8AC3E}">
        <p14:creationId xmlns:p14="http://schemas.microsoft.com/office/powerpoint/2010/main" val="3978137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0" y="291548"/>
            <a:ext cx="12192000" cy="806782"/>
          </a:xfrm>
          <a:solidFill>
            <a:schemeClr val="accent2"/>
          </a:solidFill>
        </p:spPr>
        <p:txBody>
          <a:bodyPr/>
          <a:lstStyle/>
          <a:p>
            <a:r>
              <a:rPr lang="en-US" dirty="0">
                <a:solidFill>
                  <a:schemeClr val="bg1"/>
                </a:solidFill>
              </a:rPr>
              <a:t>GP Tips &amp; Tricks</a:t>
            </a:r>
          </a:p>
        </p:txBody>
      </p:sp>
      <p:pic>
        <p:nvPicPr>
          <p:cNvPr id="6" name="Content Placeholder 3"/>
          <p:cNvPicPr>
            <a:picLocks noChangeAspect="1"/>
          </p:cNvPicPr>
          <p:nvPr/>
        </p:nvPicPr>
        <p:blipFill>
          <a:blip r:embed="rId4"/>
          <a:stretch>
            <a:fillRect/>
          </a:stretch>
        </p:blipFill>
        <p:spPr>
          <a:xfrm>
            <a:off x="5144528" y="1597529"/>
            <a:ext cx="1899218" cy="4732968"/>
          </a:xfrm>
          <a:prstGeom prst="rect">
            <a:avLst/>
          </a:prstGeom>
        </p:spPr>
      </p:pic>
      <p:sp>
        <p:nvSpPr>
          <p:cNvPr id="4" name="Rectangle 3"/>
          <p:cNvSpPr/>
          <p:nvPr/>
        </p:nvSpPr>
        <p:spPr>
          <a:xfrm>
            <a:off x="5301128" y="4924235"/>
            <a:ext cx="1822483" cy="2475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9524" y="6180691"/>
            <a:ext cx="2441976" cy="677606"/>
          </a:xfrm>
          <a:prstGeom prst="rect">
            <a:avLst/>
          </a:prstGeom>
        </p:spPr>
      </p:pic>
    </p:spTree>
    <p:extLst>
      <p:ext uri="{BB962C8B-B14F-4D97-AF65-F5344CB8AC3E}">
        <p14:creationId xmlns:p14="http://schemas.microsoft.com/office/powerpoint/2010/main" val="2528928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yerTemplate" id="{7F4D12E7-34CE-44B9-8BA3-F62C11F27579}" vid="{0C5CAE68-A272-4A90-88E9-B619B54182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1043DCF3261A43AE8544D0DBEE2FD8" ma:contentTypeVersion="3" ma:contentTypeDescription="Create a new document." ma:contentTypeScope="" ma:versionID="75d8638873c4e24da11c8546705bef2c">
  <xsd:schema xmlns:xsd="http://www.w3.org/2001/XMLSchema" xmlns:xs="http://www.w3.org/2001/XMLSchema" xmlns:p="http://schemas.microsoft.com/office/2006/metadata/properties" xmlns:ns2="6781f873-6856-4372-b61a-a30a1e7cc6ca" targetNamespace="http://schemas.microsoft.com/office/2006/metadata/properties" ma:root="true" ma:fieldsID="b7fe552d981dac2b01dd8748c9f5b4f3" ns2:_="">
    <xsd:import namespace="6781f873-6856-4372-b61a-a30a1e7cc6ca"/>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1f873-6856-4372-b61a-a30a1e7cc6c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781f873-6856-4372-b61a-a30a1e7cc6ca">
      <UserInfo>
        <DisplayName>Erik Vigesaa</DisplayName>
        <AccountId>21</AccountId>
        <AccountType/>
      </UserInfo>
      <UserInfo>
        <DisplayName>Colleen McCoshen</DisplayName>
        <AccountId>23</AccountId>
        <AccountType/>
      </UserInfo>
      <UserInfo>
        <DisplayName>Marcus Haug</DisplayName>
        <AccountId>20</AccountId>
        <AccountType/>
      </UserInfo>
    </SharedWithUsers>
  </documentManagement>
</p:properties>
</file>

<file path=customXml/itemProps1.xml><?xml version="1.0" encoding="utf-8"?>
<ds:datastoreItem xmlns:ds="http://schemas.openxmlformats.org/officeDocument/2006/customXml" ds:itemID="{BD9CD8E7-AD42-4227-A7CE-E3A5B4B795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81f873-6856-4372-b61a-a30a1e7cc6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7768AA-DF62-420D-9229-BDB7F2B28F59}">
  <ds:schemaRefs>
    <ds:schemaRef ds:uri="http://schemas.microsoft.com/sharepoint/v3/contenttype/forms"/>
  </ds:schemaRefs>
</ds:datastoreItem>
</file>

<file path=customXml/itemProps3.xml><?xml version="1.0" encoding="utf-8"?>
<ds:datastoreItem xmlns:ds="http://schemas.openxmlformats.org/officeDocument/2006/customXml" ds:itemID="{FCF58504-6D7E-4697-A725-2A09682E1145}">
  <ds:schemaRefs>
    <ds:schemaRef ds:uri="http://schemas.microsoft.com/office/2006/metadata/properties"/>
    <ds:schemaRef ds:uri="http://schemas.microsoft.com/office/infopath/2007/PartnerControls"/>
    <ds:schemaRef ds:uri="http://purl.org/dc/dcmitype/"/>
    <ds:schemaRef ds:uri="http://purl.org/dc/elements/1.1/"/>
    <ds:schemaRef ds:uri="http://schemas.microsoft.com/office/2006/documentManagement/types"/>
    <ds:schemaRef ds:uri="6781f873-6856-4372-b61a-a30a1e7cc6ca"/>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BoyerTemplate</Template>
  <TotalTime>217</TotalTime>
  <Words>4856</Words>
  <Application>Microsoft Office PowerPoint</Application>
  <PresentationFormat>Widescreen</PresentationFormat>
  <Paragraphs>392</Paragraphs>
  <Slides>37</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Segoe UI</vt:lpstr>
      <vt:lpstr>Office Theme</vt:lpstr>
      <vt:lpstr>GP Tips &amp; Tricks</vt:lpstr>
      <vt:lpstr>GP Tips &amp; Tricks</vt:lpstr>
      <vt:lpstr>GP Tips &amp; Tricks</vt:lpstr>
      <vt:lpstr>GP Tips &amp; Tricks</vt:lpstr>
      <vt:lpstr>GP Tips &amp; Tricks</vt:lpstr>
      <vt:lpstr>GP Tips &amp; Tricks</vt:lpstr>
      <vt:lpstr>GP Tips &amp; Tricks</vt:lpstr>
      <vt:lpstr>GP Tips &amp; Tricks</vt:lpstr>
      <vt:lpstr>GP Tips &amp; Tricks</vt:lpstr>
      <vt:lpstr>GP Tips &amp; Tricks</vt:lpstr>
      <vt:lpstr>GP Tips &amp; Tricks</vt:lpstr>
      <vt:lpstr>GP Tips &amp; Tricks</vt:lpstr>
      <vt:lpstr>GP Tips &amp; Tricks</vt:lpstr>
      <vt:lpstr>GP Tips &amp; Tricks</vt:lpstr>
      <vt:lpstr>GP Tips &amp; Tricks</vt:lpstr>
      <vt:lpstr>GP Tips &amp; Tricks</vt:lpstr>
      <vt:lpstr>GP Tips &amp; Tricks</vt:lpstr>
      <vt:lpstr>GP Tips &amp; Tricks</vt:lpstr>
      <vt:lpstr>GP Tips &amp; Tricks</vt:lpstr>
      <vt:lpstr>GP Tips &amp; Tricks</vt:lpstr>
      <vt:lpstr>GP Tips &amp; Tricks</vt:lpstr>
      <vt:lpstr>GP Tips &amp; Tricks</vt:lpstr>
      <vt:lpstr>GP Tips &amp; Tricks</vt:lpstr>
      <vt:lpstr>GP Tips &amp; Tricks</vt:lpstr>
      <vt:lpstr>GP Tips &amp; Tricks</vt:lpstr>
      <vt:lpstr>GP Tips &amp; Tricks</vt:lpstr>
      <vt:lpstr>GP Tips &amp; Tricks</vt:lpstr>
      <vt:lpstr>GP Tips &amp; Tricks</vt:lpstr>
      <vt:lpstr>GP Tips &amp; Tricks</vt:lpstr>
      <vt:lpstr>GP Tips &amp; Tricks</vt:lpstr>
      <vt:lpstr>GP Tips &amp; Tricks</vt:lpstr>
      <vt:lpstr>GP Tips &amp; Tricks</vt:lpstr>
      <vt:lpstr>GP Tips &amp; Tricks</vt:lpstr>
      <vt:lpstr>GP Tips &amp; Tricks</vt:lpstr>
      <vt:lpstr>GP Tips &amp; Tricks</vt:lpstr>
      <vt:lpstr>GP Tips &amp; Tricks</vt:lpstr>
      <vt:lpstr>GP Tips &amp; Tricks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Reporting</dc:title>
  <dc:creator>Renee McLain</dc:creator>
  <cp:lastModifiedBy>Renee McLain</cp:lastModifiedBy>
  <cp:revision>22</cp:revision>
  <dcterms:created xsi:type="dcterms:W3CDTF">2016-06-01T21:13:16Z</dcterms:created>
  <dcterms:modified xsi:type="dcterms:W3CDTF">2016-06-08T21:04:26Z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0x0101008A1043DCF3261A43AE8544D0DBEE2FD8</vt:lpwstr>
  </property>
</Properties>
</file>