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6" r:id="rId2"/>
    <p:sldId id="263" r:id="rId3"/>
    <p:sldId id="283" r:id="rId4"/>
    <p:sldId id="285" r:id="rId5"/>
    <p:sldId id="284" r:id="rId6"/>
    <p:sldId id="286" r:id="rId7"/>
    <p:sldId id="291" r:id="rId8"/>
    <p:sldId id="292" r:id="rId9"/>
    <p:sldId id="301" r:id="rId10"/>
    <p:sldId id="296" r:id="rId11"/>
    <p:sldId id="295" r:id="rId12"/>
    <p:sldId id="297" r:id="rId13"/>
    <p:sldId id="299" r:id="rId14"/>
    <p:sldId id="302" r:id="rId15"/>
    <p:sldId id="303" r:id="rId16"/>
    <p:sldId id="300" r:id="rId17"/>
    <p:sldId id="28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11"/>
    <p:restoredTop sz="94600"/>
  </p:normalViewPr>
  <p:slideViewPr>
    <p:cSldViewPr snapToGrid="0" snapToObjects="1">
      <p:cViewPr varScale="1">
        <p:scale>
          <a:sx n="72" d="100"/>
          <a:sy n="72"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D97BA-F24F-404A-ACA2-3ECB0150D660}"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2ADF4-3C45-6D48-ACD6-05D1CD7D1D26}" type="slidenum">
              <a:rPr lang="en-US" smtClean="0"/>
              <a:t>‹#›</a:t>
            </a:fld>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do admin: thanks for coming, get started in a couple minutes; hit record, welcome</a:t>
            </a:r>
          </a:p>
        </p:txBody>
      </p:sp>
      <p:sp>
        <p:nvSpPr>
          <p:cNvPr id="4" name="Slide Number Placeholder 3"/>
          <p:cNvSpPr>
            <a:spLocks noGrp="1"/>
          </p:cNvSpPr>
          <p:nvPr>
            <p:ph type="sldNum" sz="quarter" idx="10"/>
          </p:nvPr>
        </p:nvSpPr>
        <p:spPr/>
        <p:txBody>
          <a:bodyPr/>
          <a:lstStyle/>
          <a:p>
            <a:fld id="{FEB2ADF4-3C45-6D48-ACD6-05D1CD7D1D26}" type="slidenum">
              <a:rPr lang="en-US" smtClean="0"/>
              <a:t>1</a:t>
            </a:fld>
            <a:endParaRPr lang="en-US"/>
          </a:p>
        </p:txBody>
      </p:sp>
    </p:spTree>
    <p:extLst>
      <p:ext uri="{BB962C8B-B14F-4D97-AF65-F5344CB8AC3E}">
        <p14:creationId xmlns:p14="http://schemas.microsoft.com/office/powerpoint/2010/main" val="69444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10</a:t>
            </a:fld>
            <a:endParaRPr lang="en-US"/>
          </a:p>
        </p:txBody>
      </p:sp>
    </p:spTree>
    <p:extLst>
      <p:ext uri="{BB962C8B-B14F-4D97-AF65-F5344CB8AC3E}">
        <p14:creationId xmlns:p14="http://schemas.microsoft.com/office/powerpoint/2010/main" val="262815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11</a:t>
            </a:fld>
            <a:endParaRPr lang="en-US"/>
          </a:p>
        </p:txBody>
      </p:sp>
    </p:spTree>
    <p:extLst>
      <p:ext uri="{BB962C8B-B14F-4D97-AF65-F5344CB8AC3E}">
        <p14:creationId xmlns:p14="http://schemas.microsoft.com/office/powerpoint/2010/main" val="62345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12</a:t>
            </a:fld>
            <a:endParaRPr lang="en-US"/>
          </a:p>
        </p:txBody>
      </p:sp>
    </p:spTree>
    <p:extLst>
      <p:ext uri="{BB962C8B-B14F-4D97-AF65-F5344CB8AC3E}">
        <p14:creationId xmlns:p14="http://schemas.microsoft.com/office/powerpoint/2010/main" val="300386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13</a:t>
            </a:fld>
            <a:endParaRPr lang="en-US"/>
          </a:p>
        </p:txBody>
      </p:sp>
    </p:spTree>
    <p:extLst>
      <p:ext uri="{BB962C8B-B14F-4D97-AF65-F5344CB8AC3E}">
        <p14:creationId xmlns:p14="http://schemas.microsoft.com/office/powerpoint/2010/main" val="389672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14</a:t>
            </a:fld>
            <a:endParaRPr lang="en-US"/>
          </a:p>
        </p:txBody>
      </p:sp>
    </p:spTree>
    <p:extLst>
      <p:ext uri="{BB962C8B-B14F-4D97-AF65-F5344CB8AC3E}">
        <p14:creationId xmlns:p14="http://schemas.microsoft.com/office/powerpoint/2010/main" val="4104193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15</a:t>
            </a:fld>
            <a:endParaRPr lang="en-US"/>
          </a:p>
        </p:txBody>
      </p:sp>
    </p:spTree>
    <p:extLst>
      <p:ext uri="{BB962C8B-B14F-4D97-AF65-F5344CB8AC3E}">
        <p14:creationId xmlns:p14="http://schemas.microsoft.com/office/powerpoint/2010/main" val="394743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moderate?</a:t>
            </a:r>
          </a:p>
        </p:txBody>
      </p:sp>
      <p:sp>
        <p:nvSpPr>
          <p:cNvPr id="4" name="Slide Number Placeholder 3"/>
          <p:cNvSpPr>
            <a:spLocks noGrp="1"/>
          </p:cNvSpPr>
          <p:nvPr>
            <p:ph type="sldNum" sz="quarter" idx="10"/>
          </p:nvPr>
        </p:nvSpPr>
        <p:spPr/>
        <p:txBody>
          <a:bodyPr/>
          <a:lstStyle/>
          <a:p>
            <a:fld id="{FEB2ADF4-3C45-6D48-ACD6-05D1CD7D1D26}" type="slidenum">
              <a:rPr lang="en-US" smtClean="0"/>
              <a:t>16</a:t>
            </a:fld>
            <a:endParaRPr lang="en-US"/>
          </a:p>
        </p:txBody>
      </p:sp>
    </p:spTree>
    <p:extLst>
      <p:ext uri="{BB962C8B-B14F-4D97-AF65-F5344CB8AC3E}">
        <p14:creationId xmlns:p14="http://schemas.microsoft.com/office/powerpoint/2010/main" val="102035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moderate?</a:t>
            </a:r>
          </a:p>
        </p:txBody>
      </p:sp>
      <p:sp>
        <p:nvSpPr>
          <p:cNvPr id="4" name="Slide Number Placeholder 3"/>
          <p:cNvSpPr>
            <a:spLocks noGrp="1"/>
          </p:cNvSpPr>
          <p:nvPr>
            <p:ph type="sldNum" sz="quarter" idx="10"/>
          </p:nvPr>
        </p:nvSpPr>
        <p:spPr/>
        <p:txBody>
          <a:bodyPr/>
          <a:lstStyle/>
          <a:p>
            <a:fld id="{FEB2ADF4-3C45-6D48-ACD6-05D1CD7D1D26}" type="slidenum">
              <a:rPr lang="en-US" smtClean="0"/>
              <a:t>17</a:t>
            </a:fld>
            <a:endParaRPr lang="en-US"/>
          </a:p>
        </p:txBody>
      </p:sp>
    </p:spTree>
    <p:extLst>
      <p:ext uri="{BB962C8B-B14F-4D97-AF65-F5344CB8AC3E}">
        <p14:creationId xmlns:p14="http://schemas.microsoft.com/office/powerpoint/2010/main" val="151924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put you in contact with our presenters also.</a:t>
            </a:r>
          </a:p>
        </p:txBody>
      </p:sp>
      <p:sp>
        <p:nvSpPr>
          <p:cNvPr id="4" name="Slide Number Placeholder 3"/>
          <p:cNvSpPr>
            <a:spLocks noGrp="1"/>
          </p:cNvSpPr>
          <p:nvPr>
            <p:ph type="sldNum" sz="quarter" idx="10"/>
          </p:nvPr>
        </p:nvSpPr>
        <p:spPr/>
        <p:txBody>
          <a:bodyPr/>
          <a:lstStyle/>
          <a:p>
            <a:fld id="{FEB2ADF4-3C45-6D48-ACD6-05D1CD7D1D26}" type="slidenum">
              <a:rPr lang="en-US" smtClean="0"/>
              <a:t>18</a:t>
            </a:fld>
            <a:endParaRPr lang="en-US"/>
          </a:p>
        </p:txBody>
      </p:sp>
    </p:spTree>
    <p:extLst>
      <p:ext uri="{BB962C8B-B14F-4D97-AF65-F5344CB8AC3E}">
        <p14:creationId xmlns:p14="http://schemas.microsoft.com/office/powerpoint/2010/main" val="49451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2</a:t>
            </a:fld>
            <a:endParaRPr lang="en-US"/>
          </a:p>
        </p:txBody>
      </p:sp>
    </p:spTree>
    <p:extLst>
      <p:ext uri="{BB962C8B-B14F-4D97-AF65-F5344CB8AC3E}">
        <p14:creationId xmlns:p14="http://schemas.microsoft.com/office/powerpoint/2010/main" val="189792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3</a:t>
            </a:fld>
            <a:endParaRPr lang="en-US"/>
          </a:p>
        </p:txBody>
      </p:sp>
    </p:spTree>
    <p:extLst>
      <p:ext uri="{BB962C8B-B14F-4D97-AF65-F5344CB8AC3E}">
        <p14:creationId xmlns:p14="http://schemas.microsoft.com/office/powerpoint/2010/main" val="29174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4</a:t>
            </a:fld>
            <a:endParaRPr lang="en-US"/>
          </a:p>
        </p:txBody>
      </p:sp>
    </p:spTree>
    <p:extLst>
      <p:ext uri="{BB962C8B-B14F-4D97-AF65-F5344CB8AC3E}">
        <p14:creationId xmlns:p14="http://schemas.microsoft.com/office/powerpoint/2010/main" val="24352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5</a:t>
            </a:fld>
            <a:endParaRPr lang="en-US"/>
          </a:p>
        </p:txBody>
      </p:sp>
    </p:spTree>
    <p:extLst>
      <p:ext uri="{BB962C8B-B14F-4D97-AF65-F5344CB8AC3E}">
        <p14:creationId xmlns:p14="http://schemas.microsoft.com/office/powerpoint/2010/main" val="142619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6</a:t>
            </a:fld>
            <a:endParaRPr lang="en-US"/>
          </a:p>
        </p:txBody>
      </p:sp>
    </p:spTree>
    <p:extLst>
      <p:ext uri="{BB962C8B-B14F-4D97-AF65-F5344CB8AC3E}">
        <p14:creationId xmlns:p14="http://schemas.microsoft.com/office/powerpoint/2010/main" val="149568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7</a:t>
            </a:fld>
            <a:endParaRPr lang="en-US"/>
          </a:p>
        </p:txBody>
      </p:sp>
    </p:spTree>
    <p:extLst>
      <p:ext uri="{BB962C8B-B14F-4D97-AF65-F5344CB8AC3E}">
        <p14:creationId xmlns:p14="http://schemas.microsoft.com/office/powerpoint/2010/main" val="377443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8</a:t>
            </a:fld>
            <a:endParaRPr lang="en-US"/>
          </a:p>
        </p:txBody>
      </p:sp>
    </p:spTree>
    <p:extLst>
      <p:ext uri="{BB962C8B-B14F-4D97-AF65-F5344CB8AC3E}">
        <p14:creationId xmlns:p14="http://schemas.microsoft.com/office/powerpoint/2010/main" val="269334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today’s topic</a:t>
            </a:r>
            <a:r>
              <a:rPr lang="en-US" baseline="0" dirty="0"/>
              <a:t> </a:t>
            </a:r>
            <a:r>
              <a:rPr lang="is-IS" baseline="0" dirty="0"/>
              <a:t>…</a:t>
            </a:r>
            <a:endParaRPr lang="en-US" dirty="0"/>
          </a:p>
        </p:txBody>
      </p:sp>
      <p:sp>
        <p:nvSpPr>
          <p:cNvPr id="4" name="Slide Number Placeholder 3"/>
          <p:cNvSpPr>
            <a:spLocks noGrp="1"/>
          </p:cNvSpPr>
          <p:nvPr>
            <p:ph type="sldNum" sz="quarter" idx="10"/>
          </p:nvPr>
        </p:nvSpPr>
        <p:spPr/>
        <p:txBody>
          <a:bodyPr/>
          <a:lstStyle/>
          <a:p>
            <a:fld id="{FEB2ADF4-3C45-6D48-ACD6-05D1CD7D1D26}" type="slidenum">
              <a:rPr lang="en-US" smtClean="0"/>
              <a:t>9</a:t>
            </a:fld>
            <a:endParaRPr lang="en-US"/>
          </a:p>
        </p:txBody>
      </p:sp>
    </p:spTree>
    <p:extLst>
      <p:ext uri="{BB962C8B-B14F-4D97-AF65-F5344CB8AC3E}">
        <p14:creationId xmlns:p14="http://schemas.microsoft.com/office/powerpoint/2010/main" val="191559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3D3AE5-0899-BC47-AF8B-281ED896C79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8771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1286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62547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8717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D3AE5-0899-BC47-AF8B-281ED896C79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70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3D3AE5-0899-BC47-AF8B-281ED896C79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5143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D3AE5-0899-BC47-AF8B-281ED896C79B}"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442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D3AE5-0899-BC47-AF8B-281ED896C79B}"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1009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D3AE5-0899-BC47-AF8B-281ED896C79B}"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54779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308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3754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D3AE5-0899-BC47-AF8B-281ED896C79B}"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7004-493B-1540-86B9-8C08B20922EA}" type="slidenum">
              <a:rPr lang="en-US" smtClean="0"/>
              <a:t>‹#›</a:t>
            </a:fld>
            <a:endParaRPr lang="en-US"/>
          </a:p>
        </p:txBody>
      </p:sp>
    </p:spTree>
    <p:extLst>
      <p:ext uri="{BB962C8B-B14F-4D97-AF65-F5344CB8AC3E}">
        <p14:creationId xmlns:p14="http://schemas.microsoft.com/office/powerpoint/2010/main" val="108867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pjames@boyerassoc.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hyperlink" Target="http://www.boyerasso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0775" y="2974077"/>
            <a:ext cx="9144000" cy="2248678"/>
          </a:xfrm>
        </p:spPr>
        <p:txBody>
          <a:bodyPr>
            <a:noAutofit/>
          </a:bodyPr>
          <a:lstStyle/>
          <a:p>
            <a:r>
              <a:rPr lang="en-US" sz="3200" b="1" dirty="0"/>
              <a:t>Corporate Performance Management (CPM)</a:t>
            </a:r>
          </a:p>
          <a:p>
            <a:endParaRPr lang="en-US" sz="3200" b="1" dirty="0"/>
          </a:p>
          <a:p>
            <a:r>
              <a:rPr lang="en-US" sz="3200" b="1" dirty="0"/>
              <a:t>Business Intelligence (BI)</a:t>
            </a:r>
          </a:p>
          <a:p>
            <a:endParaRPr lang="en-US" sz="3200" b="1"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trans="75000"/>
                    </a14:imgEffect>
                  </a14:imgLayer>
                </a14:imgProps>
              </a:ext>
            </a:extLst>
          </a:blip>
          <a:stretch>
            <a:fillRect/>
          </a:stretch>
        </p:blipFill>
        <p:spPr>
          <a:xfrm>
            <a:off x="0" y="327153"/>
            <a:ext cx="12192000" cy="2396272"/>
          </a:xfrm>
          <a:prstGeom prst="rect">
            <a:avLst/>
          </a:prstGeom>
          <a:effectLst>
            <a:softEdge rad="1016000"/>
          </a:effectLst>
        </p:spPr>
      </p:pic>
      <p:pic>
        <p:nvPicPr>
          <p:cNvPr id="5" name="Picture 4"/>
          <p:cNvPicPr>
            <a:picLocks noChangeAspect="1"/>
          </p:cNvPicPr>
          <p:nvPr/>
        </p:nvPicPr>
        <p:blipFill>
          <a:blip r:embed="rId5"/>
          <a:stretch>
            <a:fillRect/>
          </a:stretch>
        </p:blipFill>
        <p:spPr>
          <a:xfrm>
            <a:off x="4571509" y="5473407"/>
            <a:ext cx="3048982" cy="1111608"/>
          </a:xfrm>
          <a:prstGeom prst="rect">
            <a:avLst/>
          </a:prstGeom>
        </p:spPr>
      </p:pic>
    </p:spTree>
    <p:extLst>
      <p:ext uri="{BB962C8B-B14F-4D97-AF65-F5344CB8AC3E}">
        <p14:creationId xmlns:p14="http://schemas.microsoft.com/office/powerpoint/2010/main" val="1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F654E5-DE9B-4D4E-B74B-57ED2B87E60A}"/>
              </a:ext>
            </a:extLst>
          </p:cNvPr>
          <p:cNvSpPr>
            <a:spLocks noGrp="1"/>
          </p:cNvSpPr>
          <p:nvPr>
            <p:ph type="title"/>
          </p:nvPr>
        </p:nvSpPr>
        <p:spPr>
          <a:xfrm>
            <a:off x="494035" y="253125"/>
            <a:ext cx="11038601" cy="870825"/>
          </a:xfrm>
        </p:spPr>
        <p:txBody>
          <a:bodyPr>
            <a:normAutofit/>
          </a:bodyPr>
          <a:lstStyle/>
          <a:p>
            <a:r>
              <a:rPr lang="en-US" b="1" dirty="0"/>
              <a:t>Result</a:t>
            </a:r>
          </a:p>
        </p:txBody>
      </p:sp>
      <p:pic>
        <p:nvPicPr>
          <p:cNvPr id="4" name="Picture 3">
            <a:extLst>
              <a:ext uri="{FF2B5EF4-FFF2-40B4-BE49-F238E27FC236}">
                <a16:creationId xmlns:a16="http://schemas.microsoft.com/office/drawing/2014/main" id="{93CF4FED-187D-4486-97EA-FC815711E82A}"/>
              </a:ext>
            </a:extLst>
          </p:cNvPr>
          <p:cNvPicPr>
            <a:picLocks noChangeAspect="1"/>
          </p:cNvPicPr>
          <p:nvPr/>
        </p:nvPicPr>
        <p:blipFill>
          <a:blip r:embed="rId3"/>
          <a:stretch>
            <a:fillRect/>
          </a:stretch>
        </p:blipFill>
        <p:spPr>
          <a:xfrm>
            <a:off x="581025" y="2597863"/>
            <a:ext cx="5200650" cy="4048125"/>
          </a:xfrm>
          <a:prstGeom prst="rect">
            <a:avLst/>
          </a:prstGeom>
        </p:spPr>
      </p:pic>
      <p:pic>
        <p:nvPicPr>
          <p:cNvPr id="5" name="Picture 4">
            <a:extLst>
              <a:ext uri="{FF2B5EF4-FFF2-40B4-BE49-F238E27FC236}">
                <a16:creationId xmlns:a16="http://schemas.microsoft.com/office/drawing/2014/main" id="{522DF5ED-BF44-4BAC-BD4B-01E938BE1815}"/>
              </a:ext>
            </a:extLst>
          </p:cNvPr>
          <p:cNvPicPr>
            <a:picLocks noChangeAspect="1"/>
          </p:cNvPicPr>
          <p:nvPr/>
        </p:nvPicPr>
        <p:blipFill>
          <a:blip r:embed="rId4"/>
          <a:stretch>
            <a:fillRect/>
          </a:stretch>
        </p:blipFill>
        <p:spPr>
          <a:xfrm>
            <a:off x="581027" y="947121"/>
            <a:ext cx="5475000" cy="1618796"/>
          </a:xfrm>
          <a:prstGeom prst="rect">
            <a:avLst/>
          </a:prstGeom>
        </p:spPr>
      </p:pic>
    </p:spTree>
    <p:extLst>
      <p:ext uri="{BB962C8B-B14F-4D97-AF65-F5344CB8AC3E}">
        <p14:creationId xmlns:p14="http://schemas.microsoft.com/office/powerpoint/2010/main" val="24703342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14" name="Title 1">
            <a:extLst>
              <a:ext uri="{FF2B5EF4-FFF2-40B4-BE49-F238E27FC236}">
                <a16:creationId xmlns:a16="http://schemas.microsoft.com/office/drawing/2014/main" id="{DAD79441-5684-4486-9BBD-D28EA1D8E9F6}"/>
              </a:ext>
            </a:extLst>
          </p:cNvPr>
          <p:cNvSpPr txBox="1">
            <a:spLocks/>
          </p:cNvSpPr>
          <p:nvPr/>
        </p:nvSpPr>
        <p:spPr>
          <a:xfrm>
            <a:off x="838199" y="293915"/>
            <a:ext cx="10515600" cy="1219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BI Tools</a:t>
            </a:r>
          </a:p>
        </p:txBody>
      </p:sp>
      <p:sp>
        <p:nvSpPr>
          <p:cNvPr id="7" name="Content Placeholder 2">
            <a:extLst>
              <a:ext uri="{FF2B5EF4-FFF2-40B4-BE49-F238E27FC236}">
                <a16:creationId xmlns:a16="http://schemas.microsoft.com/office/drawing/2014/main" id="{B689A540-8C8D-481B-80AA-91CB8343C651}"/>
              </a:ext>
            </a:extLst>
          </p:cNvPr>
          <p:cNvSpPr>
            <a:spLocks noGrp="1"/>
          </p:cNvSpPr>
          <p:nvPr>
            <p:ph idx="1"/>
          </p:nvPr>
        </p:nvSpPr>
        <p:spPr>
          <a:xfrm>
            <a:off x="838199" y="1652159"/>
            <a:ext cx="10515600" cy="3908885"/>
          </a:xfrm>
        </p:spPr>
        <p:txBody>
          <a:bodyPr>
            <a:normAutofit fontScale="70000" lnSpcReduction="20000"/>
          </a:bodyPr>
          <a:lstStyle/>
          <a:p>
            <a:r>
              <a:rPr lang="en-US" dirty="0"/>
              <a:t>Management Reporter </a:t>
            </a:r>
          </a:p>
          <a:p>
            <a:endParaRPr lang="en-US" dirty="0"/>
          </a:p>
          <a:p>
            <a:r>
              <a:rPr lang="en-US" dirty="0"/>
              <a:t>SSRS (SQL Server Reporting Services)</a:t>
            </a:r>
          </a:p>
          <a:p>
            <a:endParaRPr lang="en-US" dirty="0"/>
          </a:p>
          <a:p>
            <a:r>
              <a:rPr lang="en-US" dirty="0"/>
              <a:t>Excel - Power Pivot</a:t>
            </a:r>
          </a:p>
          <a:p>
            <a:endParaRPr lang="en-US" dirty="0"/>
          </a:p>
          <a:p>
            <a:r>
              <a:rPr lang="en-US" dirty="0">
                <a:solidFill>
                  <a:srgbClr val="0070C0"/>
                </a:solidFill>
              </a:rPr>
              <a:t>Power BI </a:t>
            </a:r>
          </a:p>
          <a:p>
            <a:pPr marL="0" indent="0">
              <a:buNone/>
            </a:pPr>
            <a:endParaRPr lang="en-US" dirty="0">
              <a:solidFill>
                <a:srgbClr val="0070C0"/>
              </a:solidFill>
            </a:endParaRPr>
          </a:p>
          <a:p>
            <a:r>
              <a:rPr lang="en-US" dirty="0">
                <a:solidFill>
                  <a:srgbClr val="0070C0"/>
                </a:solidFill>
              </a:rPr>
              <a:t>Jet Reports</a:t>
            </a:r>
          </a:p>
          <a:p>
            <a:endParaRPr lang="en-US" dirty="0">
              <a:solidFill>
                <a:srgbClr val="0070C0"/>
              </a:solidFill>
            </a:endParaRPr>
          </a:p>
          <a:p>
            <a:r>
              <a:rPr lang="en-US" dirty="0"/>
              <a:t>BI-360</a:t>
            </a:r>
          </a:p>
          <a:p>
            <a:pPr marL="0" indent="0">
              <a:buNone/>
            </a:pPr>
            <a:endParaRPr lang="en-US" dirty="0"/>
          </a:p>
        </p:txBody>
      </p:sp>
    </p:spTree>
    <p:extLst>
      <p:ext uri="{BB962C8B-B14F-4D97-AF65-F5344CB8AC3E}">
        <p14:creationId xmlns:p14="http://schemas.microsoft.com/office/powerpoint/2010/main" val="415532983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7" name="Content Placeholder 2">
            <a:extLst>
              <a:ext uri="{FF2B5EF4-FFF2-40B4-BE49-F238E27FC236}">
                <a16:creationId xmlns:a16="http://schemas.microsoft.com/office/drawing/2014/main" id="{B689A540-8C8D-481B-80AA-91CB8343C651}"/>
              </a:ext>
            </a:extLst>
          </p:cNvPr>
          <p:cNvSpPr>
            <a:spLocks noGrp="1"/>
          </p:cNvSpPr>
          <p:nvPr>
            <p:ph idx="1"/>
          </p:nvPr>
        </p:nvSpPr>
        <p:spPr>
          <a:xfrm>
            <a:off x="838199" y="1652159"/>
            <a:ext cx="10515600" cy="3908885"/>
          </a:xfrm>
        </p:spPr>
        <p:txBody>
          <a:bodyPr>
            <a:normAutofit/>
          </a:bodyPr>
          <a:lstStyle/>
          <a:p>
            <a:pPr marL="0" indent="0">
              <a:buNone/>
            </a:pPr>
            <a:r>
              <a:rPr lang="en-US" dirty="0"/>
              <a:t>Power BI is a suite of business analytics tools that deliver insights throughout your organization. Connect to hundreds of data sources, simplify data prep, and drive ad hoc analysis. Produce beautiful reports, then publish them for your organization to consume on the web and across mobile devices. Everyone can create personalized dashboards with a unique, 360-degree view of their business. And scale across the enterprise, with governance and security built-in.</a:t>
            </a:r>
          </a:p>
          <a:p>
            <a:pPr marL="0" indent="0">
              <a:buNone/>
            </a:pPr>
            <a:endParaRPr lang="en-US" dirty="0"/>
          </a:p>
          <a:p>
            <a:pPr marL="0" indent="0">
              <a:buNone/>
            </a:pPr>
            <a:r>
              <a:rPr lang="en-US" sz="1400" dirty="0"/>
              <a:t>https://powerbi.microsoft.com/en-us/</a:t>
            </a:r>
          </a:p>
        </p:txBody>
      </p:sp>
      <p:pic>
        <p:nvPicPr>
          <p:cNvPr id="6" name="Picture 5">
            <a:extLst>
              <a:ext uri="{FF2B5EF4-FFF2-40B4-BE49-F238E27FC236}">
                <a16:creationId xmlns:a16="http://schemas.microsoft.com/office/drawing/2014/main" id="{D93DDFCD-ECA3-4C62-B018-0F3205584BF9}"/>
              </a:ext>
            </a:extLst>
          </p:cNvPr>
          <p:cNvPicPr>
            <a:picLocks noChangeAspect="1"/>
          </p:cNvPicPr>
          <p:nvPr/>
        </p:nvPicPr>
        <p:blipFill>
          <a:blip r:embed="rId4"/>
          <a:stretch>
            <a:fillRect/>
          </a:stretch>
        </p:blipFill>
        <p:spPr>
          <a:xfrm>
            <a:off x="547504" y="293915"/>
            <a:ext cx="5174273" cy="1019175"/>
          </a:xfrm>
          <a:prstGeom prst="rect">
            <a:avLst/>
          </a:prstGeom>
        </p:spPr>
      </p:pic>
    </p:spTree>
    <p:extLst>
      <p:ext uri="{BB962C8B-B14F-4D97-AF65-F5344CB8AC3E}">
        <p14:creationId xmlns:p14="http://schemas.microsoft.com/office/powerpoint/2010/main" val="13396489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7" name="Content Placeholder 2">
            <a:extLst>
              <a:ext uri="{FF2B5EF4-FFF2-40B4-BE49-F238E27FC236}">
                <a16:creationId xmlns:a16="http://schemas.microsoft.com/office/drawing/2014/main" id="{B689A540-8C8D-481B-80AA-91CB8343C651}"/>
              </a:ext>
            </a:extLst>
          </p:cNvPr>
          <p:cNvSpPr>
            <a:spLocks noGrp="1"/>
          </p:cNvSpPr>
          <p:nvPr>
            <p:ph idx="1"/>
          </p:nvPr>
        </p:nvSpPr>
        <p:spPr>
          <a:xfrm>
            <a:off x="838199" y="1764566"/>
            <a:ext cx="10515600" cy="3796478"/>
          </a:xfrm>
        </p:spPr>
        <p:txBody>
          <a:bodyPr>
            <a:normAutofit/>
          </a:bodyPr>
          <a:lstStyle/>
          <a:p>
            <a:pPr marL="0" indent="0">
              <a:buNone/>
            </a:pPr>
            <a:r>
              <a:rPr lang="en-US" dirty="0"/>
              <a:t>Business Intelligence for Microsoft Dynamics. Fast, Flexible Dashboards and Financial Reports in Excel and Online.</a:t>
            </a:r>
            <a:endParaRPr lang="en-US" sz="1400" dirty="0"/>
          </a:p>
          <a:p>
            <a:pPr marL="0" indent="0">
              <a:buNone/>
            </a:pPr>
            <a:r>
              <a:rPr lang="en-US" sz="1400" dirty="0"/>
              <a:t>https://www.jetreports.com/</a:t>
            </a:r>
          </a:p>
        </p:txBody>
      </p:sp>
      <p:pic>
        <p:nvPicPr>
          <p:cNvPr id="6" name="Picture 5">
            <a:extLst>
              <a:ext uri="{FF2B5EF4-FFF2-40B4-BE49-F238E27FC236}">
                <a16:creationId xmlns:a16="http://schemas.microsoft.com/office/drawing/2014/main" id="{9C166938-1DFC-497D-AA8F-29BF9151DB46}"/>
              </a:ext>
            </a:extLst>
          </p:cNvPr>
          <p:cNvPicPr>
            <a:picLocks noChangeAspect="1"/>
          </p:cNvPicPr>
          <p:nvPr/>
        </p:nvPicPr>
        <p:blipFill>
          <a:blip r:embed="rId4"/>
          <a:stretch>
            <a:fillRect/>
          </a:stretch>
        </p:blipFill>
        <p:spPr>
          <a:xfrm>
            <a:off x="838199" y="302478"/>
            <a:ext cx="4506987" cy="1462088"/>
          </a:xfrm>
          <a:prstGeom prst="rect">
            <a:avLst/>
          </a:prstGeom>
        </p:spPr>
      </p:pic>
    </p:spTree>
    <p:extLst>
      <p:ext uri="{BB962C8B-B14F-4D97-AF65-F5344CB8AC3E}">
        <p14:creationId xmlns:p14="http://schemas.microsoft.com/office/powerpoint/2010/main" val="207746405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pic>
        <p:nvPicPr>
          <p:cNvPr id="6" name="Picture 5">
            <a:extLst>
              <a:ext uri="{FF2B5EF4-FFF2-40B4-BE49-F238E27FC236}">
                <a16:creationId xmlns:a16="http://schemas.microsoft.com/office/drawing/2014/main" id="{9C166938-1DFC-497D-AA8F-29BF9151DB46}"/>
              </a:ext>
            </a:extLst>
          </p:cNvPr>
          <p:cNvPicPr>
            <a:picLocks noChangeAspect="1"/>
          </p:cNvPicPr>
          <p:nvPr/>
        </p:nvPicPr>
        <p:blipFill>
          <a:blip r:embed="rId4"/>
          <a:stretch>
            <a:fillRect/>
          </a:stretch>
        </p:blipFill>
        <p:spPr>
          <a:xfrm>
            <a:off x="838199" y="302478"/>
            <a:ext cx="4506987" cy="1462088"/>
          </a:xfrm>
          <a:prstGeom prst="rect">
            <a:avLst/>
          </a:prstGeom>
        </p:spPr>
      </p:pic>
      <p:pic>
        <p:nvPicPr>
          <p:cNvPr id="4" name="Picture 3">
            <a:extLst>
              <a:ext uri="{FF2B5EF4-FFF2-40B4-BE49-F238E27FC236}">
                <a16:creationId xmlns:a16="http://schemas.microsoft.com/office/drawing/2014/main" id="{EF540748-EFA0-4A6D-9415-C7AEFD17154E}"/>
              </a:ext>
            </a:extLst>
          </p:cNvPr>
          <p:cNvPicPr>
            <a:picLocks noChangeAspect="1"/>
          </p:cNvPicPr>
          <p:nvPr/>
        </p:nvPicPr>
        <p:blipFill>
          <a:blip r:embed="rId5"/>
          <a:stretch>
            <a:fillRect/>
          </a:stretch>
        </p:blipFill>
        <p:spPr>
          <a:xfrm>
            <a:off x="1539552" y="1671742"/>
            <a:ext cx="9283959" cy="5117471"/>
          </a:xfrm>
          <a:prstGeom prst="rect">
            <a:avLst/>
          </a:prstGeom>
        </p:spPr>
      </p:pic>
    </p:spTree>
    <p:extLst>
      <p:ext uri="{BB962C8B-B14F-4D97-AF65-F5344CB8AC3E}">
        <p14:creationId xmlns:p14="http://schemas.microsoft.com/office/powerpoint/2010/main" val="40645175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pic>
        <p:nvPicPr>
          <p:cNvPr id="2" name="Content Placeholder 1">
            <a:extLst>
              <a:ext uri="{FF2B5EF4-FFF2-40B4-BE49-F238E27FC236}">
                <a16:creationId xmlns:a16="http://schemas.microsoft.com/office/drawing/2014/main" id="{D91A0E9C-B2B8-40DD-9AB6-3482432D8801}"/>
              </a:ext>
            </a:extLst>
          </p:cNvPr>
          <p:cNvPicPr>
            <a:picLocks noGrp="1" noChangeAspect="1"/>
          </p:cNvPicPr>
          <p:nvPr>
            <p:ph idx="1"/>
          </p:nvPr>
        </p:nvPicPr>
        <p:blipFill>
          <a:blip r:embed="rId4"/>
          <a:stretch>
            <a:fillRect/>
          </a:stretch>
        </p:blipFill>
        <p:spPr>
          <a:xfrm>
            <a:off x="939740" y="1461732"/>
            <a:ext cx="9995279" cy="4351338"/>
          </a:xfrm>
          <a:prstGeom prst="rect">
            <a:avLst/>
          </a:prstGeom>
        </p:spPr>
      </p:pic>
      <p:pic>
        <p:nvPicPr>
          <p:cNvPr id="7" name="Picture 6">
            <a:extLst>
              <a:ext uri="{FF2B5EF4-FFF2-40B4-BE49-F238E27FC236}">
                <a16:creationId xmlns:a16="http://schemas.microsoft.com/office/drawing/2014/main" id="{1FD7D277-2B03-4079-A8AE-DF74B7A14C4F}"/>
              </a:ext>
            </a:extLst>
          </p:cNvPr>
          <p:cNvPicPr>
            <a:picLocks noChangeAspect="1"/>
          </p:cNvPicPr>
          <p:nvPr/>
        </p:nvPicPr>
        <p:blipFill>
          <a:blip r:embed="rId5"/>
          <a:stretch>
            <a:fillRect/>
          </a:stretch>
        </p:blipFill>
        <p:spPr>
          <a:xfrm>
            <a:off x="939740" y="967802"/>
            <a:ext cx="9995279" cy="540995"/>
          </a:xfrm>
          <a:prstGeom prst="rect">
            <a:avLst/>
          </a:prstGeom>
        </p:spPr>
      </p:pic>
    </p:spTree>
    <p:extLst>
      <p:ext uri="{BB962C8B-B14F-4D97-AF65-F5344CB8AC3E}">
        <p14:creationId xmlns:p14="http://schemas.microsoft.com/office/powerpoint/2010/main" val="100242583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615" y="4533864"/>
            <a:ext cx="12192000" cy="2169042"/>
          </a:xfrm>
          <a:prstGeom prst="rect">
            <a:avLst/>
          </a:prstGeom>
          <a:effectLst>
            <a:softEdge rad="635000"/>
          </a:effectLst>
        </p:spPr>
      </p:pic>
      <p:sp>
        <p:nvSpPr>
          <p:cNvPr id="2" name="Title 1"/>
          <p:cNvSpPr>
            <a:spLocks noGrp="1"/>
          </p:cNvSpPr>
          <p:nvPr>
            <p:ph type="title"/>
          </p:nvPr>
        </p:nvSpPr>
        <p:spPr>
          <a:xfrm>
            <a:off x="831850" y="345232"/>
            <a:ext cx="10515600" cy="4991878"/>
          </a:xfrm>
        </p:spPr>
        <p:txBody>
          <a:bodyPr>
            <a:normAutofit fontScale="90000"/>
          </a:bodyPr>
          <a:lstStyle/>
          <a:p>
            <a:pPr algn="ctr"/>
            <a:br>
              <a:rPr lang="en-US" sz="4400" dirty="0">
                <a:latin typeface="+mn-lt"/>
              </a:rPr>
            </a:br>
            <a:br>
              <a:rPr lang="en-US" sz="4400" dirty="0">
                <a:latin typeface="+mn-lt"/>
              </a:rPr>
            </a:br>
            <a:br>
              <a:rPr lang="en-US" sz="4400" dirty="0">
                <a:latin typeface="+mn-lt"/>
              </a:rPr>
            </a:br>
            <a:br>
              <a:rPr lang="en-US" sz="4400" dirty="0">
                <a:latin typeface="+mn-lt"/>
              </a:rPr>
            </a:br>
            <a:br>
              <a:rPr lang="en-US" sz="4400" dirty="0">
                <a:latin typeface="+mn-lt"/>
              </a:rPr>
            </a:br>
            <a:r>
              <a:rPr lang="en-US" sz="4400" b="1" dirty="0"/>
              <a:t>For a more in depth review contact us or join us on the upcoming webinars</a:t>
            </a:r>
            <a:r>
              <a:rPr lang="en-US" sz="4400" dirty="0"/>
              <a:t>.</a:t>
            </a:r>
            <a:br>
              <a:rPr lang="en-US" sz="4400" dirty="0"/>
            </a:br>
            <a:r>
              <a:rPr lang="en-US" sz="4400" dirty="0"/>
              <a:t> </a:t>
            </a:r>
            <a:br>
              <a:rPr lang="en-US" sz="4400" dirty="0"/>
            </a:br>
            <a:r>
              <a:rPr lang="en-US" sz="4400" dirty="0">
                <a:latin typeface="+mn-lt"/>
              </a:rPr>
              <a:t>June 12th - Power BI</a:t>
            </a:r>
            <a:br>
              <a:rPr lang="en-US" sz="4400" dirty="0">
                <a:latin typeface="+mn-lt"/>
              </a:rPr>
            </a:br>
            <a:r>
              <a:rPr lang="en-US" sz="4400" dirty="0">
                <a:latin typeface="+mn-lt"/>
              </a:rPr>
              <a:t>June 26th – Jet Reports</a:t>
            </a:r>
            <a:br>
              <a:rPr lang="en-US" sz="4400" dirty="0">
                <a:latin typeface="+mn-lt"/>
              </a:rPr>
            </a:br>
            <a:r>
              <a:rPr lang="en-US" sz="4400" dirty="0">
                <a:latin typeface="+mn-lt"/>
              </a:rPr>
              <a:t>July 10th – Solver BI360</a:t>
            </a:r>
            <a:br>
              <a:rPr lang="en-US" sz="4400" dirty="0">
                <a:latin typeface="+mn-lt"/>
              </a:rPr>
            </a:br>
            <a:br>
              <a:rPr lang="en-US" sz="4400" dirty="0">
                <a:latin typeface="+mn-lt"/>
              </a:rPr>
            </a:br>
            <a:endParaRPr lang="en-US" sz="4400" dirty="0">
              <a:latin typeface="+mn-lt"/>
            </a:endParaRPr>
          </a:p>
        </p:txBody>
      </p:sp>
    </p:spTree>
    <p:extLst>
      <p:ext uri="{BB962C8B-B14F-4D97-AF65-F5344CB8AC3E}">
        <p14:creationId xmlns:p14="http://schemas.microsoft.com/office/powerpoint/2010/main" val="85803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mn-lt"/>
              </a:rPr>
              <a:t>Any questions?</a:t>
            </a:r>
          </a:p>
        </p:txBody>
      </p:sp>
      <p:pic>
        <p:nvPicPr>
          <p:cNvPr id="5" name="Picture 4"/>
          <p:cNvPicPr>
            <a:picLocks noChangeAspect="1"/>
          </p:cNvPicPr>
          <p:nvPr/>
        </p:nvPicPr>
        <p:blipFill>
          <a:blip r:embed="rId3"/>
          <a:stretch>
            <a:fillRect/>
          </a:stretch>
        </p:blipFill>
        <p:spPr>
          <a:xfrm>
            <a:off x="-27615" y="1314803"/>
            <a:ext cx="12192000" cy="2169042"/>
          </a:xfrm>
          <a:prstGeom prst="rect">
            <a:avLst/>
          </a:prstGeom>
          <a:effectLst>
            <a:softEdge rad="635000"/>
          </a:effectLst>
        </p:spPr>
      </p:pic>
    </p:spTree>
    <p:extLst>
      <p:ext uri="{BB962C8B-B14F-4D97-AF65-F5344CB8AC3E}">
        <p14:creationId xmlns:p14="http://schemas.microsoft.com/office/powerpoint/2010/main" val="190440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77979"/>
            <a:ext cx="9144000" cy="1540042"/>
          </a:xfrm>
        </p:spPr>
        <p:txBody>
          <a:bodyPr/>
          <a:lstStyle/>
          <a:p>
            <a:r>
              <a:rPr lang="en-US" b="1" i="1" dirty="0">
                <a:latin typeface="+mn-lt"/>
              </a:rPr>
              <a:t>Thank you</a:t>
            </a:r>
          </a:p>
        </p:txBody>
      </p:sp>
      <p:sp>
        <p:nvSpPr>
          <p:cNvPr id="3" name="Subtitle 2"/>
          <p:cNvSpPr>
            <a:spLocks noGrp="1"/>
          </p:cNvSpPr>
          <p:nvPr>
            <p:ph type="subTitle" idx="1"/>
          </p:nvPr>
        </p:nvSpPr>
        <p:spPr>
          <a:xfrm>
            <a:off x="4358972" y="4759906"/>
            <a:ext cx="3474055" cy="1957136"/>
          </a:xfrm>
        </p:spPr>
        <p:txBody>
          <a:bodyPr>
            <a:noAutofit/>
          </a:bodyPr>
          <a:lstStyle/>
          <a:p>
            <a:r>
              <a:rPr lang="en-US" dirty="0"/>
              <a:t>Paul James</a:t>
            </a:r>
          </a:p>
          <a:p>
            <a:r>
              <a:rPr lang="en-US" dirty="0"/>
              <a:t>763-412-4336</a:t>
            </a:r>
          </a:p>
          <a:p>
            <a:r>
              <a:rPr lang="en-US" dirty="0">
                <a:hlinkClick r:id="rId3"/>
              </a:rPr>
              <a:t>pjames@boyerassoc.com</a:t>
            </a:r>
            <a:endParaRPr lang="en-US" dirty="0"/>
          </a:p>
          <a:p>
            <a:r>
              <a:rPr lang="en-US" dirty="0">
                <a:hlinkClick r:id="rId4"/>
              </a:rPr>
              <a:t>www.boyerassoc.com</a:t>
            </a:r>
            <a:endParaRPr lang="en-US" dirty="0"/>
          </a:p>
          <a:p>
            <a:endParaRPr lang="en-US" dirty="0"/>
          </a:p>
          <a:p>
            <a:endParaRPr lang="en-US" dirty="0"/>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artisticLineDrawing trans="75000"/>
                    </a14:imgEffect>
                  </a14:imgLayer>
                </a14:imgProps>
              </a:ext>
            </a:extLst>
          </a:blip>
          <a:stretch>
            <a:fillRect/>
          </a:stretch>
        </p:blipFill>
        <p:spPr>
          <a:xfrm>
            <a:off x="0" y="375279"/>
            <a:ext cx="12192000" cy="2396272"/>
          </a:xfrm>
          <a:prstGeom prst="rect">
            <a:avLst/>
          </a:prstGeom>
          <a:effectLst>
            <a:softEdge rad="1016000"/>
          </a:effectLst>
        </p:spPr>
      </p:pic>
    </p:spTree>
    <p:extLst>
      <p:ext uri="{BB962C8B-B14F-4D97-AF65-F5344CB8AC3E}">
        <p14:creationId xmlns:p14="http://schemas.microsoft.com/office/powerpoint/2010/main" val="64961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3" name="Content Placeholder 2"/>
          <p:cNvSpPr>
            <a:spLocks noGrp="1"/>
          </p:cNvSpPr>
          <p:nvPr>
            <p:ph idx="1"/>
          </p:nvPr>
        </p:nvSpPr>
        <p:spPr>
          <a:xfrm>
            <a:off x="726233" y="604204"/>
            <a:ext cx="10778412" cy="5768604"/>
          </a:xfrm>
        </p:spPr>
        <p:txBody>
          <a:bodyPr>
            <a:normAutofit/>
          </a:bodyPr>
          <a:lstStyle/>
          <a:p>
            <a:pPr marL="0" indent="0">
              <a:buNone/>
            </a:pPr>
            <a:endParaRPr lang="en-US" sz="3200" b="1" dirty="0"/>
          </a:p>
          <a:p>
            <a:pPr marL="0" indent="0">
              <a:buNone/>
            </a:pPr>
            <a:r>
              <a:rPr lang="en-US" sz="3200" b="1" dirty="0"/>
              <a:t>What is Corporate Performance Management?</a:t>
            </a:r>
            <a:endParaRPr lang="en-US" sz="3200" i="1" dirty="0"/>
          </a:p>
          <a:p>
            <a:pPr marL="0" indent="0">
              <a:buNone/>
            </a:pPr>
            <a:r>
              <a:rPr lang="en-US" i="1" dirty="0"/>
              <a:t>Wikipedia: Corporate Performance Management (CPM) is a set of performance management and analytic processes that enables the management of an organization's performance to achieve one or more pre-selected goals.</a:t>
            </a:r>
            <a:endParaRPr lang="en-US" b="1" i="1" dirty="0"/>
          </a:p>
          <a:p>
            <a:pPr marL="0" indent="0">
              <a:buNone/>
            </a:pPr>
            <a:endParaRPr lang="en-US" b="1" dirty="0"/>
          </a:p>
          <a:p>
            <a:pPr marL="0" indent="0">
              <a:buNone/>
            </a:pPr>
            <a:r>
              <a:rPr lang="en-US" sz="3200" b="1" dirty="0"/>
              <a:t>What is Business Intelligence?</a:t>
            </a:r>
            <a:endParaRPr lang="en-US" sz="3200" i="1" dirty="0"/>
          </a:p>
          <a:p>
            <a:pPr marL="0" indent="0">
              <a:buNone/>
            </a:pPr>
            <a:r>
              <a:rPr lang="en-US" i="1" dirty="0"/>
              <a:t>Wikipedia: Business Intelligence (BI) comprises the </a:t>
            </a:r>
            <a:r>
              <a:rPr lang="en-US" i="1" dirty="0">
                <a:solidFill>
                  <a:srgbClr val="0070C0"/>
                </a:solidFill>
              </a:rPr>
              <a:t>strategies</a:t>
            </a:r>
            <a:r>
              <a:rPr lang="en-US" i="1" dirty="0"/>
              <a:t> and </a:t>
            </a:r>
            <a:r>
              <a:rPr lang="en-US" i="1" dirty="0">
                <a:solidFill>
                  <a:srgbClr val="0070C0"/>
                </a:solidFill>
              </a:rPr>
              <a:t>technologies</a:t>
            </a:r>
            <a:r>
              <a:rPr lang="en-US" i="1" dirty="0"/>
              <a:t> used for the data analysis of business information.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519013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3" name="Content Placeholder 2"/>
          <p:cNvSpPr>
            <a:spLocks noGrp="1"/>
          </p:cNvSpPr>
          <p:nvPr>
            <p:ph idx="1"/>
          </p:nvPr>
        </p:nvSpPr>
        <p:spPr>
          <a:xfrm>
            <a:off x="670248" y="1864938"/>
            <a:ext cx="10515600" cy="3462842"/>
          </a:xfrm>
        </p:spPr>
        <p:txBody>
          <a:bodyPr>
            <a:normAutofit fontScale="92500" lnSpcReduction="10000"/>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3600" dirty="0"/>
              <a:t>Goals, budgets, or other desired results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sz="3600" dirty="0"/>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3600" dirty="0">
                <a:solidFill>
                  <a:srgbClr val="0070C0"/>
                </a:solidFill>
              </a:rPr>
              <a:t>Consolidation of information to measure against #1 (BI)</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sz="3600" dirty="0"/>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3600" dirty="0"/>
              <a:t>Decisions and insights made from #2 to achieve #1 and more thoughtful planning for the next or revised #1, starting the process over again</a:t>
            </a:r>
          </a:p>
        </p:txBody>
      </p:sp>
      <p:sp>
        <p:nvSpPr>
          <p:cNvPr id="7" name="Title 1">
            <a:extLst>
              <a:ext uri="{FF2B5EF4-FFF2-40B4-BE49-F238E27FC236}">
                <a16:creationId xmlns:a16="http://schemas.microsoft.com/office/drawing/2014/main" id="{6463DD87-ECEA-4246-8E84-DDB7D4C08F7D}"/>
              </a:ext>
            </a:extLst>
          </p:cNvPr>
          <p:cNvSpPr>
            <a:spLocks noGrp="1"/>
          </p:cNvSpPr>
          <p:nvPr>
            <p:ph type="title"/>
          </p:nvPr>
        </p:nvSpPr>
        <p:spPr>
          <a:xfrm>
            <a:off x="838199" y="275439"/>
            <a:ext cx="10515600" cy="1219198"/>
          </a:xfrm>
        </p:spPr>
        <p:txBody>
          <a:bodyPr>
            <a:normAutofit/>
          </a:bodyPr>
          <a:lstStyle/>
          <a:p>
            <a:pPr lvl="0">
              <a:lnSpc>
                <a:spcPct val="100000"/>
              </a:lnSpc>
              <a:spcBef>
                <a:spcPts val="0"/>
              </a:spcBef>
              <a:defRPr/>
            </a:pPr>
            <a:r>
              <a:rPr lang="en-US" b="1" dirty="0"/>
              <a:t>Components of CPM</a:t>
            </a:r>
          </a:p>
        </p:txBody>
      </p:sp>
    </p:spTree>
    <p:extLst>
      <p:ext uri="{BB962C8B-B14F-4D97-AF65-F5344CB8AC3E}">
        <p14:creationId xmlns:p14="http://schemas.microsoft.com/office/powerpoint/2010/main" val="26581344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3" name="Content Placeholder 2"/>
          <p:cNvSpPr>
            <a:spLocks noGrp="1"/>
          </p:cNvSpPr>
          <p:nvPr>
            <p:ph idx="1"/>
          </p:nvPr>
        </p:nvSpPr>
        <p:spPr>
          <a:xfrm>
            <a:off x="670248" y="1323762"/>
            <a:ext cx="10515600" cy="4769128"/>
          </a:xfrm>
        </p:spPr>
        <p:txBody>
          <a:bodyPr>
            <a:norm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2400" dirty="0"/>
              <a:t>Financial</a:t>
            </a:r>
          </a:p>
          <a:p>
            <a:pPr lvl="1">
              <a:lnSpc>
                <a:spcPct val="100000"/>
              </a:lnSpc>
              <a:spcBef>
                <a:spcPts val="0"/>
              </a:spcBef>
              <a:defRPr/>
            </a:pPr>
            <a:r>
              <a:rPr lang="en-US" sz="2000" dirty="0"/>
              <a:t>Manual Excel files with distribution</a:t>
            </a:r>
          </a:p>
          <a:p>
            <a:pPr lvl="1">
              <a:lnSpc>
                <a:spcPct val="100000"/>
              </a:lnSpc>
              <a:spcBef>
                <a:spcPts val="0"/>
              </a:spcBef>
              <a:defRPr/>
            </a:pPr>
            <a:r>
              <a:rPr lang="en-US" sz="2000" dirty="0"/>
              <a:t>One person consolidating budgets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2400" dirty="0"/>
              <a:t>Customers</a:t>
            </a:r>
          </a:p>
          <a:p>
            <a:pPr lvl="1">
              <a:lnSpc>
                <a:spcPct val="100000"/>
              </a:lnSpc>
              <a:spcBef>
                <a:spcPts val="0"/>
              </a:spcBef>
              <a:defRPr/>
            </a:pPr>
            <a:r>
              <a:rPr lang="en-US" sz="2000" dirty="0"/>
              <a:t>Custom programs not linked to ERP (CRM, Salesforce, etc.)</a:t>
            </a:r>
          </a:p>
          <a:p>
            <a:pPr lvl="1">
              <a:lnSpc>
                <a:spcPct val="100000"/>
              </a:lnSpc>
              <a:spcBef>
                <a:spcPts val="0"/>
              </a:spcBef>
              <a:defRPr/>
            </a:pPr>
            <a:r>
              <a:rPr lang="en-US" sz="2000" dirty="0"/>
              <a:t>Missing important information regarding customers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sz="2400" dirty="0"/>
              <a:t>Products or Services</a:t>
            </a:r>
          </a:p>
          <a:p>
            <a:pPr lvl="1">
              <a:lnSpc>
                <a:spcPct val="100000"/>
              </a:lnSpc>
              <a:spcBef>
                <a:spcPts val="0"/>
              </a:spcBef>
              <a:defRPr/>
            </a:pPr>
            <a:r>
              <a:rPr lang="en-US" sz="2000" dirty="0"/>
              <a:t>Custom programs not linked to ERP or customers</a:t>
            </a:r>
          </a:p>
          <a:p>
            <a:pPr lvl="1">
              <a:lnSpc>
                <a:spcPct val="100000"/>
              </a:lnSpc>
              <a:spcBef>
                <a:spcPts val="0"/>
              </a:spcBef>
              <a:defRPr/>
            </a:pPr>
            <a:r>
              <a:rPr lang="en-US" sz="2000" dirty="0"/>
              <a:t>Difficult to find correlations between customers and sales in a financial view</a:t>
            </a:r>
          </a:p>
          <a:p>
            <a:pPr lvl="1">
              <a:lnSpc>
                <a:spcPct val="100000"/>
              </a:lnSpc>
              <a:spcBef>
                <a:spcPts val="0"/>
              </a:spcBef>
              <a:defRPr/>
            </a:pPr>
            <a:endParaRPr lang="en-US" sz="2000" dirty="0"/>
          </a:p>
          <a:p>
            <a:pPr marL="0" indent="0">
              <a:lnSpc>
                <a:spcPct val="100000"/>
              </a:lnSpc>
              <a:spcBef>
                <a:spcPts val="0"/>
              </a:spcBef>
              <a:buNone/>
              <a:defRPr/>
            </a:pPr>
            <a:r>
              <a:rPr lang="en-US" sz="2400" dirty="0"/>
              <a:t>Without a developed BI solution #3 of the CPM is difficult to achieve which may result in failure to meet goals and budgets, #1.</a:t>
            </a:r>
          </a:p>
        </p:txBody>
      </p:sp>
      <p:sp>
        <p:nvSpPr>
          <p:cNvPr id="7" name="Title 1">
            <a:extLst>
              <a:ext uri="{FF2B5EF4-FFF2-40B4-BE49-F238E27FC236}">
                <a16:creationId xmlns:a16="http://schemas.microsoft.com/office/drawing/2014/main" id="{6463DD87-ECEA-4246-8E84-DDB7D4C08F7D}"/>
              </a:ext>
            </a:extLst>
          </p:cNvPr>
          <p:cNvSpPr>
            <a:spLocks noGrp="1"/>
          </p:cNvSpPr>
          <p:nvPr>
            <p:ph type="title"/>
          </p:nvPr>
        </p:nvSpPr>
        <p:spPr>
          <a:xfrm>
            <a:off x="838199" y="275439"/>
            <a:ext cx="10515600" cy="1219198"/>
          </a:xfrm>
        </p:spPr>
        <p:txBody>
          <a:bodyPr>
            <a:normAutofit/>
          </a:bodyPr>
          <a:lstStyle/>
          <a:p>
            <a:pPr lvl="0">
              <a:lnSpc>
                <a:spcPct val="100000"/>
              </a:lnSpc>
              <a:spcBef>
                <a:spcPts val="0"/>
              </a:spcBef>
              <a:defRPr/>
            </a:pPr>
            <a:r>
              <a:rPr lang="en-US" b="1" dirty="0"/>
              <a:t>Example of Issues without #2 (BI)</a:t>
            </a:r>
          </a:p>
        </p:txBody>
      </p:sp>
    </p:spTree>
    <p:extLst>
      <p:ext uri="{BB962C8B-B14F-4D97-AF65-F5344CB8AC3E}">
        <p14:creationId xmlns:p14="http://schemas.microsoft.com/office/powerpoint/2010/main" val="4194995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84239" y="293915"/>
            <a:ext cx="11880761" cy="6429614"/>
          </a:xfrm>
          <a:prstGeom prst="rect">
            <a:avLst/>
          </a:prstGeom>
        </p:spPr>
      </p:pic>
      <p:sp>
        <p:nvSpPr>
          <p:cNvPr id="2" name="Title 1"/>
          <p:cNvSpPr>
            <a:spLocks noGrp="1"/>
          </p:cNvSpPr>
          <p:nvPr>
            <p:ph type="title"/>
          </p:nvPr>
        </p:nvSpPr>
        <p:spPr>
          <a:xfrm>
            <a:off x="838199" y="293915"/>
            <a:ext cx="10515600" cy="1219198"/>
          </a:xfrm>
        </p:spPr>
        <p:txBody>
          <a:bodyPr>
            <a:normAutofit/>
          </a:bodyPr>
          <a:lstStyle/>
          <a:p>
            <a:r>
              <a:rPr lang="en-US" b="1" dirty="0">
                <a:latin typeface="+mn-lt"/>
              </a:rPr>
              <a:t>How Can BI Help?</a:t>
            </a:r>
          </a:p>
        </p:txBody>
      </p:sp>
      <p:sp>
        <p:nvSpPr>
          <p:cNvPr id="3" name="Content Placeholder 2"/>
          <p:cNvSpPr>
            <a:spLocks noGrp="1"/>
          </p:cNvSpPr>
          <p:nvPr>
            <p:ph idx="1"/>
          </p:nvPr>
        </p:nvSpPr>
        <p:spPr>
          <a:xfrm>
            <a:off x="838199" y="1428225"/>
            <a:ext cx="10515600" cy="4957482"/>
          </a:xfrm>
        </p:spPr>
        <p:txBody>
          <a:bodyPr>
            <a:normAutofit/>
          </a:bodyPr>
          <a:lstStyle/>
          <a:p>
            <a:pPr marL="0" indent="0">
              <a:buNone/>
            </a:pPr>
            <a:r>
              <a:rPr lang="en-US" dirty="0"/>
              <a:t>The following is based on a true story, the names and details have been altered for privacy.</a:t>
            </a:r>
          </a:p>
          <a:p>
            <a:pPr marL="0" indent="0">
              <a:buNone/>
            </a:pPr>
            <a:r>
              <a:rPr lang="en-US" b="1" dirty="0"/>
              <a:t>Background:</a:t>
            </a:r>
          </a:p>
          <a:p>
            <a:r>
              <a:rPr lang="en-US" dirty="0"/>
              <a:t>Medical device company with 10% month over month continued increase in sales</a:t>
            </a:r>
          </a:p>
          <a:p>
            <a:r>
              <a:rPr lang="en-US" dirty="0"/>
              <a:t>Gross margin was not following sales growth</a:t>
            </a:r>
          </a:p>
          <a:p>
            <a:r>
              <a:rPr lang="en-US" dirty="0"/>
              <a:t>Using a Dynamics ERP system with custom inventory program linked to the ERP with summary data only.  CRM data not linked at all.</a:t>
            </a:r>
          </a:p>
          <a:p>
            <a:r>
              <a:rPr lang="en-US" dirty="0"/>
              <a:t>5 year goal 25% net income</a:t>
            </a:r>
          </a:p>
          <a:p>
            <a:pPr marL="0" indent="0">
              <a:buNone/>
            </a:pPr>
            <a:endParaRPr lang="en-US" dirty="0"/>
          </a:p>
        </p:txBody>
      </p:sp>
    </p:spTree>
    <p:extLst>
      <p:ext uri="{BB962C8B-B14F-4D97-AF65-F5344CB8AC3E}">
        <p14:creationId xmlns:p14="http://schemas.microsoft.com/office/powerpoint/2010/main" val="12814955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F654E5-DE9B-4D4E-B74B-57ED2B87E60A}"/>
              </a:ext>
            </a:extLst>
          </p:cNvPr>
          <p:cNvSpPr>
            <a:spLocks noGrp="1"/>
          </p:cNvSpPr>
          <p:nvPr>
            <p:ph type="title"/>
          </p:nvPr>
        </p:nvSpPr>
        <p:spPr>
          <a:xfrm>
            <a:off x="204787" y="57182"/>
            <a:ext cx="10515600" cy="1325563"/>
          </a:xfrm>
        </p:spPr>
        <p:txBody>
          <a:bodyPr/>
          <a:lstStyle/>
          <a:p>
            <a:r>
              <a:rPr lang="en-US" b="1" dirty="0"/>
              <a:t>Good yearly growth, could it be better?</a:t>
            </a:r>
          </a:p>
        </p:txBody>
      </p:sp>
      <p:pic>
        <p:nvPicPr>
          <p:cNvPr id="10" name="Picture 9">
            <a:extLst>
              <a:ext uri="{FF2B5EF4-FFF2-40B4-BE49-F238E27FC236}">
                <a16:creationId xmlns:a16="http://schemas.microsoft.com/office/drawing/2014/main" id="{7AA42790-356C-4683-A1C4-8D3129ACE5F5}"/>
              </a:ext>
            </a:extLst>
          </p:cNvPr>
          <p:cNvPicPr>
            <a:picLocks noChangeAspect="1"/>
          </p:cNvPicPr>
          <p:nvPr/>
        </p:nvPicPr>
        <p:blipFill>
          <a:blip r:embed="rId3"/>
          <a:stretch>
            <a:fillRect/>
          </a:stretch>
        </p:blipFill>
        <p:spPr>
          <a:xfrm>
            <a:off x="204787" y="1372183"/>
            <a:ext cx="11782425" cy="4972050"/>
          </a:xfrm>
          <a:prstGeom prst="rect">
            <a:avLst/>
          </a:prstGeom>
        </p:spPr>
      </p:pic>
    </p:spTree>
    <p:extLst>
      <p:ext uri="{BB962C8B-B14F-4D97-AF65-F5344CB8AC3E}">
        <p14:creationId xmlns:p14="http://schemas.microsoft.com/office/powerpoint/2010/main" val="1866293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F654E5-DE9B-4D4E-B74B-57ED2B87E60A}"/>
              </a:ext>
            </a:extLst>
          </p:cNvPr>
          <p:cNvSpPr>
            <a:spLocks noGrp="1"/>
          </p:cNvSpPr>
          <p:nvPr>
            <p:ph type="title"/>
          </p:nvPr>
        </p:nvSpPr>
        <p:spPr>
          <a:xfrm>
            <a:off x="204787" y="57182"/>
            <a:ext cx="10515600" cy="1325563"/>
          </a:xfrm>
        </p:spPr>
        <p:txBody>
          <a:bodyPr/>
          <a:lstStyle/>
          <a:p>
            <a:r>
              <a:rPr lang="en-US" b="1" dirty="0"/>
              <a:t>Growth could be better!  What is causing margin % to dip?</a:t>
            </a:r>
          </a:p>
        </p:txBody>
      </p:sp>
      <p:pic>
        <p:nvPicPr>
          <p:cNvPr id="3" name="Picture 2">
            <a:extLst>
              <a:ext uri="{FF2B5EF4-FFF2-40B4-BE49-F238E27FC236}">
                <a16:creationId xmlns:a16="http://schemas.microsoft.com/office/drawing/2014/main" id="{54A11DA3-E8DF-4A3B-A8C8-2D7694830C16}"/>
              </a:ext>
            </a:extLst>
          </p:cNvPr>
          <p:cNvPicPr>
            <a:picLocks noChangeAspect="1"/>
          </p:cNvPicPr>
          <p:nvPr/>
        </p:nvPicPr>
        <p:blipFill>
          <a:blip r:embed="rId3"/>
          <a:stretch>
            <a:fillRect/>
          </a:stretch>
        </p:blipFill>
        <p:spPr>
          <a:xfrm>
            <a:off x="1593055" y="1304925"/>
            <a:ext cx="7739063" cy="5061102"/>
          </a:xfrm>
          <a:prstGeom prst="rect">
            <a:avLst/>
          </a:prstGeom>
        </p:spPr>
      </p:pic>
    </p:spTree>
    <p:extLst>
      <p:ext uri="{BB962C8B-B14F-4D97-AF65-F5344CB8AC3E}">
        <p14:creationId xmlns:p14="http://schemas.microsoft.com/office/powerpoint/2010/main" val="30006205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F654E5-DE9B-4D4E-B74B-57ED2B87E60A}"/>
              </a:ext>
            </a:extLst>
          </p:cNvPr>
          <p:cNvSpPr>
            <a:spLocks noGrp="1"/>
          </p:cNvSpPr>
          <p:nvPr>
            <p:ph type="title"/>
          </p:nvPr>
        </p:nvSpPr>
        <p:spPr>
          <a:xfrm>
            <a:off x="204787" y="253125"/>
            <a:ext cx="10515600" cy="1325563"/>
          </a:xfrm>
        </p:spPr>
        <p:txBody>
          <a:bodyPr>
            <a:normAutofit fontScale="90000"/>
          </a:bodyPr>
          <a:lstStyle/>
          <a:p>
            <a:r>
              <a:rPr lang="en-US" b="1" dirty="0"/>
              <a:t>Possibly one more level down to Department for where OT occurred, but that's the limit of the current system.  WHY has yet to be answered!</a:t>
            </a:r>
          </a:p>
        </p:txBody>
      </p:sp>
      <p:pic>
        <p:nvPicPr>
          <p:cNvPr id="5" name="Picture 4">
            <a:extLst>
              <a:ext uri="{FF2B5EF4-FFF2-40B4-BE49-F238E27FC236}">
                <a16:creationId xmlns:a16="http://schemas.microsoft.com/office/drawing/2014/main" id="{B13E6726-7D2A-4E58-9364-A00705BAA632}"/>
              </a:ext>
            </a:extLst>
          </p:cNvPr>
          <p:cNvPicPr>
            <a:picLocks noChangeAspect="1"/>
          </p:cNvPicPr>
          <p:nvPr/>
        </p:nvPicPr>
        <p:blipFill>
          <a:blip r:embed="rId3"/>
          <a:stretch>
            <a:fillRect/>
          </a:stretch>
        </p:blipFill>
        <p:spPr>
          <a:xfrm>
            <a:off x="1509712" y="1871662"/>
            <a:ext cx="7905750" cy="4614863"/>
          </a:xfrm>
          <a:prstGeom prst="rect">
            <a:avLst/>
          </a:prstGeom>
        </p:spPr>
      </p:pic>
    </p:spTree>
    <p:extLst>
      <p:ext uri="{BB962C8B-B14F-4D97-AF65-F5344CB8AC3E}">
        <p14:creationId xmlns:p14="http://schemas.microsoft.com/office/powerpoint/2010/main" val="296385456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7C4045-B415-4DD8-A1C1-CF7CD4A333A7}"/>
              </a:ext>
            </a:extLst>
          </p:cNvPr>
          <p:cNvSpPr/>
          <p:nvPr/>
        </p:nvSpPr>
        <p:spPr>
          <a:xfrm>
            <a:off x="1830801" y="1765272"/>
            <a:ext cx="8365067" cy="4707466"/>
          </a:xfrm>
          <a:prstGeom prst="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t>Data Warehouse</a:t>
            </a:r>
          </a:p>
        </p:txBody>
      </p:sp>
      <p:sp>
        <p:nvSpPr>
          <p:cNvPr id="6" name="Rectangle 5">
            <a:extLst>
              <a:ext uri="{FF2B5EF4-FFF2-40B4-BE49-F238E27FC236}">
                <a16:creationId xmlns:a16="http://schemas.microsoft.com/office/drawing/2014/main" id="{7501C7AA-BADD-423E-8805-EF7DF1017372}"/>
              </a:ext>
            </a:extLst>
          </p:cNvPr>
          <p:cNvSpPr/>
          <p:nvPr/>
        </p:nvSpPr>
        <p:spPr>
          <a:xfrm>
            <a:off x="3239911" y="2438402"/>
            <a:ext cx="2935111" cy="3889023"/>
          </a:xfrm>
          <a:prstGeom prst="rect">
            <a:avLst/>
          </a:prstGeom>
          <a:solidFill>
            <a:schemeClr val="accent1"/>
          </a:solidFill>
          <a:ln w="25400">
            <a:solidFill>
              <a:schemeClr val="accent1">
                <a:shade val="5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t>Direct Connect</a:t>
            </a:r>
          </a:p>
        </p:txBody>
      </p:sp>
      <p:sp>
        <p:nvSpPr>
          <p:cNvPr id="8" name="Title 7">
            <a:extLst>
              <a:ext uri="{FF2B5EF4-FFF2-40B4-BE49-F238E27FC236}">
                <a16:creationId xmlns:a16="http://schemas.microsoft.com/office/drawing/2014/main" id="{BBF654E5-DE9B-4D4E-B74B-57ED2B87E60A}"/>
              </a:ext>
            </a:extLst>
          </p:cNvPr>
          <p:cNvSpPr>
            <a:spLocks noGrp="1"/>
          </p:cNvSpPr>
          <p:nvPr>
            <p:ph type="title"/>
          </p:nvPr>
        </p:nvSpPr>
        <p:spPr>
          <a:xfrm>
            <a:off x="494035" y="253125"/>
            <a:ext cx="11038601" cy="1325563"/>
          </a:xfrm>
        </p:spPr>
        <p:txBody>
          <a:bodyPr>
            <a:normAutofit/>
          </a:bodyPr>
          <a:lstStyle/>
          <a:p>
            <a:pPr algn="ctr"/>
            <a:r>
              <a:rPr lang="en-US" b="1" dirty="0"/>
              <a:t>Need to combine data to answer WHY </a:t>
            </a:r>
            <a:br>
              <a:rPr lang="en-US" b="1" dirty="0"/>
            </a:br>
            <a:r>
              <a:rPr lang="en-US" b="1" dirty="0"/>
              <a:t>Need a BI tool!</a:t>
            </a:r>
          </a:p>
        </p:txBody>
      </p:sp>
      <p:sp>
        <p:nvSpPr>
          <p:cNvPr id="5" name="Rectangle 4">
            <a:extLst>
              <a:ext uri="{FF2B5EF4-FFF2-40B4-BE49-F238E27FC236}">
                <a16:creationId xmlns:a16="http://schemas.microsoft.com/office/drawing/2014/main" id="{3F248F15-92DC-491B-ABAE-D162D7B9F47E}"/>
              </a:ext>
            </a:extLst>
          </p:cNvPr>
          <p:cNvSpPr/>
          <p:nvPr/>
        </p:nvSpPr>
        <p:spPr>
          <a:xfrm>
            <a:off x="3875831" y="2903091"/>
            <a:ext cx="1655435" cy="3424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Financial</a:t>
            </a:r>
          </a:p>
          <a:p>
            <a:pPr algn="ctr"/>
            <a:r>
              <a:rPr lang="en-US" b="1" dirty="0">
                <a:solidFill>
                  <a:schemeClr val="tx1"/>
                </a:solidFill>
              </a:rPr>
              <a:t>GL Group</a:t>
            </a:r>
          </a:p>
          <a:p>
            <a:pPr algn="ctr"/>
            <a:r>
              <a:rPr lang="en-US" dirty="0">
                <a:solidFill>
                  <a:schemeClr val="tx1"/>
                </a:solidFill>
              </a:rPr>
              <a:t>Sales</a:t>
            </a:r>
          </a:p>
          <a:p>
            <a:pPr algn="ctr"/>
            <a:r>
              <a:rPr lang="en-US" dirty="0">
                <a:solidFill>
                  <a:schemeClr val="tx1"/>
                </a:solidFill>
              </a:rPr>
              <a:t>COGS</a:t>
            </a:r>
          </a:p>
          <a:p>
            <a:pPr algn="ctr"/>
            <a:endParaRPr lang="en-US" dirty="0">
              <a:solidFill>
                <a:schemeClr val="tx1"/>
              </a:solidFill>
            </a:endParaRPr>
          </a:p>
          <a:p>
            <a:pPr algn="ctr"/>
            <a:r>
              <a:rPr lang="en-US" b="1" dirty="0">
                <a:solidFill>
                  <a:schemeClr val="tx1"/>
                </a:solidFill>
              </a:rPr>
              <a:t>GL Acct</a:t>
            </a:r>
          </a:p>
          <a:p>
            <a:pPr algn="ctr"/>
            <a:r>
              <a:rPr lang="en-US" dirty="0">
                <a:solidFill>
                  <a:schemeClr val="tx1"/>
                </a:solidFill>
              </a:rPr>
              <a:t>Sales</a:t>
            </a:r>
          </a:p>
          <a:p>
            <a:pPr algn="ctr"/>
            <a:r>
              <a:rPr lang="en-US" dirty="0">
                <a:solidFill>
                  <a:schemeClr val="tx1"/>
                </a:solidFill>
              </a:rPr>
              <a:t>Material</a:t>
            </a:r>
          </a:p>
          <a:p>
            <a:pPr algn="ctr"/>
            <a:r>
              <a:rPr lang="en-US" dirty="0">
                <a:solidFill>
                  <a:schemeClr val="tx1"/>
                </a:solidFill>
              </a:rPr>
              <a:t>Direct Labor</a:t>
            </a:r>
          </a:p>
          <a:p>
            <a:pPr algn="ctr"/>
            <a:r>
              <a:rPr lang="en-US" dirty="0">
                <a:solidFill>
                  <a:schemeClr val="tx1"/>
                </a:solidFill>
              </a:rPr>
              <a:t>Indirect Labor</a:t>
            </a:r>
          </a:p>
          <a:p>
            <a:pPr algn="ctr"/>
            <a:r>
              <a:rPr lang="en-US" dirty="0">
                <a:solidFill>
                  <a:schemeClr val="tx1"/>
                </a:solidFill>
              </a:rPr>
              <a:t>DL – Overtime</a:t>
            </a:r>
          </a:p>
          <a:p>
            <a:pPr algn="ctr"/>
            <a:endParaRPr lang="en-US" dirty="0"/>
          </a:p>
        </p:txBody>
      </p:sp>
      <p:sp>
        <p:nvSpPr>
          <p:cNvPr id="7" name="Rectangle 6">
            <a:extLst>
              <a:ext uri="{FF2B5EF4-FFF2-40B4-BE49-F238E27FC236}">
                <a16:creationId xmlns:a16="http://schemas.microsoft.com/office/drawing/2014/main" id="{85BB87A4-2DDC-4B70-98C7-F3C6A9FFE846}"/>
              </a:ext>
            </a:extLst>
          </p:cNvPr>
          <p:cNvSpPr/>
          <p:nvPr/>
        </p:nvSpPr>
        <p:spPr>
          <a:xfrm>
            <a:off x="6510462" y="2903091"/>
            <a:ext cx="1655435" cy="28833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Inventory</a:t>
            </a:r>
          </a:p>
          <a:p>
            <a:pPr algn="ctr"/>
            <a:r>
              <a:rPr lang="en-US" b="1" dirty="0">
                <a:solidFill>
                  <a:schemeClr val="tx1"/>
                </a:solidFill>
              </a:rPr>
              <a:t>Inv Group</a:t>
            </a:r>
          </a:p>
          <a:p>
            <a:pPr algn="ctr"/>
            <a:r>
              <a:rPr lang="en-US" dirty="0">
                <a:solidFill>
                  <a:schemeClr val="tx1"/>
                </a:solidFill>
              </a:rPr>
              <a:t>Invasive</a:t>
            </a:r>
          </a:p>
          <a:p>
            <a:pPr algn="ctr"/>
            <a:r>
              <a:rPr lang="en-US" dirty="0">
                <a:solidFill>
                  <a:schemeClr val="tx1"/>
                </a:solidFill>
              </a:rPr>
              <a:t>Non-Invasive</a:t>
            </a:r>
          </a:p>
          <a:p>
            <a:pPr algn="ctr"/>
            <a:r>
              <a:rPr lang="en-US" dirty="0">
                <a:solidFill>
                  <a:schemeClr val="tx1"/>
                </a:solidFill>
              </a:rPr>
              <a:t>Supplies</a:t>
            </a:r>
          </a:p>
          <a:p>
            <a:pPr algn="ctr"/>
            <a:endParaRPr lang="en-US" dirty="0">
              <a:solidFill>
                <a:schemeClr val="tx1"/>
              </a:solidFill>
            </a:endParaRPr>
          </a:p>
          <a:p>
            <a:pPr algn="ctr"/>
            <a:r>
              <a:rPr lang="en-US" b="1" dirty="0">
                <a:solidFill>
                  <a:schemeClr val="tx1"/>
                </a:solidFill>
              </a:rPr>
              <a:t>Inv Category</a:t>
            </a:r>
          </a:p>
          <a:p>
            <a:pPr algn="ctr"/>
            <a:r>
              <a:rPr lang="en-US" dirty="0">
                <a:solidFill>
                  <a:schemeClr val="tx1"/>
                </a:solidFill>
              </a:rPr>
              <a:t>Elective</a:t>
            </a:r>
          </a:p>
          <a:p>
            <a:pPr algn="ctr"/>
            <a:r>
              <a:rPr lang="en-US" dirty="0">
                <a:solidFill>
                  <a:schemeClr val="tx1"/>
                </a:solidFill>
              </a:rPr>
              <a:t>Non-Elective</a:t>
            </a:r>
          </a:p>
          <a:p>
            <a:pPr algn="ctr"/>
            <a:endParaRPr lang="en-US" dirty="0"/>
          </a:p>
        </p:txBody>
      </p:sp>
      <p:sp>
        <p:nvSpPr>
          <p:cNvPr id="10" name="Rectangle 9">
            <a:extLst>
              <a:ext uri="{FF2B5EF4-FFF2-40B4-BE49-F238E27FC236}">
                <a16:creationId xmlns:a16="http://schemas.microsoft.com/office/drawing/2014/main" id="{4FAFA3A0-EC02-4020-95FF-3C777A984CC0}"/>
              </a:ext>
            </a:extLst>
          </p:cNvPr>
          <p:cNvSpPr/>
          <p:nvPr/>
        </p:nvSpPr>
        <p:spPr>
          <a:xfrm>
            <a:off x="8346521" y="2896062"/>
            <a:ext cx="1655435" cy="28833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CRM or other database</a:t>
            </a:r>
          </a:p>
        </p:txBody>
      </p:sp>
    </p:spTree>
    <p:extLst>
      <p:ext uri="{BB962C8B-B14F-4D97-AF65-F5344CB8AC3E}">
        <p14:creationId xmlns:p14="http://schemas.microsoft.com/office/powerpoint/2010/main" val="319932095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2504391-B8CE-6243-B37D-73BA51078B03}" vid="{DFB42BC1-0556-F447-8C7D-B78B6212C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BoyerPowerPointTemplate2017</Template>
  <TotalTime>4784</TotalTime>
  <Words>663</Words>
  <Application>Microsoft Office PowerPoint</Application>
  <PresentationFormat>Widescreen</PresentationFormat>
  <Paragraphs>122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Components of CPM</vt:lpstr>
      <vt:lpstr>Example of Issues without #2 (BI)</vt:lpstr>
      <vt:lpstr>How Can BI Help?</vt:lpstr>
      <vt:lpstr>Good yearly growth, could it be better?</vt:lpstr>
      <vt:lpstr>Growth could be better!  What is causing margin % to dip?</vt:lpstr>
      <vt:lpstr>Possibly one more level down to Department for where OT occurred, but that's the limit of the current system.  WHY has yet to be answered!</vt:lpstr>
      <vt:lpstr>Need to combine data to answer WHY  Need a BI tool!</vt:lpstr>
      <vt:lpstr>Result</vt:lpstr>
      <vt:lpstr>PowerPoint Presentation</vt:lpstr>
      <vt:lpstr>PowerPoint Presentation</vt:lpstr>
      <vt:lpstr>PowerPoint Presentation</vt:lpstr>
      <vt:lpstr>PowerPoint Presentation</vt:lpstr>
      <vt:lpstr>PowerPoint Presentation</vt:lpstr>
      <vt:lpstr>     For a more in depth review contact us or join us on the upcoming webinars.   June 12th - Power BI June 26th – Jet Reports July 10th – Solver BI360  </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Katie Erickson</dc:creator>
  <cp:lastModifiedBy>Thomas Chapman</cp:lastModifiedBy>
  <cp:revision>51</cp:revision>
  <dcterms:created xsi:type="dcterms:W3CDTF">2018-02-13T21:16:04Z</dcterms:created>
  <dcterms:modified xsi:type="dcterms:W3CDTF">2018-05-31T20:07:12Z</dcterms:modified>
</cp:coreProperties>
</file>