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66" r:id="rId5"/>
    <p:sldId id="258" r:id="rId6"/>
    <p:sldId id="277" r:id="rId7"/>
    <p:sldId id="293" r:id="rId8"/>
    <p:sldId id="294" r:id="rId9"/>
    <p:sldId id="268" r:id="rId10"/>
    <p:sldId id="295" r:id="rId11"/>
    <p:sldId id="296" r:id="rId12"/>
    <p:sldId id="289" r:id="rId13"/>
    <p:sldId id="298" r:id="rId14"/>
    <p:sldId id="299" r:id="rId15"/>
    <p:sldId id="260" r:id="rId16"/>
    <p:sldId id="291" r:id="rId17"/>
    <p:sldId id="301" r:id="rId18"/>
    <p:sldId id="303" r:id="rId19"/>
    <p:sldId id="30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11"/>
    <p:restoredTop sz="94600"/>
  </p:normalViewPr>
  <p:slideViewPr>
    <p:cSldViewPr snapToGrid="0" snapToObjects="1">
      <p:cViewPr varScale="1">
        <p:scale>
          <a:sx n="72" d="100"/>
          <a:sy n="72" d="100"/>
        </p:scale>
        <p:origin x="1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B5EBD-2AEE-2C40-BEE3-0CBC9472B6F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03FED-FCFF-8248-A492-EB18F7639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82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3FED-FCFF-8248-A492-EB18F7639B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79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3FED-FCFF-8248-A492-EB18F7639B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11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3AE5-0899-BC47-AF8B-281ED896C79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7004-493B-1540-86B9-8C08B2092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1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3AE5-0899-BC47-AF8B-281ED896C79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7004-493B-1540-86B9-8C08B2092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3AE5-0899-BC47-AF8B-281ED896C79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7004-493B-1540-86B9-8C08B2092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7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3AE5-0899-BC47-AF8B-281ED896C79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7004-493B-1540-86B9-8C08B2092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7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3AE5-0899-BC47-AF8B-281ED896C79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7004-493B-1540-86B9-8C08B2092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1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3AE5-0899-BC47-AF8B-281ED896C79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7004-493B-1540-86B9-8C08B2092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3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3AE5-0899-BC47-AF8B-281ED896C79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7004-493B-1540-86B9-8C08B2092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3AE5-0899-BC47-AF8B-281ED896C79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7004-493B-1540-86B9-8C08B2092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9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3AE5-0899-BC47-AF8B-281ED896C79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7004-493B-1540-86B9-8C08B2092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9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3AE5-0899-BC47-AF8B-281ED896C79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7004-493B-1540-86B9-8C08B2092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1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3AE5-0899-BC47-AF8B-281ED896C79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7004-493B-1540-86B9-8C08B2092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4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D3AE5-0899-BC47-AF8B-281ED896C79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57004-493B-1540-86B9-8C08B2092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7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20181"/>
            <a:ext cx="9144000" cy="170098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latin typeface="+mn-lt"/>
              </a:rPr>
              <a:t>What’s New in</a:t>
            </a:r>
            <a:br>
              <a:rPr lang="en-US" b="1" i="1" dirty="0">
                <a:latin typeface="+mn-lt"/>
              </a:rPr>
            </a:br>
            <a:r>
              <a:rPr lang="en-US" b="1" i="1" dirty="0">
                <a:latin typeface="+mn-lt"/>
              </a:rPr>
              <a:t>Dynamics NAV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27153"/>
            <a:ext cx="12192000" cy="2396272"/>
          </a:xfrm>
          <a:prstGeom prst="rect">
            <a:avLst/>
          </a:prstGeom>
          <a:effectLst>
            <a:softEdge rad="1016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509" y="5473407"/>
            <a:ext cx="3048982" cy="111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C5666B-F3B0-4928-9510-D86F779C48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6" t="6192" b="48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49E495-2701-4C5A-B4C1-222FED3BC02D}"/>
              </a:ext>
            </a:extLst>
          </p:cNvPr>
          <p:cNvSpPr txBox="1"/>
          <p:nvPr/>
        </p:nvSpPr>
        <p:spPr>
          <a:xfrm>
            <a:off x="3146324" y="451628"/>
            <a:ext cx="8460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What is “the cloud”?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457835-C640-418A-9073-2CB3BBA89411}"/>
              </a:ext>
            </a:extLst>
          </p:cNvPr>
          <p:cNvSpPr txBox="1"/>
          <p:nvPr/>
        </p:nvSpPr>
        <p:spPr>
          <a:xfrm>
            <a:off x="2600960" y="1725377"/>
            <a:ext cx="89349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Computer hardware and</a:t>
            </a:r>
          </a:p>
          <a:p>
            <a:pPr algn="r"/>
            <a:r>
              <a:rPr lang="en-US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software services, connected</a:t>
            </a:r>
          </a:p>
          <a:p>
            <a:pPr algn="r"/>
            <a:r>
              <a:rPr lang="en-US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using the Internet. </a:t>
            </a:r>
          </a:p>
        </p:txBody>
      </p:sp>
    </p:spTree>
    <p:extLst>
      <p:ext uri="{BB962C8B-B14F-4D97-AF65-F5344CB8AC3E}">
        <p14:creationId xmlns:p14="http://schemas.microsoft.com/office/powerpoint/2010/main" val="199509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E49262-AF75-4DD5-95C4-3BF2F6345D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16" r="1268" b="714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FC9C90-F52C-48C1-90BF-50C9C3251786}"/>
              </a:ext>
            </a:extLst>
          </p:cNvPr>
          <p:cNvSpPr/>
          <p:nvPr/>
        </p:nvSpPr>
        <p:spPr>
          <a:xfrm>
            <a:off x="3067665" y="376084"/>
            <a:ext cx="5574890" cy="6105831"/>
          </a:xfrm>
          <a:prstGeom prst="roundRect">
            <a:avLst>
              <a:gd name="adj" fmla="val 2749"/>
            </a:avLst>
          </a:prstGeom>
          <a:solidFill>
            <a:srgbClr val="000000">
              <a:alpha val="75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8BB142-0EB7-4F8F-9396-008EAD226F8B}"/>
              </a:ext>
            </a:extLst>
          </p:cNvPr>
          <p:cNvSpPr txBox="1"/>
          <p:nvPr/>
        </p:nvSpPr>
        <p:spPr>
          <a:xfrm>
            <a:off x="4753805" y="748486"/>
            <a:ext cx="3667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Software as a service.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560C41-59BC-4CBF-B7E1-FA558260FD86}"/>
              </a:ext>
            </a:extLst>
          </p:cNvPr>
          <p:cNvSpPr txBox="1"/>
          <p:nvPr/>
        </p:nvSpPr>
        <p:spPr>
          <a:xfrm>
            <a:off x="4753805" y="1999149"/>
            <a:ext cx="3667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3000" dirty="0"/>
              <a:t>Microsoft’s network of cloud computing services.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0263DC-AC20-457C-B2E8-D9B02044B0DB}"/>
              </a:ext>
            </a:extLst>
          </p:cNvPr>
          <p:cNvSpPr txBox="1"/>
          <p:nvPr/>
        </p:nvSpPr>
        <p:spPr>
          <a:xfrm>
            <a:off x="3369843" y="748486"/>
            <a:ext cx="1341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SaaS</a:t>
            </a:r>
            <a:endParaRPr lang="en-US" sz="30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2C0B21-7AF5-4811-90AE-9E374418C8DA}"/>
              </a:ext>
            </a:extLst>
          </p:cNvPr>
          <p:cNvSpPr txBox="1"/>
          <p:nvPr/>
        </p:nvSpPr>
        <p:spPr>
          <a:xfrm>
            <a:off x="3369843" y="1999149"/>
            <a:ext cx="1489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Azure</a:t>
            </a:r>
            <a:endParaRPr lang="en-US" sz="30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95C8FF-2FF5-43CA-9311-CAFCB5A31DE1}"/>
              </a:ext>
            </a:extLst>
          </p:cNvPr>
          <p:cNvSpPr txBox="1"/>
          <p:nvPr/>
        </p:nvSpPr>
        <p:spPr>
          <a:xfrm>
            <a:off x="3369843" y="3716101"/>
            <a:ext cx="1341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365</a:t>
            </a:r>
            <a:endParaRPr lang="en-US" sz="30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9BC6F8-3331-4D09-9AC2-FE2DC6AF9B6C}"/>
              </a:ext>
            </a:extLst>
          </p:cNvPr>
          <p:cNvSpPr txBox="1"/>
          <p:nvPr/>
        </p:nvSpPr>
        <p:spPr>
          <a:xfrm>
            <a:off x="4753805" y="3716101"/>
            <a:ext cx="36677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3000" dirty="0"/>
              <a:t>Software and services offered</a:t>
            </a:r>
            <a:br>
              <a:rPr lang="en-US" sz="3000" dirty="0"/>
            </a:br>
            <a:r>
              <a:rPr lang="en-US" sz="3000" dirty="0"/>
              <a:t>by Microsoft as</a:t>
            </a:r>
            <a:br>
              <a:rPr lang="en-US" sz="3000" dirty="0"/>
            </a:br>
            <a:r>
              <a:rPr lang="en-US" sz="3000" dirty="0"/>
              <a:t>an ongoing subscription.</a:t>
            </a:r>
          </a:p>
        </p:txBody>
      </p:sp>
    </p:spTree>
    <p:extLst>
      <p:ext uri="{BB962C8B-B14F-4D97-AF65-F5344CB8AC3E}">
        <p14:creationId xmlns:p14="http://schemas.microsoft.com/office/powerpoint/2010/main" val="410427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Cloud Computing is a Growing Market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4362" y="5382422"/>
            <a:ext cx="2368537" cy="13672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 trans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8820" y="179736"/>
            <a:ext cx="1374079" cy="137407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B2F54572-64C0-47E2-852B-427114F4FF95}"/>
              </a:ext>
            </a:extLst>
          </p:cNvPr>
          <p:cNvSpPr/>
          <p:nvPr/>
        </p:nvSpPr>
        <p:spPr>
          <a:xfrm>
            <a:off x="521760" y="1777895"/>
            <a:ext cx="2131110" cy="1541680"/>
          </a:xfrm>
          <a:prstGeom prst="cloud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153.5 B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E549C24B-DE8A-4A14-B452-02701A596D5D}"/>
              </a:ext>
            </a:extLst>
          </p:cNvPr>
          <p:cNvSpPr>
            <a:spLocks noChangeAspect="1"/>
          </p:cNvSpPr>
          <p:nvPr/>
        </p:nvSpPr>
        <p:spPr>
          <a:xfrm>
            <a:off x="3097521" y="1777895"/>
            <a:ext cx="3461212" cy="2288144"/>
          </a:xfrm>
          <a:prstGeom prst="cloud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221.1 B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F0A349B3-1A55-4AB5-AE08-4644D9A56DCB}"/>
              </a:ext>
            </a:extLst>
          </p:cNvPr>
          <p:cNvSpPr>
            <a:spLocks noChangeAspect="1"/>
          </p:cNvSpPr>
          <p:nvPr/>
        </p:nvSpPr>
        <p:spPr>
          <a:xfrm>
            <a:off x="6938629" y="1777895"/>
            <a:ext cx="4743142" cy="3135604"/>
          </a:xfrm>
          <a:prstGeom prst="cloud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302.5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FA2CA3-531C-405B-AB26-ABB5C4D437BB}"/>
              </a:ext>
            </a:extLst>
          </p:cNvPr>
          <p:cNvSpPr txBox="1"/>
          <p:nvPr/>
        </p:nvSpPr>
        <p:spPr>
          <a:xfrm>
            <a:off x="1127894" y="3371512"/>
            <a:ext cx="918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2017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6A1702-C506-439C-BBFC-B684897E5158}"/>
              </a:ext>
            </a:extLst>
          </p:cNvPr>
          <p:cNvSpPr txBox="1"/>
          <p:nvPr/>
        </p:nvSpPr>
        <p:spPr>
          <a:xfrm>
            <a:off x="4364698" y="4079352"/>
            <a:ext cx="926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2019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73F492-A9FE-433F-98D0-F98529611616}"/>
              </a:ext>
            </a:extLst>
          </p:cNvPr>
          <p:cNvSpPr txBox="1"/>
          <p:nvPr/>
        </p:nvSpPr>
        <p:spPr>
          <a:xfrm>
            <a:off x="8847573" y="4939925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2021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0AF3E7-95FA-4B56-BE82-C0D14C41B481}"/>
              </a:ext>
            </a:extLst>
          </p:cNvPr>
          <p:cNvSpPr txBox="1"/>
          <p:nvPr/>
        </p:nvSpPr>
        <p:spPr>
          <a:xfrm>
            <a:off x="521760" y="5712081"/>
            <a:ext cx="5355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Worldwide Public Cloud Service Revenue Forecast</a:t>
            </a:r>
          </a:p>
          <a:p>
            <a:r>
              <a:rPr lang="en-US" sz="2000" dirty="0"/>
              <a:t>April 2018 Gartner</a:t>
            </a:r>
          </a:p>
        </p:txBody>
      </p:sp>
    </p:spTree>
    <p:extLst>
      <p:ext uri="{BB962C8B-B14F-4D97-AF65-F5344CB8AC3E}">
        <p14:creationId xmlns:p14="http://schemas.microsoft.com/office/powerpoint/2010/main" val="59035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9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Cloud Computing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20148" cy="4351338"/>
          </a:xfrm>
        </p:spPr>
        <p:txBody>
          <a:bodyPr/>
          <a:lstStyle/>
          <a:p>
            <a:r>
              <a:rPr lang="en-US" dirty="0"/>
              <a:t>Lower upfront investment</a:t>
            </a:r>
          </a:p>
          <a:p>
            <a:r>
              <a:rPr lang="en-US" dirty="0"/>
              <a:t>High availability</a:t>
            </a:r>
          </a:p>
          <a:p>
            <a:r>
              <a:rPr lang="en-US" dirty="0"/>
              <a:t>Flexible costs</a:t>
            </a:r>
          </a:p>
          <a:p>
            <a:r>
              <a:rPr lang="en-US" dirty="0"/>
              <a:t>Improved mobility</a:t>
            </a:r>
          </a:p>
          <a:p>
            <a:r>
              <a:rPr lang="en-US" dirty="0"/>
              <a:t>Continuous upgrades</a:t>
            </a:r>
          </a:p>
          <a:p>
            <a:r>
              <a:rPr lang="en-US" dirty="0"/>
              <a:t>Reduced IT overhead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6616" y="106325"/>
            <a:ext cx="2949059" cy="1392865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softEdge rad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 trans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00" y="5455211"/>
            <a:ext cx="1379674" cy="1379674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2163234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Ongoing Software Expenses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116097" cy="4351338"/>
          </a:xfrm>
        </p:spPr>
        <p:txBody>
          <a:bodyPr/>
          <a:lstStyle/>
          <a:p>
            <a:r>
              <a:rPr lang="en-US" dirty="0"/>
              <a:t>Server hardware and software</a:t>
            </a:r>
          </a:p>
          <a:p>
            <a:r>
              <a:rPr lang="en-US" dirty="0"/>
              <a:t>Software maintenance renewals</a:t>
            </a:r>
          </a:p>
          <a:p>
            <a:r>
              <a:rPr lang="en-US" dirty="0"/>
              <a:t>IT support</a:t>
            </a:r>
          </a:p>
          <a:p>
            <a:r>
              <a:rPr lang="en-US" dirty="0"/>
              <a:t>System repairs and maintenance </a:t>
            </a:r>
          </a:p>
          <a:p>
            <a:r>
              <a:rPr lang="en-US" dirty="0"/>
              <a:t>Data backup storage</a:t>
            </a:r>
          </a:p>
          <a:p>
            <a:r>
              <a:rPr lang="en-US" dirty="0"/>
              <a:t>Software upgrades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6616" y="106325"/>
            <a:ext cx="2949059" cy="1392865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softEdge rad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 trans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00" y="5455211"/>
            <a:ext cx="1379674" cy="1379674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683353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50261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Introducing Dynamics 365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Business Central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2359742"/>
            <a:ext cx="8298417" cy="2805648"/>
          </a:xfrm>
        </p:spPr>
        <p:txBody>
          <a:bodyPr/>
          <a:lstStyle/>
          <a:p>
            <a:r>
              <a:rPr lang="en-US" dirty="0"/>
              <a:t>Cloud service provided by Microsoft</a:t>
            </a:r>
          </a:p>
          <a:p>
            <a:r>
              <a:rPr lang="en-US" dirty="0"/>
              <a:t>Monthly per-user subscription</a:t>
            </a:r>
          </a:p>
          <a:p>
            <a:r>
              <a:rPr lang="en-US" dirty="0"/>
              <a:t>Complete Dynamics NAV functionality</a:t>
            </a:r>
          </a:p>
          <a:p>
            <a:r>
              <a:rPr lang="en-US" dirty="0"/>
              <a:t>Accessed using web browser or mobile/tablet app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6616" y="106325"/>
            <a:ext cx="2949059" cy="1392865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softEdge rad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 trans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00" y="5455211"/>
            <a:ext cx="1379674" cy="1379674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2654196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50261"/>
            <a:ext cx="10515600" cy="141966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On-Premises NAV is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n-US" b="1" u="sng" dirty="0">
                <a:solidFill>
                  <a:srgbClr val="FF0000"/>
                </a:solidFill>
                <a:latin typeface="+mn-lt"/>
              </a:rPr>
              <a:t>Not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Going Away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2359742"/>
            <a:ext cx="9918291" cy="2805648"/>
          </a:xfrm>
        </p:spPr>
        <p:txBody>
          <a:bodyPr/>
          <a:lstStyle/>
          <a:p>
            <a:r>
              <a:rPr lang="en-US" dirty="0"/>
              <a:t>Planned major releases each year for both products.</a:t>
            </a:r>
          </a:p>
          <a:p>
            <a:r>
              <a:rPr lang="en-US" dirty="0"/>
              <a:t>Shared codebase between cloud and on-premises products.</a:t>
            </a:r>
          </a:p>
          <a:p>
            <a:r>
              <a:rPr lang="en-US" dirty="0"/>
              <a:t>Cloud hosted software is not an option for every organization.</a:t>
            </a:r>
          </a:p>
          <a:p>
            <a:r>
              <a:rPr lang="en-US" dirty="0"/>
              <a:t>Boyer’s goal is to provide you with the solution that best suits your business needs.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6616" y="106325"/>
            <a:ext cx="2949059" cy="1392865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softEdge rad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 trans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00" y="5455211"/>
            <a:ext cx="1379674" cy="1379674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4167526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Dynamics NAV / 365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Business Central Roadmap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6616" y="106325"/>
            <a:ext cx="2949059" cy="1392865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softEdge rad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 trans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00" y="5455211"/>
            <a:ext cx="1379674" cy="1379674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1F98D1-1AA7-450C-A338-F5A8F227C977}"/>
              </a:ext>
            </a:extLst>
          </p:cNvPr>
          <p:cNvSpPr/>
          <p:nvPr/>
        </p:nvSpPr>
        <p:spPr>
          <a:xfrm>
            <a:off x="3011311" y="1847523"/>
            <a:ext cx="1984023" cy="3375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ctr"/>
            <a:r>
              <a:rPr lang="en-US" sz="20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Q4</a:t>
            </a:r>
          </a:p>
          <a:p>
            <a:pPr algn="ctr"/>
            <a:r>
              <a:rPr lang="en-US" sz="20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2016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D02324-079D-402E-876C-AD923EAAD6E0}"/>
              </a:ext>
            </a:extLst>
          </p:cNvPr>
          <p:cNvSpPr/>
          <p:nvPr/>
        </p:nvSpPr>
        <p:spPr>
          <a:xfrm>
            <a:off x="5184422" y="1847522"/>
            <a:ext cx="1984023" cy="3375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ctr"/>
            <a:r>
              <a:rPr lang="en-US" sz="20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Q4</a:t>
            </a:r>
          </a:p>
          <a:p>
            <a:pPr algn="ctr"/>
            <a:r>
              <a:rPr lang="en-US" sz="20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2017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4ED5BC-111C-4841-98E0-6792BB3B4642}"/>
              </a:ext>
            </a:extLst>
          </p:cNvPr>
          <p:cNvSpPr/>
          <p:nvPr/>
        </p:nvSpPr>
        <p:spPr>
          <a:xfrm>
            <a:off x="838200" y="1847526"/>
            <a:ext cx="1984023" cy="3375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ctr"/>
            <a:r>
              <a:rPr lang="en-US" sz="20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Q1</a:t>
            </a:r>
          </a:p>
          <a:p>
            <a:pPr algn="ctr"/>
            <a:r>
              <a:rPr lang="en-US" sz="20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2016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63F2E2-FC8B-4004-9B85-C7EAF62B90B2}"/>
              </a:ext>
            </a:extLst>
          </p:cNvPr>
          <p:cNvSpPr/>
          <p:nvPr/>
        </p:nvSpPr>
        <p:spPr>
          <a:xfrm>
            <a:off x="7357533" y="1847523"/>
            <a:ext cx="1984023" cy="3375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ctr"/>
            <a:r>
              <a:rPr lang="en-US" sz="20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Q2</a:t>
            </a:r>
          </a:p>
          <a:p>
            <a:pPr algn="ctr"/>
            <a:r>
              <a:rPr lang="en-US" sz="20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2018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12055A-658D-48AB-B6DC-E216DF54CD95}"/>
              </a:ext>
            </a:extLst>
          </p:cNvPr>
          <p:cNvSpPr/>
          <p:nvPr/>
        </p:nvSpPr>
        <p:spPr>
          <a:xfrm>
            <a:off x="9530644" y="1847526"/>
            <a:ext cx="1984023" cy="3375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ctr"/>
            <a:r>
              <a:rPr lang="en-US" sz="20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Q4</a:t>
            </a:r>
          </a:p>
          <a:p>
            <a:pPr algn="ctr"/>
            <a:r>
              <a:rPr lang="en-US" sz="20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2018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EC3FB6-7589-489C-9580-A792B8A67669}"/>
              </a:ext>
            </a:extLst>
          </p:cNvPr>
          <p:cNvSpPr/>
          <p:nvPr/>
        </p:nvSpPr>
        <p:spPr>
          <a:xfrm>
            <a:off x="3151011" y="2729224"/>
            <a:ext cx="1704622" cy="1042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Dynamics NAV 2017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1EA1682-78BC-4D9E-8DF8-4E31FB8E0D9E}"/>
              </a:ext>
            </a:extLst>
          </p:cNvPr>
          <p:cNvSpPr/>
          <p:nvPr/>
        </p:nvSpPr>
        <p:spPr>
          <a:xfrm>
            <a:off x="5324122" y="2728233"/>
            <a:ext cx="1704622" cy="1042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Dynamics NAV 2018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BC5AD06-55D8-43C9-B58B-30DF7B8837CD}"/>
              </a:ext>
            </a:extLst>
          </p:cNvPr>
          <p:cNvSpPr/>
          <p:nvPr/>
        </p:nvSpPr>
        <p:spPr>
          <a:xfrm>
            <a:off x="9670344" y="2703267"/>
            <a:ext cx="1704622" cy="1044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Dynamics 365 Business Central </a:t>
            </a:r>
            <a:r>
              <a:rPr lang="en-US" sz="14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 Premises</a:t>
            </a:r>
            <a:endParaRPr lang="en-US" sz="1600" b="1" i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3CBB21-6675-4B22-9B45-46DF4F2268E1}"/>
              </a:ext>
            </a:extLst>
          </p:cNvPr>
          <p:cNvSpPr/>
          <p:nvPr/>
        </p:nvSpPr>
        <p:spPr>
          <a:xfrm>
            <a:off x="3151011" y="3921044"/>
            <a:ext cx="1704622" cy="1097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Dynamics 365 for Financials, Business Edition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2E4EDF-F175-4E21-9994-5725240C3622}"/>
              </a:ext>
            </a:extLst>
          </p:cNvPr>
          <p:cNvSpPr/>
          <p:nvPr/>
        </p:nvSpPr>
        <p:spPr>
          <a:xfrm>
            <a:off x="5324122" y="3921045"/>
            <a:ext cx="1704622" cy="1097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Dynamics 365 for Finance and Operations, Business Edition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FAD197-B111-41AF-843D-4FBB8A5E27FC}"/>
              </a:ext>
            </a:extLst>
          </p:cNvPr>
          <p:cNvSpPr/>
          <p:nvPr/>
        </p:nvSpPr>
        <p:spPr>
          <a:xfrm>
            <a:off x="7497233" y="3921046"/>
            <a:ext cx="1704622" cy="1097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Dynamics 365 Business Central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F219009-EAB8-4D06-A489-C7B0172DCD90}"/>
              </a:ext>
            </a:extLst>
          </p:cNvPr>
          <p:cNvSpPr/>
          <p:nvPr/>
        </p:nvSpPr>
        <p:spPr>
          <a:xfrm>
            <a:off x="9670344" y="3921045"/>
            <a:ext cx="1704622" cy="1097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Dynamics 365 Business Central</a:t>
            </a:r>
          </a:p>
          <a:p>
            <a:pPr algn="ctr"/>
            <a:r>
              <a:rPr lang="en-US" sz="14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Cloud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2C4861-7EE6-48CD-BE14-4F1E48491B0E}"/>
              </a:ext>
            </a:extLst>
          </p:cNvPr>
          <p:cNvSpPr/>
          <p:nvPr/>
        </p:nvSpPr>
        <p:spPr>
          <a:xfrm>
            <a:off x="977900" y="2758962"/>
            <a:ext cx="1704622" cy="1042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Dynamics NAV 2016</a:t>
            </a:r>
          </a:p>
        </p:txBody>
      </p:sp>
    </p:spTree>
    <p:extLst>
      <p:ext uri="{BB962C8B-B14F-4D97-AF65-F5344CB8AC3E}">
        <p14:creationId xmlns:p14="http://schemas.microsoft.com/office/powerpoint/2010/main" val="478786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19" y="221991"/>
            <a:ext cx="11753761" cy="6784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User Tasks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486583-AFB8-45B8-A639-4A1B01F1B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338" y="1531217"/>
            <a:ext cx="8742560" cy="4817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7908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39" y="73308"/>
            <a:ext cx="11753761" cy="6784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Employee Ledger Entries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62C774-FD66-455E-B129-7E6ABD7A9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957" y="1535881"/>
            <a:ext cx="8664759" cy="3606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B1C8B6-2697-4110-8444-95C080E1B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430" y="5142662"/>
            <a:ext cx="7657801" cy="1200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10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39" y="73308"/>
            <a:ext cx="11753761" cy="6784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Bank Account EFT Enhancements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871A9F-0E58-4D8B-9C1D-79881FB0E9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3" t="12908" b="-237"/>
          <a:stretch/>
        </p:blipFill>
        <p:spPr>
          <a:xfrm>
            <a:off x="269699" y="1608912"/>
            <a:ext cx="8069345" cy="4003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537F25-CFA2-40BC-89E0-4FC9CE2AAE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85" t="7348" b="1411"/>
          <a:stretch/>
        </p:blipFill>
        <p:spPr>
          <a:xfrm>
            <a:off x="4444381" y="3026688"/>
            <a:ext cx="7353610" cy="3831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120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7" y="300785"/>
            <a:ext cx="11932233" cy="645561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0715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Assisted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Setup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B981AA-26E9-4C2A-B9AF-E3F2EE1AE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198" y="785190"/>
            <a:ext cx="4114892" cy="3951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7493BD-3413-416D-95C7-3D4F56170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074" y="2058559"/>
            <a:ext cx="3372234" cy="4055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47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7" y="300785"/>
            <a:ext cx="11932233" cy="645561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292" y="692227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Manual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Setup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4DC132-85DE-4842-B4BD-46DFC6D688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21935"/>
          <a:stretch/>
        </p:blipFill>
        <p:spPr>
          <a:xfrm>
            <a:off x="3555555" y="699299"/>
            <a:ext cx="5467464" cy="565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2654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7" y="300785"/>
            <a:ext cx="11932233" cy="645561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83" y="443568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Update Customer/Vendor from Order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F14AFA-DE8C-4B52-961C-78C956429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633" y="1648910"/>
            <a:ext cx="7124260" cy="4444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539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Dynamics 365 Business Central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615" y="1314803"/>
            <a:ext cx="12192000" cy="216904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202440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2504391-B8CE-6243-B37D-73BA51078B03}" vid="{DFB42BC1-0556-F447-8C7D-B78B6212C6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D4B7F8DF2E5648BE3122159B372C46" ma:contentTypeVersion="5" ma:contentTypeDescription="Create a new document." ma:contentTypeScope="" ma:versionID="d9025c31aeb8cd0f68e62ec645851ec5">
  <xsd:schema xmlns:xsd="http://www.w3.org/2001/XMLSchema" xmlns:xs="http://www.w3.org/2001/XMLSchema" xmlns:p="http://schemas.microsoft.com/office/2006/metadata/properties" xmlns:ns2="becbf701-3ff9-4650-8840-5af0cca16eb3" xmlns:ns3="343572ea-9ac0-4704-a4e5-1fc91449a2b2" targetNamespace="http://schemas.microsoft.com/office/2006/metadata/properties" ma:root="true" ma:fieldsID="859e3ab4ec4ef0cdae1b0b2b43cef065" ns2:_="" ns3:_="">
    <xsd:import namespace="becbf701-3ff9-4650-8840-5af0cca16eb3"/>
    <xsd:import namespace="343572ea-9ac0-4704-a4e5-1fc91449a2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bf701-3ff9-4650-8840-5af0cca16eb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72ea-9ac0-4704-a4e5-1fc91449a2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18A2CA-CE26-4CA3-B1A0-CC88C22B84E6}">
  <ds:schemaRefs>
    <ds:schemaRef ds:uri="http://schemas.microsoft.com/office/2006/documentManagement/types"/>
    <ds:schemaRef ds:uri="http://schemas.microsoft.com/office/2006/metadata/properties"/>
    <ds:schemaRef ds:uri="343572ea-9ac0-4704-a4e5-1fc91449a2b2"/>
    <ds:schemaRef ds:uri="http://purl.org/dc/elements/1.1/"/>
    <ds:schemaRef ds:uri="becbf701-3ff9-4650-8840-5af0cca16eb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0EE1521-A601-4765-B2CA-653B14E612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012789-550D-4317-8CFD-4B1DAFF2B0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cbf701-3ff9-4650-8840-5af0cca16eb3"/>
    <ds:schemaRef ds:uri="343572ea-9ac0-4704-a4e5-1fc91449a2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BoyerPowerPointTemplate2017</Template>
  <TotalTime>892</TotalTime>
  <Words>249</Words>
  <Application>Microsoft Office PowerPoint</Application>
  <PresentationFormat>Widescreen</PresentationFormat>
  <Paragraphs>73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Segoe UI</vt:lpstr>
      <vt:lpstr>Segoe UI Black</vt:lpstr>
      <vt:lpstr>Segoe UI Semibold</vt:lpstr>
      <vt:lpstr>Office Theme</vt:lpstr>
      <vt:lpstr>What’s New in Dynamics NAV 2018</vt:lpstr>
      <vt:lpstr>Dynamics NAV / 365  Business Central Roadmap</vt:lpstr>
      <vt:lpstr>User Tasks</vt:lpstr>
      <vt:lpstr>Employee Ledger Entries</vt:lpstr>
      <vt:lpstr>Bank Account EFT Enhancements</vt:lpstr>
      <vt:lpstr>Assisted Setup</vt:lpstr>
      <vt:lpstr>Manual Setup</vt:lpstr>
      <vt:lpstr>Update Customer/Vendor from Order</vt:lpstr>
      <vt:lpstr>Dynamics 365 Business Central</vt:lpstr>
      <vt:lpstr>PowerPoint Presentation</vt:lpstr>
      <vt:lpstr>PowerPoint Presentation</vt:lpstr>
      <vt:lpstr>Cloud Computing is a Growing Market</vt:lpstr>
      <vt:lpstr>Cloud Computing Benefits</vt:lpstr>
      <vt:lpstr>Ongoing Software Expenses</vt:lpstr>
      <vt:lpstr>Introducing Dynamics 365 Business Central</vt:lpstr>
      <vt:lpstr>On-Premises NAV is Not Going Away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Microsoft Office User</dc:creator>
  <cp:lastModifiedBy>Thomas Chapman</cp:lastModifiedBy>
  <cp:revision>72</cp:revision>
  <dcterms:created xsi:type="dcterms:W3CDTF">2018-04-19T15:29:29Z</dcterms:created>
  <dcterms:modified xsi:type="dcterms:W3CDTF">2018-05-31T20:12:47Z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0x01010014D4B7F8DF2E5648BE3122159B372C46</vt:lpwstr>
  </property>
</Properties>
</file>